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7" r:id="rId10"/>
    <p:sldId id="268" r:id="rId11"/>
    <p:sldId id="276" r:id="rId12"/>
    <p:sldId id="273" r:id="rId13"/>
    <p:sldId id="277" r:id="rId14"/>
    <p:sldId id="274" r:id="rId15"/>
    <p:sldId id="275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C11C33-13C9-4996-BE16-F95FA9293C72}" v="8" dt="2023-02-22T16:09:28.4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37" d="100"/>
          <a:sy n="137" d="100"/>
        </p:scale>
        <p:origin x="138" y="21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y Baxter" userId="f2c91b8a-6c10-44fd-9477-2edb7c1101dc" providerId="ADAL" clId="{91C11C33-13C9-4996-BE16-F95FA9293C72}"/>
    <pc:docChg chg="undo custSel addSld delSld modSld">
      <pc:chgData name="Andy Baxter" userId="f2c91b8a-6c10-44fd-9477-2edb7c1101dc" providerId="ADAL" clId="{91C11C33-13C9-4996-BE16-F95FA9293C72}" dt="2023-02-22T16:11:31.394" v="86" actId="27636"/>
      <pc:docMkLst>
        <pc:docMk/>
      </pc:docMkLst>
      <pc:sldChg chg="modSp mod">
        <pc:chgData name="Andy Baxter" userId="f2c91b8a-6c10-44fd-9477-2edb7c1101dc" providerId="ADAL" clId="{91C11C33-13C9-4996-BE16-F95FA9293C72}" dt="2023-02-22T16:09:28.661" v="78" actId="27636"/>
        <pc:sldMkLst>
          <pc:docMk/>
          <pc:sldMk cId="0" sldId="257"/>
        </pc:sldMkLst>
        <pc:spChg chg="mod">
          <ac:chgData name="Andy Baxter" userId="f2c91b8a-6c10-44fd-9477-2edb7c1101dc" providerId="ADAL" clId="{91C11C33-13C9-4996-BE16-F95FA9293C72}" dt="2023-02-22T16:09:28.661" v="78" actId="27636"/>
          <ac:spMkLst>
            <pc:docMk/>
            <pc:sldMk cId="0" sldId="257"/>
            <ac:spMk id="2" creationId="{00000000-0000-0000-0000-000000000000}"/>
          </ac:spMkLst>
        </pc:spChg>
      </pc:sldChg>
      <pc:sldChg chg="modSp mod">
        <pc:chgData name="Andy Baxter" userId="f2c91b8a-6c10-44fd-9477-2edb7c1101dc" providerId="ADAL" clId="{91C11C33-13C9-4996-BE16-F95FA9293C72}" dt="2023-02-22T16:11:31.394" v="86" actId="27636"/>
        <pc:sldMkLst>
          <pc:docMk/>
          <pc:sldMk cId="0" sldId="259"/>
        </pc:sldMkLst>
        <pc:spChg chg="mod">
          <ac:chgData name="Andy Baxter" userId="f2c91b8a-6c10-44fd-9477-2edb7c1101dc" providerId="ADAL" clId="{91C11C33-13C9-4996-BE16-F95FA9293C72}" dt="2023-02-22T16:09:28.672" v="79" actId="27636"/>
          <ac:spMkLst>
            <pc:docMk/>
            <pc:sldMk cId="0" sldId="259"/>
            <ac:spMk id="2" creationId="{00000000-0000-0000-0000-000000000000}"/>
          </ac:spMkLst>
        </pc:spChg>
        <pc:spChg chg="mod">
          <ac:chgData name="Andy Baxter" userId="f2c91b8a-6c10-44fd-9477-2edb7c1101dc" providerId="ADAL" clId="{91C11C33-13C9-4996-BE16-F95FA9293C72}" dt="2023-02-22T16:11:31.394" v="86" actId="27636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Andy Baxter" userId="f2c91b8a-6c10-44fd-9477-2edb7c1101dc" providerId="ADAL" clId="{91C11C33-13C9-4996-BE16-F95FA9293C72}" dt="2023-02-22T16:09:28.711" v="80" actId="27636"/>
        <pc:sldMkLst>
          <pc:docMk/>
          <pc:sldMk cId="0" sldId="263"/>
        </pc:sldMkLst>
        <pc:spChg chg="mod">
          <ac:chgData name="Andy Baxter" userId="f2c91b8a-6c10-44fd-9477-2edb7c1101dc" providerId="ADAL" clId="{91C11C33-13C9-4996-BE16-F95FA9293C72}" dt="2023-02-22T16:09:28.711" v="80" actId="27636"/>
          <ac:spMkLst>
            <pc:docMk/>
            <pc:sldMk cId="0" sldId="263"/>
            <ac:spMk id="4" creationId="{810EE97D-DD18-3493-8ED9-C0A8AFE8ADC0}"/>
          </ac:spMkLst>
        </pc:spChg>
      </pc:sldChg>
      <pc:sldChg chg="addSp delSp modSp mod modClrScheme chgLayout">
        <pc:chgData name="Andy Baxter" userId="f2c91b8a-6c10-44fd-9477-2edb7c1101dc" providerId="ADAL" clId="{91C11C33-13C9-4996-BE16-F95FA9293C72}" dt="2023-02-22T16:06:01.306" v="74" actId="700"/>
        <pc:sldMkLst>
          <pc:docMk/>
          <pc:sldMk cId="0" sldId="268"/>
        </pc:sldMkLst>
        <pc:spChg chg="mod ord">
          <ac:chgData name="Andy Baxter" userId="f2c91b8a-6c10-44fd-9477-2edb7c1101dc" providerId="ADAL" clId="{91C11C33-13C9-4996-BE16-F95FA9293C72}" dt="2023-02-22T16:06:01.306" v="74" actId="700"/>
          <ac:spMkLst>
            <pc:docMk/>
            <pc:sldMk cId="0" sldId="268"/>
            <ac:spMk id="2" creationId="{00000000-0000-0000-0000-000000000000}"/>
          </ac:spMkLst>
        </pc:spChg>
        <pc:spChg chg="del">
          <ac:chgData name="Andy Baxter" userId="f2c91b8a-6c10-44fd-9477-2edb7c1101dc" providerId="ADAL" clId="{91C11C33-13C9-4996-BE16-F95FA9293C72}" dt="2023-02-22T16:05:54.125" v="73" actId="478"/>
          <ac:spMkLst>
            <pc:docMk/>
            <pc:sldMk cId="0" sldId="268"/>
            <ac:spMk id="4" creationId="{F9A5A050-E237-FF70-07F6-76CD31EA7031}"/>
          </ac:spMkLst>
        </pc:spChg>
        <pc:spChg chg="add del mod ord">
          <ac:chgData name="Andy Baxter" userId="f2c91b8a-6c10-44fd-9477-2edb7c1101dc" providerId="ADAL" clId="{91C11C33-13C9-4996-BE16-F95FA9293C72}" dt="2023-02-22T16:06:01.306" v="74" actId="700"/>
          <ac:spMkLst>
            <pc:docMk/>
            <pc:sldMk cId="0" sldId="268"/>
            <ac:spMk id="6" creationId="{8D0A68AA-0473-4142-B917-5D9367706FAC}"/>
          </ac:spMkLst>
        </pc:spChg>
        <pc:spChg chg="add mod ord">
          <ac:chgData name="Andy Baxter" userId="f2c91b8a-6c10-44fd-9477-2edb7c1101dc" providerId="ADAL" clId="{91C11C33-13C9-4996-BE16-F95FA9293C72}" dt="2023-02-22T16:06:01.306" v="74" actId="700"/>
          <ac:spMkLst>
            <pc:docMk/>
            <pc:sldMk cId="0" sldId="268"/>
            <ac:spMk id="7" creationId="{76014DE1-FA8D-CF5C-D0A6-AB1A82BC4E2E}"/>
          </ac:spMkLst>
        </pc:spChg>
        <pc:picChg chg="del">
          <ac:chgData name="Andy Baxter" userId="f2c91b8a-6c10-44fd-9477-2edb7c1101dc" providerId="ADAL" clId="{91C11C33-13C9-4996-BE16-F95FA9293C72}" dt="2023-02-22T16:05:52.546" v="72" actId="478"/>
          <ac:picMkLst>
            <pc:docMk/>
            <pc:sldMk cId="0" sldId="268"/>
            <ac:picMk id="3" creationId="{00000000-0000-0000-0000-000000000000}"/>
          </ac:picMkLst>
        </pc:picChg>
      </pc:sldChg>
      <pc:sldChg chg="del">
        <pc:chgData name="Andy Baxter" userId="f2c91b8a-6c10-44fd-9477-2edb7c1101dc" providerId="ADAL" clId="{91C11C33-13C9-4996-BE16-F95FA9293C72}" dt="2023-02-22T16:01:39.550" v="4" actId="47"/>
        <pc:sldMkLst>
          <pc:docMk/>
          <pc:sldMk cId="0" sldId="270"/>
        </pc:sldMkLst>
      </pc:sldChg>
      <pc:sldChg chg="del">
        <pc:chgData name="Andy Baxter" userId="f2c91b8a-6c10-44fd-9477-2edb7c1101dc" providerId="ADAL" clId="{91C11C33-13C9-4996-BE16-F95FA9293C72}" dt="2023-02-22T16:03:36.189" v="43" actId="47"/>
        <pc:sldMkLst>
          <pc:docMk/>
          <pc:sldMk cId="0" sldId="271"/>
        </pc:sldMkLst>
      </pc:sldChg>
      <pc:sldChg chg="del">
        <pc:chgData name="Andy Baxter" userId="f2c91b8a-6c10-44fd-9477-2edb7c1101dc" providerId="ADAL" clId="{91C11C33-13C9-4996-BE16-F95FA9293C72}" dt="2023-02-22T16:03:37.133" v="44" actId="47"/>
        <pc:sldMkLst>
          <pc:docMk/>
          <pc:sldMk cId="0" sldId="272"/>
        </pc:sldMkLst>
      </pc:sldChg>
      <pc:sldChg chg="addSp delSp modSp add mod modClrScheme chgLayout">
        <pc:chgData name="Andy Baxter" userId="f2c91b8a-6c10-44fd-9477-2edb7c1101dc" providerId="ADAL" clId="{91C11C33-13C9-4996-BE16-F95FA9293C72}" dt="2023-02-22T16:06:23.445" v="77" actId="700"/>
        <pc:sldMkLst>
          <pc:docMk/>
          <pc:sldMk cId="0" sldId="273"/>
        </pc:sldMkLst>
        <pc:spChg chg="mod ord">
          <ac:chgData name="Andy Baxter" userId="f2c91b8a-6c10-44fd-9477-2edb7c1101dc" providerId="ADAL" clId="{91C11C33-13C9-4996-BE16-F95FA9293C72}" dt="2023-02-22T16:06:23.445" v="77" actId="700"/>
          <ac:spMkLst>
            <pc:docMk/>
            <pc:sldMk cId="0" sldId="273"/>
            <ac:spMk id="2" creationId="{00000000-0000-0000-0000-000000000000}"/>
          </ac:spMkLst>
        </pc:spChg>
        <pc:spChg chg="add mod ord">
          <ac:chgData name="Andy Baxter" userId="f2c91b8a-6c10-44fd-9477-2edb7c1101dc" providerId="ADAL" clId="{91C11C33-13C9-4996-BE16-F95FA9293C72}" dt="2023-02-22T16:06:23.445" v="77" actId="700"/>
          <ac:spMkLst>
            <pc:docMk/>
            <pc:sldMk cId="0" sldId="273"/>
            <ac:spMk id="4" creationId="{5A6A8275-C6BC-43B9-9C10-836AC21B29C9}"/>
          </ac:spMkLst>
        </pc:spChg>
        <pc:picChg chg="del">
          <ac:chgData name="Andy Baxter" userId="f2c91b8a-6c10-44fd-9477-2edb7c1101dc" providerId="ADAL" clId="{91C11C33-13C9-4996-BE16-F95FA9293C72}" dt="2023-02-22T16:06:11.889" v="76" actId="478"/>
          <ac:picMkLst>
            <pc:docMk/>
            <pc:sldMk cId="0" sldId="273"/>
            <ac:picMk id="3" creationId="{00000000-0000-0000-0000-000000000000}"/>
          </ac:picMkLst>
        </pc:picChg>
      </pc:sldChg>
      <pc:sldChg chg="modSp add mod">
        <pc:chgData name="Andy Baxter" userId="f2c91b8a-6c10-44fd-9477-2edb7c1101dc" providerId="ADAL" clId="{91C11C33-13C9-4996-BE16-F95FA9293C72}" dt="2023-02-22T16:02:16.133" v="42" actId="6549"/>
        <pc:sldMkLst>
          <pc:docMk/>
          <pc:sldMk cId="0" sldId="274"/>
        </pc:sldMkLst>
        <pc:spChg chg="mod">
          <ac:chgData name="Andy Baxter" userId="f2c91b8a-6c10-44fd-9477-2edb7c1101dc" providerId="ADAL" clId="{91C11C33-13C9-4996-BE16-F95FA9293C72}" dt="2023-02-22T16:02:16.133" v="42" actId="6549"/>
          <ac:spMkLst>
            <pc:docMk/>
            <pc:sldMk cId="0" sldId="274"/>
            <ac:spMk id="3" creationId="{00000000-0000-0000-0000-000000000000}"/>
          </ac:spMkLst>
        </pc:spChg>
        <pc:spChg chg="mod">
          <ac:chgData name="Andy Baxter" userId="f2c91b8a-6c10-44fd-9477-2edb7c1101dc" providerId="ADAL" clId="{91C11C33-13C9-4996-BE16-F95FA9293C72}" dt="2023-02-22T16:01:48.122" v="6" actId="27636"/>
          <ac:spMkLst>
            <pc:docMk/>
            <pc:sldMk cId="0" sldId="274"/>
            <ac:spMk id="5" creationId="{00000000-0000-0000-0000-000000000000}"/>
          </ac:spMkLst>
        </pc:spChg>
      </pc:sldChg>
      <pc:sldChg chg="modSp add mod">
        <pc:chgData name="Andy Baxter" userId="f2c91b8a-6c10-44fd-9477-2edb7c1101dc" providerId="ADAL" clId="{91C11C33-13C9-4996-BE16-F95FA9293C72}" dt="2023-02-22T16:04:25.363" v="70" actId="20577"/>
        <pc:sldMkLst>
          <pc:docMk/>
          <pc:sldMk cId="0" sldId="275"/>
        </pc:sldMkLst>
        <pc:spChg chg="mod">
          <ac:chgData name="Andy Baxter" userId="f2c91b8a-6c10-44fd-9477-2edb7c1101dc" providerId="ADAL" clId="{91C11C33-13C9-4996-BE16-F95FA9293C72}" dt="2023-02-22T16:01:36.012" v="3" actId="27636"/>
          <ac:spMkLst>
            <pc:docMk/>
            <pc:sldMk cId="0" sldId="275"/>
            <ac:spMk id="2" creationId="{00000000-0000-0000-0000-000000000000}"/>
          </ac:spMkLst>
        </pc:spChg>
        <pc:graphicFrameChg chg="mod modGraphic">
          <ac:chgData name="Andy Baxter" userId="f2c91b8a-6c10-44fd-9477-2edb7c1101dc" providerId="ADAL" clId="{91C11C33-13C9-4996-BE16-F95FA9293C72}" dt="2023-02-22T16:04:25.363" v="70" actId="20577"/>
          <ac:graphicFrameMkLst>
            <pc:docMk/>
            <pc:sldMk cId="0" sldId="275"/>
            <ac:graphicFrameMk id="6" creationId="{00000000-0000-0000-0000-000000000000}"/>
          </ac:graphicFrameMkLst>
        </pc:graphicFrameChg>
      </pc:sldChg>
      <pc:sldChg chg="add">
        <pc:chgData name="Andy Baxter" userId="f2c91b8a-6c10-44fd-9477-2edb7c1101dc" providerId="ADAL" clId="{91C11C33-13C9-4996-BE16-F95FA9293C72}" dt="2023-02-22T16:05:49.470" v="71" actId="2890"/>
        <pc:sldMkLst>
          <pc:docMk/>
          <pc:sldMk cId="4025674642" sldId="276"/>
        </pc:sldMkLst>
      </pc:sldChg>
      <pc:sldChg chg="add">
        <pc:chgData name="Andy Baxter" userId="f2c91b8a-6c10-44fd-9477-2edb7c1101dc" providerId="ADAL" clId="{91C11C33-13C9-4996-BE16-F95FA9293C72}" dt="2023-02-22T16:06:08.284" v="75" actId="2890"/>
        <pc:sldMkLst>
          <pc:docMk/>
          <pc:sldMk cId="690326303" sldId="27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85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16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10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72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16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47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35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1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19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4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35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390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Prediction models for benefit income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>
              <a:buNone/>
            </a:pPr>
            <a:br/>
            <a:br/>
            <a:r>
              <a:t>Andy Baxter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Possibility 2 - Predicting difference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014DE1-FA8D-CF5C-D0A6-AB1A82BC4E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Possibility 2 - Predicting difference</a:t>
            </a:r>
          </a:p>
        </p:txBody>
      </p:sp>
      <p:pic>
        <p:nvPicPr>
          <p:cNvPr id="3" name="Picture 1" descr="predicting_UC_files/figure-pptx/unnamed-chunk-7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9A5A050-E237-FF70-07F6-76CD31EA70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4571849"/>
                <a:ext cx="7886700" cy="452601"/>
              </a:xfrm>
            </p:spPr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dirty="0"/>
                  <a:t>For this model,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=0.023</m:t>
                    </m:r>
                  </m:oMath>
                </a14:m>
                <a:r>
                  <a:rPr dirty="0"/>
                  <a:t> and root mean squared error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𝑅𝑀𝑆𝐸</m:t>
                    </m:r>
                    <m:r>
                      <a:rPr>
                        <a:latin typeface="Cambria Math" panose="02040503050406030204" pitchFamily="18" charset="0"/>
                      </a:rPr>
                      <m:t>=169.1</m:t>
                    </m:r>
                  </m:oMath>
                </a14:m>
                <a:endParaRPr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9A5A050-E237-FF70-07F6-76CD31EA70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4571849"/>
                <a:ext cx="7886700" cy="452601"/>
              </a:xfrm>
              <a:blipFill>
                <a:blip r:embed="rId3"/>
                <a:stretch>
                  <a:fillRect l="-696" t="-13514" b="-13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5674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Possibility 3 - </a:t>
            </a:r>
            <a:r>
              <a:rPr dirty="0" err="1"/>
              <a:t>Trichotomise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6A8275-C6BC-43B9-9C10-836AC21B29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Possibility 3 - </a:t>
            </a:r>
            <a:r>
              <a:rPr dirty="0" err="1"/>
              <a:t>Trichotomise</a:t>
            </a:r>
            <a:endParaRPr dirty="0"/>
          </a:p>
        </p:txBody>
      </p:sp>
      <p:pic>
        <p:nvPicPr>
          <p:cNvPr id="3" name="Picture 1" descr="predicting_UC_files/figure-pptx/unnamed-chunk-9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90326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Accuracy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29842" y="1260872"/>
                <a:ext cx="3868340" cy="2221916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GB" b="0" dirty="0"/>
                  <a:t>This model has an accuracy of </a:t>
                </a:r>
                <a14:m>
                  <m:oMath xmlns:m="http://schemas.openxmlformats.org/officeDocument/2006/math">
                    <m:r>
                      <a:rPr lang="en-GB" b="0">
                        <a:latin typeface="Cambria Math" panose="02040503050406030204" pitchFamily="18" charset="0"/>
                      </a:rPr>
                      <m:t>69.2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GB" b="0" dirty="0"/>
                  <a:t>, a sensitivity for detecting decreasing benefit changes of </a:t>
                </a:r>
                <a14:m>
                  <m:oMath xmlns:m="http://schemas.openxmlformats.org/officeDocument/2006/math">
                    <m:r>
                      <a:rPr lang="en-GB" b="0">
                        <a:latin typeface="Cambria Math" panose="02040503050406030204" pitchFamily="18" charset="0"/>
                      </a:rPr>
                      <m:t>38.3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GB" b="0" dirty="0"/>
                  <a:t> and a sensitivity of detecting increasing benefits of </a:t>
                </a:r>
                <a14:m>
                  <m:oMath xmlns:m="http://schemas.openxmlformats.org/officeDocument/2006/math">
                    <m:r>
                      <a:rPr lang="en-GB" b="0">
                        <a:latin typeface="Cambria Math" panose="02040503050406030204" pitchFamily="18" charset="0"/>
                      </a:rPr>
                      <m:t>61.3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GB" b="0" dirty="0"/>
                  <a:t> (area under ROC-curve = </a:t>
                </a:r>
                <a14:m>
                  <m:oMath xmlns:m="http://schemas.openxmlformats.org/officeDocument/2006/math">
                    <m:r>
                      <a:rPr lang="en-GB" b="0">
                        <a:latin typeface="Cambria Math" panose="02040503050406030204" pitchFamily="18" charset="0"/>
                      </a:rPr>
                      <m:t>0.772</m:t>
                    </m:r>
                  </m:oMath>
                </a14:m>
                <a:r>
                  <a:rPr lang="en-GB" b="0" dirty="0"/>
                  <a:t>).</a:t>
                </a:r>
                <a:endParaRPr b="0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9842" y="1260872"/>
                <a:ext cx="3868340" cy="2221916"/>
              </a:xfrm>
              <a:blipFill>
                <a:blip r:embed="rId2"/>
                <a:stretch>
                  <a:fillRect l="-1260" b="-43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ROC curves</a:t>
            </a:r>
          </a:p>
        </p:txBody>
      </p:sp>
      <p:pic>
        <p:nvPicPr>
          <p:cNvPr id="4" name="Picture 1" descr="predicting_UC_files/figure-pptx/unnamed-chunk-11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35500" y="2095500"/>
            <a:ext cx="40386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Proportions of predictions within each category of observed benefit change: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5795795"/>
              </p:ext>
            </p:extLst>
          </p:nvPr>
        </p:nvGraphicFramePr>
        <p:xfrm>
          <a:off x="457200" y="2114928"/>
          <a:ext cx="8229600" cy="1394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GB" dirty="0"/>
                        <a:t>Prediction:</a:t>
                      </a:r>
                    </a:p>
                    <a:p>
                      <a:pPr marL="0" lvl="0" indent="0" algn="l">
                        <a:buNone/>
                      </a:pPr>
                      <a:r>
                        <a:rPr dirty="0"/>
                        <a:t>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endParaRPr lang="en-GB" dirty="0"/>
                    </a:p>
                    <a:p>
                      <a:pPr marL="0" lvl="0" indent="0" algn="l">
                        <a:buNone/>
                      </a:pPr>
                      <a:r>
                        <a:rPr dirty="0"/>
                        <a:t>No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endParaRPr lang="en-GB" dirty="0"/>
                    </a:p>
                    <a:p>
                      <a:pPr marL="0" lvl="0" indent="0" algn="l">
                        <a:buNone/>
                      </a:pPr>
                      <a:r>
                        <a:rPr dirty="0"/>
                        <a:t>Increase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38.3%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26.2%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35.5%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No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11.4%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75.9%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12.6%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Increase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18.2%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dirty="0"/>
                        <a:t>61.3%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Predicting benefit receipt from UKMod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2659"/>
            <a:ext cx="8058150" cy="3530064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The problem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BA3DFEE-8D14-63CA-BBF4-44F99A7335C3}"/>
              </a:ext>
            </a:extLst>
          </p:cNvPr>
          <p:cNvSpPr txBox="1">
            <a:spLocks/>
          </p:cNvSpPr>
          <p:nvPr/>
        </p:nvSpPr>
        <p:spPr>
          <a:xfrm>
            <a:off x="457200" y="1586753"/>
            <a:ext cx="4038600" cy="30078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Multiple pathways of impact of benefits receipt on mental health</a:t>
            </a:r>
          </a:p>
          <a:p>
            <a:r>
              <a:rPr lang="en-GB" dirty="0"/>
              <a:t>Ideally a coefficient for each pathway would give an estimate for microsimulation process</a:t>
            </a:r>
          </a:p>
          <a:p>
            <a:r>
              <a:rPr lang="en-GB" dirty="0"/>
              <a:t>Not all data are available in APS</a:t>
            </a:r>
          </a:p>
          <a:p>
            <a:pPr lvl="1"/>
            <a:r>
              <a:rPr lang="en-GB" dirty="0"/>
              <a:t>Benefit amount received</a:t>
            </a:r>
          </a:p>
        </p:txBody>
      </p:sp>
      <p:pic>
        <p:nvPicPr>
          <p:cNvPr id="5" name="Picture 4" descr="output/mediators_dag.png">
            <a:extLst>
              <a:ext uri="{FF2B5EF4-FFF2-40B4-BE49-F238E27FC236}">
                <a16:creationId xmlns:a16="http://schemas.microsoft.com/office/drawing/2014/main" id="{1887E118-DA2B-9C6D-C284-7240B6BF5EC2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/>
          <a:srcRect t="6313"/>
          <a:stretch/>
        </p:blipFill>
        <p:spPr bwMode="auto">
          <a:xfrm>
            <a:off x="4648200" y="2440640"/>
            <a:ext cx="4038600" cy="97565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Possible solution - Machine learning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9646"/>
            <a:ext cx="7886700" cy="3963853"/>
          </a:xfrm>
        </p:spPr>
        <p:txBody>
          <a:bodyPr>
            <a:normAutofit fontScale="92500"/>
          </a:bodyPr>
          <a:lstStyle/>
          <a:p>
            <a:pPr lvl="0" indent="0">
              <a:buNone/>
            </a:pPr>
            <a:r>
              <a:rPr sz="1400" dirty="0" err="1">
                <a:solidFill>
                  <a:srgbClr val="003B4F"/>
                </a:solidFill>
                <a:latin typeface="Courier"/>
              </a:rPr>
              <a:t>train_data_benefit_change</a:t>
            </a:r>
            <a:r>
              <a:rPr sz="1400" dirty="0">
                <a:solidFill>
                  <a:srgbClr val="003B4F"/>
                </a:solidFill>
                <a:latin typeface="Courier"/>
              </a:rPr>
              <a:t> &lt;- </a:t>
            </a:r>
            <a:r>
              <a:rPr sz="1400" dirty="0" err="1">
                <a:solidFill>
                  <a:srgbClr val="003B4F"/>
                </a:solidFill>
                <a:latin typeface="Courier"/>
              </a:rPr>
              <a:t>train_data</a:t>
            </a:r>
            <a:r>
              <a:rPr sz="1400" dirty="0">
                <a:solidFill>
                  <a:srgbClr val="003B4F"/>
                </a:solidFill>
                <a:latin typeface="Courier"/>
              </a:rPr>
              <a:t> </a:t>
            </a:r>
            <a:br>
              <a:rPr sz="1400" dirty="0"/>
            </a:br>
            <a:r>
              <a:rPr sz="1400" dirty="0" err="1">
                <a:solidFill>
                  <a:srgbClr val="003B4F"/>
                </a:solidFill>
                <a:latin typeface="Courier"/>
              </a:rPr>
              <a:t>test_data_benefit_change</a:t>
            </a:r>
            <a:r>
              <a:rPr sz="1400" dirty="0">
                <a:solidFill>
                  <a:srgbClr val="003B4F"/>
                </a:solidFill>
                <a:latin typeface="Courier"/>
              </a:rPr>
              <a:t> &lt;- </a:t>
            </a:r>
            <a:r>
              <a:rPr sz="1400" dirty="0" err="1">
                <a:solidFill>
                  <a:srgbClr val="003B4F"/>
                </a:solidFill>
                <a:latin typeface="Courier"/>
              </a:rPr>
              <a:t>test_data</a:t>
            </a:r>
            <a:br>
              <a:rPr sz="1400" dirty="0"/>
            </a:br>
            <a:br>
              <a:rPr sz="1400" dirty="0"/>
            </a:br>
            <a:br>
              <a:rPr sz="1400" dirty="0"/>
            </a:br>
            <a:r>
              <a:rPr sz="1400" dirty="0" err="1">
                <a:solidFill>
                  <a:srgbClr val="003B4F"/>
                </a:solidFill>
                <a:latin typeface="Courier"/>
              </a:rPr>
              <a:t>rc_income</a:t>
            </a:r>
            <a:r>
              <a:rPr sz="1400" dirty="0">
                <a:solidFill>
                  <a:srgbClr val="003B4F"/>
                </a:solidFill>
                <a:latin typeface="Courier"/>
              </a:rPr>
              <a:t> &lt;- </a:t>
            </a:r>
            <a:r>
              <a:rPr sz="1400" dirty="0">
                <a:solidFill>
                  <a:srgbClr val="4758AB"/>
                </a:solidFill>
                <a:latin typeface="Courier"/>
              </a:rPr>
              <a:t>recipe</a:t>
            </a:r>
            <a:r>
              <a:rPr sz="1400" dirty="0">
                <a:solidFill>
                  <a:srgbClr val="003B4F"/>
                </a:solidFill>
                <a:latin typeface="Courier"/>
              </a:rPr>
              <a:t>(</a:t>
            </a:r>
            <a:r>
              <a:rPr sz="1400" dirty="0" err="1">
                <a:solidFill>
                  <a:srgbClr val="003B4F"/>
                </a:solidFill>
                <a:latin typeface="Courier"/>
              </a:rPr>
              <a:t>benefit_change</a:t>
            </a:r>
            <a:r>
              <a:rPr sz="1400" dirty="0">
                <a:solidFill>
                  <a:srgbClr val="003B4F"/>
                </a:solidFill>
                <a:latin typeface="Courier"/>
              </a:rPr>
              <a:t> </a:t>
            </a:r>
            <a:r>
              <a:rPr sz="1400" dirty="0">
                <a:solidFill>
                  <a:srgbClr val="5E5E5E"/>
                </a:solidFill>
                <a:latin typeface="Courier"/>
              </a:rPr>
              <a:t>~</a:t>
            </a:r>
            <a:r>
              <a:rPr sz="1400" dirty="0">
                <a:solidFill>
                  <a:srgbClr val="003B4F"/>
                </a:solidFill>
                <a:latin typeface="Courier"/>
              </a:rPr>
              <a:t> .,</a:t>
            </a:r>
            <a:br>
              <a:rPr sz="1400" dirty="0"/>
            </a:br>
            <a:r>
              <a:rPr sz="1400" dirty="0">
                <a:solidFill>
                  <a:srgbClr val="003B4F"/>
                </a:solidFill>
                <a:latin typeface="Courier"/>
              </a:rPr>
              <a:t>                 </a:t>
            </a:r>
            <a:r>
              <a:rPr sz="1400" dirty="0">
                <a:solidFill>
                  <a:srgbClr val="657422"/>
                </a:solidFill>
                <a:latin typeface="Courier"/>
              </a:rPr>
              <a:t>data =</a:t>
            </a:r>
            <a:r>
              <a:rPr sz="1400" dirty="0">
                <a:solidFill>
                  <a:srgbClr val="003B4F"/>
                </a:solidFill>
                <a:latin typeface="Courier"/>
              </a:rPr>
              <a:t> </a:t>
            </a:r>
            <a:r>
              <a:rPr sz="1400" dirty="0" err="1">
                <a:solidFill>
                  <a:srgbClr val="003B4F"/>
                </a:solidFill>
                <a:latin typeface="Courier"/>
              </a:rPr>
              <a:t>train_data_benefit_change</a:t>
            </a:r>
            <a:r>
              <a:rPr sz="1400" dirty="0">
                <a:solidFill>
                  <a:srgbClr val="003B4F"/>
                </a:solidFill>
                <a:latin typeface="Courier"/>
              </a:rPr>
              <a:t>) </a:t>
            </a:r>
            <a:r>
              <a:rPr sz="1400" dirty="0">
                <a:solidFill>
                  <a:srgbClr val="5E5E5E"/>
                </a:solidFill>
                <a:latin typeface="Courier"/>
              </a:rPr>
              <a:t>|&gt;</a:t>
            </a:r>
            <a:br>
              <a:rPr sz="1400" dirty="0"/>
            </a:br>
            <a:r>
              <a:rPr sz="1400" dirty="0">
                <a:solidFill>
                  <a:srgbClr val="003B4F"/>
                </a:solidFill>
                <a:latin typeface="Courier"/>
              </a:rPr>
              <a:t>  </a:t>
            </a:r>
            <a:r>
              <a:rPr sz="1400" dirty="0" err="1">
                <a:solidFill>
                  <a:srgbClr val="4758AB"/>
                </a:solidFill>
                <a:latin typeface="Courier"/>
              </a:rPr>
              <a:t>step_interact</a:t>
            </a:r>
            <a:r>
              <a:rPr sz="1400" dirty="0">
                <a:solidFill>
                  <a:srgbClr val="003B4F"/>
                </a:solidFill>
                <a:latin typeface="Courier"/>
              </a:rPr>
              <a:t>(</a:t>
            </a:r>
            <a:br>
              <a:rPr sz="1400" dirty="0"/>
            </a:br>
            <a:r>
              <a:rPr sz="1400" dirty="0">
                <a:solidFill>
                  <a:srgbClr val="003B4F"/>
                </a:solidFill>
                <a:latin typeface="Courier"/>
              </a:rPr>
              <a:t>    </a:t>
            </a:r>
            <a:r>
              <a:rPr sz="1400" dirty="0">
                <a:solidFill>
                  <a:srgbClr val="5E5E5E"/>
                </a:solidFill>
                <a:latin typeface="Courier"/>
              </a:rPr>
              <a:t>~</a:t>
            </a:r>
            <a:r>
              <a:rPr sz="1400" dirty="0">
                <a:solidFill>
                  <a:srgbClr val="003B4F"/>
                </a:solidFill>
                <a:latin typeface="Courier"/>
              </a:rPr>
              <a:t> </a:t>
            </a:r>
            <a:r>
              <a:rPr sz="1400" dirty="0" err="1">
                <a:solidFill>
                  <a:srgbClr val="4758AB"/>
                </a:solidFill>
                <a:latin typeface="Courier"/>
              </a:rPr>
              <a:t>starts_with</a:t>
            </a:r>
            <a:r>
              <a:rPr sz="1400" dirty="0">
                <a:solidFill>
                  <a:srgbClr val="003B4F"/>
                </a:solidFill>
                <a:latin typeface="Courier"/>
              </a:rPr>
              <a:t>(</a:t>
            </a:r>
            <a:r>
              <a:rPr sz="1400" dirty="0">
                <a:solidFill>
                  <a:srgbClr val="20794D"/>
                </a:solidFill>
                <a:latin typeface="Courier"/>
              </a:rPr>
              <a:t>'gender_'</a:t>
            </a:r>
            <a:r>
              <a:rPr sz="1400" dirty="0">
                <a:solidFill>
                  <a:srgbClr val="003B4F"/>
                </a:solidFill>
                <a:latin typeface="Courier"/>
              </a:rPr>
              <a:t>)</a:t>
            </a:r>
            <a:r>
              <a:rPr sz="1400" dirty="0">
                <a:solidFill>
                  <a:srgbClr val="5E5E5E"/>
                </a:solidFill>
                <a:latin typeface="Courier"/>
              </a:rPr>
              <a:t>:</a:t>
            </a:r>
            <a:r>
              <a:rPr sz="1400" dirty="0" err="1">
                <a:solidFill>
                  <a:srgbClr val="4758AB"/>
                </a:solidFill>
                <a:latin typeface="Courier"/>
              </a:rPr>
              <a:t>starts_with</a:t>
            </a:r>
            <a:r>
              <a:rPr sz="1400" dirty="0">
                <a:solidFill>
                  <a:srgbClr val="003B4F"/>
                </a:solidFill>
                <a:latin typeface="Courier"/>
              </a:rPr>
              <a:t>(</a:t>
            </a:r>
            <a:r>
              <a:rPr sz="1400" dirty="0">
                <a:solidFill>
                  <a:srgbClr val="20794D"/>
                </a:solidFill>
                <a:latin typeface="Courier"/>
              </a:rPr>
              <a:t>'children_'</a:t>
            </a:r>
            <a:r>
              <a:rPr sz="1400" dirty="0">
                <a:solidFill>
                  <a:srgbClr val="003B4F"/>
                </a:solidFill>
                <a:latin typeface="Courier"/>
              </a:rPr>
              <a:t>) </a:t>
            </a:r>
            <a:r>
              <a:rPr sz="1400" dirty="0">
                <a:solidFill>
                  <a:srgbClr val="5E5E5E"/>
                </a:solidFill>
                <a:latin typeface="Courier"/>
              </a:rPr>
              <a:t>+</a:t>
            </a:r>
            <a:r>
              <a:rPr sz="1400" dirty="0">
                <a:solidFill>
                  <a:srgbClr val="003B4F"/>
                </a:solidFill>
                <a:latin typeface="Courier"/>
              </a:rPr>
              <a:t> </a:t>
            </a:r>
            <a:br>
              <a:rPr sz="1400" dirty="0"/>
            </a:br>
            <a:r>
              <a:rPr sz="1400" dirty="0">
                <a:solidFill>
                  <a:srgbClr val="003B4F"/>
                </a:solidFill>
                <a:latin typeface="Courier"/>
              </a:rPr>
              <a:t>      </a:t>
            </a:r>
            <a:r>
              <a:rPr sz="1400" dirty="0" err="1">
                <a:solidFill>
                  <a:srgbClr val="4758AB"/>
                </a:solidFill>
                <a:latin typeface="Courier"/>
              </a:rPr>
              <a:t>starts_with</a:t>
            </a:r>
            <a:r>
              <a:rPr sz="1400" dirty="0">
                <a:solidFill>
                  <a:srgbClr val="003B4F"/>
                </a:solidFill>
                <a:latin typeface="Courier"/>
              </a:rPr>
              <a:t>(</a:t>
            </a:r>
            <a:r>
              <a:rPr sz="1400" dirty="0">
                <a:solidFill>
                  <a:srgbClr val="20794D"/>
                </a:solidFill>
                <a:latin typeface="Courier"/>
              </a:rPr>
              <a:t>'gender_'</a:t>
            </a:r>
            <a:r>
              <a:rPr sz="1400" dirty="0">
                <a:solidFill>
                  <a:srgbClr val="003B4F"/>
                </a:solidFill>
                <a:latin typeface="Courier"/>
              </a:rPr>
              <a:t>)</a:t>
            </a:r>
            <a:r>
              <a:rPr sz="1400" dirty="0">
                <a:solidFill>
                  <a:srgbClr val="5E5E5E"/>
                </a:solidFill>
                <a:latin typeface="Courier"/>
              </a:rPr>
              <a:t>:</a:t>
            </a:r>
            <a:r>
              <a:rPr sz="1400" dirty="0" err="1">
                <a:solidFill>
                  <a:srgbClr val="4758AB"/>
                </a:solidFill>
                <a:latin typeface="Courier"/>
              </a:rPr>
              <a:t>starts_with</a:t>
            </a:r>
            <a:r>
              <a:rPr sz="1400" dirty="0">
                <a:solidFill>
                  <a:srgbClr val="003B4F"/>
                </a:solidFill>
                <a:latin typeface="Courier"/>
              </a:rPr>
              <a:t>(</a:t>
            </a:r>
            <a:r>
              <a:rPr sz="1400" dirty="0">
                <a:solidFill>
                  <a:srgbClr val="20794D"/>
                </a:solidFill>
                <a:latin typeface="Courier"/>
              </a:rPr>
              <a:t>'children_'</a:t>
            </a:r>
            <a:r>
              <a:rPr sz="1400" dirty="0">
                <a:solidFill>
                  <a:srgbClr val="003B4F"/>
                </a:solidFill>
                <a:latin typeface="Courier"/>
              </a:rPr>
              <a:t>)</a:t>
            </a:r>
            <a:r>
              <a:rPr sz="1400" dirty="0">
                <a:solidFill>
                  <a:srgbClr val="5E5E5E"/>
                </a:solidFill>
                <a:latin typeface="Courier"/>
              </a:rPr>
              <a:t>:</a:t>
            </a:r>
            <a:r>
              <a:rPr sz="1400" dirty="0" err="1">
                <a:solidFill>
                  <a:srgbClr val="4758AB"/>
                </a:solidFill>
                <a:latin typeface="Courier"/>
              </a:rPr>
              <a:t>starts_with</a:t>
            </a:r>
            <a:r>
              <a:rPr sz="1400" dirty="0">
                <a:solidFill>
                  <a:srgbClr val="003B4F"/>
                </a:solidFill>
                <a:latin typeface="Courier"/>
              </a:rPr>
              <a:t>(</a:t>
            </a:r>
            <a:r>
              <a:rPr sz="1400" dirty="0">
                <a:solidFill>
                  <a:srgbClr val="20794D"/>
                </a:solidFill>
                <a:latin typeface="Courier"/>
              </a:rPr>
              <a:t>'</a:t>
            </a:r>
            <a:r>
              <a:rPr sz="1400" dirty="0" err="1">
                <a:solidFill>
                  <a:srgbClr val="20794D"/>
                </a:solidFill>
                <a:latin typeface="Courier"/>
              </a:rPr>
              <a:t>emp_len</a:t>
            </a:r>
            <a:r>
              <a:rPr sz="1400" dirty="0">
                <a:solidFill>
                  <a:srgbClr val="20794D"/>
                </a:solidFill>
                <a:latin typeface="Courier"/>
              </a:rPr>
              <a:t>_'</a:t>
            </a:r>
            <a:r>
              <a:rPr sz="1400" dirty="0">
                <a:solidFill>
                  <a:srgbClr val="003B4F"/>
                </a:solidFill>
                <a:latin typeface="Courier"/>
              </a:rPr>
              <a:t>) </a:t>
            </a:r>
            <a:r>
              <a:rPr sz="1400" dirty="0">
                <a:solidFill>
                  <a:srgbClr val="5E5E5E"/>
                </a:solidFill>
                <a:latin typeface="Courier"/>
              </a:rPr>
              <a:t>+</a:t>
            </a:r>
            <a:r>
              <a:rPr sz="1400" dirty="0">
                <a:solidFill>
                  <a:srgbClr val="003B4F"/>
                </a:solidFill>
                <a:latin typeface="Courier"/>
              </a:rPr>
              <a:t> </a:t>
            </a:r>
            <a:br>
              <a:rPr sz="1400" dirty="0"/>
            </a:br>
            <a:r>
              <a:rPr sz="1400" dirty="0">
                <a:solidFill>
                  <a:srgbClr val="003B4F"/>
                </a:solidFill>
                <a:latin typeface="Courier"/>
              </a:rPr>
              <a:t>      </a:t>
            </a:r>
            <a:r>
              <a:rPr sz="1400" dirty="0" err="1">
                <a:solidFill>
                  <a:srgbClr val="4758AB"/>
                </a:solidFill>
                <a:latin typeface="Courier"/>
              </a:rPr>
              <a:t>starts_with</a:t>
            </a:r>
            <a:r>
              <a:rPr sz="1400" dirty="0">
                <a:solidFill>
                  <a:srgbClr val="003B4F"/>
                </a:solidFill>
                <a:latin typeface="Courier"/>
              </a:rPr>
              <a:t>(</a:t>
            </a:r>
            <a:r>
              <a:rPr sz="1400" dirty="0">
                <a:solidFill>
                  <a:srgbClr val="20794D"/>
                </a:solidFill>
                <a:latin typeface="Courier"/>
              </a:rPr>
              <a:t>'children_'</a:t>
            </a:r>
            <a:r>
              <a:rPr sz="1400" dirty="0">
                <a:solidFill>
                  <a:srgbClr val="003B4F"/>
                </a:solidFill>
                <a:latin typeface="Courier"/>
              </a:rPr>
              <a:t>)</a:t>
            </a:r>
            <a:r>
              <a:rPr sz="1400" dirty="0">
                <a:solidFill>
                  <a:srgbClr val="5E5E5E"/>
                </a:solidFill>
                <a:latin typeface="Courier"/>
              </a:rPr>
              <a:t>:</a:t>
            </a:r>
            <a:r>
              <a:rPr sz="1400" dirty="0" err="1">
                <a:solidFill>
                  <a:srgbClr val="4758AB"/>
                </a:solidFill>
                <a:latin typeface="Courier"/>
              </a:rPr>
              <a:t>starts_with</a:t>
            </a:r>
            <a:r>
              <a:rPr sz="1400" dirty="0">
                <a:solidFill>
                  <a:srgbClr val="003B4F"/>
                </a:solidFill>
                <a:latin typeface="Courier"/>
              </a:rPr>
              <a:t>(</a:t>
            </a:r>
            <a:r>
              <a:rPr sz="1400" dirty="0">
                <a:solidFill>
                  <a:srgbClr val="20794D"/>
                </a:solidFill>
                <a:latin typeface="Courier"/>
              </a:rPr>
              <a:t>'</a:t>
            </a:r>
            <a:r>
              <a:rPr sz="1400" dirty="0" err="1">
                <a:solidFill>
                  <a:srgbClr val="20794D"/>
                </a:solidFill>
                <a:latin typeface="Courier"/>
              </a:rPr>
              <a:t>emp_len</a:t>
            </a:r>
            <a:r>
              <a:rPr sz="1400" dirty="0">
                <a:solidFill>
                  <a:srgbClr val="20794D"/>
                </a:solidFill>
                <a:latin typeface="Courier"/>
              </a:rPr>
              <a:t>_'</a:t>
            </a:r>
            <a:r>
              <a:rPr sz="1400" dirty="0">
                <a:solidFill>
                  <a:srgbClr val="003B4F"/>
                </a:solidFill>
                <a:latin typeface="Courier"/>
              </a:rPr>
              <a:t>) </a:t>
            </a:r>
            <a:r>
              <a:rPr sz="1400" dirty="0">
                <a:solidFill>
                  <a:srgbClr val="5E5E5E"/>
                </a:solidFill>
                <a:latin typeface="Courier"/>
              </a:rPr>
              <a:t>+</a:t>
            </a:r>
            <a:r>
              <a:rPr sz="1400" dirty="0">
                <a:solidFill>
                  <a:srgbClr val="003B4F"/>
                </a:solidFill>
                <a:latin typeface="Courier"/>
              </a:rPr>
              <a:t> </a:t>
            </a:r>
            <a:br>
              <a:rPr sz="1400" dirty="0"/>
            </a:br>
            <a:r>
              <a:rPr sz="1400" dirty="0">
                <a:solidFill>
                  <a:srgbClr val="003B4F"/>
                </a:solidFill>
                <a:latin typeface="Courier"/>
              </a:rPr>
              <a:t>      </a:t>
            </a:r>
            <a:r>
              <a:rPr sz="1400" dirty="0" err="1">
                <a:solidFill>
                  <a:srgbClr val="003B4F"/>
                </a:solidFill>
                <a:latin typeface="Courier"/>
              </a:rPr>
              <a:t>student</a:t>
            </a:r>
            <a:r>
              <a:rPr sz="1400" dirty="0" err="1">
                <a:solidFill>
                  <a:srgbClr val="5E5E5E"/>
                </a:solidFill>
                <a:latin typeface="Courier"/>
              </a:rPr>
              <a:t>:</a:t>
            </a:r>
            <a:r>
              <a:rPr sz="1400" dirty="0" err="1">
                <a:solidFill>
                  <a:srgbClr val="4758AB"/>
                </a:solidFill>
                <a:latin typeface="Courier"/>
              </a:rPr>
              <a:t>starts_with</a:t>
            </a:r>
            <a:r>
              <a:rPr sz="1400" dirty="0">
                <a:solidFill>
                  <a:srgbClr val="003B4F"/>
                </a:solidFill>
                <a:latin typeface="Courier"/>
              </a:rPr>
              <a:t>(</a:t>
            </a:r>
            <a:r>
              <a:rPr sz="1400" dirty="0">
                <a:solidFill>
                  <a:srgbClr val="20794D"/>
                </a:solidFill>
                <a:latin typeface="Courier"/>
              </a:rPr>
              <a:t>'children_'</a:t>
            </a:r>
            <a:r>
              <a:rPr sz="1400" dirty="0">
                <a:solidFill>
                  <a:srgbClr val="003B4F"/>
                </a:solidFill>
                <a:latin typeface="Courier"/>
              </a:rPr>
              <a:t>) </a:t>
            </a:r>
            <a:r>
              <a:rPr sz="1400" dirty="0">
                <a:solidFill>
                  <a:srgbClr val="5E5E5E"/>
                </a:solidFill>
                <a:latin typeface="Courier"/>
              </a:rPr>
              <a:t>+</a:t>
            </a:r>
            <a:r>
              <a:rPr sz="1400" dirty="0">
                <a:solidFill>
                  <a:srgbClr val="003B4F"/>
                </a:solidFill>
                <a:latin typeface="Courier"/>
              </a:rPr>
              <a:t> </a:t>
            </a:r>
            <a:r>
              <a:rPr sz="1400" dirty="0" err="1">
                <a:solidFill>
                  <a:srgbClr val="003B4F"/>
                </a:solidFill>
                <a:latin typeface="Courier"/>
              </a:rPr>
              <a:t>student</a:t>
            </a:r>
            <a:r>
              <a:rPr sz="1400" dirty="0" err="1">
                <a:solidFill>
                  <a:srgbClr val="5E5E5E"/>
                </a:solidFill>
                <a:latin typeface="Courier"/>
              </a:rPr>
              <a:t>:</a:t>
            </a:r>
            <a:r>
              <a:rPr sz="1400" dirty="0" err="1">
                <a:solidFill>
                  <a:srgbClr val="4758AB"/>
                </a:solidFill>
                <a:latin typeface="Courier"/>
              </a:rPr>
              <a:t>starts_with</a:t>
            </a:r>
            <a:r>
              <a:rPr sz="1400" dirty="0">
                <a:solidFill>
                  <a:srgbClr val="003B4F"/>
                </a:solidFill>
                <a:latin typeface="Courier"/>
              </a:rPr>
              <a:t>(</a:t>
            </a:r>
            <a:r>
              <a:rPr sz="1400" dirty="0">
                <a:solidFill>
                  <a:srgbClr val="20794D"/>
                </a:solidFill>
                <a:latin typeface="Courier"/>
              </a:rPr>
              <a:t>'caring_'</a:t>
            </a:r>
            <a:r>
              <a:rPr sz="1400" dirty="0">
                <a:solidFill>
                  <a:srgbClr val="003B4F"/>
                </a:solidFill>
                <a:latin typeface="Courier"/>
              </a:rPr>
              <a:t>) </a:t>
            </a:r>
            <a:r>
              <a:rPr sz="1400" dirty="0">
                <a:solidFill>
                  <a:srgbClr val="5E5E5E"/>
                </a:solidFill>
                <a:latin typeface="Courier"/>
              </a:rPr>
              <a:t>+</a:t>
            </a:r>
            <a:r>
              <a:rPr sz="1400" dirty="0">
                <a:solidFill>
                  <a:srgbClr val="003B4F"/>
                </a:solidFill>
                <a:latin typeface="Courier"/>
              </a:rPr>
              <a:t> </a:t>
            </a:r>
            <a:br>
              <a:rPr sz="1400" dirty="0"/>
            </a:br>
            <a:r>
              <a:rPr sz="1400" dirty="0">
                <a:solidFill>
                  <a:srgbClr val="003B4F"/>
                </a:solidFill>
                <a:latin typeface="Courier"/>
              </a:rPr>
              <a:t>      </a:t>
            </a:r>
            <a:r>
              <a:rPr sz="1400" dirty="0" err="1">
                <a:solidFill>
                  <a:srgbClr val="4758AB"/>
                </a:solidFill>
                <a:latin typeface="Courier"/>
              </a:rPr>
              <a:t>starts_with</a:t>
            </a:r>
            <a:r>
              <a:rPr sz="1400" dirty="0">
                <a:solidFill>
                  <a:srgbClr val="003B4F"/>
                </a:solidFill>
                <a:latin typeface="Courier"/>
              </a:rPr>
              <a:t>(</a:t>
            </a:r>
            <a:r>
              <a:rPr sz="1400" dirty="0">
                <a:solidFill>
                  <a:srgbClr val="20794D"/>
                </a:solidFill>
                <a:latin typeface="Courier"/>
              </a:rPr>
              <a:t>'</a:t>
            </a:r>
            <a:r>
              <a:rPr sz="1400" dirty="0" err="1">
                <a:solidFill>
                  <a:srgbClr val="20794D"/>
                </a:solidFill>
                <a:latin typeface="Courier"/>
              </a:rPr>
              <a:t>marsta</a:t>
            </a:r>
            <a:r>
              <a:rPr sz="1400" dirty="0">
                <a:solidFill>
                  <a:srgbClr val="20794D"/>
                </a:solidFill>
                <a:latin typeface="Courier"/>
              </a:rPr>
              <a:t>_'</a:t>
            </a:r>
            <a:r>
              <a:rPr sz="1400" dirty="0">
                <a:solidFill>
                  <a:srgbClr val="003B4F"/>
                </a:solidFill>
                <a:latin typeface="Courier"/>
              </a:rPr>
              <a:t>) </a:t>
            </a:r>
            <a:r>
              <a:rPr sz="1400" dirty="0">
                <a:solidFill>
                  <a:srgbClr val="5E5E5E"/>
                </a:solidFill>
                <a:latin typeface="Courier"/>
              </a:rPr>
              <a:t>*</a:t>
            </a:r>
            <a:r>
              <a:rPr sz="1400" dirty="0">
                <a:solidFill>
                  <a:srgbClr val="003B4F"/>
                </a:solidFill>
                <a:latin typeface="Courier"/>
              </a:rPr>
              <a:t> </a:t>
            </a:r>
            <a:r>
              <a:rPr sz="1400" dirty="0" err="1">
                <a:solidFill>
                  <a:srgbClr val="4758AB"/>
                </a:solidFill>
                <a:latin typeface="Courier"/>
              </a:rPr>
              <a:t>starts_with</a:t>
            </a:r>
            <a:r>
              <a:rPr sz="1400" dirty="0">
                <a:solidFill>
                  <a:srgbClr val="003B4F"/>
                </a:solidFill>
                <a:latin typeface="Courier"/>
              </a:rPr>
              <a:t>(</a:t>
            </a:r>
            <a:r>
              <a:rPr sz="1400" dirty="0">
                <a:solidFill>
                  <a:srgbClr val="20794D"/>
                </a:solidFill>
                <a:latin typeface="Courier"/>
              </a:rPr>
              <a:t>'gender_'</a:t>
            </a:r>
            <a:r>
              <a:rPr sz="1400" dirty="0">
                <a:solidFill>
                  <a:srgbClr val="003B4F"/>
                </a:solidFill>
                <a:latin typeface="Courier"/>
              </a:rPr>
              <a:t>) </a:t>
            </a:r>
            <a:r>
              <a:rPr sz="1400" dirty="0">
                <a:solidFill>
                  <a:srgbClr val="5E5E5E"/>
                </a:solidFill>
                <a:latin typeface="Courier"/>
              </a:rPr>
              <a:t>*</a:t>
            </a:r>
            <a:r>
              <a:rPr sz="1400" dirty="0">
                <a:solidFill>
                  <a:srgbClr val="003B4F"/>
                </a:solidFill>
                <a:latin typeface="Courier"/>
              </a:rPr>
              <a:t> </a:t>
            </a:r>
            <a:r>
              <a:rPr sz="1400" dirty="0" err="1">
                <a:solidFill>
                  <a:srgbClr val="4758AB"/>
                </a:solidFill>
                <a:latin typeface="Courier"/>
              </a:rPr>
              <a:t>starts_with</a:t>
            </a:r>
            <a:r>
              <a:rPr sz="1400" dirty="0">
                <a:solidFill>
                  <a:srgbClr val="003B4F"/>
                </a:solidFill>
                <a:latin typeface="Courier"/>
              </a:rPr>
              <a:t>(</a:t>
            </a:r>
            <a:r>
              <a:rPr sz="1400" dirty="0">
                <a:solidFill>
                  <a:srgbClr val="20794D"/>
                </a:solidFill>
                <a:latin typeface="Courier"/>
              </a:rPr>
              <a:t>'children_'</a:t>
            </a:r>
            <a:r>
              <a:rPr sz="1400" dirty="0">
                <a:solidFill>
                  <a:srgbClr val="003B4F"/>
                </a:solidFill>
                <a:latin typeface="Courier"/>
              </a:rPr>
              <a:t>)</a:t>
            </a:r>
            <a:br>
              <a:rPr sz="1400" dirty="0"/>
            </a:br>
            <a:r>
              <a:rPr sz="1400" dirty="0">
                <a:solidFill>
                  <a:srgbClr val="003B4F"/>
                </a:solidFill>
                <a:latin typeface="Courier"/>
              </a:rPr>
              <a:t>  )</a:t>
            </a:r>
            <a:br>
              <a:rPr sz="1400" dirty="0"/>
            </a:br>
            <a:br>
              <a:rPr sz="1400" dirty="0"/>
            </a:br>
            <a:r>
              <a:rPr sz="1400" dirty="0" err="1">
                <a:solidFill>
                  <a:srgbClr val="003B4F"/>
                </a:solidFill>
                <a:latin typeface="Courier"/>
              </a:rPr>
              <a:t>wf_ln</a:t>
            </a:r>
            <a:r>
              <a:rPr sz="1400" dirty="0">
                <a:solidFill>
                  <a:srgbClr val="003B4F"/>
                </a:solidFill>
                <a:latin typeface="Courier"/>
              </a:rPr>
              <a:t> &lt;- </a:t>
            </a:r>
            <a:r>
              <a:rPr sz="1400" dirty="0">
                <a:solidFill>
                  <a:srgbClr val="4758AB"/>
                </a:solidFill>
                <a:latin typeface="Courier"/>
              </a:rPr>
              <a:t>workflow</a:t>
            </a:r>
            <a:r>
              <a:rPr sz="1400" dirty="0">
                <a:solidFill>
                  <a:srgbClr val="003B4F"/>
                </a:solidFill>
                <a:latin typeface="Courier"/>
              </a:rPr>
              <a:t>() </a:t>
            </a:r>
            <a:r>
              <a:rPr sz="1400" dirty="0">
                <a:solidFill>
                  <a:srgbClr val="5E5E5E"/>
                </a:solidFill>
                <a:latin typeface="Courier"/>
              </a:rPr>
              <a:t>|&gt;</a:t>
            </a:r>
            <a:r>
              <a:rPr sz="1400" dirty="0">
                <a:solidFill>
                  <a:srgbClr val="003B4F"/>
                </a:solidFill>
                <a:latin typeface="Courier"/>
              </a:rPr>
              <a:t> </a:t>
            </a:r>
            <a:br>
              <a:rPr sz="1400" dirty="0"/>
            </a:br>
            <a:r>
              <a:rPr sz="1400" dirty="0">
                <a:solidFill>
                  <a:srgbClr val="003B4F"/>
                </a:solidFill>
                <a:latin typeface="Courier"/>
              </a:rPr>
              <a:t>  </a:t>
            </a:r>
            <a:r>
              <a:rPr sz="1400" dirty="0" err="1">
                <a:solidFill>
                  <a:srgbClr val="4758AB"/>
                </a:solidFill>
                <a:latin typeface="Courier"/>
              </a:rPr>
              <a:t>add_recipe</a:t>
            </a:r>
            <a:r>
              <a:rPr sz="1400" dirty="0">
                <a:solidFill>
                  <a:srgbClr val="003B4F"/>
                </a:solidFill>
                <a:latin typeface="Courier"/>
              </a:rPr>
              <a:t>(</a:t>
            </a:r>
            <a:r>
              <a:rPr sz="1400" dirty="0" err="1">
                <a:solidFill>
                  <a:srgbClr val="003B4F"/>
                </a:solidFill>
                <a:latin typeface="Courier"/>
              </a:rPr>
              <a:t>rc_income</a:t>
            </a:r>
            <a:r>
              <a:rPr sz="1400" dirty="0">
                <a:solidFill>
                  <a:srgbClr val="003B4F"/>
                </a:solidFill>
                <a:latin typeface="Courier"/>
              </a:rPr>
              <a:t>) </a:t>
            </a:r>
            <a:r>
              <a:rPr sz="1400" dirty="0">
                <a:solidFill>
                  <a:srgbClr val="5E5E5E"/>
                </a:solidFill>
                <a:latin typeface="Courier"/>
              </a:rPr>
              <a:t>|&gt;</a:t>
            </a:r>
            <a:r>
              <a:rPr sz="1400" dirty="0">
                <a:solidFill>
                  <a:srgbClr val="003B4F"/>
                </a:solidFill>
                <a:latin typeface="Courier"/>
              </a:rPr>
              <a:t> </a:t>
            </a:r>
            <a:br>
              <a:rPr sz="1400" dirty="0"/>
            </a:br>
            <a:r>
              <a:rPr sz="1400" dirty="0">
                <a:solidFill>
                  <a:srgbClr val="003B4F"/>
                </a:solidFill>
                <a:latin typeface="Courier"/>
              </a:rPr>
              <a:t>  </a:t>
            </a:r>
            <a:r>
              <a:rPr sz="1400" dirty="0" err="1">
                <a:solidFill>
                  <a:srgbClr val="4758AB"/>
                </a:solidFill>
                <a:latin typeface="Courier"/>
              </a:rPr>
              <a:t>add_model</a:t>
            </a:r>
            <a:r>
              <a:rPr sz="1400" dirty="0">
                <a:solidFill>
                  <a:srgbClr val="003B4F"/>
                </a:solidFill>
                <a:latin typeface="Courier"/>
              </a:rPr>
              <a:t>(</a:t>
            </a:r>
            <a:r>
              <a:rPr sz="1400" dirty="0" err="1">
                <a:solidFill>
                  <a:srgbClr val="003B4F"/>
                </a:solidFill>
                <a:latin typeface="Courier"/>
              </a:rPr>
              <a:t>mod_ln</a:t>
            </a:r>
            <a:r>
              <a:rPr sz="1400" dirty="0">
                <a:solidFill>
                  <a:srgbClr val="003B4F"/>
                </a:solidFill>
                <a:latin typeface="Courier"/>
              </a:rPr>
              <a:t>)</a:t>
            </a:r>
            <a:br>
              <a:rPr sz="1400" dirty="0"/>
            </a:br>
            <a:br>
              <a:rPr sz="1400" dirty="0"/>
            </a:br>
            <a:r>
              <a:rPr sz="1400" dirty="0" err="1">
                <a:solidFill>
                  <a:srgbClr val="003B4F"/>
                </a:solidFill>
                <a:latin typeface="Courier"/>
              </a:rPr>
              <a:t>mod_ln_lb</a:t>
            </a:r>
            <a:r>
              <a:rPr sz="1400" dirty="0">
                <a:solidFill>
                  <a:srgbClr val="003B4F"/>
                </a:solidFill>
                <a:latin typeface="Courier"/>
              </a:rPr>
              <a:t> &lt;- </a:t>
            </a:r>
            <a:r>
              <a:rPr sz="1400" dirty="0">
                <a:solidFill>
                  <a:srgbClr val="4758AB"/>
                </a:solidFill>
                <a:latin typeface="Courier"/>
              </a:rPr>
              <a:t>fit</a:t>
            </a:r>
            <a:r>
              <a:rPr sz="1400" dirty="0">
                <a:solidFill>
                  <a:srgbClr val="003B4F"/>
                </a:solidFill>
                <a:latin typeface="Courier"/>
              </a:rPr>
              <a:t>(</a:t>
            </a:r>
            <a:r>
              <a:rPr sz="1400" dirty="0" err="1">
                <a:solidFill>
                  <a:srgbClr val="003B4F"/>
                </a:solidFill>
                <a:latin typeface="Courier"/>
              </a:rPr>
              <a:t>wf_ln</a:t>
            </a:r>
            <a:r>
              <a:rPr sz="1400" dirty="0">
                <a:solidFill>
                  <a:srgbClr val="003B4F"/>
                </a:solidFill>
                <a:latin typeface="Courier"/>
              </a:rPr>
              <a:t>, </a:t>
            </a:r>
            <a:r>
              <a:rPr sz="1400" dirty="0">
                <a:solidFill>
                  <a:srgbClr val="657422"/>
                </a:solidFill>
                <a:latin typeface="Courier"/>
              </a:rPr>
              <a:t>data =</a:t>
            </a:r>
            <a:r>
              <a:rPr sz="1400" dirty="0">
                <a:solidFill>
                  <a:srgbClr val="003B4F"/>
                </a:solidFill>
                <a:latin typeface="Courier"/>
              </a:rPr>
              <a:t> </a:t>
            </a:r>
            <a:r>
              <a:rPr sz="1400" dirty="0" err="1">
                <a:solidFill>
                  <a:srgbClr val="003B4F"/>
                </a:solidFill>
                <a:latin typeface="Courier"/>
              </a:rPr>
              <a:t>train_data_benefit_change</a:t>
            </a:r>
            <a:r>
              <a:rPr sz="1400" dirty="0">
                <a:solidFill>
                  <a:srgbClr val="003B4F"/>
                </a:solidFill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data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191500" cy="3268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uc_income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lba_income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uc_receipt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233.81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344.76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233.81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344.76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378331"/>
            <a:ext cx="2949178" cy="1200150"/>
          </a:xfrm>
        </p:spPr>
        <p:txBody>
          <a:bodyPr/>
          <a:lstStyle/>
          <a:p>
            <a:pPr marL="0" lvl="0" indent="0">
              <a:buNone/>
            </a:pPr>
            <a:r>
              <a:t>Predictor variables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8111037"/>
              </p:ext>
            </p:extLst>
          </p:nvPr>
        </p:nvGraphicFramePr>
        <p:xfrm>
          <a:off x="3568700" y="1238631"/>
          <a:ext cx="5105400" cy="24003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0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Children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Hours worked in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UK/EU citizen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Marital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Housing responsibility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Disability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Caring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Economic status/activity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Employment/length of employment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Seeking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578481"/>
            <a:ext cx="2949178" cy="2858691"/>
          </a:xfrm>
        </p:spPr>
        <p:txBody>
          <a:bodyPr/>
          <a:lstStyle/>
          <a:p>
            <a:pPr marL="0" lvl="0" indent="0">
              <a:buNone/>
            </a:pPr>
            <a:r>
              <a:t>These variables are common to UKMOD outputs and APS survey data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t>Possibility 1 - Predicting benefit types separately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11B51-6CF7-0C2C-3F4C-0CE5847F99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UC receipt</a:t>
            </a:r>
          </a:p>
        </p:txBody>
      </p:sp>
      <p:pic>
        <p:nvPicPr>
          <p:cNvPr id="3" name="Picture 1" descr="predicting_UC_files/figure-pptx/unnamed-chunk-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10EE97D-DD18-3493-8ED9-C0A8AFE8AD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4732544"/>
                <a:ext cx="7886700" cy="488847"/>
              </a:xfrm>
            </p:spPr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sz="2000" dirty="0"/>
                  <a:t>For this model,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sz="200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sz="2000">
                        <a:latin typeface="Cambria Math" panose="02040503050406030204" pitchFamily="18" charset="0"/>
                      </a:rPr>
                      <m:t>=0.475</m:t>
                    </m:r>
                  </m:oMath>
                </a14:m>
                <a:r>
                  <a:rPr sz="2000" dirty="0"/>
                  <a:t> and root mean squared error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𝑅𝑀𝑆𝐸</m:t>
                    </m:r>
                    <m:r>
                      <a:rPr sz="2000">
                        <a:latin typeface="Cambria Math" panose="02040503050406030204" pitchFamily="18" charset="0"/>
                      </a:rPr>
                      <m:t>=313.6</m:t>
                    </m:r>
                  </m:oMath>
                </a14:m>
                <a:endParaRPr sz="2000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10EE97D-DD18-3493-8ED9-C0A8AFE8AD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4732544"/>
                <a:ext cx="7886700" cy="488847"/>
              </a:xfrm>
              <a:blipFill>
                <a:blip r:embed="rId3"/>
                <a:stretch>
                  <a:fillRect l="-696" t="-123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Legacy benefit receipt</a:t>
            </a:r>
          </a:p>
        </p:txBody>
      </p:sp>
      <p:pic>
        <p:nvPicPr>
          <p:cNvPr id="3" name="Picture 1" descr="predicting_UC_files/figure-pptx/unnamed-chunk-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24C7248-2B7F-7952-7CB9-176ACDCA5A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4690663"/>
                <a:ext cx="7886700" cy="333788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For this model,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=0.437</m:t>
                    </m:r>
                  </m:oMath>
                </a14:m>
                <a:r>
                  <a:rPr dirty="0"/>
                  <a:t> and root mean squared error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𝑅𝑀𝑆𝐸</m:t>
                    </m:r>
                    <m:r>
                      <a:rPr>
                        <a:latin typeface="Cambria Math" panose="02040503050406030204" pitchFamily="18" charset="0"/>
                      </a:rPr>
                      <m:t>=342.1</m:t>
                    </m:r>
                  </m:oMath>
                </a14:m>
                <a:endParaRPr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24C7248-2B7F-7952-7CB9-176ACDCA5A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4690663"/>
                <a:ext cx="7886700" cy="333788"/>
              </a:xfrm>
              <a:blipFill>
                <a:blip r:embed="rId3"/>
                <a:stretch>
                  <a:fillRect l="-696" t="-27273" b="-27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Plotting both income types</a:t>
            </a:r>
          </a:p>
        </p:txBody>
      </p:sp>
      <p:pic>
        <p:nvPicPr>
          <p:cNvPr id="3" name="Picture 1" descr="predicting_UC_files/figure-pptx/unnamed-chunk-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531</Words>
  <Application>Microsoft Office PowerPoint</Application>
  <PresentationFormat>On-screen Show (16:9)</PresentationFormat>
  <Paragraphs>117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Courier</vt:lpstr>
      <vt:lpstr>Arial</vt:lpstr>
      <vt:lpstr>Cambria Math</vt:lpstr>
      <vt:lpstr>Office Theme</vt:lpstr>
      <vt:lpstr>Prediction models for benefit income</vt:lpstr>
      <vt:lpstr>Predicting benefit receipt from UKMod data</vt:lpstr>
      <vt:lpstr>Possible solution - Machine learning method</vt:lpstr>
      <vt:lpstr>The data</vt:lpstr>
      <vt:lpstr>Predictor variables</vt:lpstr>
      <vt:lpstr>Possibility 1 - Predicting benefit types separately</vt:lpstr>
      <vt:lpstr>UC receipt</vt:lpstr>
      <vt:lpstr>Legacy benefit receipt</vt:lpstr>
      <vt:lpstr>Plotting both income types</vt:lpstr>
      <vt:lpstr>Possibility 2 - Predicting difference</vt:lpstr>
      <vt:lpstr>Possibility 2 - Predicting difference</vt:lpstr>
      <vt:lpstr>Possibility 3 - Trichotomise</vt:lpstr>
      <vt:lpstr>Possibility 3 - Trichotomise</vt:lpstr>
      <vt:lpstr>Accuracy</vt:lpstr>
      <vt:lpstr>Proportions of predictions within each category of observed benefit change: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models for benefit income</dc:title>
  <dc:creator>Andy Baxter</dc:creator>
  <cp:keywords/>
  <cp:lastModifiedBy>Andy Baxter</cp:lastModifiedBy>
  <cp:revision>1</cp:revision>
  <dcterms:created xsi:type="dcterms:W3CDTF">2023-02-22T15:47:14Z</dcterms:created>
  <dcterms:modified xsi:type="dcterms:W3CDTF">2023-02-22T16:11:39Z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