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0">
                      <a:schemeClr val="tx1"/>
                    </a:gs>
                    <a:gs pos="68000">
                      <a:srgbClr val="F1F1F1"/>
                    </a:gs>
                    <a:gs pos="100000">
                      <a:schemeClr val="bg1">
                        <a:lumMod val="11000"/>
                        <a:lumOff val="89000"/>
                      </a:schemeClr>
                    </a:gs>
                  </a:gsLst>
                  <a:lin ang="5400000" scaled="1"/>
                  <a:tileRect/>
                </a:gradFill>
                <a:effectLst>
                  <a:outerShdw blurRad="469900" dist="342900" dir="5400000" sy="-20000" rotWithShape="0">
                    <a:prstClr val="black">
                      <a:alpha val="66000"/>
                    </a:prstClr>
                  </a:outerShdw>
                </a:effectLst>
              </a:defRPr>
            </a:lvl1pPr>
          </a:lstStyle>
          <a:p>
            <a:pPr lvl="0" algn="r"/>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vert="horz" lIns="91440" tIns="45720" rIns="91440" bIns="45720" rtlCol="0"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stStyle>
          <a:p>
            <a:pPr marL="0" lvl="0" indent="0" algn="r">
              <a:buNone/>
            </a:pPr>
            <a:r>
              <a:rPr lang="en-US"/>
              <a:t>Click to edit Master subtitle style</a:t>
            </a:r>
            <a:endParaRPr lang="en-US" dirty="0"/>
          </a:p>
        </p:txBody>
      </p:sp>
      <p:sp>
        <p:nvSpPr>
          <p:cNvPr id="7" name="Date Placeholder 6"/>
          <p:cNvSpPr>
            <a:spLocks noGrp="1"/>
          </p:cNvSpPr>
          <p:nvPr>
            <p:ph type="dt" sz="half" idx="10"/>
          </p:nvPr>
        </p:nvSpPr>
        <p:spPr/>
        <p:txBody>
          <a:bodyPr/>
          <a:lstStyle/>
          <a:p>
            <a:fld id="{F4C9D72E-9ED9-4FAE-AF57-2C81E2ADB6DC}" type="datetimeFigureOut">
              <a:rPr lang="en-GB" smtClean="0"/>
              <a:t>21/12/2021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CB3240D-AB62-4972-8075-F06398F451EC}" type="slidenum">
              <a:rPr lang="en-GB" smtClean="0"/>
              <a:t>‹#›</a:t>
            </a:fld>
            <a:endParaRPr lang="en-GB"/>
          </a:p>
        </p:txBody>
      </p:sp>
    </p:spTree>
    <p:extLst>
      <p:ext uri="{BB962C8B-B14F-4D97-AF65-F5344CB8AC3E}">
        <p14:creationId xmlns:p14="http://schemas.microsoft.com/office/powerpoint/2010/main" val="1708025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C9D72E-9ED9-4FAE-AF57-2C81E2ADB6DC}" type="datetimeFigureOut">
              <a:rPr lang="en-GB" smtClean="0"/>
              <a:t>21/12/2021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CB3240D-AB62-4972-8075-F06398F451EC}" type="slidenum">
              <a:rPr lang="en-GB" smtClean="0"/>
              <a:t>‹#›</a:t>
            </a:fld>
            <a:endParaRPr lang="en-GB"/>
          </a:p>
        </p:txBody>
      </p:sp>
    </p:spTree>
    <p:extLst>
      <p:ext uri="{BB962C8B-B14F-4D97-AF65-F5344CB8AC3E}">
        <p14:creationId xmlns:p14="http://schemas.microsoft.com/office/powerpoint/2010/main" val="2968045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C9D72E-9ED9-4FAE-AF57-2C81E2ADB6DC}" type="datetimeFigureOut">
              <a:rPr lang="en-GB" smtClean="0"/>
              <a:t>21/12/2021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CB3240D-AB62-4972-8075-F06398F451EC}" type="slidenum">
              <a:rPr lang="en-GB" smtClean="0"/>
              <a:t>‹#›</a:t>
            </a:fld>
            <a:endParaRPr lang="en-GB"/>
          </a:p>
        </p:txBody>
      </p:sp>
    </p:spTree>
    <p:extLst>
      <p:ext uri="{BB962C8B-B14F-4D97-AF65-F5344CB8AC3E}">
        <p14:creationId xmlns:p14="http://schemas.microsoft.com/office/powerpoint/2010/main" val="192386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C9D72E-9ED9-4FAE-AF57-2C81E2ADB6DC}" type="datetimeFigureOut">
              <a:rPr lang="en-GB" smtClean="0"/>
              <a:t>21/12/2021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CB3240D-AB62-4972-8075-F06398F451EC}" type="slidenum">
              <a:rPr lang="en-GB" smtClean="0"/>
              <a:t>‹#›</a:t>
            </a:fld>
            <a:endParaRPr lang="en-GB"/>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027025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C9D72E-9ED9-4FAE-AF57-2C81E2ADB6DC}" type="datetimeFigureOut">
              <a:rPr lang="en-GB" smtClean="0"/>
              <a:t>21/12/2021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CB3240D-AB62-4972-8075-F06398F451EC}" type="slidenum">
              <a:rPr lang="en-GB" smtClean="0"/>
              <a:t>‹#›</a:t>
            </a:fld>
            <a:endParaRPr lang="en-GB"/>
          </a:p>
        </p:txBody>
      </p:sp>
    </p:spTree>
    <p:extLst>
      <p:ext uri="{BB962C8B-B14F-4D97-AF65-F5344CB8AC3E}">
        <p14:creationId xmlns:p14="http://schemas.microsoft.com/office/powerpoint/2010/main" val="27425978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4C9D72E-9ED9-4FAE-AF57-2C81E2ADB6DC}" type="datetimeFigureOut">
              <a:rPr lang="en-GB" smtClean="0"/>
              <a:t>21/12/2021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CB3240D-AB62-4972-8075-F06398F451EC}" type="slidenum">
              <a:rPr lang="en-GB" smtClean="0"/>
              <a:t>‹#›</a:t>
            </a:fld>
            <a:endParaRPr lang="en-GB"/>
          </a:p>
        </p:txBody>
      </p:sp>
    </p:spTree>
    <p:extLst>
      <p:ext uri="{BB962C8B-B14F-4D97-AF65-F5344CB8AC3E}">
        <p14:creationId xmlns:p14="http://schemas.microsoft.com/office/powerpoint/2010/main" val="10490399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4C9D72E-9ED9-4FAE-AF57-2C81E2ADB6DC}" type="datetimeFigureOut">
              <a:rPr lang="en-GB" smtClean="0"/>
              <a:t>21/12/2021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CB3240D-AB62-4972-8075-F06398F451EC}" type="slidenum">
              <a:rPr lang="en-GB" smtClean="0"/>
              <a:t>‹#›</a:t>
            </a:fld>
            <a:endParaRPr lang="en-GB"/>
          </a:p>
        </p:txBody>
      </p:sp>
    </p:spTree>
    <p:extLst>
      <p:ext uri="{BB962C8B-B14F-4D97-AF65-F5344CB8AC3E}">
        <p14:creationId xmlns:p14="http://schemas.microsoft.com/office/powerpoint/2010/main" val="21331258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C9D72E-9ED9-4FAE-AF57-2C81E2ADB6DC}" type="datetimeFigureOut">
              <a:rPr lang="en-GB" smtClean="0"/>
              <a:t>21/12/2021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CB3240D-AB62-4972-8075-F06398F451EC}" type="slidenum">
              <a:rPr lang="en-GB" smtClean="0"/>
              <a:t>‹#›</a:t>
            </a:fld>
            <a:endParaRPr lang="en-GB"/>
          </a:p>
        </p:txBody>
      </p:sp>
    </p:spTree>
    <p:extLst>
      <p:ext uri="{BB962C8B-B14F-4D97-AF65-F5344CB8AC3E}">
        <p14:creationId xmlns:p14="http://schemas.microsoft.com/office/powerpoint/2010/main" val="734711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C9D72E-9ED9-4FAE-AF57-2C81E2ADB6DC}" type="datetimeFigureOut">
              <a:rPr lang="en-GB" smtClean="0"/>
              <a:t>21/12/2021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CB3240D-AB62-4972-8075-F06398F451EC}" type="slidenum">
              <a:rPr lang="en-GB" smtClean="0"/>
              <a:t>‹#›</a:t>
            </a:fld>
            <a:endParaRPr lang="en-GB"/>
          </a:p>
        </p:txBody>
      </p:sp>
    </p:spTree>
    <p:extLst>
      <p:ext uri="{BB962C8B-B14F-4D97-AF65-F5344CB8AC3E}">
        <p14:creationId xmlns:p14="http://schemas.microsoft.com/office/powerpoint/2010/main" val="1304095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C9D72E-9ED9-4FAE-AF57-2C81E2ADB6DC}" type="datetimeFigureOut">
              <a:rPr lang="en-GB" smtClean="0"/>
              <a:t>21/12/2021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CB3240D-AB62-4972-8075-F06398F451EC}" type="slidenum">
              <a:rPr lang="en-GB" smtClean="0"/>
              <a:t>‹#›</a:t>
            </a:fld>
            <a:endParaRPr lang="en-GB"/>
          </a:p>
        </p:txBody>
      </p:sp>
    </p:spTree>
    <p:extLst>
      <p:ext uri="{BB962C8B-B14F-4D97-AF65-F5344CB8AC3E}">
        <p14:creationId xmlns:p14="http://schemas.microsoft.com/office/powerpoint/2010/main" val="2916971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32000"/>
                        <a:lumOff val="68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4C9D72E-9ED9-4FAE-AF57-2C81E2ADB6DC}" type="datetimeFigureOut">
              <a:rPr lang="en-GB" smtClean="0"/>
              <a:t>21/12/2021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CB3240D-AB62-4972-8075-F06398F451EC}" type="slidenum">
              <a:rPr lang="en-GB" smtClean="0"/>
              <a:t>‹#›</a:t>
            </a:fld>
            <a:endParaRPr lang="en-GB"/>
          </a:p>
        </p:txBody>
      </p:sp>
    </p:spTree>
    <p:extLst>
      <p:ext uri="{BB962C8B-B14F-4D97-AF65-F5344CB8AC3E}">
        <p14:creationId xmlns:p14="http://schemas.microsoft.com/office/powerpoint/2010/main" val="856186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C9D72E-9ED9-4FAE-AF57-2C81E2ADB6DC}" type="datetimeFigureOut">
              <a:rPr lang="en-GB" smtClean="0"/>
              <a:t>21/12/2021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CB3240D-AB62-4972-8075-F06398F451EC}" type="slidenum">
              <a:rPr lang="en-GB" smtClean="0"/>
              <a:t>‹#›</a:t>
            </a:fld>
            <a:endParaRPr lang="en-GB"/>
          </a:p>
        </p:txBody>
      </p:sp>
    </p:spTree>
    <p:extLst>
      <p:ext uri="{BB962C8B-B14F-4D97-AF65-F5344CB8AC3E}">
        <p14:creationId xmlns:p14="http://schemas.microsoft.com/office/powerpoint/2010/main" val="2583989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C9D72E-9ED9-4FAE-AF57-2C81E2ADB6DC}" type="datetimeFigureOut">
              <a:rPr lang="en-GB" smtClean="0"/>
              <a:t>21/12/2021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CB3240D-AB62-4972-8075-F06398F451EC}" type="slidenum">
              <a:rPr lang="en-GB" smtClean="0"/>
              <a:t>‹#›</a:t>
            </a:fld>
            <a:endParaRPr lang="en-GB"/>
          </a:p>
        </p:txBody>
      </p:sp>
    </p:spTree>
    <p:extLst>
      <p:ext uri="{BB962C8B-B14F-4D97-AF65-F5344CB8AC3E}">
        <p14:creationId xmlns:p14="http://schemas.microsoft.com/office/powerpoint/2010/main" val="229731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C9D72E-9ED9-4FAE-AF57-2C81E2ADB6DC}" type="datetimeFigureOut">
              <a:rPr lang="en-GB" smtClean="0"/>
              <a:t>21/12/2021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CB3240D-AB62-4972-8075-F06398F451EC}" type="slidenum">
              <a:rPr lang="en-GB" smtClean="0"/>
              <a:t>‹#›</a:t>
            </a:fld>
            <a:endParaRPr lang="en-GB"/>
          </a:p>
        </p:txBody>
      </p:sp>
    </p:spTree>
    <p:extLst>
      <p:ext uri="{BB962C8B-B14F-4D97-AF65-F5344CB8AC3E}">
        <p14:creationId xmlns:p14="http://schemas.microsoft.com/office/powerpoint/2010/main" val="2237434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C9D72E-9ED9-4FAE-AF57-2C81E2ADB6DC}" type="datetimeFigureOut">
              <a:rPr lang="en-GB" smtClean="0"/>
              <a:t>21/12/2021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CB3240D-AB62-4972-8075-F06398F451EC}" type="slidenum">
              <a:rPr lang="en-GB" smtClean="0"/>
              <a:t>‹#›</a:t>
            </a:fld>
            <a:endParaRPr lang="en-GB"/>
          </a:p>
        </p:txBody>
      </p:sp>
    </p:spTree>
    <p:extLst>
      <p:ext uri="{BB962C8B-B14F-4D97-AF65-F5344CB8AC3E}">
        <p14:creationId xmlns:p14="http://schemas.microsoft.com/office/powerpoint/2010/main" val="2359859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C9D72E-9ED9-4FAE-AF57-2C81E2ADB6DC}" type="datetimeFigureOut">
              <a:rPr lang="en-GB" smtClean="0"/>
              <a:t>21/12/2021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CB3240D-AB62-4972-8075-F06398F451EC}" type="slidenum">
              <a:rPr lang="en-GB" smtClean="0"/>
              <a:t>‹#›</a:t>
            </a:fld>
            <a:endParaRPr lang="en-GB"/>
          </a:p>
        </p:txBody>
      </p:sp>
    </p:spTree>
    <p:extLst>
      <p:ext uri="{BB962C8B-B14F-4D97-AF65-F5344CB8AC3E}">
        <p14:creationId xmlns:p14="http://schemas.microsoft.com/office/powerpoint/2010/main" val="643528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C9D72E-9ED9-4FAE-AF57-2C81E2ADB6DC}" type="datetimeFigureOut">
              <a:rPr lang="en-GB" smtClean="0"/>
              <a:t>21/12/2021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CB3240D-AB62-4972-8075-F06398F451EC}" type="slidenum">
              <a:rPr lang="en-GB" smtClean="0"/>
              <a:t>‹#›</a:t>
            </a:fld>
            <a:endParaRPr lang="en-GB"/>
          </a:p>
        </p:txBody>
      </p:sp>
    </p:spTree>
    <p:extLst>
      <p:ext uri="{BB962C8B-B14F-4D97-AF65-F5344CB8AC3E}">
        <p14:creationId xmlns:p14="http://schemas.microsoft.com/office/powerpoint/2010/main" val="172350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F4C9D72E-9ED9-4FAE-AF57-2C81E2ADB6DC}" type="datetimeFigureOut">
              <a:rPr lang="en-GB" smtClean="0"/>
              <a:t>21/12/2021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ACB3240D-AB62-4972-8075-F06398F451EC}" type="slidenum">
              <a:rPr lang="en-GB" smtClean="0"/>
              <a:t>‹#›</a:t>
            </a:fld>
            <a:endParaRPr lang="en-GB"/>
          </a:p>
        </p:txBody>
      </p:sp>
    </p:spTree>
    <p:extLst>
      <p:ext uri="{BB962C8B-B14F-4D97-AF65-F5344CB8AC3E}">
        <p14:creationId xmlns:p14="http://schemas.microsoft.com/office/powerpoint/2010/main" val="3355295206"/>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13000"/>
                  <a:lumOff val="87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gov.uk/government/publications/universal-credit-transition-to-full-service/universal-credit-transition-rollout-schedule-march-2018-to-december-2018"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uc-rollout-plotly.web.app/" TargetMode="External"/><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hyperlink" Target="https://uc-rollout-plotly.web.app/by_la_1pm/" TargetMode="External"/><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hyperlink" Target="https://uc-rollout-plotly.web.app/by_la_emp/" TargetMode="External"/><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hyperlink" Target="https://www.gov.uk/government/publications/universal-credit-transition-to-full-service/universal-credit-transition-rollout-schedule-march-2018-to-december-2018"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6175442-6EC5-4D96-BCCA-45C7418F2100}"/>
              </a:ext>
            </a:extLst>
          </p:cNvPr>
          <p:cNvSpPr>
            <a:spLocks noGrp="1"/>
          </p:cNvSpPr>
          <p:nvPr>
            <p:ph type="title"/>
          </p:nvPr>
        </p:nvSpPr>
        <p:spPr/>
        <p:txBody>
          <a:bodyPr>
            <a:normAutofit fontScale="90000"/>
          </a:bodyPr>
          <a:lstStyle/>
          <a:p>
            <a:r>
              <a:rPr lang="en-GB" dirty="0"/>
              <a:t>Universal Credit exposure – defining an ‘exposure period’</a:t>
            </a:r>
          </a:p>
        </p:txBody>
      </p:sp>
      <p:sp>
        <p:nvSpPr>
          <p:cNvPr id="5" name="Content Placeholder 4">
            <a:extLst>
              <a:ext uri="{FF2B5EF4-FFF2-40B4-BE49-F238E27FC236}">
                <a16:creationId xmlns:a16="http://schemas.microsoft.com/office/drawing/2014/main" id="{D49C25D4-29BF-4318-87EF-27CFD5842681}"/>
              </a:ext>
            </a:extLst>
          </p:cNvPr>
          <p:cNvSpPr>
            <a:spLocks noGrp="1"/>
          </p:cNvSpPr>
          <p:nvPr>
            <p:ph idx="1"/>
          </p:nvPr>
        </p:nvSpPr>
        <p:spPr/>
        <p:txBody>
          <a:bodyPr>
            <a:normAutofit lnSpcReduction="10000"/>
          </a:bodyPr>
          <a:lstStyle/>
          <a:p>
            <a:r>
              <a:rPr lang="en-GB" dirty="0"/>
              <a:t>UC saw several differing periods of implementation, differing in population exposure categories and geographical areas (Figure 4; NAO report, 2018)</a:t>
            </a:r>
          </a:p>
          <a:p>
            <a:pPr lvl="1"/>
            <a:r>
              <a:rPr lang="en-GB" dirty="0"/>
              <a:t>‘Live service’ (2013-2017) vs ‘full service’ (May 2016 onwards)</a:t>
            </a:r>
          </a:p>
          <a:p>
            <a:pPr lvl="1"/>
            <a:r>
              <a:rPr lang="en-GB" dirty="0"/>
              <a:t>Single, childless unemployed first offered services (beginning April 2013), couples and families later (from November 2014; both ‘live’ services)</a:t>
            </a:r>
          </a:p>
          <a:p>
            <a:r>
              <a:rPr lang="en-GB" dirty="0"/>
              <a:t>Full service rollout (natural migration) timetabled across individual job centres monthly (</a:t>
            </a:r>
            <a:r>
              <a:rPr lang="en-GB" dirty="0">
                <a:hlinkClick r:id="rId2"/>
              </a:rPr>
              <a:t>https://www.gov.uk/government/publications/universal-credit-transition-to-full-service/universal-credit-transition-rollout-schedule-march-2018-to-december-2018</a:t>
            </a:r>
            <a:r>
              <a:rPr lang="en-GB" dirty="0"/>
              <a:t>)</a:t>
            </a:r>
          </a:p>
        </p:txBody>
      </p:sp>
    </p:spTree>
    <p:extLst>
      <p:ext uri="{BB962C8B-B14F-4D97-AF65-F5344CB8AC3E}">
        <p14:creationId xmlns:p14="http://schemas.microsoft.com/office/powerpoint/2010/main" val="3745984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34294-AAD5-4C17-8023-E1AB89CFF80E}"/>
              </a:ext>
            </a:extLst>
          </p:cNvPr>
          <p:cNvSpPr>
            <a:spLocks noGrp="1"/>
          </p:cNvSpPr>
          <p:nvPr>
            <p:ph type="title"/>
          </p:nvPr>
        </p:nvSpPr>
        <p:spPr/>
        <p:txBody>
          <a:bodyPr/>
          <a:lstStyle/>
          <a:p>
            <a:r>
              <a:rPr lang="en-GB" dirty="0"/>
              <a:t>A taxonomy of rollout patterns</a:t>
            </a:r>
          </a:p>
        </p:txBody>
      </p:sp>
      <p:pic>
        <p:nvPicPr>
          <p:cNvPr id="5" name="Content Placeholder 4" descr="Chart, line chart&#10;&#10;Description automatically generated">
            <a:extLst>
              <a:ext uri="{FF2B5EF4-FFF2-40B4-BE49-F238E27FC236}">
                <a16:creationId xmlns:a16="http://schemas.microsoft.com/office/drawing/2014/main" id="{516BF14F-879D-4BF2-A6A3-5AF7217ED2B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05403" y="1895403"/>
            <a:ext cx="7626970" cy="4211782"/>
          </a:xfrm>
        </p:spPr>
      </p:pic>
      <p:sp>
        <p:nvSpPr>
          <p:cNvPr id="6" name="Content Placeholder 5">
            <a:extLst>
              <a:ext uri="{FF2B5EF4-FFF2-40B4-BE49-F238E27FC236}">
                <a16:creationId xmlns:a16="http://schemas.microsoft.com/office/drawing/2014/main" id="{A404063B-BC3E-43CF-B469-CE4BCB2543CC}"/>
              </a:ext>
            </a:extLst>
          </p:cNvPr>
          <p:cNvSpPr>
            <a:spLocks noGrp="1"/>
          </p:cNvSpPr>
          <p:nvPr>
            <p:ph sz="half" idx="2"/>
          </p:nvPr>
        </p:nvSpPr>
        <p:spPr>
          <a:xfrm>
            <a:off x="7986318" y="1825624"/>
            <a:ext cx="3367481" cy="4491285"/>
          </a:xfrm>
        </p:spPr>
        <p:txBody>
          <a:bodyPr>
            <a:normAutofit fontScale="85000" lnSpcReduction="20000"/>
          </a:bodyPr>
          <a:lstStyle/>
          <a:p>
            <a:r>
              <a:rPr lang="en-GB" dirty="0"/>
              <a:t>Across all Local authority areas there appears to be three ‘phases’ of exposure:</a:t>
            </a:r>
          </a:p>
          <a:p>
            <a:pPr marL="914400" lvl="1" indent="-457200">
              <a:buFont typeface="+mj-lt"/>
              <a:buAutoNum type="arabicPeriod"/>
            </a:pPr>
            <a:r>
              <a:rPr lang="en-GB" dirty="0"/>
              <a:t>Some claimants; slow growth</a:t>
            </a:r>
          </a:p>
          <a:p>
            <a:pPr marL="914400" lvl="1" indent="-457200">
              <a:buFont typeface="+mj-lt"/>
              <a:buAutoNum type="arabicPeriod"/>
            </a:pPr>
            <a:r>
              <a:rPr lang="en-GB" dirty="0"/>
              <a:t>Faster, linear growth in number of claimants</a:t>
            </a:r>
          </a:p>
          <a:p>
            <a:pPr marL="914400" lvl="1" indent="-457200">
              <a:buFont typeface="+mj-lt"/>
              <a:buAutoNum type="arabicPeriod"/>
            </a:pPr>
            <a:r>
              <a:rPr lang="en-GB" dirty="0"/>
              <a:t>Covid ‘hump and plateau’ at start of lockdown March 2020</a:t>
            </a:r>
          </a:p>
          <a:p>
            <a:r>
              <a:rPr lang="en-GB" dirty="0"/>
              <a:t>What events might define these periods, and do they mark clear exposure periods?</a:t>
            </a:r>
          </a:p>
        </p:txBody>
      </p:sp>
      <p:sp>
        <p:nvSpPr>
          <p:cNvPr id="7" name="TextBox 6">
            <a:extLst>
              <a:ext uri="{FF2B5EF4-FFF2-40B4-BE49-F238E27FC236}">
                <a16:creationId xmlns:a16="http://schemas.microsoft.com/office/drawing/2014/main" id="{3CDCABA3-4C64-4D7F-A77C-8FD938643928}"/>
              </a:ext>
            </a:extLst>
          </p:cNvPr>
          <p:cNvSpPr txBox="1"/>
          <p:nvPr/>
        </p:nvSpPr>
        <p:spPr>
          <a:xfrm>
            <a:off x="2021747" y="2768368"/>
            <a:ext cx="388248" cy="584775"/>
          </a:xfrm>
          <a:prstGeom prst="rect">
            <a:avLst/>
          </a:prstGeom>
          <a:noFill/>
        </p:spPr>
        <p:txBody>
          <a:bodyPr wrap="none" rtlCol="0">
            <a:spAutoFit/>
          </a:bodyPr>
          <a:lstStyle/>
          <a:p>
            <a:r>
              <a:rPr lang="en-GB" sz="3200" b="1" dirty="0">
                <a:solidFill>
                  <a:schemeClr val="accent2">
                    <a:lumMod val="50000"/>
                  </a:schemeClr>
                </a:solidFill>
              </a:rPr>
              <a:t>1</a:t>
            </a:r>
            <a:endParaRPr lang="en-GB" b="1" dirty="0">
              <a:solidFill>
                <a:schemeClr val="accent2">
                  <a:lumMod val="50000"/>
                </a:schemeClr>
              </a:solidFill>
            </a:endParaRPr>
          </a:p>
        </p:txBody>
      </p:sp>
      <p:sp>
        <p:nvSpPr>
          <p:cNvPr id="8" name="TextBox 7">
            <a:extLst>
              <a:ext uri="{FF2B5EF4-FFF2-40B4-BE49-F238E27FC236}">
                <a16:creationId xmlns:a16="http://schemas.microsoft.com/office/drawing/2014/main" id="{E3E23308-41D2-4E5F-8232-A4425AA9BDCB}"/>
              </a:ext>
            </a:extLst>
          </p:cNvPr>
          <p:cNvSpPr txBox="1"/>
          <p:nvPr/>
        </p:nvSpPr>
        <p:spPr>
          <a:xfrm>
            <a:off x="4732936" y="2768368"/>
            <a:ext cx="388248" cy="584775"/>
          </a:xfrm>
          <a:prstGeom prst="rect">
            <a:avLst/>
          </a:prstGeom>
          <a:noFill/>
        </p:spPr>
        <p:txBody>
          <a:bodyPr wrap="none" rtlCol="0">
            <a:spAutoFit/>
          </a:bodyPr>
          <a:lstStyle/>
          <a:p>
            <a:r>
              <a:rPr lang="en-GB" sz="3200" b="1" dirty="0">
                <a:solidFill>
                  <a:schemeClr val="accent2">
                    <a:lumMod val="50000"/>
                  </a:schemeClr>
                </a:solidFill>
              </a:rPr>
              <a:t>2</a:t>
            </a:r>
            <a:endParaRPr lang="en-GB" b="1" dirty="0">
              <a:solidFill>
                <a:schemeClr val="accent2">
                  <a:lumMod val="50000"/>
                </a:schemeClr>
              </a:solidFill>
            </a:endParaRPr>
          </a:p>
        </p:txBody>
      </p:sp>
      <p:sp>
        <p:nvSpPr>
          <p:cNvPr id="9" name="TextBox 8">
            <a:extLst>
              <a:ext uri="{FF2B5EF4-FFF2-40B4-BE49-F238E27FC236}">
                <a16:creationId xmlns:a16="http://schemas.microsoft.com/office/drawing/2014/main" id="{F21473C1-C01C-46B7-B900-272A791DE743}"/>
              </a:ext>
            </a:extLst>
          </p:cNvPr>
          <p:cNvSpPr txBox="1"/>
          <p:nvPr/>
        </p:nvSpPr>
        <p:spPr>
          <a:xfrm>
            <a:off x="6876694" y="2768368"/>
            <a:ext cx="388248" cy="584775"/>
          </a:xfrm>
          <a:prstGeom prst="rect">
            <a:avLst/>
          </a:prstGeom>
          <a:noFill/>
        </p:spPr>
        <p:txBody>
          <a:bodyPr wrap="none" rtlCol="0">
            <a:spAutoFit/>
          </a:bodyPr>
          <a:lstStyle/>
          <a:p>
            <a:r>
              <a:rPr lang="en-GB" sz="3200" b="1" dirty="0">
                <a:solidFill>
                  <a:schemeClr val="accent2">
                    <a:lumMod val="50000"/>
                  </a:schemeClr>
                </a:solidFill>
              </a:rPr>
              <a:t>3</a:t>
            </a:r>
            <a:endParaRPr lang="en-GB" b="1" dirty="0">
              <a:solidFill>
                <a:schemeClr val="accent2">
                  <a:lumMod val="50000"/>
                </a:schemeClr>
              </a:solidFill>
            </a:endParaRPr>
          </a:p>
        </p:txBody>
      </p:sp>
    </p:spTree>
    <p:extLst>
      <p:ext uri="{BB962C8B-B14F-4D97-AF65-F5344CB8AC3E}">
        <p14:creationId xmlns:p14="http://schemas.microsoft.com/office/powerpoint/2010/main" val="2318314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C0253CF-1EB9-4B61-BC92-5D45426D4D77}"/>
              </a:ext>
            </a:extLst>
          </p:cNvPr>
          <p:cNvSpPr>
            <a:spLocks noGrp="1"/>
          </p:cNvSpPr>
          <p:nvPr>
            <p:ph type="title"/>
          </p:nvPr>
        </p:nvSpPr>
        <p:spPr/>
        <p:txBody>
          <a:bodyPr/>
          <a:lstStyle/>
          <a:p>
            <a:r>
              <a:rPr lang="en-GB" dirty="0"/>
              <a:t>Graphing by Job Centre Plus and Gov planned date</a:t>
            </a:r>
          </a:p>
        </p:txBody>
      </p:sp>
      <p:pic>
        <p:nvPicPr>
          <p:cNvPr id="8" name="Content Placeholder 7">
            <a:extLst>
              <a:ext uri="{FF2B5EF4-FFF2-40B4-BE49-F238E27FC236}">
                <a16:creationId xmlns:a16="http://schemas.microsoft.com/office/drawing/2014/main" id="{625A44B4-A2F5-4EE5-B459-4CAE444F8F86}"/>
              </a:ext>
            </a:extLst>
          </p:cNvPr>
          <p:cNvPicPr>
            <a:picLocks noGrp="1" noChangeAspect="1"/>
          </p:cNvPicPr>
          <p:nvPr>
            <p:ph idx="1"/>
          </p:nvPr>
        </p:nvPicPr>
        <p:blipFill>
          <a:blip r:embed="rId2"/>
          <a:stretch>
            <a:fillRect/>
          </a:stretch>
        </p:blipFill>
        <p:spPr>
          <a:xfrm>
            <a:off x="5183188" y="1230009"/>
            <a:ext cx="6172200" cy="4388457"/>
          </a:xfrm>
        </p:spPr>
      </p:pic>
      <p:sp>
        <p:nvSpPr>
          <p:cNvPr id="10" name="Text Placeholder 9">
            <a:extLst>
              <a:ext uri="{FF2B5EF4-FFF2-40B4-BE49-F238E27FC236}">
                <a16:creationId xmlns:a16="http://schemas.microsoft.com/office/drawing/2014/main" id="{77323F65-2E90-4F8D-A87F-D448F5C4AAD0}"/>
              </a:ext>
            </a:extLst>
          </p:cNvPr>
          <p:cNvSpPr>
            <a:spLocks noGrp="1"/>
          </p:cNvSpPr>
          <p:nvPr>
            <p:ph type="body" sz="half" idx="2"/>
          </p:nvPr>
        </p:nvSpPr>
        <p:spPr/>
        <p:txBody>
          <a:bodyPr/>
          <a:lstStyle/>
          <a:p>
            <a:r>
              <a:rPr lang="en-GB" dirty="0"/>
              <a:t>Combining dates of planned rollout (slide #1) and data of households claiming UC from </a:t>
            </a:r>
            <a:r>
              <a:rPr lang="en-GB" dirty="0" err="1"/>
              <a:t>StatXplore</a:t>
            </a:r>
            <a:r>
              <a:rPr lang="en-GB" dirty="0"/>
              <a:t>, it appears that the scheduled launch date corresponds tightly with transition from phase 1 to phase 2 across ~730 Job Centres over a period of ~70 months.</a:t>
            </a:r>
          </a:p>
          <a:p>
            <a:endParaRPr lang="en-GB" dirty="0"/>
          </a:p>
          <a:p>
            <a:r>
              <a:rPr lang="en-GB" dirty="0"/>
              <a:t>Interactive graph at </a:t>
            </a:r>
            <a:r>
              <a:rPr lang="en-GB" dirty="0">
                <a:hlinkClick r:id="rId3"/>
              </a:rPr>
              <a:t>https://uc-rollout-plotly.web.app/</a:t>
            </a:r>
            <a:endParaRPr lang="en-GB" dirty="0"/>
          </a:p>
        </p:txBody>
      </p:sp>
    </p:spTree>
    <p:extLst>
      <p:ext uri="{BB962C8B-B14F-4D97-AF65-F5344CB8AC3E}">
        <p14:creationId xmlns:p14="http://schemas.microsoft.com/office/powerpoint/2010/main" val="527344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0D6E1-E6AA-494D-9E82-7F568428A2CF}"/>
              </a:ext>
            </a:extLst>
          </p:cNvPr>
          <p:cNvSpPr>
            <a:spLocks noGrp="1"/>
          </p:cNvSpPr>
          <p:nvPr>
            <p:ph type="title"/>
          </p:nvPr>
        </p:nvSpPr>
        <p:spPr/>
        <p:txBody>
          <a:bodyPr>
            <a:normAutofit fontScale="90000"/>
          </a:bodyPr>
          <a:lstStyle/>
          <a:p>
            <a:r>
              <a:rPr lang="en-GB" dirty="0"/>
              <a:t>Graphing longer periods of transition within local authorities</a:t>
            </a:r>
          </a:p>
        </p:txBody>
      </p:sp>
      <p:pic>
        <p:nvPicPr>
          <p:cNvPr id="6" name="Content Placeholder 5">
            <a:extLst>
              <a:ext uri="{FF2B5EF4-FFF2-40B4-BE49-F238E27FC236}">
                <a16:creationId xmlns:a16="http://schemas.microsoft.com/office/drawing/2014/main" id="{7A6ECA80-C68B-4E81-BE3D-03AFE3043261}"/>
              </a:ext>
            </a:extLst>
          </p:cNvPr>
          <p:cNvPicPr>
            <a:picLocks noGrp="1" noChangeAspect="1"/>
          </p:cNvPicPr>
          <p:nvPr>
            <p:ph idx="1"/>
          </p:nvPr>
        </p:nvPicPr>
        <p:blipFill>
          <a:blip r:embed="rId2"/>
          <a:stretch>
            <a:fillRect/>
          </a:stretch>
        </p:blipFill>
        <p:spPr>
          <a:xfrm>
            <a:off x="5183188" y="1224690"/>
            <a:ext cx="6172200" cy="4399095"/>
          </a:xfrm>
        </p:spPr>
      </p:pic>
      <p:sp>
        <p:nvSpPr>
          <p:cNvPr id="4" name="Text Placeholder 3">
            <a:extLst>
              <a:ext uri="{FF2B5EF4-FFF2-40B4-BE49-F238E27FC236}">
                <a16:creationId xmlns:a16="http://schemas.microsoft.com/office/drawing/2014/main" id="{415B81D6-6232-4546-AE42-294CD30E7587}"/>
              </a:ext>
            </a:extLst>
          </p:cNvPr>
          <p:cNvSpPr>
            <a:spLocks noGrp="1"/>
          </p:cNvSpPr>
          <p:nvPr>
            <p:ph type="body" sz="half" idx="2"/>
          </p:nvPr>
        </p:nvSpPr>
        <p:spPr/>
        <p:txBody>
          <a:bodyPr/>
          <a:lstStyle/>
          <a:p>
            <a:r>
              <a:rPr lang="en-GB" dirty="0"/>
              <a:t>In 40 LAs the difference in date of first rollout to last rollout was ≥1 month (with 4 LA rollouts spanning a year or more). This range of rollouts presents challenges in pinpointing the precise date of exposure of a person in one of these LAs to natural migration to full UC.</a:t>
            </a:r>
          </a:p>
          <a:p>
            <a:endParaRPr lang="en-GB" dirty="0"/>
          </a:p>
          <a:p>
            <a:r>
              <a:rPr lang="en-GB" dirty="0"/>
              <a:t>Interactive graph at </a:t>
            </a:r>
            <a:r>
              <a:rPr lang="en-GB" dirty="0">
                <a:hlinkClick r:id="rId3"/>
              </a:rPr>
              <a:t>https://uc-rollout-plotly.web.app/by_la_1pm/</a:t>
            </a:r>
            <a:endParaRPr lang="en-GB" dirty="0"/>
          </a:p>
        </p:txBody>
      </p:sp>
    </p:spTree>
    <p:extLst>
      <p:ext uri="{BB962C8B-B14F-4D97-AF65-F5344CB8AC3E}">
        <p14:creationId xmlns:p14="http://schemas.microsoft.com/office/powerpoint/2010/main" val="1067152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F669E-7B46-4708-96F1-1DDAA6787F9C}"/>
              </a:ext>
            </a:extLst>
          </p:cNvPr>
          <p:cNvSpPr>
            <a:spLocks noGrp="1"/>
          </p:cNvSpPr>
          <p:nvPr>
            <p:ph type="title"/>
          </p:nvPr>
        </p:nvSpPr>
        <p:spPr/>
        <p:txBody>
          <a:bodyPr/>
          <a:lstStyle/>
          <a:p>
            <a:r>
              <a:rPr lang="en-GB" dirty="0"/>
              <a:t>Splitting by claimant type</a:t>
            </a:r>
          </a:p>
        </p:txBody>
      </p:sp>
      <p:pic>
        <p:nvPicPr>
          <p:cNvPr id="6" name="Content Placeholder 5">
            <a:extLst>
              <a:ext uri="{FF2B5EF4-FFF2-40B4-BE49-F238E27FC236}">
                <a16:creationId xmlns:a16="http://schemas.microsoft.com/office/drawing/2014/main" id="{B220E169-DDCB-4A9B-A633-92D62F92337D}"/>
              </a:ext>
            </a:extLst>
          </p:cNvPr>
          <p:cNvPicPr>
            <a:picLocks noGrp="1" noChangeAspect="1"/>
          </p:cNvPicPr>
          <p:nvPr>
            <p:ph idx="1"/>
          </p:nvPr>
        </p:nvPicPr>
        <p:blipFill>
          <a:blip r:embed="rId2"/>
          <a:stretch>
            <a:fillRect/>
          </a:stretch>
        </p:blipFill>
        <p:spPr>
          <a:xfrm>
            <a:off x="5183188" y="1231089"/>
            <a:ext cx="6172200" cy="4386296"/>
          </a:xfrm>
        </p:spPr>
      </p:pic>
      <p:sp>
        <p:nvSpPr>
          <p:cNvPr id="4" name="Text Placeholder 3">
            <a:extLst>
              <a:ext uri="{FF2B5EF4-FFF2-40B4-BE49-F238E27FC236}">
                <a16:creationId xmlns:a16="http://schemas.microsoft.com/office/drawing/2014/main" id="{91EE7E65-A9CC-4C64-9AF6-743C0F3EC56D}"/>
              </a:ext>
            </a:extLst>
          </p:cNvPr>
          <p:cNvSpPr>
            <a:spLocks noGrp="1"/>
          </p:cNvSpPr>
          <p:nvPr>
            <p:ph type="body" sz="half" idx="2"/>
          </p:nvPr>
        </p:nvSpPr>
        <p:spPr/>
        <p:txBody>
          <a:bodyPr/>
          <a:lstStyle/>
          <a:p>
            <a:r>
              <a:rPr lang="en-GB" dirty="0"/>
              <a:t>If different claimant types saw different likelihoods of exposure at points then this might aid adjustment of UC likelihood. As an example, perhaps employment status changes this? But initial graphs suggest not.</a:t>
            </a:r>
          </a:p>
          <a:p>
            <a:endParaRPr lang="en-GB" dirty="0"/>
          </a:p>
          <a:p>
            <a:r>
              <a:rPr lang="en-GB" dirty="0"/>
              <a:t>Interactive graph at </a:t>
            </a:r>
            <a:r>
              <a:rPr lang="en-GB" dirty="0">
                <a:hlinkClick r:id="rId3"/>
              </a:rPr>
              <a:t>https://uc-rollout-plotly.web.app/by_la_emp/</a:t>
            </a:r>
            <a:endParaRPr lang="en-GB" dirty="0"/>
          </a:p>
        </p:txBody>
      </p:sp>
    </p:spTree>
    <p:extLst>
      <p:ext uri="{BB962C8B-B14F-4D97-AF65-F5344CB8AC3E}">
        <p14:creationId xmlns:p14="http://schemas.microsoft.com/office/powerpoint/2010/main" val="2753412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E7CC6C0-F882-4FAB-B556-2B0D4160FF4A}"/>
              </a:ext>
            </a:extLst>
          </p:cNvPr>
          <p:cNvSpPr>
            <a:spLocks noGrp="1"/>
          </p:cNvSpPr>
          <p:nvPr>
            <p:ph type="title"/>
          </p:nvPr>
        </p:nvSpPr>
        <p:spPr/>
        <p:txBody>
          <a:bodyPr/>
          <a:lstStyle/>
          <a:p>
            <a:r>
              <a:rPr lang="en-GB" dirty="0"/>
              <a:t>Implications and further questions</a:t>
            </a:r>
          </a:p>
        </p:txBody>
      </p:sp>
      <p:sp>
        <p:nvSpPr>
          <p:cNvPr id="6" name="Content Placeholder 5">
            <a:extLst>
              <a:ext uri="{FF2B5EF4-FFF2-40B4-BE49-F238E27FC236}">
                <a16:creationId xmlns:a16="http://schemas.microsoft.com/office/drawing/2014/main" id="{7943C232-9410-4A23-94BF-6284438BB6B3}"/>
              </a:ext>
            </a:extLst>
          </p:cNvPr>
          <p:cNvSpPr>
            <a:spLocks noGrp="1"/>
          </p:cNvSpPr>
          <p:nvPr>
            <p:ph idx="1"/>
          </p:nvPr>
        </p:nvSpPr>
        <p:spPr/>
        <p:txBody>
          <a:bodyPr/>
          <a:lstStyle/>
          <a:p>
            <a:r>
              <a:rPr lang="en-GB" dirty="0"/>
              <a:t>The rollout dates appear to be valid markers of a transition point from low rates of UC rollouts to linearly increasing exposure: </a:t>
            </a:r>
            <a:r>
              <a:rPr lang="en-GB" dirty="0">
                <a:hlinkClick r:id="rId2"/>
              </a:rPr>
              <a:t>https://www.gov.uk/government/publications/universal-credit-transition-to-full-service/universal-credit-transition-rollout-schedule-march-2018-to-december-2018</a:t>
            </a:r>
            <a:endParaRPr lang="en-GB" dirty="0"/>
          </a:p>
          <a:p>
            <a:r>
              <a:rPr lang="en-GB" dirty="0"/>
              <a:t>Does this transition mark a usable/sensitive differentiation of exposed and (relatively) unexposed?</a:t>
            </a:r>
          </a:p>
          <a:p>
            <a:r>
              <a:rPr lang="en-GB" dirty="0"/>
              <a:t>Periods immediately before or after </a:t>
            </a:r>
            <a:r>
              <a:rPr lang="en-GB" i="1" dirty="0"/>
              <a:t>may</a:t>
            </a:r>
            <a:r>
              <a:rPr lang="en-GB" dirty="0"/>
              <a:t> experience anticipatory/delayed effects – sensitivity analyses could omit </a:t>
            </a:r>
            <a:r>
              <a:rPr lang="en-GB"/>
              <a:t>buffer periods.</a:t>
            </a:r>
          </a:p>
        </p:txBody>
      </p:sp>
    </p:spTree>
    <p:extLst>
      <p:ext uri="{BB962C8B-B14F-4D97-AF65-F5344CB8AC3E}">
        <p14:creationId xmlns:p14="http://schemas.microsoft.com/office/powerpoint/2010/main" val="186550021"/>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B4B4B"/>
      </a:dk2>
      <a:lt2>
        <a:srgbClr val="8ED5C1"/>
      </a:lt2>
      <a:accent1>
        <a:srgbClr val="73CBB2"/>
      </a:accent1>
      <a:accent2>
        <a:srgbClr val="AACD5B"/>
      </a:accent2>
      <a:accent3>
        <a:srgbClr val="65A9E1"/>
      </a:accent3>
      <a:accent4>
        <a:srgbClr val="6274D8"/>
      </a:accent4>
      <a:accent5>
        <a:srgbClr val="AB54D7"/>
      </a:accent5>
      <a:accent6>
        <a:srgbClr val="D15B37"/>
      </a:accent6>
      <a:hlink>
        <a:srgbClr val="BFE962"/>
      </a:hlink>
      <a:folHlink>
        <a:srgbClr val="C0D591"/>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47428100-C732-4B2E-A30A-5273F581A0FA}"/>
    </a:ext>
  </a:extLst>
</a:theme>
</file>

<file path=docProps/app.xml><?xml version="1.0" encoding="utf-8"?>
<Properties xmlns="http://schemas.openxmlformats.org/officeDocument/2006/extended-properties" xmlns:vt="http://schemas.openxmlformats.org/officeDocument/2006/docPropsVTypes">
  <Template>TM04033923[[fn=Depth]]</Template>
  <TotalTime>37</TotalTime>
  <Words>458</Words>
  <Application>Microsoft Office PowerPoint</Application>
  <PresentationFormat>Widescreen</PresentationFormat>
  <Paragraphs>30</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Corbel</vt:lpstr>
      <vt:lpstr>Depth</vt:lpstr>
      <vt:lpstr>Universal Credit exposure – defining an ‘exposure period’</vt:lpstr>
      <vt:lpstr>A taxonomy of rollout patterns</vt:lpstr>
      <vt:lpstr>Graphing by Job Centre Plus and Gov planned date</vt:lpstr>
      <vt:lpstr>Graphing longer periods of transition within local authorities</vt:lpstr>
      <vt:lpstr>Splitting by claimant type</vt:lpstr>
      <vt:lpstr>Implications and further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Universal Credit exposure – defining an ‘exposure period’</dc:title>
  <dc:creator>Andy Baxter</dc:creator>
  <cp:lastModifiedBy>Andy Baxter</cp:lastModifiedBy>
  <cp:revision>1</cp:revision>
  <dcterms:created xsi:type="dcterms:W3CDTF">2021-12-21T15:55:27Z</dcterms:created>
  <dcterms:modified xsi:type="dcterms:W3CDTF">2021-12-21T16:32:28Z</dcterms:modified>
</cp:coreProperties>
</file>