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7"/>
  </p:notesMasterIdLst>
  <p:handoutMasterIdLst>
    <p:handoutMasterId r:id="rId18"/>
  </p:handoutMasterIdLst>
  <p:sldIdLst>
    <p:sldId id="288" r:id="rId6"/>
    <p:sldId id="318" r:id="rId7"/>
    <p:sldId id="319" r:id="rId8"/>
    <p:sldId id="320" r:id="rId9"/>
    <p:sldId id="322" r:id="rId10"/>
    <p:sldId id="323" r:id="rId11"/>
    <p:sldId id="324" r:id="rId12"/>
    <p:sldId id="321" r:id="rId13"/>
    <p:sldId id="326" r:id="rId14"/>
    <p:sldId id="327" r:id="rId15"/>
    <p:sldId id="325" r:id="rId16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F4AF2-5394-43CF-A8E6-8EE56F16B67E}" v="477" dt="2021-07-25T23:59:43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40" autoAdjust="0"/>
  </p:normalViewPr>
  <p:slideViewPr>
    <p:cSldViewPr>
      <p:cViewPr varScale="1">
        <p:scale>
          <a:sx n="62" d="100"/>
          <a:sy n="62" d="100"/>
        </p:scale>
        <p:origin x="7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July 26,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A6E9122-276E-4389-8FE4-D22A8CA83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65750"/>
          <a:stretch/>
        </p:blipFill>
        <p:spPr bwMode="auto">
          <a:xfrm>
            <a:off x="1415480" y="3734913"/>
            <a:ext cx="642000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9D185B7-8EB2-477F-902A-559AA9E97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r="66293" b="65750"/>
          <a:stretch/>
        </p:blipFill>
        <p:spPr bwMode="auto">
          <a:xfrm>
            <a:off x="1411699" y="3768882"/>
            <a:ext cx="2164021" cy="25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4DA14-309B-4B4B-A170-29D8DF79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Improved adjustment for multiple tests?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CE5A-921D-4A15-AD4F-97686AB5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Yi S, Zhang X, Yang L, et al. </a:t>
            </a:r>
            <a:r>
              <a:rPr lang="en-US" b="1" dirty="0"/>
              <a:t>2dFDR: a new approach to confounder adjustment substantially increases detection power in omics association studies</a:t>
            </a:r>
            <a:r>
              <a:rPr lang="en-US" dirty="0"/>
              <a:t>. Genome Biol. 2021;22(1):208. Published 2021 Jul 13.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B563-6785-4807-9D87-04F4AE3B1A7A}"/>
              </a:ext>
            </a:extLst>
          </p:cNvPr>
          <p:cNvSpPr txBox="1"/>
          <p:nvPr/>
        </p:nvSpPr>
        <p:spPr>
          <a:xfrm rot="16200000">
            <a:off x="76048" y="4421167"/>
            <a:ext cx="175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Z</a:t>
            </a:r>
            <a:r>
              <a:rPr lang="en-CA" sz="1800" baseline="30000" dirty="0">
                <a:latin typeface="+mn-lt"/>
              </a:rPr>
              <a:t>A </a:t>
            </a:r>
            <a:r>
              <a:rPr lang="en-CA" sz="1800" dirty="0">
                <a:latin typeface="+mn-lt"/>
              </a:rPr>
              <a:t>= statistics for EWAS with covariates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386AC-EAF7-439A-A052-FF8B0521F9DB}"/>
              </a:ext>
            </a:extLst>
          </p:cNvPr>
          <p:cNvSpPr txBox="1"/>
          <p:nvPr/>
        </p:nvSpPr>
        <p:spPr>
          <a:xfrm>
            <a:off x="1596600" y="6239053"/>
            <a:ext cx="233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Z</a:t>
            </a:r>
            <a:r>
              <a:rPr lang="en-CA" sz="1800" baseline="30000" dirty="0">
                <a:latin typeface="+mn-lt"/>
              </a:rPr>
              <a:t>u</a:t>
            </a:r>
            <a:r>
              <a:rPr lang="en-CA" sz="1800" dirty="0">
                <a:latin typeface="+mn-lt"/>
              </a:rPr>
              <a:t> = statistics for unadjusted EWAS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7C27D-6008-45A9-9512-33CE80B3587B}"/>
              </a:ext>
            </a:extLst>
          </p:cNvPr>
          <p:cNvSpPr txBox="1"/>
          <p:nvPr/>
        </p:nvSpPr>
        <p:spPr>
          <a:xfrm>
            <a:off x="-215765" y="5930234"/>
            <a:ext cx="233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  <a:latin typeface="+mn-lt"/>
              </a:rPr>
              <a:t>Typical FDR threshold</a:t>
            </a:r>
            <a:endParaRPr lang="en-US" sz="18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C2BC88-8A38-4655-96E3-483F4E23A299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953815" y="5067062"/>
            <a:ext cx="965721" cy="86317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396F9-8040-4309-9799-EADC08F4B44D}"/>
              </a:ext>
            </a:extLst>
          </p:cNvPr>
          <p:cNvSpPr txBox="1"/>
          <p:nvPr/>
        </p:nvSpPr>
        <p:spPr>
          <a:xfrm>
            <a:off x="1703512" y="316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Standard EWAS with covariates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16E4-9143-4E65-9BA4-4744EE236D1F}"/>
              </a:ext>
            </a:extLst>
          </p:cNvPr>
          <p:cNvSpPr txBox="1"/>
          <p:nvPr/>
        </p:nvSpPr>
        <p:spPr>
          <a:xfrm>
            <a:off x="6187655" y="31556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EWAS with 2dFDR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62EC-C8D9-4211-89AE-59267CEC67DA}"/>
              </a:ext>
            </a:extLst>
          </p:cNvPr>
          <p:cNvSpPr txBox="1"/>
          <p:nvPr/>
        </p:nvSpPr>
        <p:spPr>
          <a:xfrm>
            <a:off x="8217614" y="5694921"/>
            <a:ext cx="233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C00000"/>
                </a:solidFill>
                <a:latin typeface="+mn-lt"/>
              </a:rPr>
              <a:t>Two significance thresholds (but less stringent)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A43038-D817-48DD-AA63-FE1756DF012C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6816080" y="4365105"/>
            <a:ext cx="2571114" cy="132981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BEB89-B263-4DFC-BA80-5C9C98620859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401986" y="5425519"/>
            <a:ext cx="1985208" cy="26940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3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1AD-764C-4F74-B42D-B3168CFF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Allow me to introduce you to BANP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8E7A-733E-4BF6-8206-0B44767B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Grand, R.S., Burger,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Gräwe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BANP opens chromatin and activates CpG-island-regulated genes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Nature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(2021).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BANP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Binds CGCG sequences (which are enriched near the TSSs of house-keeping genes)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Opens chromatin and phases nucleosomes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Is repelled by DNA methylation leaving chromatin closed</a:t>
            </a:r>
          </a:p>
        </p:txBody>
      </p:sp>
    </p:spTree>
    <p:extLst>
      <p:ext uri="{BB962C8B-B14F-4D97-AF65-F5344CB8AC3E}">
        <p14:creationId xmlns:p14="http://schemas.microsoft.com/office/powerpoint/2010/main" val="10347942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disease risk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01676"/>
              </p:ext>
            </p:extLst>
          </p:nvPr>
        </p:nvGraphicFramePr>
        <p:xfrm>
          <a:off x="767409" y="1268416"/>
          <a:ext cx="10713392" cy="157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34167563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CVD risk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 Swedish twins mean age 72.7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600" baseline="30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34214161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2 diabetes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cases and 197 controls (Korean)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diabetic kidney disease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cases and 80 controls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033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911424" y="2996952"/>
            <a:ext cx="964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 to 6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measurements per person (e.g. 120/535 had 3); longitudinal analyses of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cardiometabolic traits (e.g. BMI) indicated </a:t>
            </a:r>
            <a:r>
              <a:rPr lang="en-US" sz="16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more likely to predict cardiometabolic trait than the reverse.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phenotype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86129"/>
              </p:ext>
            </p:extLst>
          </p:nvPr>
        </p:nvGraphicFramePr>
        <p:xfrm>
          <a:off x="767409" y="1268416"/>
          <a:ext cx="10713392" cy="357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34183656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HDL;LDL;TG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16265 multi-ethnic adults from 21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49;24;119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11K European adults from 12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74;15;86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4.5K African American adults from 7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7;5;43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0330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 Hispanic adults from 2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2;2;4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6873706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31811260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hippocampal volume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3337 individuals from 11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6195059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thalamus volume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740806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accumbens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volume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471200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34170065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prosocial behavior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 infants (PACE meta-analysis)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171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8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exposure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763483"/>
              </p:ext>
            </p:extLst>
          </p:nvPr>
        </p:nvGraphicFramePr>
        <p:xfrm>
          <a:off x="767409" y="1268416"/>
          <a:ext cx="10713392" cy="135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34265559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polycyclic aromatic hydrocarbons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Chinese non-smokers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cases and 252 controls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 sites (cell-type specific using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CellDMC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GB" sz="1600" baseline="30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911424" y="2996952"/>
            <a:ext cx="964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 sites associated with GDM in CD8 T cells and 6 in monocytes associated with BMI at age 3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87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60C-850D-427F-BC38-200002D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new clock for fetal brains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30E1-7D81-4692-A008-2BEA464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478212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Steg, … Mill J, Hannon E. </a:t>
            </a:r>
            <a:r>
              <a:rPr lang="en-US" b="1" dirty="0"/>
              <a:t>Novel epigenetic clock for fetal brain development predicts prenatal age for cellular stem cell models and derived neurons</a:t>
            </a:r>
            <a:r>
              <a:rPr lang="en-US" dirty="0"/>
              <a:t>. Mol Brain. 2021 Jun 26;14(1):98.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ABF0-26A9-4946-B987-F69278F0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58791"/>
            <a:ext cx="5832648" cy="6262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4D6F0-3A3F-4751-9A03-CBAD7F211B8E}"/>
              </a:ext>
            </a:extLst>
          </p:cNvPr>
          <p:cNvSpPr txBox="1"/>
          <p:nvPr/>
        </p:nvSpPr>
        <p:spPr>
          <a:xfrm>
            <a:off x="9480376" y="332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CA" sz="1400" b="1" dirty="0" err="1">
                <a:solidFill>
                  <a:srgbClr val="C00000"/>
                </a:solidFill>
                <a:latin typeface="+mn-lt"/>
              </a:rPr>
              <a:t>DNAmAge</a:t>
            </a:r>
            <a:r>
              <a:rPr lang="en-CA" sz="1400" b="1" dirty="0">
                <a:solidFill>
                  <a:srgbClr val="C00000"/>
                </a:solidFill>
                <a:latin typeface="+mn-lt"/>
              </a:rPr>
              <a:t>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EA193-7601-4BBA-A0F6-CE79733923F0}"/>
              </a:ext>
            </a:extLst>
          </p:cNvPr>
          <p:cNvSpPr txBox="1"/>
          <p:nvPr/>
        </p:nvSpPr>
        <p:spPr>
          <a:xfrm>
            <a:off x="6744072" y="3284984"/>
            <a:ext cx="1830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(Knight’s GA clock)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6629B-37B4-4822-AF15-D091D826D11E}"/>
              </a:ext>
            </a:extLst>
          </p:cNvPr>
          <p:cNvSpPr txBox="1"/>
          <p:nvPr/>
        </p:nvSpPr>
        <p:spPr>
          <a:xfrm>
            <a:off x="9379300" y="3284984"/>
            <a:ext cx="2837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(Lee’s Control Placental Clock)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E7EC-12E9-45E4-A2C7-B56F6067F1AE}"/>
              </a:ext>
            </a:extLst>
          </p:cNvPr>
          <p:cNvSpPr txBox="1"/>
          <p:nvPr/>
        </p:nvSpPr>
        <p:spPr>
          <a:xfrm>
            <a:off x="618482" y="4509120"/>
            <a:ext cx="4287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dirty="0">
                <a:latin typeface="+mn-lt"/>
              </a:rPr>
              <a:t>Also: “</a:t>
            </a:r>
            <a:r>
              <a:rPr lang="en-CA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PSC-neurons are still predicted as having an early fetal age”</a:t>
            </a:r>
          </a:p>
        </p:txBody>
      </p:sp>
    </p:spTree>
    <p:extLst>
      <p:ext uri="{BB962C8B-B14F-4D97-AF65-F5344CB8AC3E}">
        <p14:creationId xmlns:p14="http://schemas.microsoft.com/office/powerpoint/2010/main" val="3650141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20A0-57D7-4682-AFE9-52C10763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5342384" cy="809625"/>
          </a:xfrm>
        </p:spPr>
        <p:txBody>
          <a:bodyPr/>
          <a:lstStyle/>
          <a:p>
            <a:r>
              <a:rPr lang="en-CA" dirty="0"/>
              <a:t>GWAS of 4 epigenetic clocks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5653-4C2A-4CB4-A232-508B5516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11304662" cy="305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McCartney DL, Min JL, Richmond RC,  … </a:t>
            </a:r>
            <a:r>
              <a:rPr lang="en-US" dirty="0" err="1"/>
              <a:t>Relton</a:t>
            </a:r>
            <a:r>
              <a:rPr lang="en-US" dirty="0"/>
              <a:t> CL, Horvath S, </a:t>
            </a:r>
            <a:r>
              <a:rPr lang="en-US" dirty="0" err="1"/>
              <a:t>Marioni</a:t>
            </a:r>
            <a:r>
              <a:rPr lang="en-US" dirty="0"/>
              <a:t> RE. </a:t>
            </a:r>
            <a:r>
              <a:rPr lang="en-US" b="1" dirty="0"/>
              <a:t>Genome-wide association studies identify 137 genetic loci for DNA methylation biomarkers of aging.</a:t>
            </a:r>
            <a:r>
              <a:rPr lang="en-US" dirty="0"/>
              <a:t> Genome Biol. 2021 Jun 29;22(1):194.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N=40,000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137 genetic associations (113 novel) </a:t>
            </a:r>
          </a:p>
          <a:p>
            <a:pPr marL="0" indent="0">
              <a:buNone/>
            </a:pPr>
            <a:r>
              <a:rPr lang="en-US" dirty="0"/>
              <a:t>with IEAA, Hannum, </a:t>
            </a:r>
            <a:r>
              <a:rPr lang="en-US" dirty="0" err="1"/>
              <a:t>PhenoAge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GrimAge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F69DBE-E6C0-4593-B0E8-82BD2639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 bwMode="auto">
          <a:xfrm>
            <a:off x="5269650" y="3203008"/>
            <a:ext cx="66103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CD459-FD73-4C64-BD36-2B3C3A64B92B}"/>
              </a:ext>
            </a:extLst>
          </p:cNvPr>
          <p:cNvSpPr txBox="1"/>
          <p:nvPr/>
        </p:nvSpPr>
        <p:spPr>
          <a:xfrm>
            <a:off x="7464152" y="3018342"/>
            <a:ext cx="25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latin typeface="+mn-lt"/>
              </a:rPr>
              <a:t>Polygenic risk scores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4523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4C8B720-1BCF-42E6-A4C0-0AECC6E4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2470"/>
            <a:ext cx="5924637" cy="58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41CA4-B1D9-434E-BBBF-C14BEFB4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8438728" cy="809625"/>
          </a:xfrm>
        </p:spPr>
        <p:txBody>
          <a:bodyPr/>
          <a:lstStyle/>
          <a:p>
            <a:r>
              <a:rPr lang="en-CA" dirty="0" err="1"/>
              <a:t>GrimAge</a:t>
            </a:r>
            <a:r>
              <a:rPr lang="en-CA" dirty="0"/>
              <a:t> the most ‘interesting’ functionally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E99211-DF4F-4F8C-9301-AD78F2B65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52100" r="9587"/>
          <a:stretch/>
        </p:blipFill>
        <p:spPr bwMode="auto">
          <a:xfrm>
            <a:off x="0" y="2238629"/>
            <a:ext cx="5807968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5A53C-C56B-46BF-9E62-9CDD4D03D2D2}"/>
              </a:ext>
            </a:extLst>
          </p:cNvPr>
          <p:cNvSpPr txBox="1"/>
          <p:nvPr/>
        </p:nvSpPr>
        <p:spPr>
          <a:xfrm>
            <a:off x="969092" y="1700808"/>
            <a:ext cx="431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 err="1">
                <a:latin typeface="+mn-lt"/>
              </a:rPr>
              <a:t>GrimAge</a:t>
            </a:r>
            <a:r>
              <a:rPr lang="en-CA" sz="1800" b="1" dirty="0">
                <a:latin typeface="+mn-lt"/>
              </a:rPr>
              <a:t> PRS associations with traits</a:t>
            </a:r>
            <a:endParaRPr lang="en-US" sz="18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8431-D011-46D1-9803-EF98606A2BD8}"/>
              </a:ext>
            </a:extLst>
          </p:cNvPr>
          <p:cNvSpPr txBox="1"/>
          <p:nvPr/>
        </p:nvSpPr>
        <p:spPr>
          <a:xfrm>
            <a:off x="7715691" y="246912"/>
            <a:ext cx="395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+mn-lt"/>
              </a:rPr>
              <a:t>Causal effects of traits on </a:t>
            </a:r>
            <a:r>
              <a:rPr lang="en-CA" sz="1800" b="1" dirty="0" err="1">
                <a:latin typeface="+mn-lt"/>
              </a:rPr>
              <a:t>GrimAge</a:t>
            </a:r>
            <a:r>
              <a:rPr lang="en-CA" sz="1800" b="1" dirty="0">
                <a:latin typeface="+mn-lt"/>
              </a:rPr>
              <a:t> acceleration</a:t>
            </a:r>
            <a:endParaRPr lang="en-US" sz="1800" b="1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D4221-832D-47A1-93AB-D962B9BE3120}"/>
              </a:ext>
            </a:extLst>
          </p:cNvPr>
          <p:cNvSpPr txBox="1"/>
          <p:nvPr/>
        </p:nvSpPr>
        <p:spPr>
          <a:xfrm>
            <a:off x="8081459" y="4931044"/>
            <a:ext cx="395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b="1" dirty="0">
                <a:solidFill>
                  <a:srgbClr val="C00000"/>
                </a:solidFill>
                <a:latin typeface="+mn-lt"/>
              </a:rPr>
              <a:t>Note: little or no evidence that </a:t>
            </a:r>
            <a:r>
              <a:rPr lang="en-CA" sz="1800" b="1" dirty="0" err="1">
                <a:solidFill>
                  <a:srgbClr val="C00000"/>
                </a:solidFill>
                <a:latin typeface="+mn-lt"/>
              </a:rPr>
              <a:t>DNAm</a:t>
            </a:r>
            <a:r>
              <a:rPr lang="en-CA" sz="1800" b="1" dirty="0">
                <a:solidFill>
                  <a:srgbClr val="C00000"/>
                </a:solidFill>
                <a:latin typeface="+mn-lt"/>
              </a:rPr>
              <a:t> age estimates have causal effects 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950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E96D-77B0-46CF-A6AF-DA44A40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can estimate epithelial cell content in saliva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135-2FB9-4BAF-BB0C-764BEE2F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Wong YT, Tayeb MA, Stone TC, Lovat LB, </a:t>
            </a:r>
            <a:r>
              <a:rPr lang="en-US" dirty="0" err="1"/>
              <a:t>Teschendorff</a:t>
            </a:r>
            <a:r>
              <a:rPr lang="en-US" dirty="0"/>
              <a:t> AE, </a:t>
            </a:r>
            <a:r>
              <a:rPr lang="en-US" dirty="0" err="1"/>
              <a:t>Iwasiow</a:t>
            </a:r>
            <a:r>
              <a:rPr lang="en-US" dirty="0"/>
              <a:t> R, Craig JM. </a:t>
            </a:r>
            <a:r>
              <a:rPr lang="en-US" b="1" dirty="0"/>
              <a:t>A comparison of epithelial cell content of oral samples estimated using cytology and DNA methylation</a:t>
            </a:r>
            <a:r>
              <a:rPr lang="en-US" dirty="0"/>
              <a:t>. Epigenetics. 2021 Jul 13:1-8.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9B484-BD78-4327-85EE-346A1EB5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29" y="3542066"/>
            <a:ext cx="2808312" cy="3250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8B7F7-E7FD-4685-BDE4-F5452643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83432" y="3408711"/>
            <a:ext cx="4058816" cy="29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1AC7D-DBE3-4D84-A8EE-AE2430E02815}"/>
              </a:ext>
            </a:extLst>
          </p:cNvPr>
          <p:cNvSpPr txBox="1"/>
          <p:nvPr/>
        </p:nvSpPr>
        <p:spPr>
          <a:xfrm rot="16200000">
            <a:off x="5202010" y="4684366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EPIDISH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5839D-05D7-461E-AD34-4544A917451E}"/>
              </a:ext>
            </a:extLst>
          </p:cNvPr>
          <p:cNvSpPr txBox="1"/>
          <p:nvPr/>
        </p:nvSpPr>
        <p:spPr>
          <a:xfrm>
            <a:off x="1219170" y="304966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% epithelial cells changes with age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F9EA9-7327-49EC-AD66-A9E90A9E5313}"/>
              </a:ext>
            </a:extLst>
          </p:cNvPr>
          <p:cNvSpPr txBox="1"/>
          <p:nvPr/>
        </p:nvSpPr>
        <p:spPr>
          <a:xfrm>
            <a:off x="5519936" y="3059668"/>
            <a:ext cx="449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EPIDISH and cytology estimate correlated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BFAC-A368-4735-A078-B64428A9019D}"/>
              </a:ext>
            </a:extLst>
          </p:cNvPr>
          <p:cNvSpPr txBox="1"/>
          <p:nvPr/>
        </p:nvSpPr>
        <p:spPr>
          <a:xfrm>
            <a:off x="9033814" y="3918048"/>
            <a:ext cx="3067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latin typeface="+mn-lt"/>
              </a:rPr>
              <a:t>EPIDISH uses DHS to select appropriate cell type references and then robust partial correlation to estimate cell-type content. </a:t>
            </a:r>
          </a:p>
          <a:p>
            <a:pPr algn="l"/>
            <a:endParaRPr lang="en-CA" sz="1600" dirty="0">
              <a:latin typeface="+mn-lt"/>
            </a:endParaRPr>
          </a:p>
          <a:p>
            <a:pPr algn="l"/>
            <a:r>
              <a:rPr lang="en-CA" sz="1600" dirty="0">
                <a:latin typeface="+mn-lt"/>
              </a:rPr>
              <a:t>References come from </a:t>
            </a:r>
          </a:p>
          <a:p>
            <a:pPr algn="l"/>
            <a:r>
              <a:rPr lang="en-CA" sz="1600" dirty="0">
                <a:latin typeface="+mn-lt"/>
              </a:rPr>
              <a:t>11 epithelial cell lines, </a:t>
            </a:r>
          </a:p>
          <a:p>
            <a:pPr algn="l"/>
            <a:r>
              <a:rPr lang="en-CA" sz="1600" dirty="0">
                <a:latin typeface="+mn-lt"/>
              </a:rPr>
              <a:t>7 fibroblast cell lines, </a:t>
            </a:r>
          </a:p>
          <a:p>
            <a:pPr algn="l"/>
            <a:r>
              <a:rPr lang="en-CA" sz="1600" dirty="0">
                <a:latin typeface="+mn-lt"/>
              </a:rPr>
              <a:t>7 blood cell types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9579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9FE5-649E-482F-AC24-E84E02B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Human atlas of 5-hydroxymethylcytosine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5520-3E02-4984-9E93-78213D94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6854552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 B, et al. </a:t>
            </a:r>
            <a:r>
              <a:rPr lang="en-US" b="1" dirty="0"/>
              <a:t>Tissue-specific 5-hydroxymethylcytosine landscape of the human genome</a:t>
            </a:r>
            <a:r>
              <a:rPr lang="en-US" dirty="0"/>
              <a:t>. Nat </a:t>
            </a:r>
            <a:r>
              <a:rPr lang="en-US" dirty="0" err="1"/>
              <a:t>Commun</a:t>
            </a:r>
            <a:r>
              <a:rPr lang="en-US" dirty="0"/>
              <a:t>. 2021 Jul 12;12(1):4249.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Whole genomes of 19 human tissues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Prefers gene bodies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Stronger associations with gene expression than 5mC in gene bodies (R~0.3 vs 0.15)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tissue-specific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unfortunately, no blood.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12AF86-76A4-439C-B454-0426AC60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4" r="53785" b="19932"/>
          <a:stretch/>
        </p:blipFill>
        <p:spPr bwMode="auto">
          <a:xfrm>
            <a:off x="7608168" y="332656"/>
            <a:ext cx="4392488" cy="32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DFCD1B-B177-4FC2-91B0-9177D65FF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1" b="75200"/>
          <a:stretch/>
        </p:blipFill>
        <p:spPr bwMode="auto">
          <a:xfrm>
            <a:off x="7464151" y="3696188"/>
            <a:ext cx="4508021" cy="24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3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713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disease risk</vt:lpstr>
      <vt:lpstr>EWAS of phenotype</vt:lpstr>
      <vt:lpstr>EWAS of exposure</vt:lpstr>
      <vt:lpstr>A new clock for fetal brains</vt:lpstr>
      <vt:lpstr>GWAS of 4 epigenetic clocks</vt:lpstr>
      <vt:lpstr>GrimAge the most ‘interesting’ functionally</vt:lpstr>
      <vt:lpstr>DNAm can estimate epithelial cell content in saliva</vt:lpstr>
      <vt:lpstr>Human atlas of 5-hydroxymethylcytosine</vt:lpstr>
      <vt:lpstr>Improved adjustment for multiple tests?</vt:lpstr>
      <vt:lpstr>Allow me to introduce you to BANP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2021-07-26T00:05:12Z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