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8"/>
  </p:notesMasterIdLst>
  <p:handoutMasterIdLst>
    <p:handoutMasterId r:id="rId19"/>
  </p:handoutMasterIdLst>
  <p:sldIdLst>
    <p:sldId id="28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3596-B124-4CC4-BA1C-16C6624A16FB}" v="2" dt="2022-04-11T01:14:46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45" autoAdjust="0"/>
  </p:normalViewPr>
  <p:slideViewPr>
    <p:cSldViewPr>
      <p:cViewPr varScale="1">
        <p:scale>
          <a:sx n="57" d="100"/>
          <a:sy n="57" d="100"/>
        </p:scale>
        <p:origin x="2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E343596-B124-4CC4-BA1C-16C6624A16FB}"/>
    <pc:docChg chg="undo custSel addSld delSld modSld">
      <pc:chgData name="Matthew Suderman" userId="2709995e-3ea8-4fb0-9b62-eb8034dec529" providerId="ADAL" clId="{3E343596-B124-4CC4-BA1C-16C6624A16FB}" dt="2022-04-11T02:11:38.581" v="3032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modSp new mod">
        <pc:chgData name="Matthew Suderman" userId="2709995e-3ea8-4fb0-9b62-eb8034dec529" providerId="ADAL" clId="{3E343596-B124-4CC4-BA1C-16C6624A16FB}" dt="2022-04-11T01:38:47.587" v="1231" actId="114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01:11:36.470" v="366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modSp new mod">
        <pc:chgData name="Matthew Suderman" userId="2709995e-3ea8-4fb0-9b62-eb8034dec529" providerId="ADAL" clId="{3E343596-B124-4CC4-BA1C-16C6624A16FB}" dt="2022-04-11T01:15:25.831" v="495" actId="20577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01:15:25.831" v="495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</pc:sldChg>
      <pc:sldChg chg="addSp delSp modSp new mod">
        <pc:chgData name="Matthew Suderman" userId="2709995e-3ea8-4fb0-9b62-eb8034dec529" providerId="ADAL" clId="{3E343596-B124-4CC4-BA1C-16C6624A16FB}" dt="2022-04-11T01:17:55.835" v="501" actId="1076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modSp new mod">
        <pc:chgData name="Matthew Suderman" userId="2709995e-3ea8-4fb0-9b62-eb8034dec529" providerId="ADAL" clId="{3E343596-B124-4CC4-BA1C-16C6624A16FB}" dt="2022-04-11T01:23:29.774" v="575" actId="2057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01:23:29.774" v="575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</pc:sldChg>
      <pc:sldChg chg="modSp new mod">
        <pc:chgData name="Matthew Suderman" userId="2709995e-3ea8-4fb0-9b62-eb8034dec529" providerId="ADAL" clId="{3E343596-B124-4CC4-BA1C-16C6624A16FB}" dt="2022-04-11T01:27:08.583" v="813" actId="20577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01:27:08.583" v="813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">
        <pc:chgData name="Matthew Suderman" userId="2709995e-3ea8-4fb0-9b62-eb8034dec529" providerId="ADAL" clId="{3E343596-B124-4CC4-BA1C-16C6624A16FB}" dt="2022-04-11T01:29:57.700" v="861" actId="1035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01:29:57.700" v="861" actId="1035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01:29:57.700" v="861" actId="1035"/>
          <ac:picMkLst>
            <pc:docMk/>
            <pc:sldMk cId="2928803660" sldId="303"/>
            <ac:picMk id="7" creationId="{4F486988-492D-495D-9290-BE31282751F1}"/>
          </ac:picMkLst>
        </pc:picChg>
      </pc:sldChg>
      <pc:sldChg chg="modSp new mod">
        <pc:chgData name="Matthew Suderman" userId="2709995e-3ea8-4fb0-9b62-eb8034dec529" providerId="ADAL" clId="{3E343596-B124-4CC4-BA1C-16C6624A16FB}" dt="2022-04-11T01:33:58.492" v="966" actId="313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</pc:sldChg>
      <pc:sldChg chg="modSp new mod">
        <pc:chgData name="Matthew Suderman" userId="2709995e-3ea8-4fb0-9b62-eb8034dec529" providerId="ADAL" clId="{3E343596-B124-4CC4-BA1C-16C6624A16FB}" dt="2022-04-11T02:01:37.578" v="2270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02:01:37.578" v="2270" actId="20577"/>
          <ac:spMkLst>
            <pc:docMk/>
            <pc:sldMk cId="150397246" sldId="305"/>
            <ac:spMk id="3" creationId="{5BAF0F0F-432A-4999-AE82-3FAE37DA846A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modSp new mod">
        <pc:chgData name="Matthew Suderman" userId="2709995e-3ea8-4fb0-9b62-eb8034dec529" providerId="ADAL" clId="{3E343596-B124-4CC4-BA1C-16C6624A16FB}" dt="2022-04-11T01:55:19.745" v="2266" actId="20577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01:55:19.745" v="2266" actId="20577"/>
          <ac:spMkLst>
            <pc:docMk/>
            <pc:sldMk cId="1139020472" sldId="306"/>
            <ac:spMk id="3" creationId="{5ACDAEB8-20C7-4B59-8826-A213BA3166EA}"/>
          </ac:spMkLst>
        </pc:spChg>
      </pc:sldChg>
      <pc:sldChg chg="modSp new mod">
        <pc:chgData name="Matthew Suderman" userId="2709995e-3ea8-4fb0-9b62-eb8034dec529" providerId="ADAL" clId="{3E343596-B124-4CC4-BA1C-16C6624A16FB}" dt="2022-04-11T02:11:38.581" v="3032" actId="2057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-Bioinfo-CEITEC/ENNGen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April 11,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72B9-0D30-4538-A57C-45F6690C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0F0F-432A-4999-AE82-3FAE37DA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Li, et al. (2022). </a:t>
            </a:r>
            <a:r>
              <a:rPr lang="en-US" b="1" dirty="0"/>
              <a:t>Early life affects late-life health through determining DNA methylation across the lifespan: A twin study.</a:t>
            </a:r>
            <a:r>
              <a:rPr lang="en-US" dirty="0"/>
              <a:t> </a:t>
            </a:r>
            <a:r>
              <a:rPr lang="en-US" dirty="0" err="1"/>
              <a:t>EBioMedicine</a:t>
            </a:r>
            <a:r>
              <a:rPr lang="en-US" dirty="0"/>
              <a:t>, 77, 103927.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1,720 monozygotic twin (MZ) pairs</a:t>
            </a:r>
          </a:p>
          <a:p>
            <a:pPr marL="0" indent="0">
              <a:buNone/>
            </a:pPr>
            <a:r>
              <a:rPr lang="en-US" dirty="0"/>
              <a:t>1,107 dizygotic twin (DZ) pairs </a:t>
            </a:r>
          </a:p>
          <a:p>
            <a:pPr marL="0" indent="0">
              <a:buNone/>
            </a:pPr>
            <a:r>
              <a:rPr lang="en-US" dirty="0"/>
              <a:t>Aged 0-92 years</a:t>
            </a:r>
          </a:p>
          <a:p>
            <a:pPr marL="0" indent="0">
              <a:buNone/>
            </a:pPr>
            <a:r>
              <a:rPr lang="en-US" dirty="0"/>
              <a:t>Cohabitation history </a:t>
            </a:r>
          </a:p>
          <a:p>
            <a:pPr marL="0" indent="0">
              <a:buNone/>
            </a:pPr>
            <a:r>
              <a:rPr lang="en-US" dirty="0"/>
              <a:t>450K DNA methylation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Between-twin </a:t>
            </a:r>
            <a:r>
              <a:rPr lang="en-US" dirty="0" err="1"/>
              <a:t>DNAm</a:t>
            </a:r>
            <a:r>
              <a:rPr lang="en-US" dirty="0"/>
              <a:t> correlation was 0 at birth</a:t>
            </a:r>
          </a:p>
          <a:p>
            <a:pPr marL="0" indent="0">
              <a:buNone/>
            </a:pPr>
            <a:r>
              <a:rPr lang="en-US" dirty="0"/>
              <a:t>- Increased by 0.16 per decade for MZ twins and 0.13 per decide for DC twins (childhood)</a:t>
            </a:r>
          </a:p>
          <a:p>
            <a:pPr marL="0" indent="0">
              <a:buNone/>
            </a:pPr>
            <a:r>
              <a:rPr lang="en-US" dirty="0"/>
              <a:t>- Decreased by 0.026 per decade living apart for MZ twins and 0.027 for DZ twins (adulthood)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2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F81-673C-4A7E-87B6-74F9C10E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AEB8-20C7-4B59-8826-A213BA31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Drouard</a:t>
            </a:r>
            <a:r>
              <a:rPr lang="en-US" dirty="0"/>
              <a:t>, et al. (2022). </a:t>
            </a:r>
            <a:r>
              <a:rPr lang="en-US" b="1" dirty="0"/>
              <a:t>Multi-Omics Integration in a Twin Cohort and Predictive Modeling of Blood Pressure Values.</a:t>
            </a:r>
            <a:r>
              <a:rPr lang="en-US" dirty="0"/>
              <a:t> Omics : a journal of integrative biology, 26(3), 130–141.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hundreds of twins</a:t>
            </a:r>
          </a:p>
          <a:p>
            <a:pPr marL="0" indent="0">
              <a:buNone/>
            </a:pPr>
            <a:r>
              <a:rPr lang="en-US" dirty="0"/>
              <a:t>transcriptomes, methylomes, metabolomes, polygenic risk scores, clinical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“each block of omics heterogeneously improved the predictions of blood pressure values once the multi-omics data were integrated”</a:t>
            </a:r>
          </a:p>
        </p:txBody>
      </p:sp>
    </p:spTree>
    <p:extLst>
      <p:ext uri="{BB962C8B-B14F-4D97-AF65-F5344CB8AC3E}">
        <p14:creationId xmlns:p14="http://schemas.microsoft.com/office/powerpoint/2010/main" val="11390204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E5B-499A-4F5B-9C93-271B210E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14CC-A62C-4AED-8D39-B5E370A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280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Shuang Li, Cancan Qi, Patrick </a:t>
            </a:r>
            <a:r>
              <a:rPr lang="en-US" dirty="0" err="1"/>
              <a:t>Deelen</a:t>
            </a:r>
            <a:r>
              <a:rPr lang="en-US" dirty="0"/>
              <a:t>, </a:t>
            </a:r>
            <a:r>
              <a:rPr lang="en-US" dirty="0" err="1"/>
              <a:t>Floranne</a:t>
            </a:r>
            <a:r>
              <a:rPr lang="en-US" dirty="0"/>
              <a:t> Boulogne, Niek de Klein, BIOS Consortium, Gerard H. </a:t>
            </a:r>
            <a:r>
              <a:rPr lang="en-US" dirty="0" err="1"/>
              <a:t>Koppelman</a:t>
            </a:r>
            <a:r>
              <a:rPr lang="en-US" dirty="0"/>
              <a:t>, K. </a:t>
            </a:r>
            <a:r>
              <a:rPr lang="en-US" dirty="0" err="1"/>
              <a:t>Joeri</a:t>
            </a:r>
            <a:r>
              <a:rPr lang="en-US" dirty="0"/>
              <a:t> van der Velde, Lude Franke, Morris A. </a:t>
            </a:r>
            <a:r>
              <a:rPr lang="en-US" dirty="0" err="1"/>
              <a:t>Swertz</a:t>
            </a:r>
            <a:r>
              <a:rPr lang="en-US" dirty="0"/>
              <a:t>, Harm-Jan </a:t>
            </a:r>
            <a:r>
              <a:rPr lang="en-US" dirty="0" err="1"/>
              <a:t>Westra</a:t>
            </a:r>
            <a:r>
              <a:rPr lang="en-US" dirty="0"/>
              <a:t>. </a:t>
            </a:r>
            <a:r>
              <a:rPr lang="en-US" b="1" dirty="0"/>
              <a:t>Integration of public DNA methylation and expression networks via </a:t>
            </a:r>
            <a:r>
              <a:rPr lang="en-US" b="1" dirty="0" err="1"/>
              <a:t>eQTMs</a:t>
            </a:r>
            <a:r>
              <a:rPr lang="en-US" b="1" dirty="0"/>
              <a:t> improves prediction of functional gene–gene associations. </a:t>
            </a:r>
            <a:r>
              <a:rPr lang="en-US" dirty="0" err="1"/>
              <a:t>bioRxiv</a:t>
            </a:r>
            <a:r>
              <a:rPr lang="en-US" dirty="0"/>
              <a:t> 2021.12.17.473125</a:t>
            </a:r>
          </a:p>
          <a:p>
            <a:pPr marL="0" indent="0">
              <a:buNone/>
            </a:pPr>
            <a:r>
              <a:rPr lang="en-US" u="sng" dirty="0"/>
              <a:t>Input</a:t>
            </a:r>
          </a:p>
          <a:p>
            <a:r>
              <a:rPr lang="en-US" dirty="0" err="1"/>
              <a:t>eQTM</a:t>
            </a:r>
            <a:r>
              <a:rPr lang="en-US" dirty="0"/>
              <a:t> meta-analysis of 3,574 gene expression and methylation samples from blood, brain and nasal epithelial brushed cells</a:t>
            </a:r>
          </a:p>
          <a:p>
            <a:r>
              <a:rPr lang="en-US" dirty="0"/>
              <a:t>Co-</a:t>
            </a:r>
            <a:r>
              <a:rPr lang="en-US" dirty="0" err="1"/>
              <a:t>MethylationNetwork</a:t>
            </a:r>
            <a:r>
              <a:rPr lang="en-US" dirty="0"/>
              <a:t> using 27,720 publicly available </a:t>
            </a:r>
            <a:r>
              <a:rPr lang="en-US" dirty="0" err="1"/>
              <a:t>DNAm</a:t>
            </a:r>
            <a:r>
              <a:rPr lang="en-US" dirty="0"/>
              <a:t> array profiles</a:t>
            </a:r>
          </a:p>
          <a:p>
            <a:r>
              <a:rPr lang="en-US" dirty="0"/>
              <a:t>Co-</a:t>
            </a:r>
            <a:r>
              <a:rPr lang="en-US" dirty="0" err="1"/>
              <a:t>ExpressionNetwork</a:t>
            </a:r>
            <a:r>
              <a:rPr lang="en-US" dirty="0"/>
              <a:t> using 31,499 publicly available RNA-seq profiles</a:t>
            </a:r>
          </a:p>
          <a:p>
            <a:pPr marL="0" indent="0">
              <a:buNone/>
            </a:pPr>
            <a:r>
              <a:rPr lang="en-US" u="sng" dirty="0"/>
              <a:t>Aim</a:t>
            </a:r>
            <a:r>
              <a:rPr lang="en-US" dirty="0"/>
              <a:t> predict validated protein-protein interactions (PPIs) in the STRING database</a:t>
            </a:r>
          </a:p>
          <a:p>
            <a:pPr marL="0" indent="0">
              <a:buNone/>
            </a:pPr>
            <a:r>
              <a:rPr lang="en-US" u="sng" dirty="0"/>
              <a:t>Results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Links in both networks predict PPIs but with surprisingly little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Merging of predictions using </a:t>
            </a:r>
            <a:r>
              <a:rPr lang="en-US" dirty="0" err="1"/>
              <a:t>eQTMs</a:t>
            </a:r>
            <a:r>
              <a:rPr lang="en-US" dirty="0"/>
              <a:t> and Canonical Correlation Analysis improved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90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89BA81-6850-4BBE-93AC-45598509B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68317"/>
              </p:ext>
            </p:extLst>
          </p:nvPr>
        </p:nvGraphicFramePr>
        <p:xfrm>
          <a:off x="767408" y="1485747"/>
          <a:ext cx="10441158" cy="46230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65434821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732722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642851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170268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26427170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968300264"/>
                    </a:ext>
                  </a:extLst>
                </a:gridCol>
              </a:tblGrid>
              <a:tr h="29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MID</a:t>
                      </a: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population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41728"/>
                  </a:ext>
                </a:extLst>
              </a:tr>
              <a:tr h="587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35328979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J Environ Res Public 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prenatal air pollution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infants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cord 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extLst>
                  <a:ext uri="{0D108BD9-81ED-4DB2-BD59-A6C34878D82A}">
                    <a16:rowId xmlns:a16="http://schemas.microsoft.com/office/drawing/2014/main" val="2346507387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35317219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Environ Epigenet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prenatal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acetominophen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infants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 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extLst>
                  <a:ext uri="{0D108BD9-81ED-4DB2-BD59-A6C34878D82A}">
                    <a16:rowId xmlns:a16="http://schemas.microsoft.com/office/drawing/2014/main" val="1933299495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35347270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Eur J Hum Genet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grandmaternal smoking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children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maybe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4902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35302492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Elife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98853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35379837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Sci Rep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handedness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children and 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 and saliva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62965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35277542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Sci Rep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smoking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Costa Rican 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30893"/>
                  </a:ext>
                </a:extLst>
              </a:tr>
              <a:tr h="587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35377194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Environ Health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Perspect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glyphosate (herbicide) exposure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postmenopausal women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329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35274472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 Cachexia Sarcopenia Muscle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critical illness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muscle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20032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35354486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Genome Med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depression prs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55033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35346352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Clin Epigenetics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chronic lower back 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8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708F-4074-4EE6-A16A-1F24BF64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Genome-wide histone modification association studies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9A2B-97B7-4604-8571-7C4B36B3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Girdhar, et al. (2022). </a:t>
            </a:r>
            <a:r>
              <a:rPr lang="en-US" sz="1800" b="1" dirty="0"/>
              <a:t>Chromatin domain alterations linked to 3D genome organization in a large cohort of schizophrenia and bipolar disorder brains</a:t>
            </a:r>
            <a:r>
              <a:rPr lang="en-US" sz="1800" dirty="0"/>
              <a:t>. Nature neuroscience, 25(4), 474–483.</a:t>
            </a:r>
          </a:p>
          <a:p>
            <a:pPr marL="400050" lvl="1" indent="0">
              <a:buNone/>
            </a:pPr>
            <a:r>
              <a:rPr lang="en-US" sz="1800" dirty="0"/>
              <a:t>Genome-wide promoter and enhancer H3K27ac and H3K4me3</a:t>
            </a:r>
          </a:p>
          <a:p>
            <a:pPr marL="400050" lvl="1" indent="0">
              <a:buNone/>
            </a:pPr>
            <a:r>
              <a:rPr lang="en-US" sz="1800" dirty="0"/>
              <a:t>N=388 controls and N=351 with SCZ or BP</a:t>
            </a:r>
          </a:p>
          <a:p>
            <a:pPr marL="400050" lvl="1" indent="0">
              <a:buNone/>
            </a:pPr>
            <a:r>
              <a:rPr lang="en-US" sz="1800" dirty="0"/>
              <a:t>“SCZ and BD brains show coordinated dysregulation of risk-associated regulatory sequences assembled into kilobase- to </a:t>
            </a:r>
            <a:r>
              <a:rPr lang="en-US" sz="1800" dirty="0" err="1"/>
              <a:t>megabase</a:t>
            </a:r>
            <a:r>
              <a:rPr lang="en-US" sz="1800" dirty="0"/>
              <a:t>-scaling chromosomal domains.”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Corradin</a:t>
            </a:r>
            <a:r>
              <a:rPr lang="en-US" sz="1800" dirty="0"/>
              <a:t>, et al. (2022). </a:t>
            </a:r>
            <a:r>
              <a:rPr lang="en-US" sz="1800" b="1" dirty="0"/>
              <a:t>Convergence of case-specific epigenetic alterations identify a confluence of genetic vulnerabilities tied to opioid overdose.</a:t>
            </a:r>
            <a:r>
              <a:rPr lang="en-US" sz="1800" dirty="0"/>
              <a:t> Molecular psychiatry, 10.1038/s41380-022-01477-y. </a:t>
            </a:r>
          </a:p>
          <a:p>
            <a:pPr marL="400050" lvl="1" indent="0">
              <a:buNone/>
            </a:pPr>
            <a:r>
              <a:rPr lang="en-US" sz="1800" dirty="0"/>
              <a:t>51 opioid-overdose cases and 51 accidental death controls</a:t>
            </a:r>
          </a:p>
          <a:p>
            <a:pPr marL="400050" lvl="1" indent="0">
              <a:buNone/>
            </a:pPr>
            <a:r>
              <a:rPr lang="en-US" sz="1800" dirty="0"/>
              <a:t>H3K27 acetylation in dorsolateral prefrontal cortical neurons</a:t>
            </a:r>
          </a:p>
          <a:p>
            <a:pPr marL="400050" lvl="1" indent="0">
              <a:buNone/>
            </a:pPr>
            <a:r>
              <a:rPr lang="en-US" sz="1800" dirty="0"/>
              <a:t>388 putative enhancers consistently depleted for H3K27ac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Both studies somehow used Hi-C to </a:t>
            </a:r>
            <a:r>
              <a:rPr lang="en-US" sz="1800" i="1" dirty="0" err="1"/>
              <a:t>analyse</a:t>
            </a:r>
            <a:r>
              <a:rPr lang="en-US" sz="1800" i="1" dirty="0"/>
              <a:t> and interpret chromatin differences. </a:t>
            </a:r>
          </a:p>
        </p:txBody>
      </p:sp>
    </p:spTree>
    <p:extLst>
      <p:ext uri="{BB962C8B-B14F-4D97-AF65-F5344CB8AC3E}">
        <p14:creationId xmlns:p14="http://schemas.microsoft.com/office/powerpoint/2010/main" val="42225911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0FD1-34C1-497F-92AB-4B78DB3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Roll your own neural network from genomic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3ADF-F373-40B0-9032-6D3F551F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Chalupová</a:t>
            </a:r>
            <a:r>
              <a:rPr lang="en-US" dirty="0"/>
              <a:t>, E., </a:t>
            </a:r>
            <a:r>
              <a:rPr lang="en-US" dirty="0" err="1"/>
              <a:t>Vaculík</a:t>
            </a:r>
            <a:r>
              <a:rPr lang="en-US" dirty="0"/>
              <a:t>, O., </a:t>
            </a:r>
            <a:r>
              <a:rPr lang="en-US" dirty="0" err="1"/>
              <a:t>Poláček</a:t>
            </a:r>
            <a:r>
              <a:rPr lang="en-US" dirty="0"/>
              <a:t>, J., </a:t>
            </a:r>
            <a:r>
              <a:rPr lang="en-US" dirty="0" err="1"/>
              <a:t>Jozefov</a:t>
            </a:r>
            <a:r>
              <a:rPr lang="en-US" dirty="0"/>
              <a:t>, F., </a:t>
            </a:r>
            <a:r>
              <a:rPr lang="en-US" dirty="0" err="1"/>
              <a:t>Majtner</a:t>
            </a:r>
            <a:r>
              <a:rPr lang="en-US" dirty="0"/>
              <a:t>, T., &amp; Alexiou, P. (2022). </a:t>
            </a:r>
            <a:r>
              <a:rPr lang="en-US" b="1" dirty="0" err="1"/>
              <a:t>ENNGene</a:t>
            </a:r>
            <a:r>
              <a:rPr lang="en-US" b="1" dirty="0"/>
              <a:t>: an Easy Neural Network model building tool for Genomics</a:t>
            </a:r>
            <a:r>
              <a:rPr lang="en-US" dirty="0"/>
              <a:t>. BMC genomics, 23(1), 248.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 we present </a:t>
            </a:r>
            <a:r>
              <a:rPr lang="en-US" dirty="0" err="1"/>
              <a:t>ENNGene</a:t>
            </a:r>
            <a:r>
              <a:rPr lang="en-US" dirty="0"/>
              <a:t>-Easy Neural Network model building tool for Genomics. This tool simplifies training of custom CNN or hybrid CNN-RNN models on genomic data via an easy-to-use Graphical User Interface.”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https://github.com/ML-Bioinfo-CEITEC/ENNGene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52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4D128-5E9E-4D3E-B189-B7777C676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40" y="397750"/>
            <a:ext cx="8265119" cy="6062499"/>
          </a:xfrm>
        </p:spPr>
      </p:pic>
    </p:spTree>
    <p:extLst>
      <p:ext uri="{BB962C8B-B14F-4D97-AF65-F5344CB8AC3E}">
        <p14:creationId xmlns:p14="http://schemas.microsoft.com/office/powerpoint/2010/main" val="3311465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F028-B421-4529-A16C-9B9511D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Ethical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7566-490A-4D03-8DD5-065B5493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Santaló</a:t>
            </a:r>
            <a:r>
              <a:rPr lang="en-US" dirty="0"/>
              <a:t>, J., &amp; </a:t>
            </a:r>
            <a:r>
              <a:rPr lang="en-US" dirty="0" err="1"/>
              <a:t>Berdasco</a:t>
            </a:r>
            <a:r>
              <a:rPr lang="en-US" dirty="0"/>
              <a:t>, M. (2022). </a:t>
            </a:r>
            <a:r>
              <a:rPr lang="en-US" b="1" dirty="0"/>
              <a:t>Ethical implications of epigenetics in the era of personalized medicine</a:t>
            </a:r>
            <a:r>
              <a:rPr lang="en-US" dirty="0"/>
              <a:t>. Clinical epigenetics, 14(1), 44.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“In this review, we will identify and discuss current ethical, legal and social issues of epigenetics research in the context of personalized medicine.”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patient autonomy </a:t>
            </a:r>
          </a:p>
          <a:p>
            <a:r>
              <a:rPr lang="en-US" dirty="0"/>
              <a:t>data protection </a:t>
            </a:r>
          </a:p>
          <a:p>
            <a:r>
              <a:rPr lang="en-US" dirty="0"/>
              <a:t>risk of social discrimination and stigmatization </a:t>
            </a:r>
          </a:p>
          <a:p>
            <a:r>
              <a:rPr lang="en-US" dirty="0"/>
              <a:t>distributive justice</a:t>
            </a:r>
          </a:p>
        </p:txBody>
      </p:sp>
    </p:spTree>
    <p:extLst>
      <p:ext uri="{BB962C8B-B14F-4D97-AF65-F5344CB8AC3E}">
        <p14:creationId xmlns:p14="http://schemas.microsoft.com/office/powerpoint/2010/main" val="17773257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39BF-6D88-4008-B6BF-A8769CCB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Agreement in the cord blood EWAS literature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1FAD-4841-42D5-B7A0-22C945E0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Akhabir</a:t>
            </a:r>
            <a:r>
              <a:rPr lang="en-US" dirty="0"/>
              <a:t>, … &amp; </a:t>
            </a:r>
            <a:r>
              <a:rPr lang="en-US" dirty="0" err="1"/>
              <a:t>NutriGen</a:t>
            </a:r>
            <a:r>
              <a:rPr lang="en-US" dirty="0"/>
              <a:t> Alliance (2022). </a:t>
            </a:r>
            <a:r>
              <a:rPr lang="en-US" b="1" dirty="0"/>
              <a:t>DNA methylation changes in cord blood and the developmental origins of health and disease - a systematic review and replication study</a:t>
            </a:r>
            <a:r>
              <a:rPr lang="en-US" dirty="0"/>
              <a:t>. BMC genomics, 23(1), 221.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“We reviewed the literature to identify differentially methylated sites of newborn DNA which are associated with the following five traits of interest: </a:t>
            </a:r>
            <a:r>
              <a:rPr lang="en-US" b="1" dirty="0"/>
              <a:t>maternal diabetes</a:t>
            </a:r>
            <a:r>
              <a:rPr lang="en-US" dirty="0"/>
              <a:t>, </a:t>
            </a:r>
            <a:r>
              <a:rPr lang="en-US" b="1" dirty="0"/>
              <a:t>pre-pregnancy body mass index (BMI)</a:t>
            </a:r>
            <a:r>
              <a:rPr lang="en-US" dirty="0"/>
              <a:t>, </a:t>
            </a:r>
            <a:r>
              <a:rPr lang="en-US" b="1" dirty="0"/>
              <a:t>diet during pregnancy</a:t>
            </a:r>
            <a:r>
              <a:rPr lang="en-US" dirty="0"/>
              <a:t>, </a:t>
            </a:r>
            <a:r>
              <a:rPr lang="en-US" b="1" dirty="0"/>
              <a:t>smoking</a:t>
            </a:r>
            <a:r>
              <a:rPr lang="en-US" dirty="0"/>
              <a:t>, and </a:t>
            </a:r>
            <a:r>
              <a:rPr lang="en-US" b="1" dirty="0"/>
              <a:t>gestational age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17 cord blood epigenome-wide association studies (EWAS) </a:t>
            </a:r>
          </a:p>
          <a:p>
            <a:pPr marL="0" indent="0">
              <a:buNone/>
            </a:pPr>
            <a:r>
              <a:rPr lang="en-US" dirty="0"/>
              <a:t>290 associations</a:t>
            </a:r>
          </a:p>
          <a:p>
            <a:pPr marL="0" indent="0">
              <a:buNone/>
            </a:pPr>
            <a:r>
              <a:rPr lang="en-US" i="1" dirty="0"/>
              <a:t>Only </a:t>
            </a:r>
            <a:r>
              <a:rPr lang="en-US" dirty="0"/>
              <a:t>19 identified in more than one study (all prenatal smoking)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818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7089-8DA6-4ED6-99FA-6B76CE53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0F3AC-2948-4AF1-88BD-BE29D4F2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475426"/>
            <a:ext cx="7643021" cy="4905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86988-492D-495D-9290-BE312827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412776"/>
            <a:ext cx="6991109" cy="3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36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4DC-C975-4AA8-BEC8-C96A93E5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CC3D-C00C-430E-AA6A-AEA12130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Ruiz-Arenas, et al. (2022). </a:t>
            </a:r>
            <a:r>
              <a:rPr lang="en-US" b="1" dirty="0"/>
              <a:t>Identification of autosomal cis expression quantitative trait methylation (cis </a:t>
            </a:r>
            <a:r>
              <a:rPr lang="en-US" b="1" dirty="0" err="1"/>
              <a:t>eQTMs</a:t>
            </a:r>
            <a:r>
              <a:rPr lang="en-US" b="1" dirty="0"/>
              <a:t>) in children's blood</a:t>
            </a:r>
            <a:r>
              <a:rPr lang="en-US" dirty="0"/>
              <a:t>. </a:t>
            </a:r>
            <a:r>
              <a:rPr lang="en-US" dirty="0" err="1"/>
              <a:t>eLife</a:t>
            </a:r>
            <a:r>
              <a:rPr lang="en-US" dirty="0"/>
              <a:t>, 11, e65310.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832 children of the Human Early Life Exposome (HELIX) project.</a:t>
            </a:r>
          </a:p>
          <a:p>
            <a:pPr marL="0" indent="0">
              <a:buNone/>
            </a:pPr>
            <a:r>
              <a:rPr lang="en-US" dirty="0"/>
              <a:t>blood DNA methylation measured with Illumina 450K arrays</a:t>
            </a:r>
          </a:p>
          <a:p>
            <a:pPr marL="0" indent="0">
              <a:buNone/>
            </a:pPr>
            <a:r>
              <a:rPr lang="en-US" dirty="0"/>
              <a:t>blood gene expression measured with Affymetrix HTA v2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“We identified 39,749 blood autosomal cis </a:t>
            </a:r>
            <a:r>
              <a:rPr lang="en-US" dirty="0" err="1"/>
              <a:t>eQTMs</a:t>
            </a:r>
            <a:r>
              <a:rPr lang="en-US" dirty="0"/>
              <a:t>, representing 21,966 unique </a:t>
            </a:r>
            <a:r>
              <a:rPr lang="en-US" dirty="0" err="1"/>
              <a:t>CpGs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overlap of autosomal cis </a:t>
            </a:r>
            <a:r>
              <a:rPr lang="en-US" dirty="0" err="1"/>
              <a:t>eQTMs</a:t>
            </a:r>
            <a:r>
              <a:rPr lang="en-US" dirty="0"/>
              <a:t> in children's blood with those described in adults was small (13.8%), and age-shared cis </a:t>
            </a:r>
            <a:r>
              <a:rPr lang="en-US" dirty="0" err="1"/>
              <a:t>eQTMs</a:t>
            </a:r>
            <a:r>
              <a:rPr lang="en-US" dirty="0"/>
              <a:t> tended to be proximal to the TSS and enriched for genetic variants.”</a:t>
            </a:r>
          </a:p>
        </p:txBody>
      </p:sp>
    </p:spTree>
    <p:extLst>
      <p:ext uri="{BB962C8B-B14F-4D97-AF65-F5344CB8AC3E}">
        <p14:creationId xmlns:p14="http://schemas.microsoft.com/office/powerpoint/2010/main" val="38765731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8363</TotalTime>
  <Words>959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Genome-wide histone modification association studies </vt:lpstr>
      <vt:lpstr>Roll your own neural network from genomic data</vt:lpstr>
      <vt:lpstr>PowerPoint Presentation</vt:lpstr>
      <vt:lpstr>Ethical implications</vt:lpstr>
      <vt:lpstr>Agreement in the cord blood EWAS literature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2022-04-11T02:11:43Z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