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290" r:id="rId7"/>
    <p:sldId id="291" r:id="rId8"/>
    <p:sldId id="292" r:id="rId9"/>
    <p:sldId id="294" r:id="rId10"/>
    <p:sldId id="295" r:id="rId11"/>
    <p:sldId id="297" r:id="rId12"/>
    <p:sldId id="298" r:id="rId13"/>
    <p:sldId id="293" r:id="rId14"/>
    <p:sldId id="305" r:id="rId15"/>
    <p:sldId id="303" r:id="rId16"/>
    <p:sldId id="304" r:id="rId17"/>
    <p:sldId id="300" r:id="rId18"/>
    <p:sldId id="302" r:id="rId19"/>
    <p:sldId id="301" r:id="rId20"/>
    <p:sldId id="299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7A67"/>
    <a:srgbClr val="ACCDFD"/>
    <a:srgbClr val="B2B2B2"/>
    <a:srgbClr val="8E0452"/>
    <a:srgbClr val="B01F2E"/>
    <a:srgbClr val="822F5A"/>
    <a:srgbClr val="21677E"/>
    <a:srgbClr val="EFEFEF"/>
    <a:srgbClr val="8A7967"/>
    <a:srgbClr val="766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65850-BD11-465E-885A-CE9A62B60CCC}" v="581" dt="2022-05-22T23:14:14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45" autoAdjust="0"/>
  </p:normalViewPr>
  <p:slideViewPr>
    <p:cSldViewPr>
      <p:cViewPr varScale="1">
        <p:scale>
          <a:sx n="57" d="100"/>
          <a:sy n="57" d="100"/>
        </p:scale>
        <p:origin x="9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May 23,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958A-3D61-494E-A689-917B1319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plasma protein levels predict Alzheimer’s risk?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5495-2B45-41D4-9E51-2A14EB08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Hillary, R. F., …,  </a:t>
            </a:r>
            <a:r>
              <a:rPr lang="en-US" dirty="0" err="1"/>
              <a:t>Marioni</a:t>
            </a:r>
            <a:r>
              <a:rPr lang="en-US" dirty="0"/>
              <a:t>, R. E. (2022). </a:t>
            </a:r>
            <a:r>
              <a:rPr lang="en-US" b="1" dirty="0"/>
              <a:t>Genome- and epigenome-wide studies of plasma protein biomarkers for Alzheimer's disease implicate TBCA and TREM2 in disease risk. </a:t>
            </a:r>
            <a:r>
              <a:rPr lang="en-US" dirty="0"/>
              <a:t>Alzheimer's &amp; dementia (Amsterdam, Netherlands), 14(1), e12280.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</a:p>
          <a:p>
            <a:pPr marL="400050" lvl="1" indent="0">
              <a:buNone/>
            </a:pPr>
            <a:r>
              <a:rPr lang="en-US" dirty="0"/>
              <a:t>GWAS and EWAS of 282 AD-associated proteins (n~1000) </a:t>
            </a:r>
          </a:p>
          <a:p>
            <a:pPr marL="400050" lvl="1" indent="0">
              <a:buNone/>
            </a:pPr>
            <a:r>
              <a:rPr lang="en-US" dirty="0"/>
              <a:t>Protein variance explained by genotype and </a:t>
            </a:r>
            <a:r>
              <a:rPr lang="en-US" dirty="0" err="1"/>
              <a:t>DNAm</a:t>
            </a:r>
            <a:r>
              <a:rPr lang="en-US" dirty="0"/>
              <a:t> by Bayesian </a:t>
            </a:r>
            <a:r>
              <a:rPr lang="en-US" dirty="0" err="1"/>
              <a:t>penalised</a:t>
            </a:r>
            <a:r>
              <a:rPr lang="en-US" dirty="0"/>
              <a:t> regression</a:t>
            </a:r>
          </a:p>
          <a:p>
            <a:pPr marL="400050" lvl="1" indent="0">
              <a:buNone/>
            </a:pPr>
            <a:r>
              <a:rPr lang="en-US" dirty="0"/>
              <a:t>Protein-AD associations assessed by Mendelian randomization and co-</a:t>
            </a:r>
            <a:r>
              <a:rPr lang="en-US" dirty="0" err="1"/>
              <a:t>localisation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400050" lvl="1" indent="0">
              <a:buNone/>
            </a:pPr>
            <a:r>
              <a:rPr lang="en-US" dirty="0"/>
              <a:t>64 genetic loci and 26 </a:t>
            </a:r>
            <a:r>
              <a:rPr lang="en-US" dirty="0" err="1"/>
              <a:t>DNAm</a:t>
            </a:r>
            <a:r>
              <a:rPr lang="en-US" dirty="0"/>
              <a:t> sites associated with 45 proteins</a:t>
            </a:r>
          </a:p>
          <a:p>
            <a:pPr marL="400050" lvl="1" indent="0">
              <a:buNone/>
            </a:pPr>
            <a:r>
              <a:rPr lang="en-US" dirty="0"/>
              <a:t>Proteins TBCA and TREM2 associated lower AD risk</a:t>
            </a:r>
          </a:p>
        </p:txBody>
      </p:sp>
    </p:spTree>
    <p:extLst>
      <p:ext uri="{BB962C8B-B14F-4D97-AF65-F5344CB8AC3E}">
        <p14:creationId xmlns:p14="http://schemas.microsoft.com/office/powerpoint/2010/main" val="36299837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836-5568-4E93-8FFA-2251FE1E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</a:t>
            </a:r>
            <a:r>
              <a:rPr lang="en-CA" dirty="0" err="1"/>
              <a:t>DNAm</a:t>
            </a:r>
            <a:r>
              <a:rPr lang="en-CA" dirty="0"/>
              <a:t> scores associated with major depressive disorder?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1CF4-5CF7-4203-9DF4-69E127FD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Barbu</a:t>
            </a:r>
            <a:r>
              <a:rPr lang="en-US" dirty="0"/>
              <a:t>, M. C … McIntosh, A. M. (2022). </a:t>
            </a:r>
            <a:r>
              <a:rPr lang="en-US" b="1" dirty="0"/>
              <a:t>Complex trait methylation scores in the prediction of major depressive disorder</a:t>
            </a:r>
            <a:r>
              <a:rPr lang="en-US" dirty="0"/>
              <a:t>. </a:t>
            </a:r>
            <a:r>
              <a:rPr lang="en-US" dirty="0" err="1"/>
              <a:t>EBioMedicine</a:t>
            </a:r>
            <a:r>
              <a:rPr lang="en-US" dirty="0"/>
              <a:t>, 79, 104000.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400050" lvl="1" indent="0">
              <a:buNone/>
            </a:pPr>
            <a:r>
              <a:rPr lang="en-US" dirty="0"/>
              <a:t>Published EWAS: BMI, smoking, alcohol consumption, educational attainment, high-density lipoprotein (HDL) and total cholesterol</a:t>
            </a:r>
          </a:p>
          <a:p>
            <a:pPr marL="400050" lvl="1" indent="0">
              <a:buNone/>
            </a:pPr>
            <a:r>
              <a:rPr lang="en-US" dirty="0" err="1"/>
              <a:t>DNAm</a:t>
            </a:r>
            <a:r>
              <a:rPr lang="en-US" dirty="0"/>
              <a:t> ALSPAC (n=565) and Generation Scotland (n=9502)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</a:p>
          <a:p>
            <a:pPr marL="400050" lvl="1" indent="0">
              <a:buNone/>
            </a:pPr>
            <a:r>
              <a:rPr lang="en-US" dirty="0"/>
              <a:t>Calculate </a:t>
            </a:r>
            <a:r>
              <a:rPr lang="en-US" dirty="0" err="1"/>
              <a:t>DNAm</a:t>
            </a:r>
            <a:r>
              <a:rPr lang="en-US" dirty="0"/>
              <a:t> scores from EWAS ‘top’ associations</a:t>
            </a:r>
          </a:p>
          <a:p>
            <a:pPr marL="400050" lvl="1" indent="0">
              <a:buNone/>
            </a:pPr>
            <a:r>
              <a:rPr lang="en-US" dirty="0"/>
              <a:t>Test associations between scores and phenotypes</a:t>
            </a:r>
          </a:p>
          <a:p>
            <a:pPr marL="400050" lvl="1" indent="0">
              <a:buNone/>
            </a:pPr>
            <a:r>
              <a:rPr lang="en-US" dirty="0"/>
              <a:t>Test associations between scores and major depressive disorder</a:t>
            </a:r>
          </a:p>
        </p:txBody>
      </p:sp>
    </p:spTree>
    <p:extLst>
      <p:ext uri="{BB962C8B-B14F-4D97-AF65-F5344CB8AC3E}">
        <p14:creationId xmlns:p14="http://schemas.microsoft.com/office/powerpoint/2010/main" val="42163514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4E03-8D32-43B9-A87D-D7113A3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</a:t>
            </a:r>
            <a:r>
              <a:rPr lang="en-CA" dirty="0" err="1"/>
              <a:t>DNAm</a:t>
            </a:r>
            <a:r>
              <a:rPr lang="en-CA" dirty="0"/>
              <a:t> scores associated with major depressive disorder?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25CA-5A93-47F4-A5AA-8CA3E795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All scores associated with target trait </a:t>
            </a:r>
            <a:r>
              <a:rPr lang="en-US" dirty="0"/>
              <a:t>(β=0.078-2.533)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scores associated with MDD (β= 0.053-0.145)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Educational attainment score and alcohol consumption score remained associated with MDD </a:t>
            </a:r>
            <a:r>
              <a:rPr lang="en-US" i="1" dirty="0"/>
              <a:t>after</a:t>
            </a:r>
            <a:r>
              <a:rPr lang="en-US" dirty="0"/>
              <a:t> adjusting for BMI, smoking, alcohol 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195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84E1-321B-4866-B5C2-4F06309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nanopore ready for epigenetic epidemiology?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0290-27B5-4826-8F0A-5F92F57B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Flynn, R., … Mill, J., &amp; Hannon, E. (2022). </a:t>
            </a:r>
            <a:r>
              <a:rPr lang="en-US" b="1" dirty="0"/>
              <a:t>Evaluation of nanopore sequencing for epigenetic epidemiology: a comparison with DNA methylation microarrays</a:t>
            </a:r>
            <a:r>
              <a:rPr lang="en-US" dirty="0"/>
              <a:t>. Human molecular genetics, ddac112. 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EPIC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Nanopore targeted </a:t>
            </a:r>
            <a:br>
              <a:rPr lang="en-US" dirty="0"/>
            </a:br>
            <a:r>
              <a:rPr lang="en-US" dirty="0"/>
              <a:t>3 regions (lengths ~20kb, </a:t>
            </a:r>
            <a:br>
              <a:rPr lang="en-US" dirty="0"/>
            </a:br>
            <a:r>
              <a:rPr lang="en-US" dirty="0"/>
              <a:t>9kb, 140kb AHRR; </a:t>
            </a:r>
            <a:br>
              <a:rPr lang="en-US" dirty="0"/>
            </a:br>
            <a:r>
              <a:rPr lang="en-US" dirty="0"/>
              <a:t>1779 CpG sites)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of </a:t>
            </a:r>
            <a:br>
              <a:rPr lang="en-US" dirty="0"/>
            </a:br>
            <a:r>
              <a:rPr lang="en-US" dirty="0" err="1"/>
              <a:t>DNAm</a:t>
            </a:r>
            <a:r>
              <a:rPr lang="en-US" dirty="0"/>
              <a:t> levels = 0.94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4D0D-FE8F-4F91-BE45-ED41462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211124"/>
            <a:ext cx="7124119" cy="42440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E22E0-7CC1-4E27-8F95-7A55DFA619D3}"/>
              </a:ext>
            </a:extLst>
          </p:cNvPr>
          <p:cNvCxnSpPr/>
          <p:nvPr/>
        </p:nvCxnSpPr>
        <p:spPr bwMode="auto">
          <a:xfrm>
            <a:off x="6917931" y="2510753"/>
            <a:ext cx="172819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0C3B6D-553C-4D0D-BE01-6A8987F5D44F}"/>
              </a:ext>
            </a:extLst>
          </p:cNvPr>
          <p:cNvSpPr txBox="1"/>
          <p:nvPr/>
        </p:nvSpPr>
        <p:spPr>
          <a:xfrm>
            <a:off x="7439625" y="2501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50kb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162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FF7F-D438-44C5-9013-B78F44A8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nanopore ready for epigenetic epidemiology? cont.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2EE61-83D4-4341-803D-E4C7B391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84784"/>
            <a:ext cx="1089065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00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C646-D66B-4D69-9BA1-61A1951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nanopore ready for epigenetic epidemiology? cont.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2AAD1-F8E2-43BE-A41C-4C19B981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8" y="1610919"/>
            <a:ext cx="10827063" cy="4842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DE905-09C5-417C-A6F1-16F065BEFFE2}"/>
              </a:ext>
            </a:extLst>
          </p:cNvPr>
          <p:cNvSpPr txBox="1"/>
          <p:nvPr/>
        </p:nvSpPr>
        <p:spPr>
          <a:xfrm>
            <a:off x="1559496" y="1380086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-log10 p-values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5E882-BBE8-42C4-B877-91128CCC1755}"/>
              </a:ext>
            </a:extLst>
          </p:cNvPr>
          <p:cNvSpPr txBox="1"/>
          <p:nvPr/>
        </p:nvSpPr>
        <p:spPr>
          <a:xfrm>
            <a:off x="5138907" y="1380085"/>
            <a:ext cx="254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mean differences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68039-770A-467C-9B0B-8B15F7E01498}"/>
              </a:ext>
            </a:extLst>
          </p:cNvPr>
          <p:cNvSpPr txBox="1"/>
          <p:nvPr/>
        </p:nvSpPr>
        <p:spPr>
          <a:xfrm>
            <a:off x="8535884" y="1010753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EPIC:-log10 p-value 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vs </a:t>
            </a:r>
            <a:r>
              <a:rPr lang="en-CA" dirty="0" err="1">
                <a:latin typeface="+mn-lt"/>
              </a:rPr>
              <a:t>ONT:read</a:t>
            </a:r>
            <a:r>
              <a:rPr lang="en-CA" dirty="0">
                <a:latin typeface="+mn-lt"/>
              </a:rPr>
              <a:t> depth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2635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B06F-2C8D-47F3-BC82-C981A39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</a:t>
            </a:r>
            <a:r>
              <a:rPr lang="en-CA" i="1" dirty="0"/>
              <a:t>cis </a:t>
            </a:r>
            <a:r>
              <a:rPr lang="en-CA" dirty="0"/>
              <a:t>actually mean?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CAE2-0CA2-4DA4-9BCF-64AE66A8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6094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Fauman</a:t>
            </a:r>
            <a:r>
              <a:rPr lang="en-US" dirty="0"/>
              <a:t>, E. B., &amp; Hyde, C. (2022</a:t>
            </a:r>
            <a:r>
              <a:rPr lang="en-US" b="1" dirty="0"/>
              <a:t>). An optimal variant to gene distance window derived from an empirical definition of cis and trans protein QTLs</a:t>
            </a:r>
            <a:r>
              <a:rPr lang="en-US" dirty="0"/>
              <a:t>. BMC bioinformatics, 23(1), 169.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FF8300-1C11-40C7-AD0D-AE5D80E3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80" y="2708920"/>
            <a:ext cx="5846440" cy="34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BFD49F-C5DA-43A5-82EC-A968CC7DFABA}"/>
              </a:ext>
            </a:extLst>
          </p:cNvPr>
          <p:cNvSpPr txBox="1"/>
          <p:nvPr/>
        </p:nvSpPr>
        <p:spPr>
          <a:xfrm>
            <a:off x="839416" y="3091819"/>
            <a:ext cx="2232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CA" dirty="0">
                <a:latin typeface="+mn-lt"/>
              </a:rPr>
              <a:t>The two distributions roughly cross 1 Mb, </a:t>
            </a:r>
            <a:br>
              <a:rPr lang="en-CA" dirty="0">
                <a:latin typeface="+mn-lt"/>
              </a:rPr>
            </a:br>
            <a:r>
              <a:rPr lang="en-CA" dirty="0">
                <a:latin typeface="+mn-lt"/>
              </a:rPr>
              <a:t>i.e. 1Mb defines </a:t>
            </a:r>
            <a:r>
              <a:rPr lang="en-CA" i="1" dirty="0">
                <a:latin typeface="+mn-lt"/>
              </a:rPr>
              <a:t>cis</a:t>
            </a:r>
            <a:r>
              <a:rPr lang="en-CA" dirty="0">
                <a:latin typeface="+mn-lt"/>
              </a:rPr>
              <a:t>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845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41924"/>
              </p:ext>
            </p:extLst>
          </p:nvPr>
        </p:nvGraphicFramePr>
        <p:xfrm>
          <a:off x="711200" y="1236314"/>
          <a:ext cx="10871202" cy="5056269"/>
        </p:xfrm>
        <a:graphic>
          <a:graphicData uri="http://schemas.openxmlformats.org/drawingml/2006/table">
            <a:tbl>
              <a:tblPr/>
              <a:tblGrid>
                <a:gridCol w="1165920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216450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35513368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 Psychiatry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behavior at 18m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male-specific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35505416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iron levels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1,286 (ALSPAC and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35501310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Psychiatry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childhood trauma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with severe mental illness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50620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35500859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 Res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gaseous air pollution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8,397 (ARIC and WHI)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12334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35536696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Respir Crit Care Med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function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17,503 (many cohorts)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 (294 ancestry-specific; 395 non-smokers)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7337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35504910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Commun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C-reactive protein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22,774 (many cohorts)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1511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6518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35546478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Aging Cell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15,013 (many cohorts)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(European) and 17 (African)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99540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35477560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panic disorder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73505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35568878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1,171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352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35475137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Alzheimers Dement (Amst)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 proteins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1,064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site with 45 proteins</a:t>
                      </a: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7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512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C136-453A-49E1-A908-42C910B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new book on EWAS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A8882-93C5-47CF-B60F-DAB81A6D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283200" cy="4572000"/>
          </a:xfrm>
        </p:spPr>
        <p:txBody>
          <a:bodyPr/>
          <a:lstStyle/>
          <a:p>
            <a:pPr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Quantification Methods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for Methylation Levels in Illumina Arrays</a:t>
            </a:r>
          </a:p>
          <a:p>
            <a:pPr>
              <a:buAutoNum type="arabicPeriod"/>
            </a:pPr>
            <a:r>
              <a:rPr lang="en-US" sz="1600" dirty="0"/>
              <a:t>Evaluating Reliability of DNA Methylation Measurement</a:t>
            </a:r>
          </a:p>
          <a:p>
            <a:pPr>
              <a:buAutoNum type="arabicPeriod"/>
            </a:pPr>
            <a:r>
              <a:rPr lang="en-US" sz="1600" dirty="0"/>
              <a:t>Accurate Measurement of DNA Methylation: Challenges and Bias Correction</a:t>
            </a:r>
          </a:p>
          <a:p>
            <a:pPr>
              <a:buAutoNum type="arabicPeriod"/>
            </a:pPr>
            <a:r>
              <a:rPr lang="en-US" sz="1600" dirty="0"/>
              <a:t>Using R for </a:t>
            </a:r>
            <a:r>
              <a:rPr lang="en-US" sz="1600" b="1" dirty="0">
                <a:solidFill>
                  <a:srgbClr val="C00000"/>
                </a:solidFill>
              </a:rPr>
              <a:t>Cell-Type Composition Imputation </a:t>
            </a:r>
            <a:r>
              <a:rPr lang="en-US" sz="1600" dirty="0"/>
              <a:t>in Epigenome-Wide Association Studies</a:t>
            </a:r>
          </a:p>
          <a:p>
            <a:pPr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Cell Type-Specific Signal Analysis </a:t>
            </a:r>
            <a:r>
              <a:rPr lang="en-US" sz="1600" dirty="0"/>
              <a:t>in Epigenome-Wide Association Studies</a:t>
            </a:r>
          </a:p>
          <a:p>
            <a:pPr>
              <a:buAutoNum type="arabicPeriod"/>
            </a:pPr>
            <a:r>
              <a:rPr lang="en-US" sz="1600" dirty="0"/>
              <a:t>Controlling </a:t>
            </a:r>
            <a:r>
              <a:rPr lang="en-US" sz="1600" b="1" dirty="0">
                <a:solidFill>
                  <a:srgbClr val="C00000"/>
                </a:solidFill>
              </a:rPr>
              <a:t>Batch Effect </a:t>
            </a:r>
            <a:r>
              <a:rPr lang="en-US" sz="1600" dirty="0"/>
              <a:t>in Epigenome-Wide Association Study</a:t>
            </a:r>
          </a:p>
          <a:p>
            <a:pPr>
              <a:buAutoNum type="arabicPeriod"/>
            </a:pPr>
            <a:r>
              <a:rPr lang="en-US" sz="1600" dirty="0"/>
              <a:t>DNA Methylation and Atopic Diseases</a:t>
            </a:r>
          </a:p>
          <a:p>
            <a:pPr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Meta-Analysis</a:t>
            </a:r>
            <a:r>
              <a:rPr lang="en-US" sz="1600" dirty="0"/>
              <a:t> for Epigenome-Wide Association Studies</a:t>
            </a:r>
          </a:p>
          <a:p>
            <a:pPr>
              <a:buFontTx/>
              <a:buAutoNum type="arabicPeriod"/>
            </a:pPr>
            <a:r>
              <a:rPr lang="en-US" sz="1600" dirty="0"/>
              <a:t>Increase the Power of Epigenome-Wide Association Testing Using ICC-Based Hypothesis Weighting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A79557-4142-4605-8E8E-DF897EE3C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10"/>
            </a:pPr>
            <a:r>
              <a:rPr lang="en-US" sz="1600" dirty="0"/>
              <a:t>A Review of High-Dimensional </a:t>
            </a:r>
            <a:br>
              <a:rPr lang="en-US" sz="1600" dirty="0"/>
            </a:br>
            <a:r>
              <a:rPr lang="en-US" sz="1600" b="1" dirty="0">
                <a:solidFill>
                  <a:srgbClr val="FF0000"/>
                </a:solidFill>
              </a:rPr>
              <a:t>Mediation </a:t>
            </a:r>
            <a:r>
              <a:rPr lang="en-US" sz="1600" dirty="0"/>
              <a:t>Analyses in DNA </a:t>
            </a:r>
            <a:br>
              <a:rPr lang="en-US" sz="1600" dirty="0"/>
            </a:br>
            <a:r>
              <a:rPr lang="en-US" sz="1600" dirty="0"/>
              <a:t>Methylation Studies</a:t>
            </a:r>
          </a:p>
          <a:p>
            <a:pPr>
              <a:buAutoNum type="arabicPeriod" startAt="10"/>
            </a:pPr>
            <a:r>
              <a:rPr lang="en-US" sz="1600" dirty="0"/>
              <a:t>DNA Methylation Imputation Across </a:t>
            </a:r>
            <a:br>
              <a:rPr lang="en-US" sz="1600" dirty="0"/>
            </a:br>
            <a:r>
              <a:rPr lang="en-US" sz="1600" dirty="0"/>
              <a:t>Platforms</a:t>
            </a:r>
          </a:p>
          <a:p>
            <a:pPr>
              <a:buAutoNum type="arabicPeriod" startAt="10"/>
            </a:pPr>
            <a:r>
              <a:rPr lang="en-US" sz="1600" dirty="0"/>
              <a:t>Workflow to Mine Frequent DNA Co-</a:t>
            </a:r>
            <a:br>
              <a:rPr lang="en-US" sz="1600" dirty="0"/>
            </a:br>
            <a:r>
              <a:rPr lang="en-US" sz="1600" dirty="0"/>
              <a:t>methylation Clusters in DNA Methylome Data</a:t>
            </a:r>
          </a:p>
          <a:p>
            <a:pPr>
              <a:buAutoNum type="arabicPeriod" startAt="10"/>
            </a:pPr>
            <a:r>
              <a:rPr lang="en-US" sz="1600" dirty="0" err="1"/>
              <a:t>BCurve</a:t>
            </a:r>
            <a:r>
              <a:rPr lang="en-US" sz="1600" dirty="0"/>
              <a:t>: Bayesian Curve Credible Bands Approach for the Detection </a:t>
            </a:r>
            <a:r>
              <a:rPr lang="en-US" sz="1600" b="1" dirty="0">
                <a:solidFill>
                  <a:srgbClr val="FF0000"/>
                </a:solidFill>
              </a:rPr>
              <a:t>of Differentially Methylated Regions</a:t>
            </a:r>
          </a:p>
          <a:p>
            <a:pPr>
              <a:buAutoNum type="arabicPeriod" startAt="10"/>
            </a:pPr>
            <a:r>
              <a:rPr lang="en-US" sz="1600" dirty="0"/>
              <a:t>Predicting Chronological Age from DNA Methylation Data: A </a:t>
            </a:r>
            <a:r>
              <a:rPr lang="en-US" sz="1600" b="1" dirty="0">
                <a:solidFill>
                  <a:srgbClr val="FF0000"/>
                </a:solidFill>
              </a:rPr>
              <a:t>Machine Learning </a:t>
            </a:r>
            <a:r>
              <a:rPr lang="en-US" sz="1600" dirty="0"/>
              <a:t>Approach for Small Datasets and Limited Predictors</a:t>
            </a:r>
          </a:p>
          <a:p>
            <a:pPr>
              <a:buAutoNum type="arabicPeriod" startAt="10"/>
            </a:pPr>
            <a:r>
              <a:rPr lang="en-US" sz="1600" dirty="0"/>
              <a:t>Application of Correlation Pre-Filtering Neural Network to DNA Methylation Data: Biological Aging Prediction</a:t>
            </a:r>
          </a:p>
          <a:p>
            <a:pPr>
              <a:buAutoNum type="arabicPeriod" startAt="10"/>
            </a:pPr>
            <a:r>
              <a:rPr lang="en-US" sz="1600" dirty="0"/>
              <a:t>Differential Methylation Analysis for Bisulfite Sequencing (BS-Seq) Data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9D0E48-EF78-4C00-BE38-03858E14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260648"/>
            <a:ext cx="1784400" cy="25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78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816A7-93BA-4A7D-A3F0-04BDBEBB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“Insight” article on Fernanda Morales </a:t>
            </a:r>
            <a:r>
              <a:rPr lang="en-CA" dirty="0" err="1"/>
              <a:t>Berstein</a:t>
            </a:r>
            <a:r>
              <a:rPr lang="en-CA" dirty="0"/>
              <a:t> et al. in </a:t>
            </a:r>
            <a:r>
              <a:rPr lang="en-CA" dirty="0" err="1"/>
              <a:t>eLife</a:t>
            </a:r>
            <a:r>
              <a:rPr lang="en-CA" dirty="0"/>
              <a:t> 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A91DDA-5E8F-4540-93BA-232CA968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006" y="1161184"/>
            <a:ext cx="8067987" cy="5364160"/>
          </a:xfrm>
        </p:spPr>
      </p:pic>
    </p:spTree>
    <p:extLst>
      <p:ext uri="{BB962C8B-B14F-4D97-AF65-F5344CB8AC3E}">
        <p14:creationId xmlns:p14="http://schemas.microsoft.com/office/powerpoint/2010/main" val="3756642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7B2-6D55-4452-B9C8-9CC8240A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9139"/>
            <a:ext cx="10871200" cy="849277"/>
          </a:xfrm>
        </p:spPr>
        <p:txBody>
          <a:bodyPr/>
          <a:lstStyle/>
          <a:p>
            <a:r>
              <a:rPr lang="en-CA" dirty="0"/>
              <a:t>Does ELA modify genetic effects on </a:t>
            </a:r>
            <a:r>
              <a:rPr lang="en-CA" dirty="0" err="1"/>
              <a:t>DNAm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8C4C-CC91-4A76-B3D6-4FC4D4B3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8900"/>
            <a:ext cx="10871200" cy="4795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Carreras-Gallo N, </a:t>
            </a:r>
            <a:r>
              <a:rPr lang="en-US" dirty="0" err="1"/>
              <a:t>Cáceres</a:t>
            </a:r>
            <a:r>
              <a:rPr lang="en-US" dirty="0"/>
              <a:t> A, </a:t>
            </a:r>
            <a:r>
              <a:rPr lang="en-US" dirty="0" err="1"/>
              <a:t>Balagué-Dobón</a:t>
            </a:r>
            <a:r>
              <a:rPr lang="en-US" dirty="0"/>
              <a:t> L, et al. </a:t>
            </a:r>
            <a:r>
              <a:rPr lang="en-US" b="1" dirty="0"/>
              <a:t>The early-life exposome modulates the effect of polymorphic inversions on DNA methylation. </a:t>
            </a:r>
            <a:r>
              <a:rPr lang="en-US" dirty="0" err="1"/>
              <a:t>Commun</a:t>
            </a:r>
            <a:r>
              <a:rPr lang="en-US" dirty="0"/>
              <a:t> Biol. 2022;5(1):455. Published 2022 May 12.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400050" lvl="1" indent="0">
              <a:buNone/>
            </a:pPr>
            <a:r>
              <a:rPr lang="en-US" dirty="0"/>
              <a:t>n=1,009 blood samples from children (Human Early Life Exposome (HELIX))</a:t>
            </a:r>
          </a:p>
          <a:p>
            <a:pPr marL="400050" lvl="1" indent="0">
              <a:buNone/>
            </a:pPr>
            <a:r>
              <a:rPr lang="en-US" dirty="0"/>
              <a:t>Inversion status at 8p23.1, 16p11.2, and 17q21.31 (from SNP arrays)</a:t>
            </a:r>
          </a:p>
          <a:p>
            <a:pPr marL="400050" lvl="1" indent="0">
              <a:buNone/>
            </a:pPr>
            <a:r>
              <a:rPr lang="en-US" dirty="0"/>
              <a:t>DNA methylation in blood</a:t>
            </a:r>
          </a:p>
          <a:p>
            <a:pPr marL="400050" lvl="1" indent="0">
              <a:buNone/>
            </a:pPr>
            <a:r>
              <a:rPr lang="en-US" dirty="0"/>
              <a:t>Early life adversity (ELA)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4276E1-C84B-4225-84ED-F2B9DABB3B45}"/>
              </a:ext>
            </a:extLst>
          </p:cNvPr>
          <p:cNvGrpSpPr/>
          <p:nvPr/>
        </p:nvGrpSpPr>
        <p:grpSpPr>
          <a:xfrm>
            <a:off x="7752184" y="4221088"/>
            <a:ext cx="3357887" cy="1196670"/>
            <a:chOff x="6842569" y="1478118"/>
            <a:chExt cx="3357887" cy="11966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3E40FB-CE3E-4ED8-9256-D91704681CD8}"/>
                </a:ext>
              </a:extLst>
            </p:cNvPr>
            <p:cNvGrpSpPr/>
            <p:nvPr/>
          </p:nvGrpSpPr>
          <p:grpSpPr>
            <a:xfrm>
              <a:off x="6944296" y="1904514"/>
              <a:ext cx="3256160" cy="770274"/>
              <a:chOff x="6528048" y="1204065"/>
              <a:chExt cx="4536504" cy="10731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841DD7-B329-4E23-B685-0A842700FD27}"/>
                  </a:ext>
                </a:extLst>
              </p:cNvPr>
              <p:cNvSpPr/>
              <p:nvPr/>
            </p:nvSpPr>
            <p:spPr bwMode="auto">
              <a:xfrm>
                <a:off x="6528048" y="1204065"/>
                <a:ext cx="4536504" cy="288376"/>
              </a:xfrm>
              <a:prstGeom prst="rect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9A1DF0-2F89-4639-B6CC-78C26C3F6F30}"/>
                  </a:ext>
                </a:extLst>
              </p:cNvPr>
              <p:cNvSpPr/>
              <p:nvPr/>
            </p:nvSpPr>
            <p:spPr bwMode="auto">
              <a:xfrm>
                <a:off x="7856004" y="1216040"/>
                <a:ext cx="1880592" cy="2883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009446-461A-4BCD-B727-C3E0C3586140}"/>
                  </a:ext>
                </a:extLst>
              </p:cNvPr>
              <p:cNvSpPr/>
              <p:nvPr/>
            </p:nvSpPr>
            <p:spPr bwMode="auto">
              <a:xfrm>
                <a:off x="6528048" y="1988496"/>
                <a:ext cx="4536504" cy="288376"/>
              </a:xfrm>
              <a:prstGeom prst="rect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21E7A2-63A6-400A-B59B-FDDAF87985C6}"/>
                  </a:ext>
                </a:extLst>
              </p:cNvPr>
              <p:cNvSpPr/>
              <p:nvPr/>
            </p:nvSpPr>
            <p:spPr bwMode="auto">
              <a:xfrm rot="10800000">
                <a:off x="7856004" y="1988840"/>
                <a:ext cx="1880592" cy="2883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53C836C-CBB2-4A97-9617-841A903AD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56004" y="1535078"/>
                <a:ext cx="1880592" cy="388138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7D7A970-F29B-40B5-88F4-688D6AAD7D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56004" y="1535422"/>
                <a:ext cx="1880592" cy="387794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02C72C-BBB2-4D16-94E2-CDB7FE7CB672}"/>
                </a:ext>
              </a:extLst>
            </p:cNvPr>
            <p:cNvSpPr txBox="1"/>
            <p:nvPr/>
          </p:nvSpPr>
          <p:spPr>
            <a:xfrm>
              <a:off x="6842569" y="1478118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latin typeface="+mj-lt"/>
                </a:rPr>
                <a:t>Genomic inversion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019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993B-481B-425C-A429-BDD7E28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ELA modify genetic effects on </a:t>
            </a:r>
            <a:r>
              <a:rPr lang="en-CA" dirty="0" err="1"/>
              <a:t>DNAm</a:t>
            </a:r>
            <a:r>
              <a:rPr lang="en-CA" dirty="0"/>
              <a:t>? cont.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24EBEF-B10B-49DD-A41E-D6EDA37A5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3"/>
          <a:stretch/>
        </p:blipFill>
        <p:spPr bwMode="auto">
          <a:xfrm>
            <a:off x="1408207" y="1916832"/>
            <a:ext cx="9375586" cy="39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CC574-03E0-4A9F-A466-BAAAE7347934}"/>
              </a:ext>
            </a:extLst>
          </p:cNvPr>
          <p:cNvSpPr txBox="1"/>
          <p:nvPr/>
        </p:nvSpPr>
        <p:spPr>
          <a:xfrm>
            <a:off x="579692" y="1268416"/>
            <a:ext cx="9260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+mn-lt"/>
              </a:rPr>
              <a:t>Flanking </a:t>
            </a:r>
            <a:r>
              <a:rPr lang="en-US" sz="2000" dirty="0" err="1">
                <a:latin typeface="+mn-lt"/>
              </a:rPr>
              <a:t>DNAm</a:t>
            </a:r>
            <a:r>
              <a:rPr lang="en-US" sz="2000" dirty="0">
                <a:latin typeface="+mn-lt"/>
              </a:rPr>
              <a:t> sites (&lt;1Mb) associated with inversion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89CA3-3705-410B-B4D6-3E387A728493}"/>
              </a:ext>
            </a:extLst>
          </p:cNvPr>
          <p:cNvSpPr txBox="1"/>
          <p:nvPr/>
        </p:nvSpPr>
        <p:spPr>
          <a:xfrm>
            <a:off x="1408206" y="5876625"/>
            <a:ext cx="9375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</a:rPr>
              <a:t>    129 of 848 sites              27 or 401 sites               58 of 666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48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993B-481B-425C-A429-BDD7E28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ELA modify genetic effects on </a:t>
            </a:r>
            <a:r>
              <a:rPr lang="en-CA" dirty="0" err="1"/>
              <a:t>DNAm</a:t>
            </a:r>
            <a:r>
              <a:rPr lang="en-CA" dirty="0"/>
              <a:t>? cont.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CC574-03E0-4A9F-A466-BAAAE7347934}"/>
              </a:ext>
            </a:extLst>
          </p:cNvPr>
          <p:cNvSpPr txBox="1"/>
          <p:nvPr/>
        </p:nvSpPr>
        <p:spPr>
          <a:xfrm>
            <a:off x="579692" y="1268416"/>
            <a:ext cx="9260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+mn-lt"/>
              </a:rPr>
              <a:t>Some </a:t>
            </a:r>
            <a:r>
              <a:rPr lang="en-US" sz="2000" dirty="0" err="1">
                <a:latin typeface="+mn-lt"/>
              </a:rPr>
              <a:t>DNAm</a:t>
            </a:r>
            <a:r>
              <a:rPr lang="en-US" sz="2000" dirty="0">
                <a:latin typeface="+mn-lt"/>
              </a:rPr>
              <a:t> associations moderated by ELA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5F6855-AD3D-4153-87E3-9D7F77160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39" b="50447"/>
          <a:stretch/>
        </p:blipFill>
        <p:spPr bwMode="auto">
          <a:xfrm>
            <a:off x="9112150" y="-1"/>
            <a:ext cx="2336377" cy="22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7125AAC-1D68-495B-AC67-4990383EE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95"/>
          <a:stretch/>
        </p:blipFill>
        <p:spPr bwMode="auto">
          <a:xfrm>
            <a:off x="4387235" y="2330544"/>
            <a:ext cx="7061293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AFFC579-AC8C-4AA2-94C8-B7C6700E5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5" b="52660"/>
          <a:stretch/>
        </p:blipFill>
        <p:spPr bwMode="auto">
          <a:xfrm>
            <a:off x="1038882" y="2330544"/>
            <a:ext cx="3348353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140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6683-E9C8-40CA-8412-E61E8C9B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ELA modify genetic effects on </a:t>
            </a:r>
            <a:r>
              <a:rPr lang="en-CA" dirty="0" err="1"/>
              <a:t>DNAm</a:t>
            </a:r>
            <a:r>
              <a:rPr lang="en-CA" dirty="0"/>
              <a:t>? cont.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06540-7D23-484A-B730-25514AD15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99547"/>
              </p:ext>
            </p:extLst>
          </p:nvPr>
        </p:nvGraphicFramePr>
        <p:xfrm>
          <a:off x="609600" y="1837208"/>
          <a:ext cx="10871201" cy="4533433"/>
        </p:xfrm>
        <a:graphic>
          <a:graphicData uri="http://schemas.openxmlformats.org/drawingml/2006/table">
            <a:tbl>
              <a:tblPr/>
              <a:tblGrid>
                <a:gridCol w="1525960">
                  <a:extLst>
                    <a:ext uri="{9D8B030D-6E8A-4147-A177-3AD203B41FA5}">
                      <a16:colId xmlns:a16="http://schemas.microsoft.com/office/drawing/2014/main" val="355139917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415040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823601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7028706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4768363"/>
                    </a:ext>
                  </a:extLst>
                </a:gridCol>
                <a:gridCol w="1142800">
                  <a:extLst>
                    <a:ext uri="{9D8B030D-6E8A-4147-A177-3AD203B41FA5}">
                      <a16:colId xmlns:a16="http://schemas.microsoft.com/office/drawing/2014/main" val="2299486921"/>
                    </a:ext>
                  </a:extLst>
                </a:gridCol>
                <a:gridCol w="1069543">
                  <a:extLst>
                    <a:ext uri="{9D8B030D-6E8A-4147-A177-3AD203B41FA5}">
                      <a16:colId xmlns:a16="http://schemas.microsoft.com/office/drawing/2014/main" val="2763497118"/>
                    </a:ext>
                  </a:extLst>
                </a:gridCol>
                <a:gridCol w="1228242">
                  <a:extLst>
                    <a:ext uri="{9D8B030D-6E8A-4147-A177-3AD203B41FA5}">
                      <a16:colId xmlns:a16="http://schemas.microsoft.com/office/drawing/2014/main" val="1701819013"/>
                    </a:ext>
                  </a:extLst>
                </a:gridCol>
              </a:tblGrid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Exposure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Exposure family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Period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 dirty="0">
                          <a:effectLst/>
                        </a:rPr>
                        <a:t>Inversion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CpG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Gene symbol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>
                          <a:effectLst/>
                        </a:rPr>
                        <a:t>Effect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1" i="1" dirty="0">
                          <a:effectLst/>
                        </a:rPr>
                        <a:t>P</a:t>
                      </a:r>
                      <a:r>
                        <a:rPr lang="en-US" sz="2000" b="1" dirty="0">
                          <a:effectLst/>
                        </a:rPr>
                        <a:t>-value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18962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Lead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Metals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17q21.31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cg19655070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i="1">
                          <a:effectLst/>
                        </a:rPr>
                        <a:t>HEXIM2</a:t>
                      </a:r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−0.043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4.5E-27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14965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Meat intake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Diet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8p23.1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cg01489256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i="1">
                          <a:effectLst/>
                        </a:rPr>
                        <a:t>TDH</a:t>
                      </a:r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0.0156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3.8E-22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05436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MEPA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Phenols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17q21.31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cg06368300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0.0077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5.1E-21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1302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MEPA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Phenols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17q21.31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cg11178337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0.0189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9E-16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82326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MBzP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Phthalates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8p23.1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cg06671706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i="1">
                          <a:effectLst/>
                        </a:rPr>
                        <a:t>CLDN23</a:t>
                      </a:r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0.0173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3.8E-14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63617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DETP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OP Pesticides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8p23.1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cg17526103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2000" b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0.0038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9.5E-13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14430"/>
                  </a:ext>
                </a:extLst>
              </a:tr>
              <a:tr h="550013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DMTP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OP Pesticides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Postnatal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8p23.1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cg17120402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2000" b="0" dirty="0">
                        <a:effectLst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>
                          <a:effectLst/>
                        </a:rPr>
                        <a:t>0.0065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b="0" dirty="0">
                          <a:effectLst/>
                        </a:rPr>
                        <a:t>1.2E-11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26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886E45-973E-406A-8309-2164F913833A}"/>
              </a:ext>
            </a:extLst>
          </p:cNvPr>
          <p:cNvSpPr txBox="1"/>
          <p:nvPr/>
        </p:nvSpPr>
        <p:spPr>
          <a:xfrm>
            <a:off x="579692" y="1268416"/>
            <a:ext cx="9260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CA" sz="2000" dirty="0">
                <a:latin typeface="+mn-lt"/>
              </a:rPr>
              <a:t>Top inversion-ELA interactions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748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143E-FD16-4756-AFEB-38710C8D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well does </a:t>
            </a:r>
            <a:r>
              <a:rPr lang="en-CA" dirty="0" err="1"/>
              <a:t>DNAm</a:t>
            </a:r>
            <a:r>
              <a:rPr lang="en-CA" dirty="0"/>
              <a:t> predict all-cause mortality?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F012-6929-4B30-A1BB-D7F315CC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7880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Huan, T. … Levy, D. (2022</a:t>
            </a:r>
            <a:r>
              <a:rPr lang="en-US" b="1" dirty="0"/>
              <a:t>). Integrative analysis of clinical and epigenetic biomarkers of mortality</a:t>
            </a:r>
            <a:r>
              <a:rPr lang="en-US" dirty="0"/>
              <a:t>. Aging cell, e13608.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400050" lvl="1" indent="0">
              <a:buNone/>
            </a:pPr>
            <a:r>
              <a:rPr lang="en-US" dirty="0"/>
              <a:t>15 cohort studies (n=15,013)</a:t>
            </a:r>
          </a:p>
          <a:p>
            <a:pPr marL="400050" lvl="1" indent="0">
              <a:buNone/>
            </a:pPr>
            <a:r>
              <a:rPr lang="en-US" dirty="0" err="1"/>
              <a:t>DNAm</a:t>
            </a:r>
            <a:r>
              <a:rPr lang="en-US" dirty="0"/>
              <a:t> blood</a:t>
            </a:r>
          </a:p>
          <a:p>
            <a:pPr marL="400050" lvl="1" indent="0">
              <a:buNone/>
            </a:pPr>
            <a:r>
              <a:rPr lang="en-US" dirty="0"/>
              <a:t>Over 10 years, 4314 deaths of which 1235 CVD and 868 cancer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400050" lvl="1" indent="0">
              <a:buNone/>
            </a:pPr>
            <a:r>
              <a:rPr lang="en-US" u="sng" dirty="0"/>
              <a:t>EWAS</a:t>
            </a:r>
            <a:r>
              <a:rPr lang="en-US" dirty="0"/>
              <a:t> identified163/17 CpG sites associated with all-cause mortality in Europeans/Africans</a:t>
            </a:r>
          </a:p>
          <a:p>
            <a:pPr marL="400050" lvl="1" indent="0">
              <a:buNone/>
            </a:pPr>
            <a:r>
              <a:rPr lang="en-US" u="sng" dirty="0" err="1"/>
              <a:t>DNAm</a:t>
            </a:r>
            <a:r>
              <a:rPr lang="en-US" u="sng" dirty="0"/>
              <a:t> all-cause predictor</a:t>
            </a:r>
            <a:r>
              <a:rPr lang="en-US" dirty="0"/>
              <a:t> improved </a:t>
            </a:r>
            <a:r>
              <a:rPr lang="en-US" b="1" dirty="0">
                <a:solidFill>
                  <a:srgbClr val="C00000"/>
                </a:solidFill>
              </a:rPr>
              <a:t>5% (from C-index=0.71 to 0.76)</a:t>
            </a:r>
            <a:r>
              <a:rPr lang="en-US" dirty="0"/>
              <a:t> over clinical risk factors </a:t>
            </a:r>
            <a:r>
              <a:rPr lang="en-US" i="1" dirty="0"/>
              <a:t>for cancer deaths</a:t>
            </a:r>
            <a:endParaRPr lang="en-US" dirty="0"/>
          </a:p>
          <a:p>
            <a:pPr marL="400050" lvl="1" indent="0">
              <a:buNone/>
            </a:pPr>
            <a:r>
              <a:rPr lang="en-US" u="sng" dirty="0"/>
              <a:t>MR</a:t>
            </a:r>
            <a:r>
              <a:rPr lang="en-US" dirty="0"/>
              <a:t> identified 15 putative causal CpG sites for longevity</a:t>
            </a:r>
          </a:p>
        </p:txBody>
      </p:sp>
    </p:spTree>
    <p:extLst>
      <p:ext uri="{BB962C8B-B14F-4D97-AF65-F5344CB8AC3E}">
        <p14:creationId xmlns:p14="http://schemas.microsoft.com/office/powerpoint/2010/main" val="15838356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</TotalTime>
  <Words>1083</Words>
  <Application>Microsoft Office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A new book on EWAS</vt:lpstr>
      <vt:lpstr>“Insight” article on Fernanda Morales Berstein et al. in eLife  </vt:lpstr>
      <vt:lpstr>Does ELA modify genetic effects on DNAm?</vt:lpstr>
      <vt:lpstr>Does ELA modify genetic effects on DNAm? cont.</vt:lpstr>
      <vt:lpstr>Does ELA modify genetic effects on DNAm? cont.</vt:lpstr>
      <vt:lpstr>Does ELA modify genetic effects on DNAm? cont.</vt:lpstr>
      <vt:lpstr>How well does DNAm predict all-cause mortality?</vt:lpstr>
      <vt:lpstr>Do plasma protein levels predict Alzheimer’s risk?</vt:lpstr>
      <vt:lpstr>Are DNAm scores associated with major depressive disorder?</vt:lpstr>
      <vt:lpstr>Are DNAm scores associated with major depressive disorder? cont.</vt:lpstr>
      <vt:lpstr>Is nanopore ready for epigenetic epidemiology?</vt:lpstr>
      <vt:lpstr>Is nanopore ready for epigenetic epidemiology? cont.</vt:lpstr>
      <vt:lpstr>Is nanopore ready for epigenetic epidemiology? cont.</vt:lpstr>
      <vt:lpstr>What does cis actually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2022-05-22T23:15:52Z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