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5"/>
  </p:notesMasterIdLst>
  <p:handoutMasterIdLst>
    <p:handoutMasterId r:id="rId16"/>
  </p:handoutMasterIdLst>
  <p:sldIdLst>
    <p:sldId id="288" r:id="rId6"/>
    <p:sldId id="293" r:id="rId7"/>
    <p:sldId id="295" r:id="rId8"/>
    <p:sldId id="296" r:id="rId9"/>
    <p:sldId id="297" r:id="rId10"/>
    <p:sldId id="290" r:id="rId11"/>
    <p:sldId id="292" r:id="rId12"/>
    <p:sldId id="298" r:id="rId13"/>
    <p:sldId id="299" r:id="rId14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452"/>
    <a:srgbClr val="B01F2E"/>
    <a:srgbClr val="822F5A"/>
    <a:srgbClr val="21677E"/>
    <a:srgbClr val="EFEFEF"/>
    <a:srgbClr val="8A7967"/>
    <a:srgbClr val="766A62"/>
    <a:srgbClr val="607869"/>
    <a:srgbClr val="005C66"/>
    <a:srgbClr val="70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4BF37-D3A1-4D43-A599-70CB49C8EC85}" v="149" dt="2021-10-03T23:53:10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40" autoAdjust="0"/>
  </p:normalViewPr>
  <p:slideViewPr>
    <p:cSldViewPr>
      <p:cViewPr varScale="1">
        <p:scale>
          <a:sx n="62" d="100"/>
          <a:sy n="62" d="100"/>
        </p:scale>
        <p:origin x="17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Oct 4, 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AFD4-3725-4112-B60D-7E93DA5E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65FA294-F681-46A7-BD04-E1E841EBB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28128"/>
              </p:ext>
            </p:extLst>
          </p:nvPr>
        </p:nvGraphicFramePr>
        <p:xfrm>
          <a:off x="660399" y="1303933"/>
          <a:ext cx="10871201" cy="4563110"/>
        </p:xfrm>
        <a:graphic>
          <a:graphicData uri="http://schemas.openxmlformats.org/drawingml/2006/table">
            <a:tbl>
              <a:tblPr/>
              <a:tblGrid>
                <a:gridCol w="1021904">
                  <a:extLst>
                    <a:ext uri="{9D8B030D-6E8A-4147-A177-3AD203B41FA5}">
                      <a16:colId xmlns:a16="http://schemas.microsoft.com/office/drawing/2014/main" val="545125857"/>
                    </a:ext>
                  </a:extLst>
                </a:gridCol>
                <a:gridCol w="1399524">
                  <a:extLst>
                    <a:ext uri="{9D8B030D-6E8A-4147-A177-3AD203B41FA5}">
                      <a16:colId xmlns:a16="http://schemas.microsoft.com/office/drawing/2014/main" val="3969303281"/>
                    </a:ext>
                  </a:extLst>
                </a:gridCol>
                <a:gridCol w="2488908">
                  <a:extLst>
                    <a:ext uri="{9D8B030D-6E8A-4147-A177-3AD203B41FA5}">
                      <a16:colId xmlns:a16="http://schemas.microsoft.com/office/drawing/2014/main" val="220168673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34008629"/>
                    </a:ext>
                  </a:extLst>
                </a:gridCol>
                <a:gridCol w="3309991">
                  <a:extLst>
                    <a:ext uri="{9D8B030D-6E8A-4147-A177-3AD203B41FA5}">
                      <a16:colId xmlns:a16="http://schemas.microsoft.com/office/drawing/2014/main" val="4186807170"/>
                    </a:ext>
                  </a:extLst>
                </a:gridCol>
                <a:gridCol w="1210714">
                  <a:extLst>
                    <a:ext uri="{9D8B030D-6E8A-4147-A177-3AD203B41FA5}">
                      <a16:colId xmlns:a16="http://schemas.microsoft.com/office/drawing/2014/main" val="348319244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5639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34585950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Epigenomics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depression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pregnancies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63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91586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34569420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2119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8596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5631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umbilical artery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3405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7708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34529553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endocrine disrupting chemicals in maternal blood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in the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Duisberg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Birth Cohort Study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6162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34583751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vaping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saliva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smokers;117 non-smokers;116 non-smoking vapers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 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253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34541665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Child Psychol Psychiatry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differences in depression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 age 9-17 (MBD-seq)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"a substantial number" in monocytes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6988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34561420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 Psychiatry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 disorder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saliva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cases; 59 controls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DMR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569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34556110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 Med Genomics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 circumference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from 73 families (STANISLAS Family Study)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2256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waist-to-hip ratio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 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89332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34584077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MZ twinning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3046 MZ vs 3396 DZ from six cohorts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600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3FAAB06-8B65-47C1-BA75-947F3C85B2D4}"/>
              </a:ext>
            </a:extLst>
          </p:cNvPr>
          <p:cNvSpPr/>
          <p:nvPr/>
        </p:nvSpPr>
        <p:spPr bwMode="auto">
          <a:xfrm>
            <a:off x="100036" y="3356992"/>
            <a:ext cx="12097344" cy="2545568"/>
          </a:xfrm>
          <a:prstGeom prst="rect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97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2004-0E62-4A41-9603-564DC9F5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DNAm</a:t>
            </a:r>
            <a:r>
              <a:rPr lang="en-CA" dirty="0"/>
              <a:t> signature of MZ twinning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9CF8-2587-4F83-9062-3DA613FE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van </a:t>
            </a:r>
            <a:r>
              <a:rPr lang="en-US" dirty="0" err="1"/>
              <a:t>Dongen</a:t>
            </a:r>
            <a:r>
              <a:rPr lang="en-US" dirty="0"/>
              <a:t>, J., Gordon, S.D., McRae, A.F. et al. </a:t>
            </a:r>
            <a:r>
              <a:rPr lang="en-US" b="1" dirty="0"/>
              <a:t>Identical twins carry a persistent epigenetic signature of early genome programming.</a:t>
            </a:r>
            <a:r>
              <a:rPr lang="en-US" dirty="0"/>
              <a:t> Nat </a:t>
            </a:r>
            <a:r>
              <a:rPr lang="en-US" dirty="0" err="1"/>
              <a:t>Commun</a:t>
            </a:r>
            <a:r>
              <a:rPr lang="en-US" dirty="0"/>
              <a:t> 12, 5618 (2021).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“MZ twinning rarely runs in families,</a:t>
            </a:r>
            <a:br>
              <a:rPr lang="en-US" dirty="0"/>
            </a:br>
            <a:r>
              <a:rPr lang="en-US" dirty="0"/>
              <a:t> the prevalence is similar across the</a:t>
            </a:r>
            <a:br>
              <a:rPr lang="en-US" dirty="0"/>
            </a:br>
            <a:r>
              <a:rPr lang="en-US" dirty="0"/>
              <a:t> world over time (3–4 per 1000 </a:t>
            </a:r>
            <a:br>
              <a:rPr lang="en-US" dirty="0"/>
            </a:br>
            <a:r>
              <a:rPr lang="en-US" dirty="0"/>
              <a:t>births), and stable with the mother’s</a:t>
            </a:r>
            <a:br>
              <a:rPr lang="en-US" dirty="0"/>
            </a:br>
            <a:r>
              <a:rPr lang="en-US" dirty="0"/>
              <a:t> age. A prevailing hypothesis, </a:t>
            </a:r>
            <a:br>
              <a:rPr lang="en-US" dirty="0"/>
            </a:br>
            <a:r>
              <a:rPr lang="en-US" dirty="0"/>
              <a:t>therefore, is that MZ twinning </a:t>
            </a:r>
            <a:br>
              <a:rPr lang="en-US" dirty="0"/>
            </a:br>
            <a:r>
              <a:rPr lang="en-US" dirty="0"/>
              <a:t>occurs at random.”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243 CpG sites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2BE19-E32B-4A0A-9BBD-8F70695C5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58136"/>
              </p:ext>
            </p:extLst>
          </p:nvPr>
        </p:nvGraphicFramePr>
        <p:xfrm>
          <a:off x="5087889" y="2780928"/>
          <a:ext cx="6392914" cy="3474265"/>
        </p:xfrm>
        <a:graphic>
          <a:graphicData uri="http://schemas.openxmlformats.org/drawingml/2006/table">
            <a:tbl>
              <a:tblPr/>
              <a:tblGrid>
                <a:gridCol w="997369">
                  <a:extLst>
                    <a:ext uri="{9D8B030D-6E8A-4147-A177-3AD203B41FA5}">
                      <a16:colId xmlns:a16="http://schemas.microsoft.com/office/drawing/2014/main" val="3893195035"/>
                    </a:ext>
                  </a:extLst>
                </a:gridCol>
                <a:gridCol w="731404">
                  <a:extLst>
                    <a:ext uri="{9D8B030D-6E8A-4147-A177-3AD203B41FA5}">
                      <a16:colId xmlns:a16="http://schemas.microsoft.com/office/drawing/2014/main" val="2923805649"/>
                    </a:ext>
                  </a:extLst>
                </a:gridCol>
                <a:gridCol w="731404">
                  <a:extLst>
                    <a:ext uri="{9D8B030D-6E8A-4147-A177-3AD203B41FA5}">
                      <a16:colId xmlns:a16="http://schemas.microsoft.com/office/drawing/2014/main" val="3986153492"/>
                    </a:ext>
                  </a:extLst>
                </a:gridCol>
                <a:gridCol w="731404">
                  <a:extLst>
                    <a:ext uri="{9D8B030D-6E8A-4147-A177-3AD203B41FA5}">
                      <a16:colId xmlns:a16="http://schemas.microsoft.com/office/drawing/2014/main" val="2895595248"/>
                    </a:ext>
                  </a:extLst>
                </a:gridCol>
                <a:gridCol w="864386">
                  <a:extLst>
                    <a:ext uri="{9D8B030D-6E8A-4147-A177-3AD203B41FA5}">
                      <a16:colId xmlns:a16="http://schemas.microsoft.com/office/drawing/2014/main" val="2764390652"/>
                    </a:ext>
                  </a:extLst>
                </a:gridCol>
                <a:gridCol w="1196841">
                  <a:extLst>
                    <a:ext uri="{9D8B030D-6E8A-4147-A177-3AD203B41FA5}">
                      <a16:colId xmlns:a16="http://schemas.microsoft.com/office/drawing/2014/main" val="2976625820"/>
                    </a:ext>
                  </a:extLst>
                </a:gridCol>
                <a:gridCol w="1140106">
                  <a:extLst>
                    <a:ext uri="{9D8B030D-6E8A-4147-A177-3AD203B41FA5}">
                      <a16:colId xmlns:a16="http://schemas.microsoft.com/office/drawing/2014/main" val="2368575"/>
                    </a:ext>
                  </a:extLst>
                </a:gridCol>
              </a:tblGrid>
              <a:tr h="786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Cohort</a:t>
                      </a:r>
                    </a:p>
                  </a:txBody>
                  <a:tcPr marL="37475" marR="37475" marT="37475" marB="37475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total</a:t>
                      </a:r>
                    </a:p>
                  </a:txBody>
                  <a:tcPr marL="37475" marR="37475" marT="37475" marB="37475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MZ twins</a:t>
                      </a:r>
                    </a:p>
                  </a:txBody>
                  <a:tcPr marL="37475" marR="37475" marT="37475" marB="37475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DZ twins</a:t>
                      </a:r>
                    </a:p>
                  </a:txBody>
                  <a:tcPr marL="37475" marR="37475" marT="37475" marB="37475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% female</a:t>
                      </a:r>
                    </a:p>
                  </a:txBody>
                  <a:tcPr marL="37475" marR="37475" marT="37475" marB="37475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Age, mean (SD)</a:t>
                      </a:r>
                    </a:p>
                  </a:txBody>
                  <a:tcPr marL="37475" marR="37475" marT="37475" marB="37475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Tissue</a:t>
                      </a:r>
                    </a:p>
                  </a:txBody>
                  <a:tcPr marL="37475" marR="37475" marT="37475" marB="37475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7135"/>
                  </a:ext>
                </a:extLst>
              </a:tr>
              <a:tr h="448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NTR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1957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924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1033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65.3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34.9 (11.3)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Blood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837710"/>
                  </a:ext>
                </a:extLst>
              </a:tr>
              <a:tr h="467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E-Risk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1164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470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694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48.9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18 (0.4)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Blood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17023"/>
                  </a:ext>
                </a:extLst>
              </a:tr>
              <a:tr h="4495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FTC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1708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559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1149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63.7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38.6 (20.2)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Blood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576943"/>
                  </a:ext>
                </a:extLst>
              </a:tr>
              <a:tr h="440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TwinsUK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492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395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97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100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58 (10.1)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Blood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4030"/>
                  </a:ext>
                </a:extLst>
              </a:tr>
              <a:tr h="440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BSGS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356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134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222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48.9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21.4 (14.1)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Blood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47731"/>
                  </a:ext>
                </a:extLst>
              </a:tr>
              <a:tr h="440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NTR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765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564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201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48.8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9.6 (1.8)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Buccal</a:t>
                      </a:r>
                    </a:p>
                  </a:txBody>
                  <a:tcPr marL="37475" marR="37475" marT="37475" marB="37475" anchor="ctr">
                    <a:lnL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1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38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gure1">
            <a:extLst>
              <a:ext uri="{FF2B5EF4-FFF2-40B4-BE49-F238E27FC236}">
                <a16:creationId xmlns:a16="http://schemas.microsoft.com/office/drawing/2014/main" id="{13A84984-3D55-4803-B716-C456CFCB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980728"/>
            <a:ext cx="8908802" cy="564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9C9B0E-4A17-4AB7-BED3-B83A942D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88"/>
            <a:ext cx="10871200" cy="809625"/>
          </a:xfrm>
        </p:spPr>
        <p:txBody>
          <a:bodyPr/>
          <a:lstStyle/>
          <a:p>
            <a:r>
              <a:rPr lang="en-CA" dirty="0" err="1"/>
              <a:t>DNAm</a:t>
            </a:r>
            <a:r>
              <a:rPr lang="en-CA" dirty="0"/>
              <a:t> signature of MZ twinning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2C9648-28F9-402A-B383-B5968D87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Replication</a:t>
            </a:r>
            <a:br>
              <a:rPr lang="en-US" dirty="0"/>
            </a:br>
            <a:r>
              <a:rPr lang="en-US" dirty="0"/>
              <a:t>of 243 site</a:t>
            </a:r>
            <a:br>
              <a:rPr lang="en-US" dirty="0"/>
            </a:br>
            <a:r>
              <a:rPr lang="en-US" dirty="0"/>
              <a:t>associations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axes = effect size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8E0452"/>
                </a:solidFill>
              </a:rPr>
              <a:t>p-value </a:t>
            </a:r>
            <a:br>
              <a:rPr lang="en-US" b="1" dirty="0">
                <a:solidFill>
                  <a:srgbClr val="8E0452"/>
                </a:solidFill>
              </a:rPr>
            </a:br>
            <a:r>
              <a:rPr lang="en-US" b="1" dirty="0">
                <a:solidFill>
                  <a:srgbClr val="8E0452"/>
                </a:solidFill>
              </a:rPr>
              <a:t>&lt; 0.05/243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54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F1E3-FF94-4B11-A7F0-6B6A29E3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DNAm</a:t>
            </a:r>
            <a:r>
              <a:rPr lang="en-CA" dirty="0"/>
              <a:t> signature of MZ twinning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DB6E-A31B-419C-BDD0-D8B81524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EWAS of total sample (n=5723): 843 CpG site associations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Heritable (57% vs 19% expected; SNP heritability 14% vs 7% expected)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</a:t>
            </a:r>
            <a:r>
              <a:rPr lang="en-US" dirty="0" err="1"/>
              <a:t>ean</a:t>
            </a:r>
            <a:r>
              <a:rPr lang="en-US" dirty="0"/>
              <a:t> MZ correlation = 0.58 vs Mean DZ correlation = 0.20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45% of MZ-hypomethylated near telomeres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11% in meta-stable epialleles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41% of  MZ-hypermethylated near centromeres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6% in meta-stable epialleles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TF binding indicates early embryonic development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Detecting MZ: AUC = 0.77-0.8 (in independent data)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45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F4E01FA9-4D55-45D9-B2B5-8CABDD8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91"/>
            <a:ext cx="10871200" cy="809625"/>
          </a:xfrm>
        </p:spPr>
        <p:txBody>
          <a:bodyPr/>
          <a:lstStyle/>
          <a:p>
            <a:r>
              <a:rPr lang="en-CA" dirty="0"/>
              <a:t>A new ‘platform’ for chromatin modification</a:t>
            </a:r>
            <a:endParaRPr lang="en-US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1B141AA5-BF4D-4A16-B8F3-904C130512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400" y="1826221"/>
            <a:ext cx="5080000" cy="448309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7EF9E6EE-2CCE-474B-8FA9-8C20D541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5400" y="1800000"/>
            <a:ext cx="6153248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Known about </a:t>
            </a:r>
            <a:r>
              <a:rPr lang="en-US" sz="2400" i="1" dirty="0"/>
              <a:t>UTX</a:t>
            </a:r>
            <a:endParaRPr lang="en-US" sz="2400" dirty="0"/>
          </a:p>
          <a:p>
            <a:r>
              <a:rPr lang="en-US" sz="2400" dirty="0"/>
              <a:t>Chromosome X but escapes inactivation</a:t>
            </a:r>
          </a:p>
          <a:p>
            <a:r>
              <a:rPr lang="en-US" sz="2400" dirty="0"/>
              <a:t>Removes H3K27me3</a:t>
            </a:r>
          </a:p>
          <a:p>
            <a:r>
              <a:rPr lang="en-US" sz="2400" dirty="0"/>
              <a:t>Binds to complex that activates enhancers by modifying histone marks</a:t>
            </a:r>
          </a:p>
          <a:p>
            <a:r>
              <a:rPr lang="en-US" sz="2400" dirty="0"/>
              <a:t>Mutated in many cancers (more male cancers than female)</a:t>
            </a:r>
          </a:p>
          <a:p>
            <a:r>
              <a:rPr lang="en-US" sz="2400" dirty="0"/>
              <a:t>Mutations mainly cause truncation before IDR and demethylase domains</a:t>
            </a:r>
          </a:p>
          <a:p>
            <a:r>
              <a:rPr lang="en-US" sz="2400" dirty="0"/>
              <a:t>Restoration of IDR inhibits proliferation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EB9A6-A481-4D4F-9C4E-B25806E7040B}"/>
              </a:ext>
            </a:extLst>
          </p:cNvPr>
          <p:cNvSpPr txBox="1"/>
          <p:nvPr/>
        </p:nvSpPr>
        <p:spPr>
          <a:xfrm>
            <a:off x="609469" y="1196752"/>
            <a:ext cx="1076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Shi B, Li W, Song Y, et al. UTX condensation underlies its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tumour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-suppressive activity. </a:t>
            </a:r>
            <a:r>
              <a:rPr lang="en-US" sz="1400" b="0" i="1" dirty="0">
                <a:solidFill>
                  <a:srgbClr val="212121"/>
                </a:solidFill>
                <a:effectLst/>
                <a:latin typeface="+mn-lt"/>
              </a:rPr>
              <a:t>Nature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. 2021;597(7878):726-731.</a:t>
            </a:r>
          </a:p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Lara-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Astiaso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D, Huntly BJP. Protein condensates provide a platform for controlling chromatin. </a:t>
            </a:r>
            <a:r>
              <a:rPr lang="en-US" sz="1400" b="0" i="1" dirty="0">
                <a:solidFill>
                  <a:srgbClr val="212121"/>
                </a:solidFill>
                <a:effectLst/>
                <a:latin typeface="+mn-lt"/>
              </a:rPr>
              <a:t>Nature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. 2021;597(7878):642-644.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1317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F4E01FA9-4D55-45D9-B2B5-8CABDD8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91"/>
            <a:ext cx="10871200" cy="809625"/>
          </a:xfrm>
        </p:spPr>
        <p:txBody>
          <a:bodyPr/>
          <a:lstStyle/>
          <a:p>
            <a:r>
              <a:rPr lang="en-CA" dirty="0"/>
              <a:t>A new ‘platform’ for chromatin modification</a:t>
            </a:r>
            <a:endParaRPr lang="en-US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1B141AA5-BF4D-4A16-B8F3-904C130512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400" y="1826221"/>
            <a:ext cx="5080000" cy="44830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7EF9E6EE-2CCE-474B-8FA9-8C20D541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5400" y="1800000"/>
            <a:ext cx="6153248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New</a:t>
            </a:r>
          </a:p>
          <a:p>
            <a:r>
              <a:rPr lang="en-US" sz="2400" dirty="0"/>
              <a:t>Intrinsically disordered region (IDR)</a:t>
            </a:r>
          </a:p>
          <a:p>
            <a:r>
              <a:rPr lang="en-CA" sz="2400" dirty="0"/>
              <a:t>Liquid–liquid phase separation</a:t>
            </a:r>
          </a:p>
          <a:p>
            <a:r>
              <a:rPr lang="en-CA" sz="2400" dirty="0"/>
              <a:t>Protein condensate </a:t>
            </a:r>
          </a:p>
          <a:p>
            <a:r>
              <a:rPr lang="en-CA" sz="2400" dirty="0"/>
              <a:t>Condensate includes histone modifiers that activate enhancers </a:t>
            </a:r>
          </a:p>
          <a:p>
            <a:r>
              <a:rPr lang="en-CA" sz="2400" dirty="0"/>
              <a:t>Activates tumor suppression and embryonic stem-cell differentiation</a:t>
            </a:r>
          </a:p>
          <a:p>
            <a:r>
              <a:rPr lang="en-CA" sz="2400" dirty="0"/>
              <a:t>Swapping in other IDRs modifies ability to form condensates and activate enhancers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EB9A6-A481-4D4F-9C4E-B25806E7040B}"/>
              </a:ext>
            </a:extLst>
          </p:cNvPr>
          <p:cNvSpPr txBox="1"/>
          <p:nvPr/>
        </p:nvSpPr>
        <p:spPr>
          <a:xfrm>
            <a:off x="609469" y="1196752"/>
            <a:ext cx="1076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Shi B, Li W, Song Y, et al. UTX condensation underlies its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tumour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-suppressive activity. </a:t>
            </a:r>
            <a:r>
              <a:rPr lang="en-US" sz="1400" b="0" i="1" dirty="0">
                <a:solidFill>
                  <a:srgbClr val="212121"/>
                </a:solidFill>
                <a:effectLst/>
                <a:latin typeface="+mn-lt"/>
              </a:rPr>
              <a:t>Nature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. 2021;597(7878):726-731.</a:t>
            </a:r>
          </a:p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Lara-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Astiaso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D, Huntly BJP. Protein condensates provide a platform for controlling chromatin. </a:t>
            </a:r>
            <a:r>
              <a:rPr lang="en-US" sz="1400" b="0" i="1" dirty="0">
                <a:solidFill>
                  <a:srgbClr val="212121"/>
                </a:solidFill>
                <a:effectLst/>
                <a:latin typeface="+mn-lt"/>
              </a:rPr>
              <a:t>Nature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. 2021;597(7878):642-644.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161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D9D8-115E-4893-87D2-CB85C3F4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Long-read sequencing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802B-EA75-472B-95A7-7271BFF3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871200" cy="50564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Sakamoto Y, Zaha S, Suzuki Y, Seki M, Suzuki A. </a:t>
            </a:r>
            <a:r>
              <a:rPr lang="en-US" b="1" dirty="0"/>
              <a:t>Application of long-read sequencing to the detection of structural variants in human cancer genomes</a:t>
            </a:r>
            <a:r>
              <a:rPr lang="en-US" dirty="0"/>
              <a:t>. </a:t>
            </a:r>
            <a:r>
              <a:rPr lang="en-US" dirty="0" err="1"/>
              <a:t>Comput</a:t>
            </a:r>
            <a:r>
              <a:rPr lang="en-US" dirty="0"/>
              <a:t> Struct </a:t>
            </a:r>
            <a:r>
              <a:rPr lang="en-US" dirty="0" err="1"/>
              <a:t>Biotechnol</a:t>
            </a:r>
            <a:r>
              <a:rPr lang="en-US" dirty="0"/>
              <a:t> J. 2021;19:4207-4216.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Sections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Studies of SV in human cancer genomes using long-read sequencing</a:t>
            </a:r>
            <a:br>
              <a:rPr lang="en-US" dirty="0"/>
            </a:br>
            <a:r>
              <a:rPr lang="en-US" dirty="0"/>
              <a:t>- mostly about methods for detecting different types of structural variation</a:t>
            </a:r>
          </a:p>
          <a:p>
            <a:pPr marL="0" indent="0">
              <a:buNone/>
            </a:pPr>
            <a:r>
              <a:rPr lang="en-US" dirty="0"/>
              <a:t>Transposable elements and SVs</a:t>
            </a:r>
            <a:br>
              <a:rPr lang="en-US" dirty="0"/>
            </a:br>
            <a:r>
              <a:rPr lang="en-US" dirty="0"/>
              <a:t>- methods development still early</a:t>
            </a:r>
          </a:p>
          <a:p>
            <a:pPr marL="0" indent="0">
              <a:buNone/>
            </a:pPr>
            <a:r>
              <a:rPr lang="en-US" dirty="0"/>
              <a:t>DNA methylation and SVs</a:t>
            </a:r>
            <a:br>
              <a:rPr lang="en-US" dirty="0"/>
            </a:br>
            <a:r>
              <a:rPr lang="en-US" dirty="0"/>
              <a:t>- accuracy of methylation calling from the long-read sequencing had high concordance with the short-read sequencing</a:t>
            </a:r>
          </a:p>
          <a:p>
            <a:pPr marL="0" indent="0">
              <a:buNone/>
            </a:pPr>
            <a:r>
              <a:rPr lang="en-US" dirty="0"/>
              <a:t>Haplotype phasing and SVs</a:t>
            </a:r>
            <a:br>
              <a:rPr lang="en-US" dirty="0"/>
            </a:br>
            <a:r>
              <a:rPr lang="en-US" dirty="0"/>
              <a:t>- should use a combination of short-read and long-read sequencing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6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D9D8-115E-4893-87D2-CB85C3F4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Long-read sequencing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802B-EA75-472B-95A7-7271BFF3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Sakamoto Y, Zaha S, Nagasawa S, et al. </a:t>
            </a:r>
            <a:r>
              <a:rPr lang="en-US" b="1" dirty="0"/>
              <a:t>Long-read whole-genome methylation patterning using enzymatic base conversion and nanopore sequencing</a:t>
            </a:r>
            <a:r>
              <a:rPr lang="en-US" dirty="0"/>
              <a:t>. Nucleic Acids Res. 2021;49(14):e81.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Bisulfite treatment is too destructive</a:t>
            </a:r>
          </a:p>
          <a:p>
            <a:pPr marL="0" indent="0">
              <a:buNone/>
            </a:pPr>
            <a:r>
              <a:rPr lang="en-US" dirty="0" err="1"/>
              <a:t>EMseq</a:t>
            </a:r>
            <a:r>
              <a:rPr lang="en-US" dirty="0"/>
              <a:t>: </a:t>
            </a:r>
          </a:p>
          <a:p>
            <a:pPr>
              <a:buFontTx/>
              <a:buChar char="-"/>
            </a:pPr>
            <a:r>
              <a:rPr lang="en-US" dirty="0"/>
              <a:t>TET enzyme converts </a:t>
            </a:r>
            <a:r>
              <a:rPr lang="en-US" dirty="0" err="1"/>
              <a:t>mC</a:t>
            </a:r>
            <a:r>
              <a:rPr lang="en-US" dirty="0"/>
              <a:t> and </a:t>
            </a:r>
            <a:r>
              <a:rPr lang="en-US" dirty="0" err="1"/>
              <a:t>hmC</a:t>
            </a:r>
            <a:r>
              <a:rPr lang="en-US" dirty="0"/>
              <a:t> to protected </a:t>
            </a:r>
            <a:r>
              <a:rPr lang="en-US" dirty="0" err="1"/>
              <a:t>caC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APOBEC enzyme converts unmethylated C to U</a:t>
            </a:r>
          </a:p>
          <a:p>
            <a:pPr marL="0" indent="0">
              <a:buNone/>
            </a:pPr>
            <a:r>
              <a:rPr lang="en-US" dirty="0" err="1"/>
              <a:t>nanoEM</a:t>
            </a:r>
            <a:r>
              <a:rPr lang="en-US" dirty="0"/>
              <a:t>:  </a:t>
            </a:r>
            <a:r>
              <a:rPr lang="en-US" dirty="0" err="1"/>
              <a:t>EMseq</a:t>
            </a:r>
            <a:r>
              <a:rPr lang="en-US" dirty="0"/>
              <a:t> with nanopore long-read sequencing</a:t>
            </a:r>
          </a:p>
          <a:p>
            <a:pPr>
              <a:buFontTx/>
              <a:buChar char="-"/>
            </a:pPr>
            <a:r>
              <a:rPr lang="en-US" dirty="0"/>
              <a:t>as little as 10ng of DNA (</a:t>
            </a:r>
            <a:r>
              <a:rPr lang="en-US"/>
              <a:t>vs 500ng </a:t>
            </a:r>
            <a:r>
              <a:rPr lang="en-US" dirty="0"/>
              <a:t>for WGBS/</a:t>
            </a:r>
            <a:r>
              <a:rPr lang="en-US"/>
              <a:t>Illumina arrays)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3.4–7.6 kb reads</a:t>
            </a:r>
          </a:p>
          <a:p>
            <a:pPr>
              <a:buFontTx/>
              <a:buChar char="-"/>
            </a:pPr>
            <a:r>
              <a:rPr lang="en-US" dirty="0"/>
              <a:t>90% reads aligned</a:t>
            </a:r>
          </a:p>
          <a:p>
            <a:pPr marL="0" indent="0">
              <a:buNone/>
            </a:pPr>
            <a:r>
              <a:rPr lang="en-US" dirty="0"/>
              <a:t>WGBS vs </a:t>
            </a:r>
            <a:r>
              <a:rPr lang="en-US" dirty="0" err="1"/>
              <a:t>Emseq</a:t>
            </a:r>
            <a:r>
              <a:rPr lang="en-US" dirty="0"/>
              <a:t> vs </a:t>
            </a:r>
            <a:r>
              <a:rPr lang="en-US" dirty="0" err="1"/>
              <a:t>nanoEM</a:t>
            </a:r>
            <a:r>
              <a:rPr lang="en-US" dirty="0"/>
              <a:t> (R ~ 0.9 for individual CpG sites) </a:t>
            </a:r>
          </a:p>
        </p:txBody>
      </p:sp>
    </p:spTree>
    <p:extLst>
      <p:ext uri="{BB962C8B-B14F-4D97-AF65-F5344CB8AC3E}">
        <p14:creationId xmlns:p14="http://schemas.microsoft.com/office/powerpoint/2010/main" val="2515515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5064</TotalTime>
  <Words>834</Words>
  <Application>Microsoft Office PowerPoint</Application>
  <PresentationFormat>Widescreen</PresentationFormat>
  <Paragraphs>180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</vt:lpstr>
      <vt:lpstr>DNAm signature of MZ twinning</vt:lpstr>
      <vt:lpstr>DNAm signature of MZ twinning</vt:lpstr>
      <vt:lpstr>DNAm signature of MZ twinning</vt:lpstr>
      <vt:lpstr>A new ‘platform’ for chromatin modification</vt:lpstr>
      <vt:lpstr>A new ‘platform’ for chromatin modification</vt:lpstr>
      <vt:lpstr>Long-read sequencing</vt:lpstr>
      <vt:lpstr>Long-read sequencing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2021-10-03T23:53:12Z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