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16"/>
  </p:notesMasterIdLst>
  <p:handoutMasterIdLst>
    <p:handoutMasterId r:id="rId17"/>
  </p:handoutMasterIdLst>
  <p:sldIdLst>
    <p:sldId id="288" r:id="rId6"/>
    <p:sldId id="318" r:id="rId7"/>
    <p:sldId id="328" r:id="rId8"/>
    <p:sldId id="329" r:id="rId9"/>
    <p:sldId id="330" r:id="rId10"/>
    <p:sldId id="331" r:id="rId11"/>
    <p:sldId id="334" r:id="rId12"/>
    <p:sldId id="327" r:id="rId13"/>
    <p:sldId id="332" r:id="rId14"/>
    <p:sldId id="333" r:id="rId15"/>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F2E"/>
    <a:srgbClr val="822F5A"/>
    <a:srgbClr val="21677E"/>
    <a:srgbClr val="EFEFEF"/>
    <a:srgbClr val="8A7967"/>
    <a:srgbClr val="766A62"/>
    <a:srgbClr val="607869"/>
    <a:srgbClr val="005C66"/>
    <a:srgbClr val="706E00"/>
    <a:srgbClr val="871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85BB9-C2A3-49A6-AE98-61830FCDBBE6}" v="426" dt="2021-07-05T10:26:26.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4640" autoAdjust="0"/>
  </p:normalViewPr>
  <p:slideViewPr>
    <p:cSldViewPr>
      <p:cViewPr varScale="1">
        <p:scale>
          <a:sx n="78" d="100"/>
          <a:sy n="78" d="100"/>
        </p:scale>
        <p:origin x="120" y="63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0"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June 28,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CD33-13B0-452E-BB99-1CA04800F2A8}"/>
              </a:ext>
            </a:extLst>
          </p:cNvPr>
          <p:cNvSpPr>
            <a:spLocks noGrp="1"/>
          </p:cNvSpPr>
          <p:nvPr>
            <p:ph type="title"/>
          </p:nvPr>
        </p:nvSpPr>
        <p:spPr/>
        <p:txBody>
          <a:bodyPr/>
          <a:lstStyle/>
          <a:p>
            <a:r>
              <a:rPr lang="en-CA" dirty="0"/>
              <a:t>Genetically-derived gene expression and depression, </a:t>
            </a:r>
            <a:r>
              <a:rPr lang="en-CA" dirty="0" err="1"/>
              <a:t>cont</a:t>
            </a:r>
            <a:endParaRPr lang="en-US" dirty="0"/>
          </a:p>
        </p:txBody>
      </p:sp>
      <p:sp>
        <p:nvSpPr>
          <p:cNvPr id="3" name="Content Placeholder 2">
            <a:extLst>
              <a:ext uri="{FF2B5EF4-FFF2-40B4-BE49-F238E27FC236}">
                <a16:creationId xmlns:a16="http://schemas.microsoft.com/office/drawing/2014/main" id="{A3B83DDA-8F90-4FAB-89C8-C50FE273835C}"/>
              </a:ext>
            </a:extLst>
          </p:cNvPr>
          <p:cNvSpPr>
            <a:spLocks noGrp="1"/>
          </p:cNvSpPr>
          <p:nvPr>
            <p:ph idx="1"/>
          </p:nvPr>
        </p:nvSpPr>
        <p:spPr/>
        <p:txBody>
          <a:bodyPr/>
          <a:lstStyle/>
          <a:p>
            <a:pPr marL="0" indent="0">
              <a:buNone/>
            </a:pPr>
            <a:r>
              <a:rPr lang="en-US" dirty="0" err="1"/>
              <a:t>Fabbri</a:t>
            </a:r>
            <a:r>
              <a:rPr lang="en-US" dirty="0"/>
              <a:t> C, Pain O, </a:t>
            </a:r>
            <a:r>
              <a:rPr lang="en-US" dirty="0" err="1"/>
              <a:t>Hagenaars</a:t>
            </a:r>
            <a:r>
              <a:rPr lang="en-US" dirty="0"/>
              <a:t> SP, Lewis CM, </a:t>
            </a:r>
            <a:r>
              <a:rPr lang="en-US" dirty="0" err="1"/>
              <a:t>Serretti</a:t>
            </a:r>
            <a:r>
              <a:rPr lang="en-US" dirty="0"/>
              <a:t> A. </a:t>
            </a:r>
            <a:r>
              <a:rPr lang="en-US" b="1" dirty="0"/>
              <a:t>Transcriptome-wide association study of treatment-resistant depression and depression subtypes for drug repurposing</a:t>
            </a:r>
            <a:r>
              <a:rPr lang="en-US" dirty="0"/>
              <a:t>. Neuropsychopharmacology. 2021 Jun 22.</a:t>
            </a:r>
          </a:p>
          <a:p>
            <a:pPr marL="0" indent="0">
              <a:buNone/>
            </a:pPr>
            <a:endParaRPr lang="en-US" dirty="0"/>
          </a:p>
          <a:p>
            <a:pPr marL="0" indent="0">
              <a:buNone/>
            </a:pPr>
            <a:r>
              <a:rPr lang="en-US" dirty="0"/>
              <a:t>Of 136,460 compound signatures corresponding to 29,679 compounds:</a:t>
            </a:r>
          </a:p>
          <a:p>
            <a:pPr>
              <a:buFont typeface="Arial" panose="020B0604020202020204" pitchFamily="34" charset="0"/>
              <a:buChar char="•"/>
            </a:pPr>
            <a:r>
              <a:rPr lang="en-US" dirty="0"/>
              <a:t>76 “showed negative connectivity score” for TRD</a:t>
            </a:r>
          </a:p>
          <a:p>
            <a:pPr>
              <a:buFont typeface="Arial" panose="020B0604020202020204" pitchFamily="34" charset="0"/>
              <a:buChar char="•"/>
            </a:pPr>
            <a:r>
              <a:rPr lang="en-US" dirty="0"/>
              <a:t>41 for anxious MDD</a:t>
            </a:r>
          </a:p>
          <a:p>
            <a:pPr>
              <a:buFont typeface="Arial" panose="020B0604020202020204" pitchFamily="34" charset="0"/>
              <a:buChar char="•"/>
            </a:pPr>
            <a:r>
              <a:rPr lang="en-US" dirty="0"/>
              <a:t>21 for MDD with weight gain</a:t>
            </a:r>
          </a:p>
          <a:p>
            <a:pPr>
              <a:buFont typeface="Arial" panose="020B0604020202020204" pitchFamily="34" charset="0"/>
              <a:buChar char="•"/>
            </a:pPr>
            <a:endParaRPr lang="en-US" dirty="0"/>
          </a:p>
          <a:p>
            <a:pPr marL="0" indent="0">
              <a:buNone/>
            </a:pPr>
            <a:r>
              <a:rPr lang="en-US" dirty="0"/>
              <a:t>These compounds identified not only candidates for repurposing but also mechanisms of action.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54887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in children</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587937442"/>
              </p:ext>
            </p:extLst>
          </p:nvPr>
        </p:nvGraphicFramePr>
        <p:xfrm>
          <a:off x="767409" y="1268416"/>
          <a:ext cx="10713392" cy="2493264"/>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4261870548"/>
                    </a:ext>
                  </a:extLst>
                </a:gridCol>
                <a:gridCol w="2664296">
                  <a:extLst>
                    <a:ext uri="{9D8B030D-6E8A-4147-A177-3AD203B41FA5}">
                      <a16:colId xmlns:a16="http://schemas.microsoft.com/office/drawing/2014/main" val="2149470810"/>
                    </a:ext>
                  </a:extLst>
                </a:gridCol>
                <a:gridCol w="1152128">
                  <a:extLst>
                    <a:ext uri="{9D8B030D-6E8A-4147-A177-3AD203B41FA5}">
                      <a16:colId xmlns:a16="http://schemas.microsoft.com/office/drawing/2014/main" val="3741407504"/>
                    </a:ext>
                  </a:extLst>
                </a:gridCol>
                <a:gridCol w="2880320">
                  <a:extLst>
                    <a:ext uri="{9D8B030D-6E8A-4147-A177-3AD203B41FA5}">
                      <a16:colId xmlns:a16="http://schemas.microsoft.com/office/drawing/2014/main" val="365880242"/>
                    </a:ext>
                  </a:extLst>
                </a:gridCol>
                <a:gridCol w="3080545">
                  <a:extLst>
                    <a:ext uri="{9D8B030D-6E8A-4147-A177-3AD203B41FA5}">
                      <a16:colId xmlns:a16="http://schemas.microsoft.com/office/drawing/2014/main" val="3324579113"/>
                    </a:ext>
                  </a:extLst>
                </a:gridCol>
              </a:tblGrid>
              <a:tr h="360384">
                <a:tc>
                  <a:txBody>
                    <a:bodyPr/>
                    <a:lstStyle/>
                    <a:p>
                      <a:r>
                        <a:rPr lang="en-CA" dirty="0"/>
                        <a:t>PMID</a:t>
                      </a:r>
                      <a:endParaRPr lang="en-GB" dirty="0"/>
                    </a:p>
                  </a:txBody>
                  <a:tcPr/>
                </a:tc>
                <a:tc>
                  <a:txBody>
                    <a:bodyPr/>
                    <a:lstStyle/>
                    <a:p>
                      <a:r>
                        <a:rPr lang="en-US" dirty="0"/>
                        <a:t>Phenotype</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err="1"/>
                        <a:t>Assocs</a:t>
                      </a:r>
                      <a:endParaRPr lang="en-GB" dirty="0"/>
                    </a:p>
                  </a:txBody>
                  <a:tcPr/>
                </a:tc>
                <a:extLst>
                  <a:ext uri="{0D108BD9-81ED-4DB2-BD59-A6C34878D82A}">
                    <a16:rowId xmlns:a16="http://schemas.microsoft.com/office/drawing/2014/main" val="2545291914"/>
                  </a:ext>
                </a:extLst>
              </a:tr>
              <a:tr h="401574">
                <a:tc>
                  <a:txBody>
                    <a:bodyPr/>
                    <a:lstStyle/>
                    <a:p>
                      <a:pPr algn="r" fontAlgn="b"/>
                      <a:r>
                        <a:rPr lang="en-US" sz="1600" b="0" i="0" u="none" strike="noStrike" dirty="0">
                          <a:solidFill>
                            <a:srgbClr val="000000"/>
                          </a:solidFill>
                          <a:effectLst/>
                          <a:latin typeface="Calibri" panose="020F0502020204030204" pitchFamily="34" charset="0"/>
                        </a:rPr>
                        <a:t>34155504</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genotype and 12 prenatal environmental factors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placenta</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301 NICHD Fetal Growth Studies–Singletons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5850 variably methylated regions</a:t>
                      </a:r>
                      <a:r>
                        <a:rPr lang="en-US" sz="1600" b="0" i="0" u="none" strike="noStrike" baseline="30000" dirty="0">
                          <a:solidFill>
                            <a:srgbClr val="000000"/>
                          </a:solidFill>
                          <a:effectLst/>
                          <a:latin typeface="Calibri" panose="020F0502020204030204" pitchFamily="34" charset="0"/>
                        </a:rPr>
                        <a:t>1</a:t>
                      </a:r>
                      <a:r>
                        <a:rPr lang="en-US" sz="1600" b="0" i="0" u="none" strike="noStrike" dirty="0">
                          <a:solidFill>
                            <a:srgbClr val="000000"/>
                          </a:solidFill>
                          <a:effectLst/>
                          <a:latin typeface="Calibri" panose="020F0502020204030204" pitchFamily="34" charset="0"/>
                        </a:rPr>
                        <a:t>, of which 70% </a:t>
                      </a:r>
                      <a:r>
                        <a:rPr lang="en-US" sz="1600" b="0" i="0" u="none" strike="noStrike" dirty="0" err="1">
                          <a:solidFill>
                            <a:srgbClr val="000000"/>
                          </a:solidFill>
                          <a:effectLst/>
                          <a:latin typeface="Calibri" panose="020F0502020204030204" pitchFamily="34" charset="0"/>
                        </a:rPr>
                        <a:t>GxE</a:t>
                      </a:r>
                      <a:r>
                        <a:rPr lang="en-US" sz="1600" b="0" i="0" u="none" strike="noStrike" dirty="0">
                          <a:solidFill>
                            <a:srgbClr val="000000"/>
                          </a:solidFill>
                          <a:effectLst/>
                          <a:latin typeface="Calibri" panose="020F0502020204030204" pitchFamily="34" charset="0"/>
                        </a:rPr>
                        <a:t>, 17.7% G, 12.3% G+E, 0.03% E ‘best explanation’</a:t>
                      </a:r>
                    </a:p>
                  </a:txBody>
                  <a:tcPr marL="6350" marR="6350" marT="6350" marB="0" anchor="b"/>
                </a:tc>
                <a:extLst>
                  <a:ext uri="{0D108BD9-81ED-4DB2-BD59-A6C34878D82A}">
                    <a16:rowId xmlns:a16="http://schemas.microsoft.com/office/drawing/2014/main" val="3124496130"/>
                  </a:ext>
                </a:extLst>
              </a:tr>
              <a:tr h="401574">
                <a:tc>
                  <a:txBody>
                    <a:bodyPr/>
                    <a:lstStyle/>
                    <a:p>
                      <a:pPr algn="r" fontAlgn="b"/>
                      <a:r>
                        <a:rPr lang="en-US" sz="1600" b="0" i="0" u="none" strike="noStrike">
                          <a:solidFill>
                            <a:srgbClr val="000000"/>
                          </a:solidFill>
                          <a:effectLst/>
                          <a:latin typeface="Calibri" panose="020F0502020204030204" pitchFamily="34" charset="0"/>
                        </a:rPr>
                        <a:t>34116986</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gestational diabetes mellitus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cord blood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536 FinnGeDi cohort</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a:t>
                      </a:r>
                    </a:p>
                  </a:txBody>
                  <a:tcPr marL="6350" marR="6350" marT="6350" marB="0" anchor="b"/>
                </a:tc>
                <a:extLst>
                  <a:ext uri="{0D108BD9-81ED-4DB2-BD59-A6C34878D82A}">
                    <a16:rowId xmlns:a16="http://schemas.microsoft.com/office/drawing/2014/main" val="2400747378"/>
                  </a:ext>
                </a:extLst>
              </a:tr>
              <a:tr h="401574">
                <a:tc>
                  <a:txBody>
                    <a:bodyPr/>
                    <a:lstStyle/>
                    <a:p>
                      <a:pPr algn="r" fontAlgn="b"/>
                      <a:r>
                        <a:rPr lang="en-US" sz="1600" b="0" i="0" u="none" strike="noStrike">
                          <a:solidFill>
                            <a:srgbClr val="000000"/>
                          </a:solidFill>
                          <a:effectLst/>
                          <a:latin typeface="Calibri" panose="020F0502020204030204" pitchFamily="34" charset="0"/>
                        </a:rPr>
                        <a:t>34086604</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telomere length</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cord 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247</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47 (76% of var(TL) at baseline) and 31 (72% of var(TL) at age 4.5)</a:t>
                      </a:r>
                    </a:p>
                  </a:txBody>
                  <a:tcPr marL="6350" marR="6350" marT="6350" marB="0" anchor="b"/>
                </a:tc>
                <a:extLst>
                  <a:ext uri="{0D108BD9-81ED-4DB2-BD59-A6C34878D82A}">
                    <a16:rowId xmlns:a16="http://schemas.microsoft.com/office/drawing/2014/main" val="279803302"/>
                  </a:ext>
                </a:extLst>
              </a:tr>
              <a:tr h="401574">
                <a:tc>
                  <a:txBody>
                    <a:bodyPr/>
                    <a:lstStyle/>
                    <a:p>
                      <a:pPr algn="r" fontAlgn="b"/>
                      <a:r>
                        <a:rPr lang="en-US" sz="1600" b="0" i="0" u="none" strike="noStrike">
                          <a:solidFill>
                            <a:srgbClr val="000000"/>
                          </a:solidFill>
                          <a:effectLst/>
                          <a:latin typeface="Calibri" panose="020F0502020204030204" pitchFamily="34" charset="0"/>
                        </a:rPr>
                        <a:t>34095363</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childhood adversity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saliva </a:t>
                      </a:r>
                      <a:br>
                        <a:rPr lang="en-US" sz="1600" b="0" i="0" u="none" strike="noStrike" dirty="0">
                          <a:solidFill>
                            <a:srgbClr val="000000"/>
                          </a:solidFill>
                          <a:effectLst/>
                          <a:latin typeface="Calibri" panose="020F0502020204030204" pitchFamily="34" charset="0"/>
                        </a:rPr>
                      </a:br>
                      <a:r>
                        <a:rPr lang="en-US" sz="1600" b="0" i="0" u="none" strike="noStrike" dirty="0">
                          <a:solidFill>
                            <a:srgbClr val="000000"/>
                          </a:solidFill>
                          <a:effectLst/>
                          <a:latin typeface="Calibri" panose="020F0502020204030204" pitchFamily="34" charset="0"/>
                        </a:rPr>
                        <a:t>(5X age 3-5)</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173 children</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null at baseline, trajectories in 6 regions moderated by adversity</a:t>
                      </a:r>
                      <a:r>
                        <a:rPr lang="en-US" sz="1600" b="0" i="0" u="none" strike="noStrike" baseline="30000" dirty="0">
                          <a:solidFill>
                            <a:srgbClr val="000000"/>
                          </a:solidFill>
                          <a:effectLst/>
                          <a:latin typeface="Calibri" panose="020F0502020204030204" pitchFamily="34" charset="0"/>
                        </a:rPr>
                        <a:t>2</a:t>
                      </a:r>
                      <a:r>
                        <a:rPr lang="en-US" sz="1600" b="0" i="0" u="none" strike="noStrike" dirty="0">
                          <a:solidFill>
                            <a:srgbClr val="000000"/>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4291582585"/>
                  </a:ext>
                </a:extLst>
              </a:tr>
            </a:tbl>
          </a:graphicData>
        </a:graphic>
      </p:graphicFrame>
      <p:sp>
        <p:nvSpPr>
          <p:cNvPr id="6" name="TextBox 5">
            <a:extLst>
              <a:ext uri="{FF2B5EF4-FFF2-40B4-BE49-F238E27FC236}">
                <a16:creationId xmlns:a16="http://schemas.microsoft.com/office/drawing/2014/main" id="{6171DB27-5E3F-442E-AC0D-5BD6E2287E7F}"/>
              </a:ext>
            </a:extLst>
          </p:cNvPr>
          <p:cNvSpPr txBox="1"/>
          <p:nvPr/>
        </p:nvSpPr>
        <p:spPr>
          <a:xfrm>
            <a:off x="911424" y="3861048"/>
            <a:ext cx="9649073" cy="995144"/>
          </a:xfrm>
          <a:prstGeom prst="rect">
            <a:avLst/>
          </a:prstGeom>
          <a:noFill/>
        </p:spPr>
        <p:txBody>
          <a:bodyPr wrap="square" rtlCol="0">
            <a:spAutoFit/>
          </a:bodyPr>
          <a:lstStyle/>
          <a:p>
            <a:pPr algn="l"/>
            <a:r>
              <a:rPr lang="en-GB" sz="1600" baseline="30000" dirty="0">
                <a:solidFill>
                  <a:srgbClr val="000000"/>
                </a:solidFill>
                <a:latin typeface="Calibri" panose="020F0502020204030204" pitchFamily="34" charset="0"/>
                <a:cs typeface="Calibri" panose="020F0502020204030204" pitchFamily="34" charset="0"/>
              </a:rPr>
              <a:t>1</a:t>
            </a:r>
            <a:r>
              <a:rPr lang="en-US" sz="1600" dirty="0">
                <a:latin typeface="Calibri" panose="020F0502020204030204" pitchFamily="34" charset="0"/>
                <a:cs typeface="Calibri" panose="020F0502020204030204" pitchFamily="34" charset="0"/>
              </a:rPr>
              <a:t>not really an EWAS of variation: VMR=cluster of CpG sites with top 10% MAD</a:t>
            </a:r>
          </a:p>
          <a:p>
            <a:pPr algn="l"/>
            <a:endParaRPr lang="en-GB" sz="1600" baseline="30000" dirty="0">
              <a:solidFill>
                <a:srgbClr val="000000"/>
              </a:solidFill>
              <a:latin typeface="Calibri" panose="020F0502020204030204" pitchFamily="34" charset="0"/>
              <a:cs typeface="Calibri" panose="020F0502020204030204" pitchFamily="34" charset="0"/>
            </a:endParaRPr>
          </a:p>
          <a:p>
            <a:pPr algn="l"/>
            <a:r>
              <a:rPr lang="en-GB" sz="1600" baseline="30000" dirty="0">
                <a:solidFill>
                  <a:srgbClr val="000000"/>
                </a:solidFill>
                <a:latin typeface="Calibri" panose="020F0502020204030204" pitchFamily="34" charset="0"/>
                <a:cs typeface="Calibri" panose="020F0502020204030204" pitchFamily="34" charset="0"/>
              </a:rPr>
              <a:t>2</a:t>
            </a:r>
            <a:r>
              <a:rPr lang="en-US" sz="1600" dirty="0">
                <a:latin typeface="Calibri" panose="020F0502020204030204" pitchFamily="34" charset="0"/>
                <a:cs typeface="Calibri" panose="020F0502020204030204" pitchFamily="34" charset="0"/>
              </a:rPr>
              <a:t>trajectories evaluated as interaction effects (i.e. methylation ~ … adversity x time point); regions identified by combining interaction statistics using Comb-p.</a:t>
            </a:r>
            <a:endParaRPr lang="en-GB" sz="1600"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in adults</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3065137315"/>
              </p:ext>
            </p:extLst>
          </p:nvPr>
        </p:nvGraphicFramePr>
        <p:xfrm>
          <a:off x="767409" y="1268416"/>
          <a:ext cx="10713392" cy="2650998"/>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4261870548"/>
                    </a:ext>
                  </a:extLst>
                </a:gridCol>
                <a:gridCol w="2664296">
                  <a:extLst>
                    <a:ext uri="{9D8B030D-6E8A-4147-A177-3AD203B41FA5}">
                      <a16:colId xmlns:a16="http://schemas.microsoft.com/office/drawing/2014/main" val="2149470810"/>
                    </a:ext>
                  </a:extLst>
                </a:gridCol>
                <a:gridCol w="1152128">
                  <a:extLst>
                    <a:ext uri="{9D8B030D-6E8A-4147-A177-3AD203B41FA5}">
                      <a16:colId xmlns:a16="http://schemas.microsoft.com/office/drawing/2014/main" val="3741407504"/>
                    </a:ext>
                  </a:extLst>
                </a:gridCol>
                <a:gridCol w="3322491">
                  <a:extLst>
                    <a:ext uri="{9D8B030D-6E8A-4147-A177-3AD203B41FA5}">
                      <a16:colId xmlns:a16="http://schemas.microsoft.com/office/drawing/2014/main" val="365880242"/>
                    </a:ext>
                  </a:extLst>
                </a:gridCol>
                <a:gridCol w="2638374">
                  <a:extLst>
                    <a:ext uri="{9D8B030D-6E8A-4147-A177-3AD203B41FA5}">
                      <a16:colId xmlns:a16="http://schemas.microsoft.com/office/drawing/2014/main" val="3324579113"/>
                    </a:ext>
                  </a:extLst>
                </a:gridCol>
              </a:tblGrid>
              <a:tr h="360384">
                <a:tc>
                  <a:txBody>
                    <a:bodyPr/>
                    <a:lstStyle/>
                    <a:p>
                      <a:r>
                        <a:rPr lang="en-CA" dirty="0"/>
                        <a:t>PMID</a:t>
                      </a:r>
                      <a:endParaRPr lang="en-GB" dirty="0"/>
                    </a:p>
                  </a:txBody>
                  <a:tcPr/>
                </a:tc>
                <a:tc>
                  <a:txBody>
                    <a:bodyPr/>
                    <a:lstStyle/>
                    <a:p>
                      <a:r>
                        <a:rPr lang="en-US" dirty="0"/>
                        <a:t>Phenotype</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err="1"/>
                        <a:t>Assocs</a:t>
                      </a:r>
                      <a:endParaRPr lang="en-GB" dirty="0"/>
                    </a:p>
                  </a:txBody>
                  <a:tcPr/>
                </a:tc>
                <a:extLst>
                  <a:ext uri="{0D108BD9-81ED-4DB2-BD59-A6C34878D82A}">
                    <a16:rowId xmlns:a16="http://schemas.microsoft.com/office/drawing/2014/main" val="2545291914"/>
                  </a:ext>
                </a:extLst>
              </a:tr>
              <a:tr h="401574">
                <a:tc>
                  <a:txBody>
                    <a:bodyPr/>
                    <a:lstStyle/>
                    <a:p>
                      <a:pPr algn="r" fontAlgn="b"/>
                      <a:r>
                        <a:rPr lang="en-US" sz="1600" b="0" i="0" u="none" strike="noStrike" dirty="0">
                          <a:solidFill>
                            <a:srgbClr val="000000"/>
                          </a:solidFill>
                          <a:effectLst/>
                          <a:latin typeface="Calibri" panose="020F0502020204030204" pitchFamily="34" charset="0"/>
                        </a:rPr>
                        <a:t>34116608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mammographic density</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385 postmenopausal women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250</a:t>
                      </a:r>
                    </a:p>
                  </a:txBody>
                  <a:tcPr marL="6350" marR="6350" marT="6350" marB="0" anchor="b"/>
                </a:tc>
                <a:extLst>
                  <a:ext uri="{0D108BD9-81ED-4DB2-BD59-A6C34878D82A}">
                    <a16:rowId xmlns:a16="http://schemas.microsoft.com/office/drawing/2014/main" val="3124496130"/>
                  </a:ext>
                </a:extLst>
              </a:tr>
              <a:tr h="401574">
                <a:tc>
                  <a:txBody>
                    <a:bodyPr/>
                    <a:lstStyle/>
                    <a:p>
                      <a:pPr algn="r" fontAlgn="b"/>
                      <a:r>
                        <a:rPr lang="en-US" sz="1600" b="0" i="0" u="none" strike="noStrike">
                          <a:solidFill>
                            <a:srgbClr val="000000"/>
                          </a:solidFill>
                          <a:effectLst/>
                          <a:latin typeface="Calibri" panose="020F0502020204030204" pitchFamily="34" charset="0"/>
                        </a:rPr>
                        <a:t>34101077</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mammographic density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blood (pre-diagnostic)</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96 pairs of women with breast cancer with low and high density</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null but so many DMRs using mCSEA …</a:t>
                      </a:r>
                    </a:p>
                  </a:txBody>
                  <a:tcPr marL="6350" marR="6350" marT="6350" marB="0" anchor="b"/>
                </a:tc>
                <a:extLst>
                  <a:ext uri="{0D108BD9-81ED-4DB2-BD59-A6C34878D82A}">
                    <a16:rowId xmlns:a16="http://schemas.microsoft.com/office/drawing/2014/main" val="589777234"/>
                  </a:ext>
                </a:extLst>
              </a:tr>
              <a:tr h="401574">
                <a:tc>
                  <a:txBody>
                    <a:bodyPr/>
                    <a:lstStyle/>
                    <a:p>
                      <a:pPr algn="r" fontAlgn="b"/>
                      <a:r>
                        <a:rPr lang="en-US" sz="1600" b="0" i="0" u="none" strike="noStrike">
                          <a:solidFill>
                            <a:srgbClr val="000000"/>
                          </a:solidFill>
                          <a:effectLst/>
                          <a:latin typeface="Calibri" panose="020F0502020204030204" pitchFamily="34" charset="0"/>
                        </a:rPr>
                        <a:t>34091768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common carotid intima-media thickness</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6400 from 9 cohorts</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1 (cg05575921), MR evidence of mediation on stroke risk</a:t>
                      </a:r>
                    </a:p>
                  </a:txBody>
                  <a:tcPr marL="6350" marR="6350" marT="6350" marB="0" anchor="b"/>
                </a:tc>
                <a:extLst>
                  <a:ext uri="{0D108BD9-81ED-4DB2-BD59-A6C34878D82A}">
                    <a16:rowId xmlns:a16="http://schemas.microsoft.com/office/drawing/2014/main" val="2400747378"/>
                  </a:ext>
                </a:extLst>
              </a:tr>
              <a:tr h="401574">
                <a:tc>
                  <a:txBody>
                    <a:bodyPr/>
                    <a:lstStyle/>
                    <a:p>
                      <a:pPr algn="r" fontAlgn="b"/>
                      <a:r>
                        <a:rPr lang="en-US" sz="1600" b="0" i="0" u="none" strike="noStrike">
                          <a:solidFill>
                            <a:srgbClr val="000000"/>
                          </a:solidFill>
                          <a:effectLst/>
                          <a:latin typeface="Calibri" panose="020F0502020204030204" pitchFamily="34" charset="0"/>
                        </a:rPr>
                        <a:t>34117263</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C-reactive protein</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blood</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589 RODAM study</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14 and replicated 24% </a:t>
                      </a:r>
                      <a:r>
                        <a:rPr lang="en-US" sz="1600" b="0" i="0" u="none" strike="noStrike" dirty="0" err="1">
                          <a:solidFill>
                            <a:srgbClr val="000000"/>
                          </a:solidFill>
                          <a:effectLst/>
                          <a:latin typeface="Calibri" panose="020F0502020204030204" pitchFamily="34" charset="0"/>
                        </a:rPr>
                        <a:t>assocs</a:t>
                      </a:r>
                      <a:r>
                        <a:rPr lang="en-US" sz="1600" b="0" i="0" u="none" strike="noStrike" dirty="0">
                          <a:solidFill>
                            <a:srgbClr val="000000"/>
                          </a:solidFill>
                          <a:effectLst/>
                          <a:latin typeface="Calibri" panose="020F0502020204030204" pitchFamily="34" charset="0"/>
                        </a:rPr>
                        <a:t> from previous study</a:t>
                      </a:r>
                    </a:p>
                  </a:txBody>
                  <a:tcPr marL="6350" marR="6350" marT="6350" marB="0" anchor="b"/>
                </a:tc>
                <a:extLst>
                  <a:ext uri="{0D108BD9-81ED-4DB2-BD59-A6C34878D82A}">
                    <a16:rowId xmlns:a16="http://schemas.microsoft.com/office/drawing/2014/main" val="279803302"/>
                  </a:ext>
                </a:extLst>
              </a:tr>
              <a:tr h="401574">
                <a:tc>
                  <a:txBody>
                    <a:bodyPr/>
                    <a:lstStyle/>
                    <a:p>
                      <a:pPr algn="r" fontAlgn="b"/>
                      <a:r>
                        <a:rPr lang="en-US" sz="1600" b="0" i="0" u="none" strike="noStrike">
                          <a:solidFill>
                            <a:srgbClr val="000000"/>
                          </a:solidFill>
                          <a:effectLst/>
                          <a:latin typeface="Calibri" panose="020F0502020204030204" pitchFamily="34" charset="0"/>
                        </a:rPr>
                        <a:t>34112773</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Alzheimer's disease</a:t>
                      </a:r>
                    </a:p>
                  </a:txBody>
                  <a:tcPr marL="6350" marR="6350" marT="6350" marB="0" anchor="b"/>
                </a:tc>
                <a:tc>
                  <a:txBody>
                    <a:bodyPr/>
                    <a:lstStyle/>
                    <a:p>
                      <a:pPr algn="l" fontAlgn="b"/>
                      <a:r>
                        <a:rPr lang="en-US" sz="1600" b="0" i="0" u="none" strike="noStrike">
                          <a:solidFill>
                            <a:srgbClr val="000000"/>
                          </a:solidFill>
                          <a:effectLst/>
                          <a:latin typeface="Calibri" panose="020F0502020204030204" pitchFamily="34" charset="0"/>
                        </a:rPr>
                        <a:t>cortex</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1408</a:t>
                      </a:r>
                    </a:p>
                  </a:txBody>
                  <a:tcPr marL="6350" marR="6350" marT="6350" marB="0" anchor="b"/>
                </a:tc>
                <a:tc>
                  <a:txBody>
                    <a:bodyPr/>
                    <a:lstStyle/>
                    <a:p>
                      <a:pPr algn="l" fontAlgn="b"/>
                      <a:r>
                        <a:rPr lang="en-US" sz="1600" b="0" i="0" u="none" strike="noStrike" dirty="0">
                          <a:solidFill>
                            <a:srgbClr val="000000"/>
                          </a:solidFill>
                          <a:effectLst/>
                          <a:latin typeface="Calibri" panose="020F0502020204030204" pitchFamily="34" charset="0"/>
                        </a:rPr>
                        <a:t>220</a:t>
                      </a:r>
                    </a:p>
                  </a:txBody>
                  <a:tcPr marL="6350" marR="6350" marT="6350" marB="0" anchor="b"/>
                </a:tc>
                <a:extLst>
                  <a:ext uri="{0D108BD9-81ED-4DB2-BD59-A6C34878D82A}">
                    <a16:rowId xmlns:a16="http://schemas.microsoft.com/office/drawing/2014/main" val="4291582585"/>
                  </a:ext>
                </a:extLst>
              </a:tr>
            </a:tbl>
          </a:graphicData>
        </a:graphic>
      </p:graphicFrame>
    </p:spTree>
    <p:extLst>
      <p:ext uri="{BB962C8B-B14F-4D97-AF65-F5344CB8AC3E}">
        <p14:creationId xmlns:p14="http://schemas.microsoft.com/office/powerpoint/2010/main" val="2123264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7E45-FF39-4215-B8A3-B8457EB42F04}"/>
              </a:ext>
            </a:extLst>
          </p:cNvPr>
          <p:cNvSpPr>
            <a:spLocks noGrp="1"/>
          </p:cNvSpPr>
          <p:nvPr>
            <p:ph type="title"/>
          </p:nvPr>
        </p:nvSpPr>
        <p:spPr/>
        <p:txBody>
          <a:bodyPr/>
          <a:lstStyle/>
          <a:p>
            <a:r>
              <a:rPr lang="en-CA" dirty="0"/>
              <a:t>A mention in Nature Outlooks!</a:t>
            </a:r>
            <a:endParaRPr lang="en-US" dirty="0"/>
          </a:p>
        </p:txBody>
      </p:sp>
      <p:sp>
        <p:nvSpPr>
          <p:cNvPr id="3" name="Content Placeholder 2">
            <a:extLst>
              <a:ext uri="{FF2B5EF4-FFF2-40B4-BE49-F238E27FC236}">
                <a16:creationId xmlns:a16="http://schemas.microsoft.com/office/drawing/2014/main" id="{FFEED585-BFC5-448A-A56E-63812EA3CF7E}"/>
              </a:ext>
            </a:extLst>
          </p:cNvPr>
          <p:cNvSpPr>
            <a:spLocks noGrp="1"/>
          </p:cNvSpPr>
          <p:nvPr>
            <p:ph idx="1"/>
          </p:nvPr>
        </p:nvSpPr>
        <p:spPr/>
        <p:txBody>
          <a:bodyPr/>
          <a:lstStyle/>
          <a:p>
            <a:pPr marL="0" indent="0">
              <a:buNone/>
            </a:pPr>
            <a:r>
              <a:rPr lang="en-US" dirty="0" err="1"/>
              <a:t>Nogrady</a:t>
            </a:r>
            <a:r>
              <a:rPr lang="en-US" dirty="0"/>
              <a:t> B. How a child's heart health could be decided before birth. Nature. 2021 Jun;594(7862):S4-S5.</a:t>
            </a:r>
          </a:p>
          <a:p>
            <a:pPr marL="0" indent="0">
              <a:buNone/>
            </a:pPr>
            <a:endParaRPr lang="en-US" dirty="0"/>
          </a:p>
          <a:p>
            <a:pPr marL="400050" lvl="1" indent="0">
              <a:buNone/>
            </a:pPr>
            <a:r>
              <a:rPr lang="en-US" dirty="0"/>
              <a:t>“Researchers have found different patterns of DNA methylation in the children of women who were either underweight or overweight before pregnancy. Higher levels of DNA methylation at certain sites in the children of women who were obese were associated with a greater likelihood of obesity in offspring, whereas the opposite was seen in women who were underweight</a:t>
            </a:r>
            <a:r>
              <a:rPr lang="en-US" baseline="30000" dirty="0"/>
              <a:t>2</a:t>
            </a:r>
            <a:r>
              <a:rPr lang="en-US" dirty="0"/>
              <a:t>.”</a:t>
            </a:r>
          </a:p>
          <a:p>
            <a:pPr marL="0" indent="0">
              <a:buNone/>
            </a:pPr>
            <a:endParaRPr lang="en-US" sz="1600" dirty="0"/>
          </a:p>
          <a:p>
            <a:pPr marL="400050" lvl="1" indent="0">
              <a:buNone/>
            </a:pPr>
            <a:r>
              <a:rPr lang="en-US" sz="1600" dirty="0"/>
              <a:t>2. Sharp GC, Lawlor DA, Richmond RC, et al. Maternal pre-pregnancy BMI and gestational weight gain, offspring DNA methylation and later offspring adiposity: findings from the Avon Longitudinal Study of Parents and Children. Int J Epidemiol. 2015;44(4):1288-1304.</a:t>
            </a:r>
          </a:p>
        </p:txBody>
      </p:sp>
    </p:spTree>
    <p:extLst>
      <p:ext uri="{BB962C8B-B14F-4D97-AF65-F5344CB8AC3E}">
        <p14:creationId xmlns:p14="http://schemas.microsoft.com/office/powerpoint/2010/main" val="403594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8449-967A-4B14-9A79-AA8287854B95}"/>
              </a:ext>
            </a:extLst>
          </p:cNvPr>
          <p:cNvSpPr>
            <a:spLocks noGrp="1"/>
          </p:cNvSpPr>
          <p:nvPr>
            <p:ph type="title"/>
          </p:nvPr>
        </p:nvSpPr>
        <p:spPr/>
        <p:txBody>
          <a:bodyPr/>
          <a:lstStyle/>
          <a:p>
            <a:r>
              <a:rPr lang="en-GB" dirty="0"/>
              <a:t>Gene set enrichment for EWAS</a:t>
            </a:r>
            <a:endParaRPr lang="en-US" dirty="0"/>
          </a:p>
        </p:txBody>
      </p:sp>
      <p:sp>
        <p:nvSpPr>
          <p:cNvPr id="3" name="Content Placeholder 2">
            <a:extLst>
              <a:ext uri="{FF2B5EF4-FFF2-40B4-BE49-F238E27FC236}">
                <a16:creationId xmlns:a16="http://schemas.microsoft.com/office/drawing/2014/main" id="{F56D9CE3-880B-40D8-8212-5D7E7E1993D3}"/>
              </a:ext>
            </a:extLst>
          </p:cNvPr>
          <p:cNvSpPr>
            <a:spLocks noGrp="1"/>
          </p:cNvSpPr>
          <p:nvPr>
            <p:ph idx="1"/>
          </p:nvPr>
        </p:nvSpPr>
        <p:spPr>
          <a:xfrm>
            <a:off x="584422" y="1799559"/>
            <a:ext cx="10871200" cy="5058441"/>
          </a:xfrm>
        </p:spPr>
        <p:txBody>
          <a:bodyPr/>
          <a:lstStyle/>
          <a:p>
            <a:pPr marL="0" indent="0">
              <a:buNone/>
            </a:pPr>
            <a:r>
              <a:rPr lang="en-US" dirty="0" err="1"/>
              <a:t>Maksimovic</a:t>
            </a:r>
            <a:r>
              <a:rPr lang="en-US" dirty="0"/>
              <a:t> J, </a:t>
            </a:r>
            <a:r>
              <a:rPr lang="en-US" dirty="0" err="1"/>
              <a:t>Oshlack</a:t>
            </a:r>
            <a:r>
              <a:rPr lang="en-US" dirty="0"/>
              <a:t> A, </a:t>
            </a:r>
            <a:r>
              <a:rPr lang="en-US" dirty="0" err="1"/>
              <a:t>Phipson</a:t>
            </a:r>
            <a:r>
              <a:rPr lang="en-US" dirty="0"/>
              <a:t> B. </a:t>
            </a:r>
            <a:r>
              <a:rPr lang="en-US" b="1" dirty="0"/>
              <a:t>Gene set enrichment analysis for genome-wide DNA methylation data</a:t>
            </a:r>
            <a:r>
              <a:rPr lang="en-US" dirty="0"/>
              <a:t>. Genome Biol. 2021 Jun 8;22(1):173.</a:t>
            </a:r>
          </a:p>
          <a:p>
            <a:pPr marL="0" indent="0">
              <a:buNone/>
            </a:pPr>
            <a:endParaRPr lang="en-US" dirty="0"/>
          </a:p>
          <a:p>
            <a:pPr marL="0" indent="0">
              <a:buNone/>
            </a:pPr>
            <a:r>
              <a:rPr lang="en-US" b="1" dirty="0" err="1">
                <a:solidFill>
                  <a:schemeClr val="accent2">
                    <a:lumMod val="75000"/>
                  </a:schemeClr>
                </a:solidFill>
              </a:rPr>
              <a:t>Gometh</a:t>
            </a:r>
            <a:r>
              <a:rPr lang="en-US" dirty="0"/>
              <a:t> for CpG sites</a:t>
            </a:r>
          </a:p>
          <a:p>
            <a:pPr marL="0" indent="0">
              <a:buNone/>
            </a:pPr>
            <a:r>
              <a:rPr lang="en-US" b="1" dirty="0" err="1">
                <a:solidFill>
                  <a:schemeClr val="accent2">
                    <a:lumMod val="75000"/>
                  </a:schemeClr>
                </a:solidFill>
              </a:rPr>
              <a:t>Goregion</a:t>
            </a:r>
            <a:r>
              <a:rPr lang="en-US" dirty="0"/>
              <a:t> for DMRs … both available in the </a:t>
            </a:r>
            <a:r>
              <a:rPr lang="en-US" i="1" dirty="0" err="1"/>
              <a:t>missMethyl</a:t>
            </a:r>
            <a:r>
              <a:rPr lang="en-US" dirty="0"/>
              <a:t> Bioconductor R package</a:t>
            </a:r>
          </a:p>
          <a:p>
            <a:pPr marL="0" indent="0">
              <a:buNone/>
            </a:pPr>
            <a:endParaRPr lang="en-US" dirty="0"/>
          </a:p>
          <a:p>
            <a:pPr marL="0" indent="0">
              <a:buNone/>
            </a:pPr>
            <a:r>
              <a:rPr lang="en-US" dirty="0"/>
              <a:t>Problems</a:t>
            </a:r>
          </a:p>
          <a:p>
            <a:pPr>
              <a:buFont typeface="Arial" panose="020B0604020202020204" pitchFamily="34" charset="0"/>
              <a:buChar char="•"/>
            </a:pPr>
            <a:r>
              <a:rPr lang="en-US" dirty="0"/>
              <a:t>Probe-number bias</a:t>
            </a:r>
          </a:p>
          <a:p>
            <a:pPr>
              <a:buFont typeface="Arial" panose="020B0604020202020204" pitchFamily="34" charset="0"/>
              <a:buChar char="•"/>
            </a:pPr>
            <a:r>
              <a:rPr lang="en-US" dirty="0"/>
              <a:t>Multi-gene bias</a:t>
            </a:r>
            <a:br>
              <a:rPr lang="en-US" dirty="0"/>
            </a:br>
            <a:endParaRPr lang="en-US" dirty="0"/>
          </a:p>
          <a:p>
            <a:pPr marL="0" indent="0">
              <a:buNone/>
            </a:pPr>
            <a:r>
              <a:rPr lang="en-US" dirty="0"/>
              <a:t>Solution (same approach as </a:t>
            </a:r>
            <a:r>
              <a:rPr lang="en-US" dirty="0" err="1"/>
              <a:t>GoSeq</a:t>
            </a:r>
            <a:r>
              <a:rPr lang="en-US" dirty="0"/>
              <a:t> for RNA-seq)</a:t>
            </a:r>
          </a:p>
          <a:p>
            <a:pPr>
              <a:buFont typeface="Arial" panose="020B0604020202020204" pitchFamily="34" charset="0"/>
              <a:buChar char="•"/>
            </a:pPr>
            <a:r>
              <a:rPr lang="en-US" dirty="0"/>
              <a:t>CpG weight = 1/number of genes</a:t>
            </a:r>
          </a:p>
          <a:p>
            <a:pPr>
              <a:buFont typeface="Arial" panose="020B0604020202020204" pitchFamily="34" charset="0"/>
              <a:buChar char="•"/>
            </a:pPr>
            <a:r>
              <a:rPr lang="en-US" dirty="0" err="1"/>
              <a:t>Wallenius</a:t>
            </a:r>
            <a:r>
              <a:rPr lang="en-US" dirty="0"/>
              <a:t> noncentral hypergeometric test </a:t>
            </a:r>
            <a:br>
              <a:rPr lang="en-US" dirty="0"/>
            </a:br>
            <a:r>
              <a:rPr lang="en-US" dirty="0"/>
              <a:t>                         (approximates enrichment but random sampling better)</a:t>
            </a:r>
          </a:p>
          <a:p>
            <a:pPr marL="0" indent="0">
              <a:buNone/>
            </a:pPr>
            <a:endParaRPr lang="en-US" dirty="0"/>
          </a:p>
        </p:txBody>
      </p:sp>
    </p:spTree>
    <p:extLst>
      <p:ext uri="{BB962C8B-B14F-4D97-AF65-F5344CB8AC3E}">
        <p14:creationId xmlns:p14="http://schemas.microsoft.com/office/powerpoint/2010/main" val="3096963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8449-967A-4B14-9A79-AA8287854B95}"/>
              </a:ext>
            </a:extLst>
          </p:cNvPr>
          <p:cNvSpPr>
            <a:spLocks noGrp="1"/>
          </p:cNvSpPr>
          <p:nvPr>
            <p:ph type="title"/>
          </p:nvPr>
        </p:nvSpPr>
        <p:spPr/>
        <p:txBody>
          <a:bodyPr/>
          <a:lstStyle/>
          <a:p>
            <a:r>
              <a:rPr lang="en-GB" dirty="0"/>
              <a:t>Gene set enrichment for EWAS, cont.</a:t>
            </a:r>
            <a:endParaRPr lang="en-US" dirty="0"/>
          </a:p>
        </p:txBody>
      </p:sp>
      <p:sp>
        <p:nvSpPr>
          <p:cNvPr id="3" name="Content Placeholder 2">
            <a:extLst>
              <a:ext uri="{FF2B5EF4-FFF2-40B4-BE49-F238E27FC236}">
                <a16:creationId xmlns:a16="http://schemas.microsoft.com/office/drawing/2014/main" id="{F56D9CE3-880B-40D8-8212-5D7E7E1993D3}"/>
              </a:ext>
            </a:extLst>
          </p:cNvPr>
          <p:cNvSpPr>
            <a:spLocks noGrp="1"/>
          </p:cNvSpPr>
          <p:nvPr>
            <p:ph idx="1"/>
          </p:nvPr>
        </p:nvSpPr>
        <p:spPr>
          <a:xfrm>
            <a:off x="609600" y="1799559"/>
            <a:ext cx="10871200" cy="5058441"/>
          </a:xfrm>
        </p:spPr>
        <p:txBody>
          <a:bodyPr/>
          <a:lstStyle/>
          <a:p>
            <a:pPr marL="0" indent="0">
              <a:buNone/>
            </a:pPr>
            <a:r>
              <a:rPr lang="en-US" dirty="0" err="1"/>
              <a:t>Maksimovic</a:t>
            </a:r>
            <a:r>
              <a:rPr lang="en-US" dirty="0"/>
              <a:t> J, </a:t>
            </a:r>
            <a:r>
              <a:rPr lang="en-US" dirty="0" err="1"/>
              <a:t>Oshlack</a:t>
            </a:r>
            <a:r>
              <a:rPr lang="en-US" dirty="0"/>
              <a:t> A, </a:t>
            </a:r>
            <a:r>
              <a:rPr lang="en-US" dirty="0" err="1"/>
              <a:t>Phipson</a:t>
            </a:r>
            <a:r>
              <a:rPr lang="en-US" dirty="0"/>
              <a:t> B. </a:t>
            </a:r>
            <a:r>
              <a:rPr lang="en-US" b="1" dirty="0"/>
              <a:t>Gene set enrichment analysis for genome-wide DNA methylation data</a:t>
            </a:r>
            <a:r>
              <a:rPr lang="en-US" dirty="0"/>
              <a:t>. Genome Biol. 2021 Jun 8;22(1):173.</a:t>
            </a:r>
          </a:p>
          <a:p>
            <a:pPr marL="0" indent="0">
              <a:buNone/>
            </a:pPr>
            <a:endParaRPr lang="en-US" dirty="0"/>
          </a:p>
          <a:p>
            <a:pPr marL="0" indent="0">
              <a:buNone/>
            </a:pPr>
            <a:r>
              <a:rPr lang="en-US" dirty="0"/>
              <a:t>Compared to </a:t>
            </a:r>
            <a:r>
              <a:rPr lang="en-US" dirty="0" err="1"/>
              <a:t>ebGSEA</a:t>
            </a:r>
            <a:r>
              <a:rPr lang="en-US" dirty="0"/>
              <a:t>, </a:t>
            </a:r>
            <a:r>
              <a:rPr lang="en-US" dirty="0" err="1"/>
              <a:t>mRRA</a:t>
            </a:r>
            <a:r>
              <a:rPr lang="en-US" dirty="0"/>
              <a:t>, </a:t>
            </a:r>
            <a:r>
              <a:rPr lang="en-US" dirty="0" err="1"/>
              <a:t>mGLM</a:t>
            </a:r>
            <a:r>
              <a:rPr lang="en-US" dirty="0"/>
              <a:t>, hypergeometric</a:t>
            </a:r>
          </a:p>
          <a:p>
            <a:pPr marL="457200" indent="-457200">
              <a:buAutoNum type="arabicPeriod"/>
            </a:pPr>
            <a:r>
              <a:rPr lang="en-US" b="1" dirty="0"/>
              <a:t>Control false-positive rate</a:t>
            </a:r>
            <a:r>
              <a:rPr lang="en-US" dirty="0"/>
              <a:t>: only </a:t>
            </a:r>
            <a:r>
              <a:rPr lang="en-US" dirty="0" err="1"/>
              <a:t>mGLM</a:t>
            </a:r>
            <a:r>
              <a:rPr lang="en-US" dirty="0"/>
              <a:t> and </a:t>
            </a:r>
            <a:r>
              <a:rPr lang="en-US" dirty="0" err="1"/>
              <a:t>Gometh</a:t>
            </a:r>
            <a:r>
              <a:rPr lang="en-US" dirty="0"/>
              <a:t> </a:t>
            </a:r>
          </a:p>
          <a:p>
            <a:pPr marL="457200" indent="-457200">
              <a:buAutoNum type="arabicPeriod"/>
            </a:pPr>
            <a:r>
              <a:rPr lang="en-US" b="1" dirty="0"/>
              <a:t>Maximize true-positive rate</a:t>
            </a:r>
            <a:r>
              <a:rPr lang="en-US" dirty="0"/>
              <a:t>: </a:t>
            </a:r>
            <a:r>
              <a:rPr lang="en-US" dirty="0" err="1"/>
              <a:t>Gometh</a:t>
            </a:r>
            <a:r>
              <a:rPr lang="en-US" dirty="0"/>
              <a:t> highest, often 10% higher than competitors</a:t>
            </a:r>
          </a:p>
          <a:p>
            <a:pPr marL="457200" indent="-457200">
              <a:buAutoNum type="arabicPeriod"/>
            </a:pPr>
            <a:r>
              <a:rPr lang="en-US" b="1" dirty="0"/>
              <a:t>Speed</a:t>
            </a:r>
            <a:r>
              <a:rPr lang="en-US" dirty="0"/>
              <a:t>: </a:t>
            </a:r>
            <a:r>
              <a:rPr lang="en-US" dirty="0" err="1"/>
              <a:t>mRRA</a:t>
            </a:r>
            <a:r>
              <a:rPr lang="en-US" dirty="0"/>
              <a:t> fastest followed by </a:t>
            </a:r>
            <a:r>
              <a:rPr lang="en-US" dirty="0" err="1"/>
              <a:t>Gometh</a:t>
            </a:r>
            <a:r>
              <a:rPr lang="en-US" dirty="0"/>
              <a:t> (30 seconds for analysis)</a:t>
            </a:r>
          </a:p>
          <a:p>
            <a:pPr marL="0" indent="0">
              <a:buNone/>
            </a:pPr>
            <a:endParaRPr lang="en-US" dirty="0"/>
          </a:p>
          <a:p>
            <a:pPr marL="0" indent="0">
              <a:buNone/>
            </a:pPr>
            <a:r>
              <a:rPr lang="en-US" dirty="0" err="1"/>
              <a:t>Goregion</a:t>
            </a:r>
            <a:r>
              <a:rPr lang="en-US" dirty="0"/>
              <a:t> = </a:t>
            </a:r>
            <a:r>
              <a:rPr lang="en-US" dirty="0" err="1"/>
              <a:t>Gometh</a:t>
            </a:r>
            <a:r>
              <a:rPr lang="en-US" dirty="0"/>
              <a:t> applied to CpG sites in DMRs</a:t>
            </a:r>
          </a:p>
          <a:p>
            <a:pPr marL="0" indent="0">
              <a:buNone/>
            </a:pPr>
            <a:endParaRPr lang="en-US" dirty="0"/>
          </a:p>
        </p:txBody>
      </p:sp>
    </p:spTree>
    <p:extLst>
      <p:ext uri="{BB962C8B-B14F-4D97-AF65-F5344CB8AC3E}">
        <p14:creationId xmlns:p14="http://schemas.microsoft.com/office/powerpoint/2010/main" val="27690680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FF6D-F6A7-4B63-9DA7-604ABA81EB2E}"/>
              </a:ext>
            </a:extLst>
          </p:cNvPr>
          <p:cNvSpPr>
            <a:spLocks noGrp="1"/>
          </p:cNvSpPr>
          <p:nvPr>
            <p:ph type="title"/>
          </p:nvPr>
        </p:nvSpPr>
        <p:spPr/>
        <p:txBody>
          <a:bodyPr/>
          <a:lstStyle/>
          <a:p>
            <a:r>
              <a:rPr lang="en-CA" dirty="0"/>
              <a:t>Selection bias and inverse probability weighting</a:t>
            </a:r>
            <a:endParaRPr lang="en-US" dirty="0"/>
          </a:p>
        </p:txBody>
      </p:sp>
      <p:sp>
        <p:nvSpPr>
          <p:cNvPr id="3" name="Content Placeholder 2">
            <a:extLst>
              <a:ext uri="{FF2B5EF4-FFF2-40B4-BE49-F238E27FC236}">
                <a16:creationId xmlns:a16="http://schemas.microsoft.com/office/drawing/2014/main" id="{61B65F74-A3EA-4D15-B29B-3EC788503D03}"/>
              </a:ext>
            </a:extLst>
          </p:cNvPr>
          <p:cNvSpPr>
            <a:spLocks noGrp="1"/>
          </p:cNvSpPr>
          <p:nvPr>
            <p:ph idx="1"/>
          </p:nvPr>
        </p:nvSpPr>
        <p:spPr>
          <a:xfrm>
            <a:off x="609600" y="1484784"/>
            <a:ext cx="10871200" cy="4984416"/>
          </a:xfrm>
        </p:spPr>
        <p:txBody>
          <a:bodyPr/>
          <a:lstStyle/>
          <a:p>
            <a:pPr marL="0" indent="0">
              <a:buNone/>
            </a:pPr>
            <a:r>
              <a:rPr lang="en-US" dirty="0"/>
              <a:t>Carry PM, et al. </a:t>
            </a:r>
            <a:r>
              <a:rPr lang="en-US" b="1" dirty="0"/>
              <a:t>Inverse probability weighting is an effective method to address selection bias during the analysis of high dimensional data</a:t>
            </a:r>
            <a:r>
              <a:rPr lang="en-US" dirty="0"/>
              <a:t>. Genet Epidemiol. 2021 Jun 15. </a:t>
            </a:r>
          </a:p>
          <a:p>
            <a:pPr marL="0" indent="0">
              <a:buNone/>
            </a:pPr>
            <a:endParaRPr lang="en-US" dirty="0"/>
          </a:p>
          <a:p>
            <a:pPr marL="0" indent="0">
              <a:buNone/>
            </a:pPr>
            <a:r>
              <a:rPr lang="en-US" dirty="0"/>
              <a:t>IPW = weight observations by inverse probability of selection</a:t>
            </a:r>
          </a:p>
          <a:p>
            <a:pPr marL="0" indent="0">
              <a:buNone/>
            </a:pPr>
            <a:endParaRPr lang="en-US" dirty="0"/>
          </a:p>
          <a:p>
            <a:pPr marL="0" indent="0">
              <a:buNone/>
            </a:pPr>
            <a:r>
              <a:rPr lang="en-US" dirty="0"/>
              <a:t>N=114 adolescents with </a:t>
            </a:r>
            <a:r>
              <a:rPr lang="en-US" dirty="0" err="1"/>
              <a:t>DNAm</a:t>
            </a:r>
            <a:r>
              <a:rPr lang="en-US" dirty="0"/>
              <a:t> profiles</a:t>
            </a:r>
          </a:p>
          <a:p>
            <a:pPr marL="0" indent="0">
              <a:buNone/>
            </a:pPr>
            <a:r>
              <a:rPr lang="en-US" dirty="0"/>
              <a:t>Simulated age and sex sample selection:</a:t>
            </a:r>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4F3ACF82-7EF8-4C89-98E1-35E99317E8C3}"/>
              </a:ext>
            </a:extLst>
          </p:cNvPr>
          <p:cNvGraphicFramePr>
            <a:graphicFrameLocks noGrp="1"/>
          </p:cNvGraphicFramePr>
          <p:nvPr>
            <p:extLst>
              <p:ext uri="{D42A27DB-BD31-4B8C-83A1-F6EECF244321}">
                <p14:modId xmlns:p14="http://schemas.microsoft.com/office/powerpoint/2010/main" val="3357356937"/>
              </p:ext>
            </p:extLst>
          </p:nvPr>
        </p:nvGraphicFramePr>
        <p:xfrm>
          <a:off x="1127448" y="429309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5091223"/>
                    </a:ext>
                  </a:extLst>
                </a:gridCol>
                <a:gridCol w="4064000">
                  <a:extLst>
                    <a:ext uri="{9D8B030D-6E8A-4147-A177-3AD203B41FA5}">
                      <a16:colId xmlns:a16="http://schemas.microsoft.com/office/drawing/2014/main" val="1184521266"/>
                    </a:ext>
                  </a:extLst>
                </a:gridCol>
              </a:tblGrid>
              <a:tr h="370840">
                <a:tc>
                  <a:txBody>
                    <a:bodyPr/>
                    <a:lstStyle/>
                    <a:p>
                      <a:r>
                        <a:rPr lang="en-CA" dirty="0"/>
                        <a:t>Scenario</a:t>
                      </a:r>
                      <a:endParaRPr lang="en-US" dirty="0"/>
                    </a:p>
                  </a:txBody>
                  <a:tcPr/>
                </a:tc>
                <a:tc>
                  <a:txBody>
                    <a:bodyPr/>
                    <a:lstStyle/>
                    <a:p>
                      <a:r>
                        <a:rPr lang="en-CA" dirty="0"/>
                        <a:t>Result</a:t>
                      </a:r>
                      <a:endParaRPr lang="en-US" dirty="0"/>
                    </a:p>
                  </a:txBody>
                  <a:tcPr/>
                </a:tc>
                <a:extLst>
                  <a:ext uri="{0D108BD9-81ED-4DB2-BD59-A6C34878D82A}">
                    <a16:rowId xmlns:a16="http://schemas.microsoft.com/office/drawing/2014/main" val="1948029130"/>
                  </a:ext>
                </a:extLst>
              </a:tr>
              <a:tr h="370840">
                <a:tc>
                  <a:txBody>
                    <a:bodyPr/>
                    <a:lstStyle/>
                    <a:p>
                      <a:r>
                        <a:rPr lang="en-CA" dirty="0"/>
                        <a:t>Complete population</a:t>
                      </a:r>
                      <a:endParaRPr lang="en-US" dirty="0"/>
                    </a:p>
                  </a:txBody>
                  <a:tcPr/>
                </a:tc>
                <a:tc>
                  <a:txBody>
                    <a:bodyPr/>
                    <a:lstStyle/>
                    <a:p>
                      <a:r>
                        <a:rPr lang="en-CA" dirty="0"/>
                        <a:t>‘truth’</a:t>
                      </a:r>
                      <a:endParaRPr lang="en-US" dirty="0"/>
                    </a:p>
                  </a:txBody>
                  <a:tcPr/>
                </a:tc>
                <a:extLst>
                  <a:ext uri="{0D108BD9-81ED-4DB2-BD59-A6C34878D82A}">
                    <a16:rowId xmlns:a16="http://schemas.microsoft.com/office/drawing/2014/main" val="774772047"/>
                  </a:ext>
                </a:extLst>
              </a:tr>
              <a:tr h="370840">
                <a:tc>
                  <a:txBody>
                    <a:bodyPr/>
                    <a:lstStyle/>
                    <a:p>
                      <a:r>
                        <a:rPr lang="en-CA" dirty="0"/>
                        <a:t>Selected no adjustment</a:t>
                      </a:r>
                      <a:endParaRPr lang="en-US" dirty="0"/>
                    </a:p>
                  </a:txBody>
                  <a:tcPr/>
                </a:tc>
                <a:tc>
                  <a:txBody>
                    <a:bodyPr/>
                    <a:lstStyle/>
                    <a:p>
                      <a:r>
                        <a:rPr lang="en-CA" dirty="0"/>
                        <a:t>Bias</a:t>
                      </a:r>
                      <a:endParaRPr lang="en-US" dirty="0"/>
                    </a:p>
                  </a:txBody>
                  <a:tcPr/>
                </a:tc>
                <a:extLst>
                  <a:ext uri="{0D108BD9-81ED-4DB2-BD59-A6C34878D82A}">
                    <a16:rowId xmlns:a16="http://schemas.microsoft.com/office/drawing/2014/main" val="4193531033"/>
                  </a:ext>
                </a:extLst>
              </a:tr>
              <a:tr h="370840">
                <a:tc>
                  <a:txBody>
                    <a:bodyPr/>
                    <a:lstStyle/>
                    <a:p>
                      <a:r>
                        <a:rPr lang="en-CA" dirty="0"/>
                        <a:t>Selected with IPW</a:t>
                      </a:r>
                      <a:endParaRPr lang="en-US" dirty="0"/>
                    </a:p>
                  </a:txBody>
                  <a:tcPr/>
                </a:tc>
                <a:tc>
                  <a:txBody>
                    <a:bodyPr/>
                    <a:lstStyle/>
                    <a:p>
                      <a:r>
                        <a:rPr lang="en-CA" dirty="0"/>
                        <a:t>Less bias, genomic inflation</a:t>
                      </a:r>
                      <a:endParaRPr lang="en-US" dirty="0"/>
                    </a:p>
                  </a:txBody>
                  <a:tcPr/>
                </a:tc>
                <a:extLst>
                  <a:ext uri="{0D108BD9-81ED-4DB2-BD59-A6C34878D82A}">
                    <a16:rowId xmlns:a16="http://schemas.microsoft.com/office/drawing/2014/main" val="1215907419"/>
                  </a:ext>
                </a:extLst>
              </a:tr>
              <a:tr h="370840">
                <a:tc>
                  <a:txBody>
                    <a:bodyPr/>
                    <a:lstStyle/>
                    <a:p>
                      <a:r>
                        <a:rPr lang="en-CA" dirty="0"/>
                        <a:t>Selected with IPW and ‘bacon’</a:t>
                      </a:r>
                      <a:endParaRPr lang="en-US" dirty="0"/>
                    </a:p>
                  </a:txBody>
                  <a:tcPr/>
                </a:tc>
                <a:tc>
                  <a:txBody>
                    <a:bodyPr/>
                    <a:lstStyle/>
                    <a:p>
                      <a:r>
                        <a:rPr lang="en-CA" dirty="0"/>
                        <a:t>Less bias, no inflation</a:t>
                      </a:r>
                      <a:endParaRPr lang="en-US" dirty="0"/>
                    </a:p>
                  </a:txBody>
                  <a:tcPr/>
                </a:tc>
                <a:extLst>
                  <a:ext uri="{0D108BD9-81ED-4DB2-BD59-A6C34878D82A}">
                    <a16:rowId xmlns:a16="http://schemas.microsoft.com/office/drawing/2014/main" val="2766316322"/>
                  </a:ext>
                </a:extLst>
              </a:tr>
            </a:tbl>
          </a:graphicData>
        </a:graphic>
      </p:graphicFrame>
    </p:spTree>
    <p:extLst>
      <p:ext uri="{BB962C8B-B14F-4D97-AF65-F5344CB8AC3E}">
        <p14:creationId xmlns:p14="http://schemas.microsoft.com/office/powerpoint/2010/main" val="25455369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08BA-BBF6-4F6B-A0A9-7D8689EF76C4}"/>
              </a:ext>
            </a:extLst>
          </p:cNvPr>
          <p:cNvSpPr>
            <a:spLocks noGrp="1"/>
          </p:cNvSpPr>
          <p:nvPr>
            <p:ph type="title"/>
          </p:nvPr>
        </p:nvSpPr>
        <p:spPr/>
        <p:txBody>
          <a:bodyPr/>
          <a:lstStyle/>
          <a:p>
            <a:r>
              <a:rPr lang="en-US" dirty="0"/>
              <a:t>Mitochondrial copy number</a:t>
            </a:r>
            <a:endParaRPr lang="en-GB" dirty="0"/>
          </a:p>
        </p:txBody>
      </p:sp>
      <p:sp>
        <p:nvSpPr>
          <p:cNvPr id="3" name="Content Placeholder 2">
            <a:extLst>
              <a:ext uri="{FF2B5EF4-FFF2-40B4-BE49-F238E27FC236}">
                <a16:creationId xmlns:a16="http://schemas.microsoft.com/office/drawing/2014/main" id="{F7F024D1-3E6E-484D-A894-9F9753EC8BFB}"/>
              </a:ext>
            </a:extLst>
          </p:cNvPr>
          <p:cNvSpPr>
            <a:spLocks noGrp="1"/>
          </p:cNvSpPr>
          <p:nvPr>
            <p:ph idx="1"/>
          </p:nvPr>
        </p:nvSpPr>
        <p:spPr/>
        <p:txBody>
          <a:bodyPr/>
          <a:lstStyle/>
          <a:p>
            <a:pPr marL="0" indent="0">
              <a:buNone/>
            </a:pPr>
            <a:r>
              <a:rPr lang="en-GB" dirty="0" err="1"/>
              <a:t>Ganel</a:t>
            </a:r>
            <a:r>
              <a:rPr lang="en-GB" dirty="0"/>
              <a:t> L, et al. </a:t>
            </a:r>
            <a:r>
              <a:rPr lang="en-GB" b="1" dirty="0"/>
              <a:t>Mitochondrial genome copy number measured by DNA sequencing in human blood is strongly associated with metabolic traits via cell-type composition differences</a:t>
            </a:r>
            <a:r>
              <a:rPr lang="en-GB" dirty="0"/>
              <a:t>. Hum Genomics. 2021 Jun 7;15(1):34. </a:t>
            </a:r>
          </a:p>
          <a:p>
            <a:pPr marL="0" indent="0">
              <a:buNone/>
            </a:pPr>
            <a:endParaRPr lang="en-GB" dirty="0"/>
          </a:p>
          <a:p>
            <a:pPr marL="0" indent="0">
              <a:buNone/>
            </a:pPr>
            <a:r>
              <a:rPr lang="en-GB" dirty="0"/>
              <a:t>N=19184 Finnish individuals</a:t>
            </a:r>
          </a:p>
          <a:p>
            <a:pPr marL="0" indent="0">
              <a:buNone/>
            </a:pPr>
            <a:endParaRPr lang="en-GB" dirty="0"/>
          </a:p>
          <a:p>
            <a:pPr marL="0" indent="0">
              <a:buNone/>
            </a:pPr>
            <a:r>
              <a:rPr lang="en-GB" dirty="0"/>
              <a:t>Associated with:</a:t>
            </a:r>
          </a:p>
          <a:p>
            <a:pPr>
              <a:buFont typeface="Arial" panose="020B0604020202020204" pitchFamily="34" charset="0"/>
              <a:buChar char="•"/>
            </a:pPr>
            <a:r>
              <a:rPr lang="en-GB" dirty="0"/>
              <a:t>Two genetic variants</a:t>
            </a:r>
          </a:p>
          <a:p>
            <a:pPr>
              <a:buFont typeface="Arial" panose="020B0604020202020204" pitchFamily="34" charset="0"/>
              <a:buChar char="•"/>
            </a:pPr>
            <a:r>
              <a:rPr lang="en-GB" dirty="0"/>
              <a:t>“insulin levels and other metabolic syndrome traits” (and causal by MR)</a:t>
            </a:r>
          </a:p>
          <a:p>
            <a:pPr>
              <a:buFont typeface="Arial" panose="020B0604020202020204" pitchFamily="34" charset="0"/>
              <a:buChar char="•"/>
            </a:pPr>
            <a:r>
              <a:rPr lang="en-GB" dirty="0"/>
              <a:t>Polygenic risk score</a:t>
            </a:r>
            <a:br>
              <a:rPr lang="en-GB" dirty="0"/>
            </a:br>
            <a:endParaRPr lang="en-GB" dirty="0"/>
          </a:p>
          <a:p>
            <a:pPr marL="0" indent="0">
              <a:buNone/>
            </a:pPr>
            <a:r>
              <a:rPr lang="en-GB" dirty="0"/>
              <a:t>“Adjusting for cell counts largely eliminated these signals”</a:t>
            </a:r>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buNone/>
            </a:pPr>
            <a:endParaRPr lang="en-GB" dirty="0"/>
          </a:p>
        </p:txBody>
      </p:sp>
    </p:spTree>
    <p:extLst>
      <p:ext uri="{BB962C8B-B14F-4D97-AF65-F5344CB8AC3E}">
        <p14:creationId xmlns:p14="http://schemas.microsoft.com/office/powerpoint/2010/main" val="17145349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CD33-13B0-452E-BB99-1CA04800F2A8}"/>
              </a:ext>
            </a:extLst>
          </p:cNvPr>
          <p:cNvSpPr>
            <a:spLocks noGrp="1"/>
          </p:cNvSpPr>
          <p:nvPr>
            <p:ph type="title"/>
          </p:nvPr>
        </p:nvSpPr>
        <p:spPr/>
        <p:txBody>
          <a:bodyPr/>
          <a:lstStyle/>
          <a:p>
            <a:r>
              <a:rPr lang="en-CA" dirty="0"/>
              <a:t>Genetically-derived gene expression and depression</a:t>
            </a:r>
            <a:endParaRPr lang="en-US" dirty="0"/>
          </a:p>
        </p:txBody>
      </p:sp>
      <p:sp>
        <p:nvSpPr>
          <p:cNvPr id="3" name="Content Placeholder 2">
            <a:extLst>
              <a:ext uri="{FF2B5EF4-FFF2-40B4-BE49-F238E27FC236}">
                <a16:creationId xmlns:a16="http://schemas.microsoft.com/office/drawing/2014/main" id="{A3B83DDA-8F90-4FAB-89C8-C50FE273835C}"/>
              </a:ext>
            </a:extLst>
          </p:cNvPr>
          <p:cNvSpPr>
            <a:spLocks noGrp="1"/>
          </p:cNvSpPr>
          <p:nvPr>
            <p:ph idx="1"/>
          </p:nvPr>
        </p:nvSpPr>
        <p:spPr/>
        <p:txBody>
          <a:bodyPr/>
          <a:lstStyle/>
          <a:p>
            <a:pPr marL="0" indent="0">
              <a:buNone/>
            </a:pPr>
            <a:r>
              <a:rPr lang="en-US" dirty="0" err="1"/>
              <a:t>Fabbri</a:t>
            </a:r>
            <a:r>
              <a:rPr lang="en-US" dirty="0"/>
              <a:t> C, Pain O, </a:t>
            </a:r>
            <a:r>
              <a:rPr lang="en-US" dirty="0" err="1"/>
              <a:t>Hagenaars</a:t>
            </a:r>
            <a:r>
              <a:rPr lang="en-US" dirty="0"/>
              <a:t> SP, Lewis CM, </a:t>
            </a:r>
            <a:r>
              <a:rPr lang="en-US" dirty="0" err="1"/>
              <a:t>Serretti</a:t>
            </a:r>
            <a:r>
              <a:rPr lang="en-US" dirty="0"/>
              <a:t> A. </a:t>
            </a:r>
            <a:r>
              <a:rPr lang="en-US" b="1" dirty="0"/>
              <a:t>Transcriptome-wide association study of treatment-resistant depression and depression subtypes for drug repurposing</a:t>
            </a:r>
            <a:r>
              <a:rPr lang="en-US" dirty="0"/>
              <a:t>. Neuropsychopharmacology. 2021 Jun 22.</a:t>
            </a:r>
          </a:p>
          <a:p>
            <a:pPr marL="0" indent="0">
              <a:buNone/>
            </a:pPr>
            <a:endParaRPr lang="en-US" dirty="0"/>
          </a:p>
          <a:p>
            <a:pPr marL="0" indent="0">
              <a:buNone/>
            </a:pPr>
            <a:r>
              <a:rPr lang="en-US" dirty="0"/>
              <a:t>N=2165 treatment resistant depression vs 11188 controls (UK Biobank)</a:t>
            </a:r>
          </a:p>
          <a:p>
            <a:pPr marL="0" indent="0">
              <a:buNone/>
            </a:pPr>
            <a:r>
              <a:rPr lang="en-US" dirty="0"/>
              <a:t>Genetically-derived gene expression for 21 tissues</a:t>
            </a:r>
          </a:p>
          <a:p>
            <a:pPr marL="0" indent="0">
              <a:buNone/>
            </a:pPr>
            <a:endParaRPr lang="en-US" dirty="0"/>
          </a:p>
          <a:p>
            <a:pPr marL="0" indent="0">
              <a:buNone/>
            </a:pPr>
            <a:r>
              <a:rPr lang="en-US" dirty="0"/>
              <a:t>No expression differences identified.</a:t>
            </a:r>
          </a:p>
          <a:p>
            <a:pPr marL="0" indent="0">
              <a:buNone/>
            </a:pPr>
            <a:endParaRPr lang="en-US" dirty="0"/>
          </a:p>
          <a:p>
            <a:pPr marL="0" indent="0">
              <a:buNone/>
            </a:pPr>
            <a:r>
              <a:rPr lang="en-US" dirty="0"/>
              <a:t>Three subtypes of MDD associated with TRD</a:t>
            </a:r>
          </a:p>
          <a:p>
            <a:pPr marL="457200" indent="-457200">
              <a:buAutoNum type="arabicPeriod"/>
            </a:pPr>
            <a:r>
              <a:rPr lang="en-US" dirty="0"/>
              <a:t>MDD with weight gain (1 gene associated, panel </a:t>
            </a:r>
            <a:r>
              <a:rPr lang="en-US" dirty="0" err="1"/>
              <a:t>PsychENCODE</a:t>
            </a:r>
            <a:r>
              <a:rPr lang="en-US" dirty="0"/>
              <a:t>)</a:t>
            </a:r>
          </a:p>
          <a:p>
            <a:pPr marL="457200" indent="-457200">
              <a:buAutoNum type="arabicPeriod"/>
            </a:pPr>
            <a:r>
              <a:rPr lang="en-US" dirty="0"/>
              <a:t>Anxious MDD (1 gene associated, panel CMC DLPFC splicing )</a:t>
            </a:r>
          </a:p>
          <a:p>
            <a:pPr marL="457200" indent="-457200">
              <a:buAutoNum type="arabicPeriod"/>
            </a:pPr>
            <a:r>
              <a:rPr lang="en-US" dirty="0"/>
              <a:t>Endogenous MDD</a:t>
            </a:r>
          </a:p>
          <a:p>
            <a:pPr marL="0" indent="0">
              <a:buNone/>
            </a:pPr>
            <a:endParaRPr lang="en-US" dirty="0"/>
          </a:p>
        </p:txBody>
      </p:sp>
    </p:spTree>
    <p:extLst>
      <p:ext uri="{BB962C8B-B14F-4D97-AF65-F5344CB8AC3E}">
        <p14:creationId xmlns:p14="http://schemas.microsoft.com/office/powerpoint/2010/main" val="4128374880"/>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4008</TotalTime>
  <Words>928</Words>
  <Application>Microsoft Office PowerPoint</Application>
  <PresentationFormat>Widescreen</PresentationFormat>
  <Paragraphs>142</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Times</vt:lpstr>
      <vt:lpstr>Times New Roman</vt:lpstr>
      <vt:lpstr>Verdana</vt:lpstr>
      <vt:lpstr>EU WARM GRAY Powerpoint Template</vt:lpstr>
      <vt:lpstr>MRC slides template</vt:lpstr>
      <vt:lpstr>PowerPoint Presentation</vt:lpstr>
      <vt:lpstr>EWAS in children</vt:lpstr>
      <vt:lpstr>EWAS in adults</vt:lpstr>
      <vt:lpstr>A mention in Nature Outlooks!</vt:lpstr>
      <vt:lpstr>Gene set enrichment for EWAS</vt:lpstr>
      <vt:lpstr>Gene set enrichment for EWAS, cont.</vt:lpstr>
      <vt:lpstr>Selection bias and inverse probability weighting</vt:lpstr>
      <vt:lpstr>Mitochondrial copy number</vt:lpstr>
      <vt:lpstr>Genetically-derived gene expression and depression</vt:lpstr>
      <vt:lpstr>Genetically-derived gene expression and depression,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69</cp:revision>
  <cp:lastPrinted>2002-07-16T15:27:40Z</cp:lastPrinted>
  <dcterms:created xsi:type="dcterms:W3CDTF">2016-07-26T20:00:27Z</dcterms:created>
  <dcterms:modified xsi:type="dcterms:W3CDTF">2021-07-05T11:01:07Z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