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9"/>
  </p:notesMasterIdLst>
  <p:handoutMasterIdLst>
    <p:handoutMasterId r:id="rId20"/>
  </p:handoutMasterIdLst>
  <p:sldIdLst>
    <p:sldId id="28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A5FF3-837A-43A6-8240-E5741F71DBDC}" v="63" dt="2022-03-11T16:09:3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3103" autoAdjust="0"/>
  </p:normalViewPr>
  <p:slideViewPr>
    <p:cSldViewPr>
      <p:cViewPr varScale="1">
        <p:scale>
          <a:sx n="61" d="100"/>
          <a:sy n="61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D79A5FF3-837A-43A6-8240-E5741F71DBDC}"/>
    <pc:docChg chg="modSld">
      <pc:chgData name="Matthew Suderman" userId="2709995e-3ea8-4fb0-9b62-eb8034dec529" providerId="ADAL" clId="{D79A5FF3-837A-43A6-8240-E5741F71DBDC}" dt="2022-03-11T16:09:32.995" v="62" actId="115"/>
      <pc:docMkLst>
        <pc:docMk/>
      </pc:docMkLst>
      <pc:sldChg chg="modSp modAnim">
        <pc:chgData name="Matthew Suderman" userId="2709995e-3ea8-4fb0-9b62-eb8034dec529" providerId="ADAL" clId="{D79A5FF3-837A-43A6-8240-E5741F71DBDC}" dt="2022-03-11T16:09:32.995" v="62" actId="115"/>
        <pc:sldMkLst>
          <pc:docMk/>
          <pc:sldMk cId="1087680348" sldId="306"/>
        </pc:sldMkLst>
        <pc:spChg chg="mod">
          <ac:chgData name="Matthew Suderman" userId="2709995e-3ea8-4fb0-9b62-eb8034dec529" providerId="ADAL" clId="{D79A5FF3-837A-43A6-8240-E5741F71DBDC}" dt="2022-03-11T16:09:32.995" v="62" actId="115"/>
          <ac:spMkLst>
            <pc:docMk/>
            <pc:sldMk cId="1087680348" sldId="306"/>
            <ac:spMk id="3" creationId="{A8BEE3E3-73C9-4D09-8626-B00B6772074A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Feb 14,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78-F418-4726-8ECC-B7227049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to 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E3E3-73C9-4D09-8626-B00B6772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Eisenstein M. (2022). </a:t>
            </a:r>
            <a:r>
              <a:rPr lang="en-US" b="1" dirty="0"/>
              <a:t>Seven technologies to watch in 2022</a:t>
            </a:r>
            <a:r>
              <a:rPr lang="en-US" dirty="0"/>
              <a:t>. Nature, 601(7894), 658–661.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Fully finished genomes – repetitive 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Protein structure solutions – function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Quantum simulation – quantum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Precise genome manipulation – move from gene disruption to repair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Targeted genetic therapies – delivery to more tissue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Spatial multi-omics – add spatial information to single-cell 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CRISPR-based diagnostics – “</a:t>
            </a:r>
            <a:r>
              <a:rPr lang="en-US" dirty="0" err="1"/>
              <a:t>Sabeti</a:t>
            </a:r>
            <a:r>
              <a:rPr lang="en-US" dirty="0"/>
              <a:t> and her colleagues have developed tools for CRISPR-based detection of more than 169 human viruses at once”</a:t>
            </a:r>
            <a:br>
              <a:rPr lang="en-US" dirty="0"/>
            </a:br>
            <a:br>
              <a:rPr lang="en-US" dirty="0"/>
            </a:br>
            <a:r>
              <a:rPr lang="en-US" i="1" u="sng" dirty="0"/>
              <a:t>Conspicuously missing – long-read sequencing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8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70D2-741A-4EA6-9FA6-3FC93BB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early does cancer start?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FCD-B06F-420C-87B8-D1160E0F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9124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Williams,  et al (2022). </a:t>
            </a:r>
            <a:r>
              <a:rPr lang="en-US" b="1" dirty="0"/>
              <a:t>Life histories of myeloproliferative neoplasms inferred from phylogenies</a:t>
            </a:r>
            <a:r>
              <a:rPr lang="en-US" dirty="0"/>
              <a:t>. Nature, 602(7895), 162–168.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Whole genome sequencing</a:t>
            </a:r>
          </a:p>
          <a:p>
            <a:pPr marL="0" indent="0">
              <a:buNone/>
            </a:pPr>
            <a:r>
              <a:rPr lang="en-US" dirty="0"/>
              <a:t>Of 1000 clonal </a:t>
            </a:r>
            <a:r>
              <a:rPr lang="en-US" dirty="0" err="1"/>
              <a:t>haematopoietic</a:t>
            </a:r>
            <a:r>
              <a:rPr lang="en-US" dirty="0"/>
              <a:t> colonies</a:t>
            </a:r>
          </a:p>
          <a:p>
            <a:pPr marL="0" indent="0">
              <a:buNone/>
            </a:pPr>
            <a:r>
              <a:rPr lang="en-US" dirty="0"/>
              <a:t>From 12 patients with myeloproliferative neoplasms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r>
              <a:rPr lang="en-US" dirty="0"/>
              <a:t>Reconstructed phylogenies from 580K somatic mutations</a:t>
            </a:r>
          </a:p>
          <a:p>
            <a:pPr marL="0" indent="0">
              <a:buNone/>
            </a:pPr>
            <a:r>
              <a:rPr lang="en-US" dirty="0"/>
              <a:t>Driver mutations estimated to occur early (in utero – childhood)</a:t>
            </a:r>
          </a:p>
          <a:p>
            <a:pPr marL="0" indent="0">
              <a:buNone/>
            </a:pPr>
            <a:r>
              <a:rPr lang="en-US" dirty="0"/>
              <a:t>	- ‘drivers’ obtained from the literature</a:t>
            </a:r>
          </a:p>
          <a:p>
            <a:pPr marL="0" indent="0">
              <a:buNone/>
            </a:pPr>
            <a:r>
              <a:rPr lang="en-US" dirty="0"/>
              <a:t>	- assume mutations acquired at a constant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C999D-275C-40FD-BB33-69CE3B2425CD}"/>
              </a:ext>
            </a:extLst>
          </p:cNvPr>
          <p:cNvSpPr txBox="1"/>
          <p:nvPr/>
        </p:nvSpPr>
        <p:spPr>
          <a:xfrm>
            <a:off x="7176120" y="2492896"/>
            <a:ext cx="4803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“Our study suggests that early driver mutation acquisition and life-long growth and evolution underlie adult myeloproliferative neoplasms, raising </a:t>
            </a:r>
            <a:r>
              <a:rPr lang="en-US" b="1" i="1" dirty="0">
                <a:solidFill>
                  <a:srgbClr val="212121"/>
                </a:solidFill>
                <a:effectLst/>
                <a:latin typeface="BlinkMacSystemFont"/>
              </a:rPr>
              <a:t>opportunities for earlier intervention 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and a new model for cancer development.”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097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621-C6C9-4D1A-B378-3CE04F81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Alcohol intake and colorectal cancer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ED6B-D901-4152-828B-BC8871D4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Zhou, et al. </a:t>
            </a:r>
            <a:r>
              <a:rPr lang="en-US" b="1" dirty="0"/>
              <a:t>Alcohol consumption, DNA methylation and colorectal cancer risk: Results from pooled cohort studies and Mendelian randomization analysis.</a:t>
            </a:r>
            <a:r>
              <a:rPr lang="en-US" dirty="0"/>
              <a:t> International journal of cancer, 10.1002/ijc.33945.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Alcohol consumption  --&gt; CRC risk (OR = 1.79, 95% CI: 1.23-2.61) by two-sample MR</a:t>
            </a:r>
          </a:p>
          <a:p>
            <a:r>
              <a:rPr lang="en-US" dirty="0"/>
              <a:t>Alcohol-related CpG sites in COLCA1/COLCA2 gene --&gt; CRC risk (P &lt; 8.20 × 10-4)</a:t>
            </a:r>
          </a:p>
          <a:p>
            <a:r>
              <a:rPr lang="en-US" dirty="0"/>
              <a:t>Risk allele of the </a:t>
            </a:r>
            <a:r>
              <a:rPr lang="en-US" dirty="0" err="1"/>
              <a:t>eQTL</a:t>
            </a:r>
            <a:r>
              <a:rPr lang="en-US" dirty="0"/>
              <a:t> (rs3087967) and </a:t>
            </a:r>
            <a:r>
              <a:rPr lang="en-US" dirty="0" err="1"/>
              <a:t>mQTL</a:t>
            </a:r>
            <a:r>
              <a:rPr lang="en-US" dirty="0"/>
              <a:t> (rs11213823) in COLCA1/COLCA2 </a:t>
            </a:r>
            <a:br>
              <a:rPr lang="en-US" dirty="0"/>
            </a:br>
            <a:r>
              <a:rPr lang="en-US" dirty="0"/>
              <a:t>interacts with alcohol consumption to increase CRC risk (P = .027 and P = .016)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Possibly an example where </a:t>
            </a:r>
            <a:r>
              <a:rPr lang="en-US" i="1" dirty="0" err="1"/>
              <a:t>DNAm</a:t>
            </a:r>
            <a:r>
              <a:rPr lang="en-US" i="1" dirty="0"/>
              <a:t> will outperform self-reported exposure?</a:t>
            </a:r>
          </a:p>
        </p:txBody>
      </p:sp>
    </p:spTree>
    <p:extLst>
      <p:ext uri="{BB962C8B-B14F-4D97-AF65-F5344CB8AC3E}">
        <p14:creationId xmlns:p14="http://schemas.microsoft.com/office/powerpoint/2010/main" val="259397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37F4-1941-48F5-9C44-3AEB5F9A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4064811" cy="484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Zhao, et al. </a:t>
            </a:r>
            <a:r>
              <a:rPr lang="en-US" b="1" dirty="0"/>
              <a:t>A deep learning model for early risk prediction of heart failure with preserved ejection fraction by DNA methylation profiles combined with clinical features</a:t>
            </a:r>
            <a:r>
              <a:rPr lang="en-US" dirty="0"/>
              <a:t>. Clinical epigenetics, 14(1),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HFmeRisk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	25 CpG sites </a:t>
            </a:r>
          </a:p>
          <a:p>
            <a:pPr marL="0" indent="0">
              <a:buNone/>
            </a:pPr>
            <a:r>
              <a:rPr lang="en-US" dirty="0"/>
              <a:t>	+ 5 clinical features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AUC = 0.9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DDF46E-CF0A-47C0-ACC6-C21A0660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11" y="374482"/>
            <a:ext cx="74961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1FE2C-DEEB-41D0-8EEC-9F1CE332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heart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50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(adult blood)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15371-57AF-4331-9B0A-A46747610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353499"/>
              </p:ext>
            </p:extLst>
          </p:nvPr>
        </p:nvGraphicFramePr>
        <p:xfrm>
          <a:off x="609600" y="1560830"/>
          <a:ext cx="10871200" cy="305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868">
                  <a:extLst>
                    <a:ext uri="{9D8B030D-6E8A-4147-A177-3AD203B41FA5}">
                      <a16:colId xmlns:a16="http://schemas.microsoft.com/office/drawing/2014/main" val="3736560864"/>
                    </a:ext>
                  </a:extLst>
                </a:gridCol>
                <a:gridCol w="2059515">
                  <a:extLst>
                    <a:ext uri="{9D8B030D-6E8A-4147-A177-3AD203B41FA5}">
                      <a16:colId xmlns:a16="http://schemas.microsoft.com/office/drawing/2014/main" val="3471599826"/>
                    </a:ext>
                  </a:extLst>
                </a:gridCol>
                <a:gridCol w="2741089">
                  <a:extLst>
                    <a:ext uri="{9D8B030D-6E8A-4147-A177-3AD203B41FA5}">
                      <a16:colId xmlns:a16="http://schemas.microsoft.com/office/drawing/2014/main" val="181119282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720717985"/>
                    </a:ext>
                  </a:extLst>
                </a:gridCol>
                <a:gridCol w="1928416">
                  <a:extLst>
                    <a:ext uri="{9D8B030D-6E8A-4147-A177-3AD203B41FA5}">
                      <a16:colId xmlns:a16="http://schemas.microsoft.com/office/drawing/2014/main" val="31983838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65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35077545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Hum Mol Genet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mtDNA genetic variants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926 Young Finns Study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 sites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1502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35063012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Clin 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bladder cancer recurrence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603 patients (US)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70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35109748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education; income; deprivation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1618 European cancer survivors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 of which 25 replicated in 258 African ancestry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8220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35119793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Stress Health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cortisol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118 offspring of Kosovo Rehabilitation Centre for Torture Victims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55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35123963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Environ 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brominated flame retardant exposure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336 E3N cohort (France)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581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995A54-9C5A-42E8-BC11-A12E7555AF1E}"/>
              </a:ext>
            </a:extLst>
          </p:cNvPr>
          <p:cNvSpPr txBox="1">
            <a:spLocks/>
          </p:cNvSpPr>
          <p:nvPr/>
        </p:nvSpPr>
        <p:spPr bwMode="auto">
          <a:xfrm>
            <a:off x="609600" y="2967905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B01F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eaLnBrk="1" hangingPunct="1"/>
            <a:r>
              <a:rPr lang="en-CA" kern="0" dirty="0"/>
              <a:t>EWAS (disease-free breast tissue)</a:t>
            </a:r>
            <a:endParaRPr 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45E3-E7DC-4A19-9113-058FA3D0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(cord blood)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8EA62-A03A-410E-8102-1BFEDF2F9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769"/>
              </p:ext>
            </p:extLst>
          </p:nvPr>
        </p:nvGraphicFramePr>
        <p:xfrm>
          <a:off x="609600" y="1460013"/>
          <a:ext cx="10871200" cy="139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912">
                  <a:extLst>
                    <a:ext uri="{9D8B030D-6E8A-4147-A177-3AD203B41FA5}">
                      <a16:colId xmlns:a16="http://schemas.microsoft.com/office/drawing/2014/main" val="428066234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796788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7976563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54517088"/>
                    </a:ext>
                  </a:extLst>
                </a:gridCol>
                <a:gridCol w="2432472">
                  <a:extLst>
                    <a:ext uri="{9D8B030D-6E8A-4147-A177-3AD203B41FA5}">
                      <a16:colId xmlns:a16="http://schemas.microsoft.com/office/drawing/2014/main" val="35486429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47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35063426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Environ Res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prenatal pollution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384 Italian birth cohort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 (8 replicated)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363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35104326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Diabetes Care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maternal glucose and insulin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1.5-3.5K from 8 birth cohorts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 sites in TXNIP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99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35145228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 Psychiatry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cognitive ability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2196-3300 from 8 cohorts (PACE)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603835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893977-9A32-49A8-AD61-6225FE5B7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28596"/>
              </p:ext>
            </p:extLst>
          </p:nvPr>
        </p:nvGraphicFramePr>
        <p:xfrm>
          <a:off x="609600" y="3969127"/>
          <a:ext cx="10871200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909">
                  <a:extLst>
                    <a:ext uri="{9D8B030D-6E8A-4147-A177-3AD203B41FA5}">
                      <a16:colId xmlns:a16="http://schemas.microsoft.com/office/drawing/2014/main" val="4280662340"/>
                    </a:ext>
                  </a:extLst>
                </a:gridCol>
                <a:gridCol w="2211614">
                  <a:extLst>
                    <a:ext uri="{9D8B030D-6E8A-4147-A177-3AD203B41FA5}">
                      <a16:colId xmlns:a16="http://schemas.microsoft.com/office/drawing/2014/main" val="4279678838"/>
                    </a:ext>
                  </a:extLst>
                </a:gridCol>
                <a:gridCol w="2580216">
                  <a:extLst>
                    <a:ext uri="{9D8B030D-6E8A-4147-A177-3AD203B41FA5}">
                      <a16:colId xmlns:a16="http://schemas.microsoft.com/office/drawing/2014/main" val="4079765639"/>
                    </a:ext>
                  </a:extLst>
                </a:gridCol>
                <a:gridCol w="2135730">
                  <a:extLst>
                    <a:ext uri="{9D8B030D-6E8A-4147-A177-3AD203B41FA5}">
                      <a16:colId xmlns:a16="http://schemas.microsoft.com/office/drawing/2014/main" val="2347320984"/>
                    </a:ext>
                  </a:extLst>
                </a:gridCol>
                <a:gridCol w="2543731">
                  <a:extLst>
                    <a:ext uri="{9D8B030D-6E8A-4147-A177-3AD203B41FA5}">
                      <a16:colId xmlns:a16="http://schemas.microsoft.com/office/drawing/2014/main" val="35486429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47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35139887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Clin Epigenetics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breast cancer risk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146 women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1698 (</a:t>
                      </a:r>
                      <a:r>
                        <a:rPr lang="en-US" sz="1800" u="none" strike="noStrike" dirty="0" err="1">
                          <a:effectLst/>
                        </a:rPr>
                        <a:t>MethylCap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7363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22DD72-9959-4F10-BD26-6733D1BAABA3}"/>
              </a:ext>
            </a:extLst>
          </p:cNvPr>
          <p:cNvSpPr txBox="1"/>
          <p:nvPr/>
        </p:nvSpPr>
        <p:spPr>
          <a:xfrm>
            <a:off x="8559164" y="449123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800" i="1" dirty="0">
                <a:latin typeface="+mn-lt"/>
              </a:rPr>
              <a:t>See next slide for details …</a:t>
            </a:r>
            <a:endParaRPr lang="en-US" sz="1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9480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591-5C19-4C9D-8793-5A60CC3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breast cancer risk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B1F7-A396-4A5B-88F4-613F87E9E872}"/>
              </a:ext>
            </a:extLst>
          </p:cNvPr>
          <p:cNvSpPr txBox="1"/>
          <p:nvPr/>
        </p:nvSpPr>
        <p:spPr>
          <a:xfrm>
            <a:off x="609600" y="1412776"/>
            <a:ext cx="10959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Marino, et al (Indiana University).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n-lt"/>
              </a:rPr>
              <a:t>Aberrant epigenetic and transcriptional events associated with breast cancer risk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Clinical epigenetics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14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(1), 21. 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Fig. 1">
            <a:extLst>
              <a:ext uri="{FF2B5EF4-FFF2-40B4-BE49-F238E27FC236}">
                <a16:creationId xmlns:a16="http://schemas.microsoft.com/office/drawing/2014/main" id="{2397FB2F-1BF0-49D7-85BF-D60DD7F0D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1" b="68500"/>
          <a:stretch/>
        </p:blipFill>
        <p:spPr bwMode="auto">
          <a:xfrm>
            <a:off x="733910" y="2420507"/>
            <a:ext cx="5968053" cy="39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A0D5B-C9DF-4D2B-98F4-89B4DE6D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104" y="1988840"/>
            <a:ext cx="4016648" cy="3978703"/>
          </a:xfrm>
        </p:spPr>
        <p:txBody>
          <a:bodyPr/>
          <a:lstStyle/>
          <a:p>
            <a:r>
              <a:rPr lang="en-CA" b="1" dirty="0"/>
              <a:t>Population</a:t>
            </a:r>
            <a:r>
              <a:rPr lang="en-CA" dirty="0"/>
              <a:t> All healthy women</a:t>
            </a:r>
          </a:p>
          <a:p>
            <a:r>
              <a:rPr lang="en-US" b="1" dirty="0"/>
              <a:t>Risk</a:t>
            </a:r>
            <a:r>
              <a:rPr lang="en-US" dirty="0"/>
              <a:t> </a:t>
            </a:r>
            <a:r>
              <a:rPr lang="en-US" dirty="0" err="1"/>
              <a:t>Tyrer-Cuzick</a:t>
            </a:r>
            <a:r>
              <a:rPr lang="en-US" dirty="0"/>
              <a:t> risk score: BRCA genes, a low penetrance gene and personal risk factors (e.g. family history)</a:t>
            </a:r>
            <a:br>
              <a:rPr lang="en-US" dirty="0"/>
            </a:br>
            <a:r>
              <a:rPr lang="en-US" dirty="0"/>
              <a:t>- high risk &gt;= 20%</a:t>
            </a:r>
            <a:br>
              <a:rPr lang="en-US" dirty="0"/>
            </a:br>
            <a:r>
              <a:rPr lang="en-US" dirty="0"/>
              <a:t>- avg risk &lt; 20%</a:t>
            </a:r>
          </a:p>
          <a:p>
            <a:r>
              <a:rPr lang="en-US" b="1" dirty="0" err="1"/>
              <a:t>MethylCap</a:t>
            </a:r>
            <a:r>
              <a:rPr lang="en-US" b="1" dirty="0"/>
              <a:t>-seq </a:t>
            </a:r>
            <a:r>
              <a:rPr lang="en-US" dirty="0"/>
              <a:t>Capture and sequence methylated DNA fragments.</a:t>
            </a:r>
            <a:br>
              <a:rPr lang="en-US" dirty="0"/>
            </a:br>
            <a:r>
              <a:rPr lang="en-US" dirty="0"/>
              <a:t>Diff </a:t>
            </a:r>
            <a:r>
              <a:rPr lang="en-US" dirty="0" err="1"/>
              <a:t>DNAm</a:t>
            </a:r>
            <a:r>
              <a:rPr lang="en-US" dirty="0"/>
              <a:t> = Diff read count</a:t>
            </a:r>
          </a:p>
          <a:p>
            <a:r>
              <a:rPr lang="en-US" b="1" dirty="0"/>
              <a:t>Of 69 DEGs, 8 differentially methylated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5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F591-5C19-4C9D-8793-5A60CC35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breast cancer risk, cont.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B1F7-A396-4A5B-88F4-613F87E9E872}"/>
              </a:ext>
            </a:extLst>
          </p:cNvPr>
          <p:cNvSpPr txBox="1"/>
          <p:nvPr/>
        </p:nvSpPr>
        <p:spPr>
          <a:xfrm>
            <a:off x="609600" y="1412776"/>
            <a:ext cx="10959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Marino, et al (Indiana University).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n-lt"/>
              </a:rPr>
              <a:t>Aberrant epigenetic and transcriptional events associated with breast cancer risk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.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Clinical epigenetics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sz="2000" b="0" i="1" dirty="0">
                <a:solidFill>
                  <a:srgbClr val="212121"/>
                </a:solidFill>
                <a:effectLst/>
                <a:latin typeface="+mn-lt"/>
              </a:rPr>
              <a:t>14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(1), 21. </a:t>
            </a:r>
            <a:endParaRPr lang="en-US" sz="2000" dirty="0">
              <a:latin typeface="+mn-lt"/>
            </a:endParaRPr>
          </a:p>
        </p:txBody>
      </p:sp>
      <p:pic>
        <p:nvPicPr>
          <p:cNvPr id="4100" name="Picture 4" descr="figure 4">
            <a:extLst>
              <a:ext uri="{FF2B5EF4-FFF2-40B4-BE49-F238E27FC236}">
                <a16:creationId xmlns:a16="http://schemas.microsoft.com/office/drawing/2014/main" id="{FA22104F-F3C9-4D13-B383-33C67F1D0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7" t="58249"/>
          <a:stretch/>
        </p:blipFill>
        <p:spPr bwMode="auto">
          <a:xfrm>
            <a:off x="2927648" y="3212976"/>
            <a:ext cx="4630908" cy="32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7EAFDA-4311-4EF7-8324-0C11FAB4F8D5}"/>
              </a:ext>
            </a:extLst>
          </p:cNvPr>
          <p:cNvSpPr txBox="1"/>
          <p:nvPr/>
        </p:nvSpPr>
        <p:spPr>
          <a:xfrm>
            <a:off x="609600" y="2372779"/>
            <a:ext cx="1095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35 women with two samples, 1-10 years apart (mean = 3.2 years)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D2/D1 ratio (</a:t>
            </a:r>
            <a:r>
              <a:rPr lang="en-CA" sz="2000" dirty="0" err="1">
                <a:latin typeface="+mn-lt"/>
              </a:rPr>
              <a:t>DNAm</a:t>
            </a:r>
            <a:r>
              <a:rPr lang="en-CA" sz="2000" dirty="0">
                <a:latin typeface="+mn-lt"/>
              </a:rPr>
              <a:t> time 2/</a:t>
            </a:r>
            <a:r>
              <a:rPr lang="en-CA" sz="2000" dirty="0" err="1">
                <a:latin typeface="+mn-lt"/>
              </a:rPr>
              <a:t>DNAm</a:t>
            </a:r>
            <a:r>
              <a:rPr lang="en-CA" sz="2000" dirty="0">
                <a:latin typeface="+mn-lt"/>
              </a:rPr>
              <a:t> time 1) enriched with ‘age’ genes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+mn-lt"/>
              </a:rPr>
              <a:t>D2/D1 ratio larger in high risk at four genes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49368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n=831 samples in the UCLA Health biobank</a:t>
            </a:r>
          </a:p>
          <a:p>
            <a:pPr lvl="1"/>
            <a:r>
              <a:rPr lang="en-US" dirty="0"/>
              <a:t>607 variables (medications, diagnoses, lab tests) from electronic health records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10-fold cross validation</a:t>
            </a:r>
          </a:p>
          <a:p>
            <a:pPr lvl="1"/>
            <a:r>
              <a:rPr lang="en-US" dirty="0"/>
              <a:t>Lasso, Ridge regression and Elastic net</a:t>
            </a:r>
          </a:p>
          <a:p>
            <a:pPr lvl="1"/>
            <a:r>
              <a:rPr lang="en-US" dirty="0"/>
              <a:t>Baseline model:  age, sex, BMI, methylation-based cell-type proportions, ancestry, genetic PCs, smoking</a:t>
            </a:r>
          </a:p>
          <a:p>
            <a:pPr lvl="1"/>
            <a:r>
              <a:rPr lang="en-US" dirty="0"/>
              <a:t>Methylation model: + CpG sites </a:t>
            </a:r>
          </a:p>
          <a:p>
            <a:pPr lvl="1"/>
            <a:r>
              <a:rPr lang="en-US" dirty="0"/>
              <a:t>Genetic model: + genotypes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0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DNAm</a:t>
            </a:r>
            <a:r>
              <a:rPr lang="en-US" dirty="0"/>
              <a:t> improves on base model </a:t>
            </a:r>
            <a:br>
              <a:rPr lang="en-US" dirty="0"/>
            </a:br>
            <a:r>
              <a:rPr lang="en-US" dirty="0"/>
              <a:t>54 medications</a:t>
            </a:r>
            <a:br>
              <a:rPr lang="en-US" dirty="0"/>
            </a:br>
            <a:r>
              <a:rPr lang="en-US" dirty="0"/>
              <a:t>29 labs</a:t>
            </a:r>
            <a:br>
              <a:rPr lang="en-US" dirty="0"/>
            </a:br>
            <a:r>
              <a:rPr lang="en-US" dirty="0"/>
              <a:t>56 </a:t>
            </a:r>
            <a:r>
              <a:rPr lang="en-US" dirty="0" err="1"/>
              <a:t>Phecodes</a:t>
            </a:r>
            <a:endParaRPr lang="en-US" dirty="0"/>
          </a:p>
          <a:p>
            <a:r>
              <a:rPr lang="en-US" dirty="0"/>
              <a:t>Genotype improvement for</a:t>
            </a:r>
            <a:br>
              <a:rPr lang="en-US" dirty="0"/>
            </a:br>
            <a:r>
              <a:rPr lang="en-US" dirty="0"/>
              <a:t>8 medications</a:t>
            </a:r>
            <a:br>
              <a:rPr lang="en-US" dirty="0"/>
            </a:br>
            <a:r>
              <a:rPr lang="en-US" dirty="0"/>
              <a:t>3 labs</a:t>
            </a:r>
            <a:br>
              <a:rPr lang="en-US" dirty="0"/>
            </a:br>
            <a:r>
              <a:rPr lang="en-US" dirty="0"/>
              <a:t>11 </a:t>
            </a:r>
            <a:r>
              <a:rPr lang="en-US" dirty="0" err="1"/>
              <a:t>Phecodes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F1FC56-2596-4CDC-B0F9-EEBB9DC1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77" y="2218552"/>
            <a:ext cx="6146651" cy="46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709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scores will increase</a:t>
            </a:r>
            <a:br>
              <a:rPr lang="en-US" dirty="0"/>
            </a:br>
            <a:r>
              <a:rPr lang="en-US" dirty="0"/>
              <a:t>with larger sample</a:t>
            </a:r>
            <a:br>
              <a:rPr lang="en-US" dirty="0"/>
            </a:br>
            <a:r>
              <a:rPr lang="en-US" dirty="0"/>
              <a:t>size.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33599B-2435-468A-9193-8930914D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08" y="2708920"/>
            <a:ext cx="8544272" cy="3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90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genotype</a:t>
            </a:r>
            <a:br>
              <a:rPr lang="en-US" dirty="0"/>
            </a:br>
            <a:r>
              <a:rPr lang="en-US" dirty="0"/>
              <a:t>will improve with larger</a:t>
            </a:r>
            <a:br>
              <a:rPr lang="en-US" dirty="0"/>
            </a:br>
            <a:r>
              <a:rPr lang="en-US" dirty="0"/>
              <a:t>sample size 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on small sample size</a:t>
            </a:r>
            <a:br>
              <a:rPr lang="en-US" dirty="0"/>
            </a:br>
            <a:r>
              <a:rPr lang="en-US" dirty="0"/>
              <a:t>still much better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(independent data </a:t>
            </a:r>
            <a:br>
              <a:rPr lang="en-US" dirty="0"/>
            </a:br>
            <a:r>
              <a:rPr lang="en-US" dirty="0"/>
              <a:t>  n=541)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57090C-3931-406F-8C1E-2B725C1C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132292"/>
            <a:ext cx="6737896" cy="47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1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1024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BlinkMacSystemFont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(adult blood)</vt:lpstr>
      <vt:lpstr>EWAS (cord blood)</vt:lpstr>
      <vt:lpstr>Predicting breast cancer risk</vt:lpstr>
      <vt:lpstr>Predicting breast cancer risk, cont.</vt:lpstr>
      <vt:lpstr>Poly-methylation vs poly–genetic scores</vt:lpstr>
      <vt:lpstr>Poly-methylation vs poly–genetic scores, cont.</vt:lpstr>
      <vt:lpstr>Poly-methylation vs poly–genetic scores, cont.</vt:lpstr>
      <vt:lpstr>Poly-methylation vs poly–genetic scores, cont.</vt:lpstr>
      <vt:lpstr>Technologies to watch</vt:lpstr>
      <vt:lpstr>How early does cancer start?</vt:lpstr>
      <vt:lpstr>Alcohol intake and colorectal cancer</vt:lpstr>
      <vt:lpstr>Predicting heart 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70</cp:revision>
  <cp:lastPrinted>2002-07-16T15:27:40Z</cp:lastPrinted>
  <dcterms:created xsi:type="dcterms:W3CDTF">2016-07-26T20:00:27Z</dcterms:created>
  <dcterms:modified xsi:type="dcterms:W3CDTF">2022-03-11T16:09:42Z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