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62" r:id="rId5"/>
    <p:sldId id="259" r:id="rId6"/>
    <p:sldId id="260" r:id="rId7"/>
    <p:sldId id="261" r:id="rId8"/>
    <p:sldId id="257" r:id="rId9"/>
    <p:sldId id="256" r:id="rId10"/>
    <p:sldId id="263" r:id="rId11"/>
    <p:sldId id="264" r:id="rId12"/>
    <p:sldId id="266" r:id="rId13"/>
    <p:sldId id="265" r:id="rId14"/>
    <p:sldId id="267" r:id="rId15"/>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72" autoAdjust="0"/>
    <p:restoredTop sz="94660"/>
  </p:normalViewPr>
  <p:slideViewPr>
    <p:cSldViewPr snapToGrid="0">
      <p:cViewPr varScale="1">
        <p:scale>
          <a:sx n="74" d="100"/>
          <a:sy n="74" d="100"/>
        </p:scale>
        <p:origin x="90" y="7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tthew Suderman" userId="S::ms13525@bristol.ac.uk::2709995e-3ea8-4fb0-9b62-eb8034dec529" providerId="AD" clId="Web-{0A9DD79B-0E7B-4039-8E7B-B010B24840FB}"/>
    <pc:docChg chg="addSld delSld modSld">
      <pc:chgData name="Matthew Suderman" userId="S::ms13525@bristol.ac.uk::2709995e-3ea8-4fb0-9b62-eb8034dec529" providerId="AD" clId="Web-{0A9DD79B-0E7B-4039-8E7B-B010B24840FB}" dt="2019-04-05T23:13:01.792" v="340" actId="20577"/>
      <pc:docMkLst>
        <pc:docMk/>
      </pc:docMkLst>
      <pc:sldChg chg="modSp mod modClrScheme chgLayout">
        <pc:chgData name="Matthew Suderman" userId="S::ms13525@bristol.ac.uk::2709995e-3ea8-4fb0-9b62-eb8034dec529" providerId="AD" clId="Web-{0A9DD79B-0E7B-4039-8E7B-B010B24840FB}" dt="2019-04-05T23:13:01.792" v="339" actId="20577"/>
        <pc:sldMkLst>
          <pc:docMk/>
          <pc:sldMk cId="109857222" sldId="256"/>
        </pc:sldMkLst>
        <pc:spChg chg="mod ord">
          <ac:chgData name="Matthew Suderman" userId="S::ms13525@bristol.ac.uk::2709995e-3ea8-4fb0-9b62-eb8034dec529" providerId="AD" clId="Web-{0A9DD79B-0E7B-4039-8E7B-B010B24840FB}" dt="2019-04-05T23:09:55.012" v="209" actId="20577"/>
          <ac:spMkLst>
            <pc:docMk/>
            <pc:sldMk cId="109857222" sldId="256"/>
            <ac:spMk id="2" creationId="{00000000-0000-0000-0000-000000000000}"/>
          </ac:spMkLst>
        </pc:spChg>
        <pc:spChg chg="mod ord">
          <ac:chgData name="Matthew Suderman" userId="S::ms13525@bristol.ac.uk::2709995e-3ea8-4fb0-9b62-eb8034dec529" providerId="AD" clId="Web-{0A9DD79B-0E7B-4039-8E7B-B010B24840FB}" dt="2019-04-05T23:13:01.792" v="339" actId="20577"/>
          <ac:spMkLst>
            <pc:docMk/>
            <pc:sldMk cId="109857222" sldId="256"/>
            <ac:spMk id="3" creationId="{00000000-0000-0000-0000-000000000000}"/>
          </ac:spMkLst>
        </pc:spChg>
      </pc:sldChg>
      <pc:sldChg chg="modSp new">
        <pc:chgData name="Matthew Suderman" userId="S::ms13525@bristol.ac.uk::2709995e-3ea8-4fb0-9b62-eb8034dec529" providerId="AD" clId="Web-{0A9DD79B-0E7B-4039-8E7B-B010B24840FB}" dt="2019-04-05T23:03:57.200" v="82" actId="20577"/>
        <pc:sldMkLst>
          <pc:docMk/>
          <pc:sldMk cId="2693121710" sldId="257"/>
        </pc:sldMkLst>
        <pc:spChg chg="mod">
          <ac:chgData name="Matthew Suderman" userId="S::ms13525@bristol.ac.uk::2709995e-3ea8-4fb0-9b62-eb8034dec529" providerId="AD" clId="Web-{0A9DD79B-0E7B-4039-8E7B-B010B24840FB}" dt="2019-04-05T23:02:37.200" v="20" actId="20577"/>
          <ac:spMkLst>
            <pc:docMk/>
            <pc:sldMk cId="2693121710" sldId="257"/>
            <ac:spMk id="2" creationId="{C43180AF-5211-4201-B71D-F7C1A21BD27F}"/>
          </ac:spMkLst>
        </pc:spChg>
        <pc:spChg chg="mod">
          <ac:chgData name="Matthew Suderman" userId="S::ms13525@bristol.ac.uk::2709995e-3ea8-4fb0-9b62-eb8034dec529" providerId="AD" clId="Web-{0A9DD79B-0E7B-4039-8E7B-B010B24840FB}" dt="2019-04-05T23:03:57.200" v="82" actId="20577"/>
          <ac:spMkLst>
            <pc:docMk/>
            <pc:sldMk cId="2693121710" sldId="257"/>
            <ac:spMk id="3" creationId="{05E267F5-D21F-4F6B-88F6-30786919EC7E}"/>
          </ac:spMkLst>
        </pc:spChg>
      </pc:sldChg>
      <pc:sldChg chg="modSp new del">
        <pc:chgData name="Matthew Suderman" userId="S::ms13525@bristol.ac.uk::2709995e-3ea8-4fb0-9b62-eb8034dec529" providerId="AD" clId="Web-{0A9DD79B-0E7B-4039-8E7B-B010B24840FB}" dt="2019-04-05T23:12:01.152" v="324"/>
        <pc:sldMkLst>
          <pc:docMk/>
          <pc:sldMk cId="2584874416" sldId="258"/>
        </pc:sldMkLst>
        <pc:spChg chg="mod">
          <ac:chgData name="Matthew Suderman" userId="S::ms13525@bristol.ac.uk::2709995e-3ea8-4fb0-9b62-eb8034dec529" providerId="AD" clId="Web-{0A9DD79B-0E7B-4039-8E7B-B010B24840FB}" dt="2019-04-05T23:11:13.058" v="290" actId="20577"/>
          <ac:spMkLst>
            <pc:docMk/>
            <pc:sldMk cId="2584874416" sldId="258"/>
            <ac:spMk id="3" creationId="{B17AF1E1-E764-4248-B1EB-5324BB125ED1}"/>
          </ac:spMkLst>
        </pc:spChg>
      </pc:sldChg>
      <pc:sldChg chg="modSp new">
        <pc:chgData name="Matthew Suderman" userId="S::ms13525@bristol.ac.uk::2709995e-3ea8-4fb0-9b62-eb8034dec529" providerId="AD" clId="Web-{0A9DD79B-0E7B-4039-8E7B-B010B24840FB}" dt="2019-04-05T23:11:53.386" v="321" actId="20577"/>
        <pc:sldMkLst>
          <pc:docMk/>
          <pc:sldMk cId="3261804224" sldId="259"/>
        </pc:sldMkLst>
        <pc:spChg chg="mod">
          <ac:chgData name="Matthew Suderman" userId="S::ms13525@bristol.ac.uk::2709995e-3ea8-4fb0-9b62-eb8034dec529" providerId="AD" clId="Web-{0A9DD79B-0E7B-4039-8E7B-B010B24840FB}" dt="2019-04-05T23:11:53.386" v="321" actId="20577"/>
          <ac:spMkLst>
            <pc:docMk/>
            <pc:sldMk cId="3261804224" sldId="259"/>
            <ac:spMk id="2" creationId="{C4D7BE8E-7895-4286-97F6-D53DF6CABC23}"/>
          </ac:spMkLst>
        </pc:spChg>
        <pc:spChg chg="mod">
          <ac:chgData name="Matthew Suderman" userId="S::ms13525@bristol.ac.uk::2709995e-3ea8-4fb0-9b62-eb8034dec529" providerId="AD" clId="Web-{0A9DD79B-0E7B-4039-8E7B-B010B24840FB}" dt="2019-04-05T23:06:51.543" v="179" actId="20577"/>
          <ac:spMkLst>
            <pc:docMk/>
            <pc:sldMk cId="3261804224" sldId="259"/>
            <ac:spMk id="3" creationId="{8DD43DAA-965A-4481-853D-0E17FF556604}"/>
          </ac:spMkLst>
        </pc:spChg>
      </pc:sldChg>
      <pc:sldChg chg="modSp new">
        <pc:chgData name="Matthew Suderman" userId="S::ms13525@bristol.ac.uk::2709995e-3ea8-4fb0-9b62-eb8034dec529" providerId="AD" clId="Web-{0A9DD79B-0E7B-4039-8E7B-B010B24840FB}" dt="2019-04-05T23:11:50.574" v="318" actId="20577"/>
        <pc:sldMkLst>
          <pc:docMk/>
          <pc:sldMk cId="861140607" sldId="260"/>
        </pc:sldMkLst>
        <pc:spChg chg="mod">
          <ac:chgData name="Matthew Suderman" userId="S::ms13525@bristol.ac.uk::2709995e-3ea8-4fb0-9b62-eb8034dec529" providerId="AD" clId="Web-{0A9DD79B-0E7B-4039-8E7B-B010B24840FB}" dt="2019-04-05T23:11:50.574" v="318" actId="20577"/>
          <ac:spMkLst>
            <pc:docMk/>
            <pc:sldMk cId="861140607" sldId="260"/>
            <ac:spMk id="2" creationId="{E6E9BC64-7E24-4C62-B1BC-7DBC557484BE}"/>
          </ac:spMkLst>
        </pc:spChg>
        <pc:spChg chg="mod">
          <ac:chgData name="Matthew Suderman" userId="S::ms13525@bristol.ac.uk::2709995e-3ea8-4fb0-9b62-eb8034dec529" providerId="AD" clId="Web-{0A9DD79B-0E7B-4039-8E7B-B010B24840FB}" dt="2019-04-05T23:11:50.386" v="312" actId="20577"/>
          <ac:spMkLst>
            <pc:docMk/>
            <pc:sldMk cId="861140607" sldId="260"/>
            <ac:spMk id="3" creationId="{12CCF6BF-78A0-48FF-9F74-B997744ED00C}"/>
          </ac:spMkLst>
        </pc:spChg>
      </pc:sldChg>
      <pc:sldChg chg="modSp new">
        <pc:chgData name="Matthew Suderman" userId="S::ms13525@bristol.ac.uk::2709995e-3ea8-4fb0-9b62-eb8034dec529" providerId="AD" clId="Web-{0A9DD79B-0E7B-4039-8E7B-B010B24840FB}" dt="2019-04-05T23:11:00.699" v="287" actId="20577"/>
        <pc:sldMkLst>
          <pc:docMk/>
          <pc:sldMk cId="1539565602" sldId="261"/>
        </pc:sldMkLst>
        <pc:spChg chg="mod">
          <ac:chgData name="Matthew Suderman" userId="S::ms13525@bristol.ac.uk::2709995e-3ea8-4fb0-9b62-eb8034dec529" providerId="AD" clId="Web-{0A9DD79B-0E7B-4039-8E7B-B010B24840FB}" dt="2019-04-05T23:10:41.496" v="266" actId="20577"/>
          <ac:spMkLst>
            <pc:docMk/>
            <pc:sldMk cId="1539565602" sldId="261"/>
            <ac:spMk id="2" creationId="{9EA18CF6-1335-4EE4-B258-B1CBB2FC24EC}"/>
          </ac:spMkLst>
        </pc:spChg>
        <pc:spChg chg="mod">
          <ac:chgData name="Matthew Suderman" userId="S::ms13525@bristol.ac.uk::2709995e-3ea8-4fb0-9b62-eb8034dec529" providerId="AD" clId="Web-{0A9DD79B-0E7B-4039-8E7B-B010B24840FB}" dt="2019-04-05T23:11:00.699" v="287" actId="20577"/>
          <ac:spMkLst>
            <pc:docMk/>
            <pc:sldMk cId="1539565602" sldId="261"/>
            <ac:spMk id="3" creationId="{09CF9A77-E1DB-42DE-BC04-B153B6142B6B}"/>
          </ac:spMkLst>
        </pc:spChg>
      </pc:sldChg>
    </pc:docChg>
  </pc:docChgLst>
  <pc:docChgLst>
    <pc:chgData name="Matthew Suderman" userId="S::ms13525@bristol.ac.uk::2709995e-3ea8-4fb0-9b62-eb8034dec529" providerId="AD" clId="Web-{0BE3B1E8-705C-BEE4-3AC1-3A183932B5F0}"/>
    <pc:docChg chg="modSld">
      <pc:chgData name="Matthew Suderman" userId="S::ms13525@bristol.ac.uk::2709995e-3ea8-4fb0-9b62-eb8034dec529" providerId="AD" clId="Web-{0BE3B1E8-705C-BEE4-3AC1-3A183932B5F0}" dt="2019-04-06T01:24:05.252" v="2" actId="20577"/>
      <pc:docMkLst>
        <pc:docMk/>
      </pc:docMkLst>
      <pc:sldChg chg="modSp">
        <pc:chgData name="Matthew Suderman" userId="S::ms13525@bristol.ac.uk::2709995e-3ea8-4fb0-9b62-eb8034dec529" providerId="AD" clId="Web-{0BE3B1E8-705C-BEE4-3AC1-3A183932B5F0}" dt="2019-04-06T01:24:03.048" v="0" actId="20577"/>
        <pc:sldMkLst>
          <pc:docMk/>
          <pc:sldMk cId="3184512768" sldId="262"/>
        </pc:sldMkLst>
        <pc:spChg chg="mod">
          <ac:chgData name="Matthew Suderman" userId="S::ms13525@bristol.ac.uk::2709995e-3ea8-4fb0-9b62-eb8034dec529" providerId="AD" clId="Web-{0BE3B1E8-705C-BEE4-3AC1-3A183932B5F0}" dt="2019-04-06T01:24:03.048" v="0" actId="20577"/>
          <ac:spMkLst>
            <pc:docMk/>
            <pc:sldMk cId="3184512768" sldId="262"/>
            <ac:spMk id="5"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GB"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GB" dirty="0"/>
          </a:p>
        </p:txBody>
      </p:sp>
      <p:sp>
        <p:nvSpPr>
          <p:cNvPr id="4" name="Date Placeholder 3"/>
          <p:cNvSpPr>
            <a:spLocks noGrp="1"/>
          </p:cNvSpPr>
          <p:nvPr>
            <p:ph type="dt" sz="half" idx="10"/>
          </p:nvPr>
        </p:nvSpPr>
        <p:spPr/>
        <p:txBody>
          <a:bodyPr/>
          <a:lstStyle/>
          <a:p>
            <a:fld id="{846CE7D5-CF57-46EF-B807-FDD0502418D4}" type="datetimeFigureOut">
              <a:rPr lang="en-GB" smtClean="0"/>
              <a:t>05/04/2019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10"/>
          </p:nvPr>
        </p:nvSpPr>
        <p:spPr/>
        <p:txBody>
          <a:bodyPr/>
          <a:lstStyle/>
          <a:p>
            <a:fld id="{846CE7D5-CF57-46EF-B807-FDD0502418D4}" type="datetimeFigureOut">
              <a:rPr lang="en-GB" smtClean="0"/>
              <a:t>05/04/2019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a:t>Click to edit Master title style</a:t>
            </a:r>
            <a:endParaRPr lang="en-GB"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10"/>
          </p:nvPr>
        </p:nvSpPr>
        <p:spPr/>
        <p:txBody>
          <a:bodyPr/>
          <a:lstStyle/>
          <a:p>
            <a:fld id="{846CE7D5-CF57-46EF-B807-FDD0502418D4}" type="datetimeFigureOut">
              <a:rPr lang="en-GB" smtClean="0"/>
              <a:t>05/04/2019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10"/>
          </p:nvPr>
        </p:nvSpPr>
        <p:spPr/>
        <p:txBody>
          <a:bodyPr/>
          <a:lstStyle/>
          <a:p>
            <a:fld id="{846CE7D5-CF57-46EF-B807-FDD0502418D4}" type="datetimeFigureOut">
              <a:rPr lang="en-GB" smtClean="0"/>
              <a:t>05/04/2019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GB"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GB" smtClean="0"/>
              <a:t>05/04/2019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5" name="Date Placeholder 4"/>
          <p:cNvSpPr>
            <a:spLocks noGrp="1"/>
          </p:cNvSpPr>
          <p:nvPr>
            <p:ph type="dt" sz="half" idx="10"/>
          </p:nvPr>
        </p:nvSpPr>
        <p:spPr/>
        <p:txBody>
          <a:bodyPr/>
          <a:lstStyle/>
          <a:p>
            <a:fld id="{846CE7D5-CF57-46EF-B807-FDD0502418D4}" type="datetimeFigureOut">
              <a:rPr lang="en-GB" smtClean="0"/>
              <a:t>05/04/2019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endParaRPr lang="en-GB"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7" name="Date Placeholder 6"/>
          <p:cNvSpPr>
            <a:spLocks noGrp="1"/>
          </p:cNvSpPr>
          <p:nvPr>
            <p:ph type="dt" sz="half" idx="10"/>
          </p:nvPr>
        </p:nvSpPr>
        <p:spPr/>
        <p:txBody>
          <a:bodyPr/>
          <a:lstStyle/>
          <a:p>
            <a:fld id="{846CE7D5-CF57-46EF-B807-FDD0502418D4}" type="datetimeFigureOut">
              <a:rPr lang="en-GB" smtClean="0"/>
              <a:t>05/04/2019</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Date Placeholder 2"/>
          <p:cNvSpPr>
            <a:spLocks noGrp="1"/>
          </p:cNvSpPr>
          <p:nvPr>
            <p:ph type="dt" sz="half" idx="10"/>
          </p:nvPr>
        </p:nvSpPr>
        <p:spPr/>
        <p:txBody>
          <a:bodyPr/>
          <a:lstStyle/>
          <a:p>
            <a:fld id="{846CE7D5-CF57-46EF-B807-FDD0502418D4}" type="datetimeFigureOut">
              <a:rPr lang="en-GB" smtClean="0"/>
              <a:t>05/04/2019</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GB" smtClean="0"/>
              <a:t>05/04/2019</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GB"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05/04/2019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GB"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GB"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05/04/2019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GB"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GB" smtClean="0"/>
              <a:t>05/04/2019</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GB" smtClean="0"/>
              <a:t>‹#›</a:t>
            </a:fld>
            <a:endParaRPr lang="en-GB"/>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ncbi.nlm.nih.gov/pubmed/30101351" TargetMode="External"/><Relationship Id="rId2" Type="http://schemas.openxmlformats.org/officeDocument/2006/relationships/hyperlink" Target="https://www.ncbi.nlm.nih.gov/pubmed/30940212" TargetMode="External"/><Relationship Id="rId1" Type="http://schemas.openxmlformats.org/officeDocument/2006/relationships/slideLayout" Target="../slideLayouts/slideLayout2.xml"/><Relationship Id="rId4" Type="http://schemas.openxmlformats.org/officeDocument/2006/relationships/hyperlink" Target="https://www.ncbi.nlm.nih.gov/pubmed/30938765"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s://www.ncbi.nlm.nih.gov/pubmed/30941597" TargetMode="External"/><Relationship Id="rId2" Type="http://schemas.openxmlformats.org/officeDocument/2006/relationships/hyperlink" Target="https://www.ncbi.nlm.nih.gov/pubmed/30935889"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ncbi.nlm.nih.gov/pubmed/30924596"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ncbi.nlm.nih.gov/pubmed/30922215" TargetMode="External"/><Relationship Id="rId2" Type="http://schemas.openxmlformats.org/officeDocument/2006/relationships/hyperlink" Target="https://www.ncbi.nlm.nih.gov/pubmed/30944378"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www.ncbi.nlm.nih.gov/pubmed/30929737"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www.ncbi.nlm.nih.gov/pubmed/30929737"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02749" y="0"/>
            <a:ext cx="4404732" cy="6858000"/>
          </a:xfrm>
          <a:prstGeom prst="rect">
            <a:avLst/>
          </a:prstGeom>
        </p:spPr>
      </p:pic>
      <p:sp>
        <p:nvSpPr>
          <p:cNvPr id="4" name="Title 3"/>
          <p:cNvSpPr>
            <a:spLocks noGrp="1"/>
          </p:cNvSpPr>
          <p:nvPr>
            <p:ph type="title"/>
          </p:nvPr>
        </p:nvSpPr>
        <p:spPr/>
        <p:txBody>
          <a:bodyPr/>
          <a:lstStyle/>
          <a:p>
            <a:r>
              <a:rPr lang="en-GB" dirty="0"/>
              <a:t>Journal club, April 8, 2019</a:t>
            </a:r>
          </a:p>
        </p:txBody>
      </p:sp>
      <p:sp>
        <p:nvSpPr>
          <p:cNvPr id="5" name="Text Placeholder 4"/>
          <p:cNvSpPr>
            <a:spLocks noGrp="1"/>
          </p:cNvSpPr>
          <p:nvPr>
            <p:ph type="body" idx="1"/>
          </p:nvPr>
        </p:nvSpPr>
        <p:spPr/>
        <p:txBody>
          <a:bodyPr vert="horz" lIns="91440" tIns="45720" rIns="91440" bIns="45720" rtlCol="0" anchor="t">
            <a:normAutofit/>
          </a:bodyPr>
          <a:lstStyle/>
          <a:p>
            <a:r>
              <a:rPr lang="en-GB" dirty="0"/>
              <a:t>With Nancy ‘</a:t>
            </a:r>
            <a:r>
              <a:rPr lang="en-GB" i="1" dirty="0"/>
              <a:t>Never Underestimate Me</a:t>
            </a:r>
            <a:r>
              <a:rPr lang="en-GB" dirty="0"/>
              <a:t>’ McBride.</a:t>
            </a:r>
          </a:p>
        </p:txBody>
      </p:sp>
    </p:spTree>
    <p:extLst>
      <p:ext uri="{BB962C8B-B14F-4D97-AF65-F5344CB8AC3E}">
        <p14:creationId xmlns:p14="http://schemas.microsoft.com/office/powerpoint/2010/main" val="31845127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Model results</a:t>
            </a:r>
          </a:p>
        </p:txBody>
      </p:sp>
      <p:sp>
        <p:nvSpPr>
          <p:cNvPr id="3" name="Content Placeholder 2"/>
          <p:cNvSpPr>
            <a:spLocks noGrp="1"/>
          </p:cNvSpPr>
          <p:nvPr>
            <p:ph idx="1"/>
          </p:nvPr>
        </p:nvSpPr>
        <p:spPr/>
        <p:txBody>
          <a:bodyPr>
            <a:normAutofit fontScale="92500" lnSpcReduction="20000"/>
          </a:bodyPr>
          <a:lstStyle/>
          <a:p>
            <a:pPr marL="0" indent="0">
              <a:buNone/>
            </a:pPr>
            <a:r>
              <a:rPr lang="en-GB" dirty="0"/>
              <a:t>We use this model to “resolve 67 subjects with uncertain clinical diagnoses”</a:t>
            </a:r>
          </a:p>
          <a:p>
            <a:pPr marL="0" indent="0">
              <a:buNone/>
            </a:pPr>
            <a:endParaRPr lang="en-GB" dirty="0"/>
          </a:p>
          <a:p>
            <a:pPr marL="0" indent="0">
              <a:buNone/>
            </a:pPr>
            <a:r>
              <a:rPr lang="en-GB" dirty="0"/>
              <a:t>“… a few of whom are shown by our model to have other diseases initially not considered”</a:t>
            </a:r>
          </a:p>
          <a:p>
            <a:pPr marL="0" indent="0">
              <a:buNone/>
            </a:pPr>
            <a:endParaRPr lang="en-GB" dirty="0"/>
          </a:p>
          <a:p>
            <a:pPr marL="0" indent="0">
              <a:buNone/>
            </a:pPr>
            <a:r>
              <a:rPr lang="en-GB" dirty="0"/>
              <a:t>Applying the model 965 ND/CA-affected subjects with no diagnosis </a:t>
            </a:r>
          </a:p>
          <a:p>
            <a:pPr marL="514350" indent="-514350">
              <a:buAutoNum type="arabicPeriod"/>
            </a:pPr>
            <a:r>
              <a:rPr lang="en-GB" dirty="0"/>
              <a:t>“enables the identification of 15 case subjects with one of the above syndromes.” </a:t>
            </a:r>
          </a:p>
          <a:p>
            <a:pPr marL="514350" indent="-514350">
              <a:buAutoNum type="arabicPeriod"/>
            </a:pPr>
            <a:r>
              <a:rPr lang="en-GB" dirty="0"/>
              <a:t>“We also identify 12 individuals with imprinting and trinucleotide repeat expansion disorders”</a:t>
            </a:r>
          </a:p>
          <a:p>
            <a:pPr marL="514350" indent="-514350">
              <a:buAutoNum type="arabicPeriod"/>
            </a:pPr>
            <a:r>
              <a:rPr lang="en-GB" dirty="0"/>
              <a:t>“as well as 106 individuals with rare epi-variants”</a:t>
            </a:r>
          </a:p>
          <a:p>
            <a:pPr marL="0" indent="0">
              <a:buNone/>
            </a:pPr>
            <a:endParaRPr lang="en-GB" dirty="0"/>
          </a:p>
        </p:txBody>
      </p:sp>
    </p:spTree>
    <p:extLst>
      <p:ext uri="{BB962C8B-B14F-4D97-AF65-F5344CB8AC3E}">
        <p14:creationId xmlns:p14="http://schemas.microsoft.com/office/powerpoint/2010/main" val="40896948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Epi-variation results</a:t>
            </a:r>
          </a:p>
        </p:txBody>
      </p:sp>
      <p:pic>
        <p:nvPicPr>
          <p:cNvPr id="2050" name="Picture 2" descr="https://ars.els-cdn.com/content/image/1-s2.0-S0002929719301041-gr6.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878906"/>
            <a:ext cx="5502254" cy="439310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6748530" y="2274838"/>
            <a:ext cx="4605270" cy="3139321"/>
          </a:xfrm>
          <a:prstGeom prst="rect">
            <a:avLst/>
          </a:prstGeom>
        </p:spPr>
        <p:txBody>
          <a:bodyPr wrap="square">
            <a:spAutoFit/>
          </a:bodyPr>
          <a:lstStyle/>
          <a:p>
            <a:r>
              <a:rPr lang="en-GB" dirty="0">
                <a:solidFill>
                  <a:srgbClr val="323232"/>
                </a:solidFill>
                <a:latin typeface="NexusSerif"/>
              </a:rPr>
              <a:t>“</a:t>
            </a:r>
            <a:r>
              <a:rPr lang="en-GB" dirty="0">
                <a:latin typeface="NexusSerif"/>
              </a:rPr>
              <a:t>The figure shows the DNA methylation pattern of </a:t>
            </a:r>
            <a:r>
              <a:rPr lang="en-GB" dirty="0">
                <a:solidFill>
                  <a:srgbClr val="FF0000"/>
                </a:solidFill>
                <a:latin typeface="NexusSerif"/>
              </a:rPr>
              <a:t>4 selected rare epi-variants</a:t>
            </a:r>
            <a:r>
              <a:rPr lang="en-GB" dirty="0">
                <a:latin typeface="NexusSerif"/>
              </a:rPr>
              <a:t> that are likely explanatory of the phenotypes observed in 6 subjects (red) compared with 2,880 healthy individuals (blue).”</a:t>
            </a:r>
          </a:p>
          <a:p>
            <a:endParaRPr lang="en-GB" dirty="0">
              <a:latin typeface="NexusSerif"/>
            </a:endParaRPr>
          </a:p>
          <a:p>
            <a:r>
              <a:rPr lang="en-GB" dirty="0">
                <a:latin typeface="NexusSerif"/>
              </a:rPr>
              <a:t>X-axis = genomic position</a:t>
            </a:r>
          </a:p>
          <a:p>
            <a:r>
              <a:rPr lang="en-GB" dirty="0">
                <a:latin typeface="NexusSerif"/>
              </a:rPr>
              <a:t>Y-axis = methylation levels</a:t>
            </a:r>
          </a:p>
          <a:p>
            <a:r>
              <a:rPr lang="en-GB" dirty="0">
                <a:latin typeface="NexusSerif"/>
              </a:rPr>
              <a:t>Circles = methylation levels at </a:t>
            </a:r>
            <a:r>
              <a:rPr lang="en-GB" dirty="0" err="1">
                <a:latin typeface="NexusSerif"/>
              </a:rPr>
              <a:t>CpG</a:t>
            </a:r>
            <a:r>
              <a:rPr lang="en-GB" dirty="0">
                <a:latin typeface="NexusSerif"/>
              </a:rPr>
              <a:t> sites of individuals</a:t>
            </a:r>
          </a:p>
        </p:txBody>
      </p:sp>
    </p:spTree>
    <p:extLst>
      <p:ext uri="{BB962C8B-B14F-4D97-AF65-F5344CB8AC3E}">
        <p14:creationId xmlns:p14="http://schemas.microsoft.com/office/powerpoint/2010/main" val="11910755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D7BE8E-7895-4286-97F6-D53DF6CABC23}"/>
              </a:ext>
            </a:extLst>
          </p:cNvPr>
          <p:cNvSpPr>
            <a:spLocks noGrp="1"/>
          </p:cNvSpPr>
          <p:nvPr>
            <p:ph type="title"/>
          </p:nvPr>
        </p:nvSpPr>
        <p:spPr/>
        <p:txBody>
          <a:bodyPr/>
          <a:lstStyle/>
          <a:p>
            <a:r>
              <a:rPr lang="en-US" dirty="0">
                <a:cs typeface="Calibri Light"/>
              </a:rPr>
              <a:t>EWAS, part 1</a:t>
            </a:r>
            <a:endParaRPr lang="en-US" dirty="0"/>
          </a:p>
        </p:txBody>
      </p:sp>
      <p:sp>
        <p:nvSpPr>
          <p:cNvPr id="3" name="Content Placeholder 2">
            <a:extLst>
              <a:ext uri="{FF2B5EF4-FFF2-40B4-BE49-F238E27FC236}">
                <a16:creationId xmlns:a16="http://schemas.microsoft.com/office/drawing/2014/main" id="{8DD43DAA-965A-4481-853D-0E17FF556604}"/>
              </a:ext>
            </a:extLst>
          </p:cNvPr>
          <p:cNvSpPr>
            <a:spLocks noGrp="1"/>
          </p:cNvSpPr>
          <p:nvPr>
            <p:ph idx="1"/>
          </p:nvPr>
        </p:nvSpPr>
        <p:spPr/>
        <p:txBody>
          <a:bodyPr vert="horz" lIns="91440" tIns="45720" rIns="91440" bIns="45720" rtlCol="0" anchor="t">
            <a:noAutofit/>
          </a:bodyPr>
          <a:lstStyle/>
          <a:p>
            <a:pPr marL="0" indent="0">
              <a:buNone/>
            </a:pPr>
            <a:r>
              <a:rPr lang="en-GB" sz="2000" dirty="0">
                <a:cs typeface="Calibri" panose="020F0502020204030204"/>
              </a:rPr>
              <a:t>Perrier F, </a:t>
            </a:r>
            <a:r>
              <a:rPr lang="en-GB" sz="2000" dirty="0" err="1">
                <a:cs typeface="Calibri" panose="020F0502020204030204"/>
              </a:rPr>
              <a:t>Viallon</a:t>
            </a:r>
            <a:r>
              <a:rPr lang="en-GB" sz="2000" dirty="0">
                <a:cs typeface="Calibri" panose="020F0502020204030204"/>
              </a:rPr>
              <a:t> V, </a:t>
            </a:r>
            <a:r>
              <a:rPr lang="en-GB" sz="2000" dirty="0" err="1">
                <a:cs typeface="Calibri" panose="020F0502020204030204"/>
              </a:rPr>
              <a:t>Ambatipudi</a:t>
            </a:r>
            <a:r>
              <a:rPr lang="en-GB" sz="2000" dirty="0">
                <a:cs typeface="Calibri" panose="020F0502020204030204"/>
              </a:rPr>
              <a:t> S, Ghantous A, </a:t>
            </a:r>
            <a:r>
              <a:rPr lang="en-GB" sz="2000" dirty="0" err="1">
                <a:cs typeface="Calibri" panose="020F0502020204030204"/>
              </a:rPr>
              <a:t>Cuenin</a:t>
            </a:r>
            <a:r>
              <a:rPr lang="en-GB" sz="2000" dirty="0">
                <a:cs typeface="Calibri" panose="020F0502020204030204"/>
              </a:rPr>
              <a:t> C, … , Huerta JM, </a:t>
            </a:r>
            <a:r>
              <a:rPr lang="en-GB" sz="2000" dirty="0" err="1">
                <a:cs typeface="Calibri" panose="020F0502020204030204"/>
              </a:rPr>
              <a:t>Ardanaz</a:t>
            </a:r>
            <a:r>
              <a:rPr lang="en-GB" sz="2000" dirty="0">
                <a:cs typeface="Calibri" panose="020F0502020204030204"/>
              </a:rPr>
              <a:t> E, </a:t>
            </a:r>
            <a:r>
              <a:rPr lang="en-GB" sz="2000" dirty="0" err="1">
                <a:cs typeface="Calibri" panose="020F0502020204030204"/>
              </a:rPr>
              <a:t>Dorronsoro</a:t>
            </a:r>
            <a:r>
              <a:rPr lang="en-GB" sz="2000" dirty="0">
                <a:cs typeface="Calibri" panose="020F0502020204030204"/>
              </a:rPr>
              <a:t> M, Tong TYN, </a:t>
            </a:r>
            <a:r>
              <a:rPr lang="en-GB" sz="2000" dirty="0" err="1">
                <a:cs typeface="Calibri" panose="020F0502020204030204"/>
              </a:rPr>
              <a:t>Tsilidis</a:t>
            </a:r>
            <a:r>
              <a:rPr lang="en-GB" sz="2000" dirty="0">
                <a:cs typeface="Calibri" panose="020F0502020204030204"/>
              </a:rPr>
              <a:t> K, </a:t>
            </a:r>
            <a:r>
              <a:rPr lang="en-GB" sz="2000" dirty="0" err="1">
                <a:cs typeface="Calibri" panose="020F0502020204030204"/>
              </a:rPr>
              <a:t>Riboli</a:t>
            </a:r>
            <a:r>
              <a:rPr lang="en-GB" sz="2000" dirty="0">
                <a:cs typeface="Calibri" panose="020F0502020204030204"/>
              </a:rPr>
              <a:t> E, Gunter MJ, Herceg Z, Ferrari P, </a:t>
            </a:r>
            <a:r>
              <a:rPr lang="en-GB" sz="2000" dirty="0" err="1">
                <a:cs typeface="Calibri" panose="020F0502020204030204"/>
              </a:rPr>
              <a:t>Romieu</a:t>
            </a:r>
            <a:r>
              <a:rPr lang="en-GB" sz="2000" dirty="0">
                <a:cs typeface="Calibri" panose="020F0502020204030204"/>
              </a:rPr>
              <a:t> I. </a:t>
            </a:r>
            <a:r>
              <a:rPr lang="en-GB" sz="2000" dirty="0">
                <a:cs typeface="Calibri" panose="020F0502020204030204"/>
                <a:hlinkClick r:id="rId2"/>
              </a:rPr>
              <a:t>Association of leukocyte DNA methylation changes with dietary folate and alcohol intake in the EPIC study.</a:t>
            </a:r>
            <a:r>
              <a:rPr lang="en-GB" sz="2000" dirty="0">
                <a:cs typeface="Calibri" panose="020F0502020204030204"/>
              </a:rPr>
              <a:t> Clin Epigenetics. 2019 Apr 2;11(1):57.</a:t>
            </a:r>
            <a:br>
              <a:rPr lang="en-GB" sz="2000" dirty="0">
                <a:cs typeface="Calibri" panose="020F0502020204030204"/>
              </a:rPr>
            </a:br>
            <a:endParaRPr lang="en-GB" sz="2000" dirty="0">
              <a:cs typeface="Calibri" panose="020F0502020204030204"/>
            </a:endParaRPr>
          </a:p>
          <a:p>
            <a:pPr marL="360363" lvl="1" indent="0">
              <a:buNone/>
            </a:pPr>
            <a:r>
              <a:rPr lang="en-GB" sz="2000" dirty="0">
                <a:cs typeface="Calibri" panose="020F0502020204030204"/>
              </a:rPr>
              <a:t>Identify two associations with alcohol intake and none with folate intake in the blood DNA methylation of 450 women.  </a:t>
            </a:r>
            <a:r>
              <a:rPr lang="en-GB" sz="2000" dirty="0">
                <a:cs typeface="Calibri" panose="020F0502020204030204"/>
                <a:hlinkClick r:id="rId3"/>
              </a:rPr>
              <a:t>An earlier study </a:t>
            </a:r>
            <a:r>
              <a:rPr lang="en-GB" sz="2000" dirty="0">
                <a:cs typeface="Calibri" panose="020F0502020204030204"/>
              </a:rPr>
              <a:t>of 5186 adults confirmed a lack of associations with one-carbon nutrients.</a:t>
            </a:r>
            <a:br>
              <a:rPr lang="en-US" sz="1600" dirty="0">
                <a:cs typeface="Calibri" panose="020F0502020204030204"/>
              </a:rPr>
            </a:br>
            <a:endParaRPr lang="en-US" sz="1600" dirty="0">
              <a:cs typeface="Calibri" panose="020F0502020204030204"/>
            </a:endParaRPr>
          </a:p>
          <a:p>
            <a:pPr marL="0" indent="0">
              <a:buNone/>
            </a:pPr>
            <a:r>
              <a:rPr lang="en-GB" sz="2000" dirty="0">
                <a:cs typeface="Calibri" panose="020F0502020204030204"/>
              </a:rPr>
              <a:t>Wilson LE, Xu Z, </a:t>
            </a:r>
            <a:r>
              <a:rPr lang="en-GB" sz="2000" dirty="0" err="1">
                <a:cs typeface="Calibri" panose="020F0502020204030204"/>
              </a:rPr>
              <a:t>Harlid</a:t>
            </a:r>
            <a:r>
              <a:rPr lang="en-GB" sz="2000" dirty="0">
                <a:cs typeface="Calibri" panose="020F0502020204030204"/>
              </a:rPr>
              <a:t> S, White AJ, Troester MA, Sandler DP, Taylor JA. </a:t>
            </a:r>
            <a:r>
              <a:rPr lang="en-GB" sz="2000" dirty="0">
                <a:cs typeface="Calibri" panose="020F0502020204030204"/>
                <a:hlinkClick r:id="rId4"/>
              </a:rPr>
              <a:t>Alcohol and DNA Methylation: An Epigenome-Wide Association Study in Blood and Normal Breast Tissue.</a:t>
            </a:r>
            <a:r>
              <a:rPr lang="en-GB" sz="2000" dirty="0">
                <a:cs typeface="Calibri" panose="020F0502020204030204"/>
              </a:rPr>
              <a:t> Am J </a:t>
            </a:r>
            <a:r>
              <a:rPr lang="en-GB" sz="2000" dirty="0" err="1">
                <a:cs typeface="Calibri" panose="020F0502020204030204"/>
              </a:rPr>
              <a:t>Epidemiol</a:t>
            </a:r>
            <a:r>
              <a:rPr lang="en-GB" sz="2000" dirty="0">
                <a:cs typeface="Calibri" panose="020F0502020204030204"/>
              </a:rPr>
              <a:t>. 2019 Feb 14. </a:t>
            </a:r>
          </a:p>
          <a:p>
            <a:pPr marL="360363" lvl="1" indent="0">
              <a:buNone/>
            </a:pPr>
            <a:br>
              <a:rPr lang="en-US" sz="1600" dirty="0">
                <a:cs typeface="Calibri" panose="020F0502020204030204"/>
              </a:rPr>
            </a:br>
            <a:r>
              <a:rPr lang="en-GB" sz="2000" dirty="0">
                <a:cs typeface="Calibri" panose="020F0502020204030204"/>
              </a:rPr>
              <a:t>Over 5000 associations with alcohol intake in the blood DNA methylation of 2878 women (Sister Study). About 600 of these were replicated in much smaller collection of blood and a similar number in breast tissue samples. 98 replicated in both blood and breast tissue.</a:t>
            </a:r>
            <a:endParaRPr lang="en-US" sz="2000" dirty="0">
              <a:cs typeface="Calibri" panose="020F0502020204030204"/>
            </a:endParaRPr>
          </a:p>
          <a:p>
            <a:pPr marL="0" indent="0">
              <a:buNone/>
            </a:pPr>
            <a:endParaRPr lang="en-US" sz="2000" dirty="0">
              <a:cs typeface="Calibri" panose="020F0502020204030204"/>
            </a:endParaRPr>
          </a:p>
        </p:txBody>
      </p:sp>
    </p:spTree>
    <p:extLst>
      <p:ext uri="{BB962C8B-B14F-4D97-AF65-F5344CB8AC3E}">
        <p14:creationId xmlns:p14="http://schemas.microsoft.com/office/powerpoint/2010/main" val="32618042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E9BC64-7E24-4C62-B1BC-7DBC557484BE}"/>
              </a:ext>
            </a:extLst>
          </p:cNvPr>
          <p:cNvSpPr>
            <a:spLocks noGrp="1"/>
          </p:cNvSpPr>
          <p:nvPr>
            <p:ph type="title"/>
          </p:nvPr>
        </p:nvSpPr>
        <p:spPr/>
        <p:txBody>
          <a:bodyPr/>
          <a:lstStyle/>
          <a:p>
            <a:r>
              <a:rPr lang="en-US" dirty="0">
                <a:cs typeface="Calibri Light"/>
              </a:rPr>
              <a:t>EWAS, part 2</a:t>
            </a:r>
            <a:endParaRPr lang="en-US" dirty="0"/>
          </a:p>
        </p:txBody>
      </p:sp>
      <p:sp>
        <p:nvSpPr>
          <p:cNvPr id="3" name="Content Placeholder 2">
            <a:extLst>
              <a:ext uri="{FF2B5EF4-FFF2-40B4-BE49-F238E27FC236}">
                <a16:creationId xmlns:a16="http://schemas.microsoft.com/office/drawing/2014/main" id="{12CCF6BF-78A0-48FF-9F74-B997744ED00C}"/>
              </a:ext>
            </a:extLst>
          </p:cNvPr>
          <p:cNvSpPr>
            <a:spLocks noGrp="1"/>
          </p:cNvSpPr>
          <p:nvPr>
            <p:ph idx="1"/>
          </p:nvPr>
        </p:nvSpPr>
        <p:spPr/>
        <p:txBody>
          <a:bodyPr vert="horz" lIns="91440" tIns="45720" rIns="91440" bIns="45720" rtlCol="0" anchor="t">
            <a:noAutofit/>
          </a:bodyPr>
          <a:lstStyle/>
          <a:p>
            <a:pPr marL="0" indent="0">
              <a:buNone/>
            </a:pPr>
            <a:r>
              <a:rPr lang="en-GB" sz="2000" dirty="0">
                <a:cs typeface="Calibri" panose="020F0502020204030204"/>
              </a:rPr>
              <a:t>Bermingham ML, Walker RM, Marioni RE, Morris SW, </a:t>
            </a:r>
            <a:r>
              <a:rPr lang="en-GB" sz="2000" dirty="0" err="1">
                <a:cs typeface="Calibri" panose="020F0502020204030204"/>
              </a:rPr>
              <a:t>Rawlik</a:t>
            </a:r>
            <a:r>
              <a:rPr lang="en-GB" sz="2000" dirty="0">
                <a:cs typeface="Calibri" panose="020F0502020204030204"/>
              </a:rPr>
              <a:t> K, Zeng Y, Campbell A, Redmond P, Whalley HC, Adams MJ, Hayward C, Deary IJ, Porteous DJ, McIntosh AM, Evans KL. </a:t>
            </a:r>
            <a:r>
              <a:rPr lang="en-GB" sz="2000" dirty="0">
                <a:cs typeface="Calibri" panose="020F0502020204030204"/>
                <a:hlinkClick r:id="rId2"/>
              </a:rPr>
              <a:t>Identification of novel differentially methylated sites with potential as clinical predictors of impaired respiratory function and COPD.</a:t>
            </a:r>
            <a:r>
              <a:rPr lang="en-GB" sz="2000" dirty="0">
                <a:cs typeface="Calibri" panose="020F0502020204030204"/>
              </a:rPr>
              <a:t> </a:t>
            </a:r>
            <a:r>
              <a:rPr lang="en-GB" sz="2000" dirty="0" err="1">
                <a:cs typeface="Calibri" panose="020F0502020204030204"/>
              </a:rPr>
              <a:t>EBioMedicine</a:t>
            </a:r>
            <a:r>
              <a:rPr lang="en-GB" sz="2000" dirty="0">
                <a:cs typeface="Calibri" panose="020F0502020204030204"/>
              </a:rPr>
              <a:t>. 2019 Mar 29.</a:t>
            </a:r>
          </a:p>
          <a:p>
            <a:pPr marL="457200" lvl="1" indent="0">
              <a:buNone/>
            </a:pPr>
            <a:endParaRPr lang="en-GB" sz="2000" dirty="0">
              <a:cs typeface="Calibri" panose="020F0502020204030204"/>
            </a:endParaRPr>
          </a:p>
          <a:p>
            <a:pPr marL="457200" lvl="1" indent="0">
              <a:buNone/>
            </a:pPr>
            <a:r>
              <a:rPr lang="en-GB" sz="2000" dirty="0">
                <a:cs typeface="Calibri" panose="020F0502020204030204"/>
              </a:rPr>
              <a:t>28 associations with respiratory function and/or COPD  in blood DNA methylation 3871 adults (Generation Scotland).</a:t>
            </a:r>
            <a:endParaRPr lang="en-US" sz="2000" dirty="0">
              <a:cs typeface="Calibri" panose="020F0502020204030204"/>
            </a:endParaRPr>
          </a:p>
          <a:p>
            <a:pPr marL="0" indent="0">
              <a:buNone/>
            </a:pPr>
            <a:endParaRPr lang="en-GB" sz="2000" dirty="0">
              <a:cs typeface="Calibri" panose="020F0502020204030204"/>
            </a:endParaRPr>
          </a:p>
          <a:p>
            <a:pPr marL="0" indent="0">
              <a:buNone/>
            </a:pPr>
            <a:r>
              <a:rPr lang="en-GB" sz="2000" dirty="0">
                <a:cs typeface="Calibri" panose="020F0502020204030204"/>
              </a:rPr>
              <a:t>Straight B, Needham BL, </a:t>
            </a:r>
            <a:r>
              <a:rPr lang="en-GB" sz="2000" dirty="0" err="1">
                <a:cs typeface="Calibri" panose="020F0502020204030204"/>
              </a:rPr>
              <a:t>Onicescu</a:t>
            </a:r>
            <a:r>
              <a:rPr lang="en-GB" sz="2000" dirty="0">
                <a:cs typeface="Calibri" panose="020F0502020204030204"/>
              </a:rPr>
              <a:t> G, </a:t>
            </a:r>
            <a:r>
              <a:rPr lang="en-GB" sz="2000" dirty="0" err="1">
                <a:cs typeface="Calibri" panose="020F0502020204030204"/>
              </a:rPr>
              <a:t>Wanitjirattikal</a:t>
            </a:r>
            <a:r>
              <a:rPr lang="en-GB" sz="2000" dirty="0">
                <a:cs typeface="Calibri" panose="020F0502020204030204"/>
              </a:rPr>
              <a:t> P, Barkman T, Root C, Farman J, Naugle A, </a:t>
            </a:r>
            <a:r>
              <a:rPr lang="en-GB" sz="2000" dirty="0" err="1">
                <a:cs typeface="Calibri" panose="020F0502020204030204"/>
              </a:rPr>
              <a:t>Lalancette</a:t>
            </a:r>
            <a:r>
              <a:rPr lang="en-GB" sz="2000" dirty="0">
                <a:cs typeface="Calibri" panose="020F0502020204030204"/>
              </a:rPr>
              <a:t> C, </a:t>
            </a:r>
            <a:r>
              <a:rPr lang="en-GB" sz="2000" dirty="0" err="1">
                <a:cs typeface="Calibri" panose="020F0502020204030204"/>
              </a:rPr>
              <a:t>Olungah</a:t>
            </a:r>
            <a:r>
              <a:rPr lang="en-GB" sz="2000" dirty="0">
                <a:cs typeface="Calibri" panose="020F0502020204030204"/>
              </a:rPr>
              <a:t> C, </a:t>
            </a:r>
            <a:r>
              <a:rPr lang="en-GB" sz="2000" dirty="0" err="1">
                <a:cs typeface="Calibri" panose="020F0502020204030204"/>
              </a:rPr>
              <a:t>Lekalgitele</a:t>
            </a:r>
            <a:r>
              <a:rPr lang="en-GB" sz="2000" dirty="0">
                <a:cs typeface="Calibri" panose="020F0502020204030204"/>
              </a:rPr>
              <a:t> S. </a:t>
            </a:r>
            <a:r>
              <a:rPr lang="en-GB" sz="2000" dirty="0">
                <a:cs typeface="Calibri" panose="020F0502020204030204"/>
                <a:hlinkClick r:id="rId3"/>
              </a:rPr>
              <a:t>Prosocial Emotion, Adolescence, and Warfare : DNA Methylation Associates with Culturally Salient Combat Variables.</a:t>
            </a:r>
            <a:r>
              <a:rPr lang="en-GB" sz="2000" dirty="0">
                <a:cs typeface="Calibri" panose="020F0502020204030204"/>
              </a:rPr>
              <a:t> Hum Nat. 2019 Apr 2. </a:t>
            </a:r>
            <a:endParaRPr lang="en-US" sz="2000" dirty="0">
              <a:cs typeface="Calibri" panose="020F0502020204030204"/>
            </a:endParaRPr>
          </a:p>
          <a:p>
            <a:pPr marL="360363" lvl="1" indent="0">
              <a:buNone/>
            </a:pPr>
            <a:br>
              <a:rPr lang="en-US" sz="2000" dirty="0">
                <a:cs typeface="Calibri" panose="020F0502020204030204"/>
              </a:rPr>
            </a:br>
            <a:r>
              <a:rPr lang="en-GB" sz="2000" dirty="0">
                <a:cs typeface="Calibri" panose="020F0502020204030204"/>
              </a:rPr>
              <a:t>"Proposing an epigenetic and component </a:t>
            </a:r>
            <a:r>
              <a:rPr lang="en-GB" sz="2000" dirty="0" err="1">
                <a:cs typeface="Calibri" panose="020F0502020204030204"/>
              </a:rPr>
              <a:t>behavior</a:t>
            </a:r>
            <a:r>
              <a:rPr lang="en-GB" sz="2000" dirty="0">
                <a:cs typeface="Calibri" panose="020F0502020204030204"/>
              </a:rPr>
              <a:t> approach, we examine whether raiding activities such as number of raids, killing, and sparing enemy lives associate with DNA methylation in two candidate genes: MAOA, linked to mood and arousal, and NR3C1, linked to stress and immune response. We report statistically significant associations"</a:t>
            </a:r>
            <a:endParaRPr lang="en-US" sz="2000" dirty="0">
              <a:cs typeface="Calibri" panose="020F0502020204030204"/>
            </a:endParaRPr>
          </a:p>
          <a:p>
            <a:pPr marL="0" indent="0">
              <a:buNone/>
            </a:pPr>
            <a:endParaRPr lang="en-US" sz="2000" dirty="0">
              <a:cs typeface="Calibri" panose="020F0502020204030204"/>
            </a:endParaRPr>
          </a:p>
        </p:txBody>
      </p:sp>
    </p:spTree>
    <p:extLst>
      <p:ext uri="{BB962C8B-B14F-4D97-AF65-F5344CB8AC3E}">
        <p14:creationId xmlns:p14="http://schemas.microsoft.com/office/powerpoint/2010/main" val="8611406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18CF6-1335-4EE4-B258-B1CBB2FC24EC}"/>
              </a:ext>
            </a:extLst>
          </p:cNvPr>
          <p:cNvSpPr>
            <a:spLocks noGrp="1"/>
          </p:cNvSpPr>
          <p:nvPr>
            <p:ph type="title"/>
          </p:nvPr>
        </p:nvSpPr>
        <p:spPr/>
        <p:txBody>
          <a:bodyPr/>
          <a:lstStyle/>
          <a:p>
            <a:r>
              <a:rPr lang="en-US" dirty="0">
                <a:cs typeface="Calibri Light"/>
              </a:rPr>
              <a:t>Non-standard EWAS</a:t>
            </a:r>
            <a:endParaRPr lang="en-US" dirty="0"/>
          </a:p>
        </p:txBody>
      </p:sp>
      <p:sp>
        <p:nvSpPr>
          <p:cNvPr id="3" name="Content Placeholder 2">
            <a:extLst>
              <a:ext uri="{FF2B5EF4-FFF2-40B4-BE49-F238E27FC236}">
                <a16:creationId xmlns:a16="http://schemas.microsoft.com/office/drawing/2014/main" id="{09CF9A77-E1DB-42DE-BC04-B153B6142B6B}"/>
              </a:ext>
            </a:extLst>
          </p:cNvPr>
          <p:cNvSpPr>
            <a:spLocks noGrp="1"/>
          </p:cNvSpPr>
          <p:nvPr>
            <p:ph idx="1"/>
          </p:nvPr>
        </p:nvSpPr>
        <p:spPr/>
        <p:txBody>
          <a:bodyPr vert="horz" lIns="91440" tIns="45720" rIns="91440" bIns="45720" rtlCol="0" anchor="t">
            <a:normAutofit/>
          </a:bodyPr>
          <a:lstStyle/>
          <a:p>
            <a:pPr marL="0" indent="0">
              <a:buNone/>
            </a:pPr>
            <a:r>
              <a:rPr lang="en-GB" sz="2000" dirty="0">
                <a:cs typeface="Calibri" panose="020F0502020204030204"/>
              </a:rPr>
              <a:t>Zhang R, Lai L, Dong X, He J, You D, Chen C, Lin L, Zhu Y, Huang H, Shen S, Wei L, Chen X, Guo Y, Liu L, </a:t>
            </a:r>
            <a:r>
              <a:rPr lang="en-GB" sz="2000" dirty="0" err="1">
                <a:cs typeface="Calibri" panose="020F0502020204030204"/>
              </a:rPr>
              <a:t>Su</a:t>
            </a:r>
            <a:r>
              <a:rPr lang="en-GB" sz="2000" dirty="0">
                <a:cs typeface="Calibri" panose="020F0502020204030204"/>
              </a:rPr>
              <a:t> L, Shafer A, Moran S, Fleischer T, </a:t>
            </a:r>
            <a:r>
              <a:rPr lang="en-GB" sz="2000" dirty="0" err="1">
                <a:cs typeface="Calibri" panose="020F0502020204030204"/>
              </a:rPr>
              <a:t>Bjaanaes</a:t>
            </a:r>
            <a:r>
              <a:rPr lang="en-GB" sz="2000" dirty="0">
                <a:cs typeface="Calibri" panose="020F0502020204030204"/>
              </a:rPr>
              <a:t> MM, Karlsson A, Planck M, </a:t>
            </a:r>
            <a:r>
              <a:rPr lang="en-GB" sz="2000" dirty="0" err="1">
                <a:cs typeface="Calibri" panose="020F0502020204030204"/>
              </a:rPr>
              <a:t>Staaf</a:t>
            </a:r>
            <a:r>
              <a:rPr lang="en-GB" sz="2000" dirty="0">
                <a:cs typeface="Calibri" panose="020F0502020204030204"/>
              </a:rPr>
              <a:t> J, Helland Å, </a:t>
            </a:r>
            <a:r>
              <a:rPr lang="en-GB" sz="2000" dirty="0" err="1">
                <a:cs typeface="Calibri" panose="020F0502020204030204"/>
              </a:rPr>
              <a:t>Esteller</a:t>
            </a:r>
            <a:r>
              <a:rPr lang="en-GB" sz="2000" dirty="0">
                <a:cs typeface="Calibri" panose="020F0502020204030204"/>
              </a:rPr>
              <a:t> M, Wei Y, Chen F, Christiani DC. </a:t>
            </a:r>
            <a:r>
              <a:rPr lang="en-GB" sz="2000" b="1" dirty="0">
                <a:cs typeface="Calibri" panose="020F0502020204030204"/>
                <a:hlinkClick r:id="rId2"/>
              </a:rPr>
              <a:t>SIPA1L3</a:t>
            </a:r>
            <a:r>
              <a:rPr lang="en-GB" sz="2000" dirty="0">
                <a:cs typeface="Calibri" panose="020F0502020204030204"/>
                <a:hlinkClick r:id="rId2"/>
              </a:rPr>
              <a:t> methylation modifies the benefit of smoking cessation on lung adenocarcinoma survival: An epigenomic-smoking interaction analysis.</a:t>
            </a:r>
            <a:r>
              <a:rPr lang="en-GB" sz="2000" dirty="0">
                <a:cs typeface="Calibri" panose="020F0502020204030204"/>
              </a:rPr>
              <a:t> Mol Oncol. 2019 Mar 29.</a:t>
            </a:r>
            <a:endParaRPr lang="en-US" sz="2000" dirty="0">
              <a:cs typeface="Calibri" panose="020F0502020204030204"/>
            </a:endParaRPr>
          </a:p>
          <a:p>
            <a:pPr marL="457200" lvl="1" indent="0">
              <a:buNone/>
            </a:pPr>
            <a:br>
              <a:rPr lang="en-US" sz="1600" dirty="0">
                <a:cs typeface="Calibri" panose="020F0502020204030204"/>
              </a:rPr>
            </a:br>
            <a:r>
              <a:rPr lang="en-GB" sz="2000" dirty="0">
                <a:cs typeface="Calibri" panose="020F0502020204030204"/>
              </a:rPr>
              <a:t>Methylome-wide </a:t>
            </a:r>
            <a:r>
              <a:rPr lang="en-GB" sz="2000" b="1" dirty="0">
                <a:cs typeface="Calibri" panose="020F0502020204030204"/>
              </a:rPr>
              <a:t>interaction between smoking cessation and lung cancer survival </a:t>
            </a:r>
            <a:r>
              <a:rPr lang="en-GB" sz="2000" dirty="0">
                <a:cs typeface="Calibri" panose="020F0502020204030204"/>
              </a:rPr>
              <a:t>found that smoking cessation was beneficial only for those with low methylation levels at a specific CpG site.</a:t>
            </a:r>
            <a:endParaRPr lang="en-US" sz="2000" dirty="0">
              <a:cs typeface="Calibri" panose="020F0502020204030204"/>
            </a:endParaRPr>
          </a:p>
          <a:p>
            <a:pPr marL="0" indent="0">
              <a:buNone/>
            </a:pPr>
            <a:br>
              <a:rPr lang="en-US" sz="2000" dirty="0">
                <a:cs typeface="Calibri" panose="020F0502020204030204"/>
              </a:rPr>
            </a:br>
            <a:endParaRPr lang="en-US" sz="2000" dirty="0">
              <a:cs typeface="Calibri" panose="020F0502020204030204"/>
            </a:endParaRPr>
          </a:p>
          <a:p>
            <a:pPr marL="0" indent="0">
              <a:buNone/>
            </a:pPr>
            <a:endParaRPr lang="en-US" sz="2000" dirty="0">
              <a:cs typeface="Calibri" panose="020F0502020204030204"/>
            </a:endParaRPr>
          </a:p>
        </p:txBody>
      </p:sp>
    </p:spTree>
    <p:extLst>
      <p:ext uri="{BB962C8B-B14F-4D97-AF65-F5344CB8AC3E}">
        <p14:creationId xmlns:p14="http://schemas.microsoft.com/office/powerpoint/2010/main" val="15395656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180AF-5211-4201-B71D-F7C1A21BD27F}"/>
              </a:ext>
            </a:extLst>
          </p:cNvPr>
          <p:cNvSpPr>
            <a:spLocks noGrp="1"/>
          </p:cNvSpPr>
          <p:nvPr>
            <p:ph type="title"/>
          </p:nvPr>
        </p:nvSpPr>
        <p:spPr/>
        <p:txBody>
          <a:bodyPr/>
          <a:lstStyle/>
          <a:p>
            <a:r>
              <a:rPr lang="en-US" dirty="0">
                <a:cs typeface="Calibri Light"/>
              </a:rPr>
              <a:t>Methods</a:t>
            </a:r>
            <a:endParaRPr lang="en-US" dirty="0"/>
          </a:p>
        </p:txBody>
      </p:sp>
      <p:sp>
        <p:nvSpPr>
          <p:cNvPr id="3" name="Content Placeholder 2">
            <a:extLst>
              <a:ext uri="{FF2B5EF4-FFF2-40B4-BE49-F238E27FC236}">
                <a16:creationId xmlns:a16="http://schemas.microsoft.com/office/drawing/2014/main" id="{05E267F5-D21F-4F6B-88F6-30786919EC7E}"/>
              </a:ext>
            </a:extLst>
          </p:cNvPr>
          <p:cNvSpPr>
            <a:spLocks noGrp="1"/>
          </p:cNvSpPr>
          <p:nvPr>
            <p:ph idx="1"/>
          </p:nvPr>
        </p:nvSpPr>
        <p:spPr/>
        <p:txBody>
          <a:bodyPr vert="horz" lIns="91440" tIns="45720" rIns="91440" bIns="45720" rtlCol="0" anchor="t">
            <a:noAutofit/>
          </a:bodyPr>
          <a:lstStyle/>
          <a:p>
            <a:pPr marL="0" indent="0">
              <a:buNone/>
            </a:pPr>
            <a:r>
              <a:rPr lang="en-GB" sz="2000" dirty="0">
                <a:cs typeface="Calibri" panose="020F0502020204030204"/>
              </a:rPr>
              <a:t>Yuan L, Huang DS. </a:t>
            </a:r>
            <a:r>
              <a:rPr lang="en-GB" sz="2000" dirty="0">
                <a:cs typeface="Calibri" panose="020F0502020204030204"/>
                <a:hlinkClick r:id="rId2"/>
              </a:rPr>
              <a:t>A Network-guided Association Mapping Approach from DNA Methylation to Disease.</a:t>
            </a:r>
            <a:r>
              <a:rPr lang="en-GB" sz="2000" dirty="0">
                <a:cs typeface="Calibri" panose="020F0502020204030204"/>
              </a:rPr>
              <a:t> Sci Rep. 2019 Apr 3;9(1):5601. </a:t>
            </a:r>
            <a:endParaRPr lang="en-US" sz="2000" dirty="0">
              <a:cs typeface="Calibri" panose="020F0502020204030204"/>
            </a:endParaRPr>
          </a:p>
          <a:p>
            <a:pPr marL="0" indent="0">
              <a:buNone/>
            </a:pPr>
            <a:endParaRPr lang="en-GB" sz="2000" dirty="0">
              <a:cs typeface="Calibri" panose="020F0502020204030204"/>
            </a:endParaRPr>
          </a:p>
          <a:p>
            <a:pPr marL="360363" lvl="1" indent="0">
              <a:buNone/>
            </a:pPr>
            <a:r>
              <a:rPr lang="en-GB" sz="2000" dirty="0">
                <a:cs typeface="Calibri" panose="020F0502020204030204"/>
              </a:rPr>
              <a:t>Describes a network-based method for using DNA methylation to distinguish between disease states (e.g. malignant vs benign tumours). Integrates associations between DNA methylation, gene expression and disease phenotype.</a:t>
            </a:r>
            <a:br>
              <a:rPr lang="en-US" sz="2000" dirty="0">
                <a:cs typeface="Calibri" panose="020F0502020204030204"/>
              </a:rPr>
            </a:br>
            <a:endParaRPr lang="en-US" sz="2000" dirty="0">
              <a:cs typeface="Calibri" panose="020F0502020204030204"/>
            </a:endParaRPr>
          </a:p>
          <a:p>
            <a:pPr marL="0" indent="0">
              <a:buNone/>
            </a:pPr>
            <a:r>
              <a:rPr lang="en-GB" sz="2000" dirty="0" err="1">
                <a:cs typeface="Calibri" panose="020F0502020204030204"/>
              </a:rPr>
              <a:t>Kangeyan</a:t>
            </a:r>
            <a:r>
              <a:rPr lang="en-GB" sz="2000" dirty="0">
                <a:cs typeface="Calibri" panose="020F0502020204030204"/>
              </a:rPr>
              <a:t> D, Dunford A, </a:t>
            </a:r>
            <a:r>
              <a:rPr lang="en-GB" sz="2000" dirty="0" err="1">
                <a:cs typeface="Calibri" panose="020F0502020204030204"/>
              </a:rPr>
              <a:t>Iyer</a:t>
            </a:r>
            <a:r>
              <a:rPr lang="en-GB" sz="2000" dirty="0">
                <a:cs typeface="Calibri" panose="020F0502020204030204"/>
              </a:rPr>
              <a:t> S, Stewart C, Hanna M, Getz G, </a:t>
            </a:r>
            <a:r>
              <a:rPr lang="en-GB" sz="2000" dirty="0" err="1">
                <a:cs typeface="Calibri" panose="020F0502020204030204"/>
              </a:rPr>
              <a:t>Aryee</a:t>
            </a:r>
            <a:r>
              <a:rPr lang="en-GB" sz="2000" dirty="0">
                <a:cs typeface="Calibri" panose="020F0502020204030204"/>
              </a:rPr>
              <a:t> MJ. </a:t>
            </a:r>
            <a:r>
              <a:rPr lang="en-GB" sz="2000" dirty="0">
                <a:cs typeface="Calibri" panose="020F0502020204030204"/>
                <a:hlinkClick r:id="rId3"/>
              </a:rPr>
              <a:t>A (fire)cloud-based DNA methylation data preprocessing and quality control platform.</a:t>
            </a:r>
            <a:r>
              <a:rPr lang="en-GB" sz="2000" dirty="0">
                <a:cs typeface="Calibri" panose="020F0502020204030204"/>
              </a:rPr>
              <a:t> BMC Bioinformatics. 2019 Mar 29;20(1):160.</a:t>
            </a:r>
          </a:p>
          <a:p>
            <a:pPr marL="360363" lvl="1" indent="0">
              <a:buNone/>
            </a:pPr>
            <a:br>
              <a:rPr lang="en-US" sz="2000" dirty="0">
                <a:cs typeface="Calibri" panose="020F0502020204030204"/>
              </a:rPr>
            </a:br>
            <a:r>
              <a:rPr lang="en-GB" sz="2000" dirty="0">
                <a:cs typeface="Calibri" panose="020F0502020204030204"/>
              </a:rPr>
              <a:t>A Bioconductor R package supports cloud-based </a:t>
            </a:r>
            <a:r>
              <a:rPr lang="en-GB" sz="2000" dirty="0" err="1">
                <a:cs typeface="Calibri" panose="020F0502020204030204"/>
              </a:rPr>
              <a:t>preprocessing</a:t>
            </a:r>
            <a:r>
              <a:rPr lang="en-GB" sz="2000" dirty="0">
                <a:cs typeface="Calibri" panose="020F0502020204030204"/>
              </a:rPr>
              <a:t> of a very large DNA methylation datasets.</a:t>
            </a:r>
            <a:endParaRPr lang="en-US" sz="2000" dirty="0">
              <a:cs typeface="Calibri" panose="020F0502020204030204"/>
            </a:endParaRPr>
          </a:p>
          <a:p>
            <a:pPr marL="0" indent="0">
              <a:buNone/>
            </a:pPr>
            <a:endParaRPr lang="en-US" sz="2000" dirty="0">
              <a:cs typeface="Calibri" panose="020F0502020204030204"/>
            </a:endParaRPr>
          </a:p>
        </p:txBody>
      </p:sp>
    </p:spTree>
    <p:extLst>
      <p:ext uri="{BB962C8B-B14F-4D97-AF65-F5344CB8AC3E}">
        <p14:creationId xmlns:p14="http://schemas.microsoft.com/office/powerpoint/2010/main" val="26931217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cs typeface="Calibri Light"/>
              </a:rPr>
              <a:t>Detection and prediction</a:t>
            </a:r>
            <a:endParaRPr lang="en-US" dirty="0"/>
          </a:p>
        </p:txBody>
      </p:sp>
      <p:sp>
        <p:nvSpPr>
          <p:cNvPr id="3" name="Subtitle 2"/>
          <p:cNvSpPr>
            <a:spLocks noGrp="1"/>
          </p:cNvSpPr>
          <p:nvPr>
            <p:ph idx="1"/>
          </p:nvPr>
        </p:nvSpPr>
        <p:spPr/>
        <p:txBody>
          <a:bodyPr vert="horz" lIns="91440" tIns="45720" rIns="91440" bIns="45720" rtlCol="0" anchor="t">
            <a:normAutofit/>
          </a:bodyPr>
          <a:lstStyle/>
          <a:p>
            <a:pPr marL="0" indent="0">
              <a:buNone/>
            </a:pPr>
            <a:r>
              <a:rPr lang="en-GB" sz="2000" dirty="0" err="1">
                <a:cs typeface="Calibri"/>
              </a:rPr>
              <a:t>Aref-Eshghi</a:t>
            </a:r>
            <a:r>
              <a:rPr lang="en-GB" sz="2000" dirty="0">
                <a:cs typeface="Calibri"/>
              </a:rPr>
              <a:t> E, Bend EG, Colaiacovo S, Caudle M, Chakrabarti R, Napier M, Brick L, Brady L, </a:t>
            </a:r>
            <a:r>
              <a:rPr lang="en-GB" sz="2000" dirty="0" err="1">
                <a:cs typeface="Calibri"/>
              </a:rPr>
              <a:t>Carere</a:t>
            </a:r>
            <a:r>
              <a:rPr lang="en-GB" sz="2000" dirty="0">
                <a:cs typeface="Calibri"/>
              </a:rPr>
              <a:t> DA, Levy MA, Kerkhof J, Stuart A, Saleh M, Beaudet AL, Li C, </a:t>
            </a:r>
            <a:r>
              <a:rPr lang="en-GB" sz="2000" dirty="0" err="1">
                <a:cs typeface="Calibri"/>
              </a:rPr>
              <a:t>Kozenko</a:t>
            </a:r>
            <a:r>
              <a:rPr lang="en-GB" sz="2000" dirty="0">
                <a:cs typeface="Calibri"/>
              </a:rPr>
              <a:t> M, Karp N, Prasad C, Siu VM, Tarnopolsky MA, Ainsworth PJ, Lin H, </a:t>
            </a:r>
            <a:r>
              <a:rPr lang="en-GB" sz="2000" dirty="0" err="1">
                <a:cs typeface="Calibri"/>
              </a:rPr>
              <a:t>Rodenhiser</a:t>
            </a:r>
            <a:r>
              <a:rPr lang="en-GB" sz="2000" dirty="0">
                <a:cs typeface="Calibri"/>
              </a:rPr>
              <a:t> DI, Krantz ID, Deardorff MA, Schwartz CE, </a:t>
            </a:r>
            <a:r>
              <a:rPr lang="en-GB" sz="2000" dirty="0" err="1">
                <a:cs typeface="Calibri"/>
              </a:rPr>
              <a:t>Sadikovic</a:t>
            </a:r>
            <a:r>
              <a:rPr lang="en-GB" sz="2000" dirty="0">
                <a:cs typeface="Calibri"/>
              </a:rPr>
              <a:t> B. </a:t>
            </a:r>
            <a:r>
              <a:rPr lang="en-GB" sz="2000" dirty="0">
                <a:cs typeface="Calibri"/>
                <a:hlinkClick r:id="rId2"/>
              </a:rPr>
              <a:t>Diagnostic Utility of Genome-wide DNA Methylation Testing in Genetically Unsolved Individuals with Suspected Hereditary Conditions.</a:t>
            </a:r>
            <a:r>
              <a:rPr lang="en-GB" sz="2000" dirty="0">
                <a:cs typeface="Calibri"/>
              </a:rPr>
              <a:t> Am J Hum Genet. 2019 Mar 22. </a:t>
            </a:r>
          </a:p>
          <a:p>
            <a:pPr marL="457200" lvl="1" indent="0">
              <a:buNone/>
            </a:pPr>
            <a:br>
              <a:rPr lang="en-US" sz="2000" dirty="0"/>
            </a:br>
            <a:r>
              <a:rPr lang="en-GB" sz="2000" dirty="0">
                <a:cs typeface="Calibri"/>
              </a:rPr>
              <a:t>They train a model for detecting hereditary conditions using blood DNA methylation. "This study demonstrates that genomic DNA methylation analysis can facilitate the molecular diagnosis of unresolved clinical cases ..." They further show how investigating "epi-variation" in individuals can be used to further narrow down a diagnosis.</a:t>
            </a:r>
            <a:endParaRPr lang="en-US" sz="2000" dirty="0">
              <a:cs typeface="Calibri"/>
            </a:endParaRPr>
          </a:p>
          <a:p>
            <a:pPr marL="0" indent="0">
              <a:buNone/>
            </a:pPr>
            <a:br>
              <a:rPr lang="en-US" dirty="0"/>
            </a:br>
            <a:endParaRPr lang="en-US" dirty="0">
              <a:cs typeface="Calibri" panose="020F0502020204030204"/>
            </a:endParaRPr>
          </a:p>
          <a:p>
            <a:pPr marL="0" indent="0">
              <a:buNone/>
            </a:pPr>
            <a:endParaRPr lang="en-GB" dirty="0">
              <a:cs typeface="Calibri"/>
            </a:endParaRPr>
          </a:p>
        </p:txBody>
      </p:sp>
    </p:spTree>
    <p:extLst>
      <p:ext uri="{BB962C8B-B14F-4D97-AF65-F5344CB8AC3E}">
        <p14:creationId xmlns:p14="http://schemas.microsoft.com/office/powerpoint/2010/main" val="1098572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803011"/>
            <a:ext cx="10515600" cy="1325563"/>
          </a:xfrm>
        </p:spPr>
        <p:txBody>
          <a:bodyPr>
            <a:noAutofit/>
          </a:bodyPr>
          <a:lstStyle/>
          <a:p>
            <a:r>
              <a:rPr lang="en-GB" sz="3200" dirty="0" err="1">
                <a:cs typeface="Calibri"/>
              </a:rPr>
              <a:t>Aref-Eshghi</a:t>
            </a:r>
            <a:r>
              <a:rPr lang="en-GB" sz="3200" dirty="0">
                <a:cs typeface="Calibri"/>
              </a:rPr>
              <a:t>, et al. </a:t>
            </a:r>
            <a:r>
              <a:rPr lang="en-GB" sz="3200" dirty="0">
                <a:cs typeface="Calibri"/>
                <a:hlinkClick r:id="rId2"/>
              </a:rPr>
              <a:t>Diagnostic Utility of Genome-wide DNA Methylation Testing in Genetically Unsolved Individuals with Suspected Hereditary Conditions.</a:t>
            </a:r>
            <a:r>
              <a:rPr lang="en-GB" sz="3200" dirty="0">
                <a:cs typeface="Calibri"/>
              </a:rPr>
              <a:t> Am J Hum Genet. 2019 Mar 22. </a:t>
            </a:r>
          </a:p>
        </p:txBody>
      </p:sp>
      <p:sp>
        <p:nvSpPr>
          <p:cNvPr id="3" name="Content Placeholder 2"/>
          <p:cNvSpPr>
            <a:spLocks noGrp="1"/>
          </p:cNvSpPr>
          <p:nvPr>
            <p:ph idx="1"/>
          </p:nvPr>
        </p:nvSpPr>
        <p:spPr>
          <a:xfrm>
            <a:off x="838200" y="2237744"/>
            <a:ext cx="10515600" cy="4351338"/>
          </a:xfrm>
        </p:spPr>
        <p:txBody>
          <a:bodyPr>
            <a:normAutofit lnSpcReduction="10000"/>
          </a:bodyPr>
          <a:lstStyle/>
          <a:p>
            <a:pPr marL="0" indent="0">
              <a:buNone/>
            </a:pPr>
            <a:br>
              <a:rPr lang="en-GB" dirty="0"/>
            </a:br>
            <a:r>
              <a:rPr lang="en-GB" sz="4400" dirty="0"/>
              <a:t>The problem</a:t>
            </a:r>
          </a:p>
          <a:p>
            <a:pPr marL="0" indent="0">
              <a:buNone/>
            </a:pPr>
            <a:endParaRPr lang="en-GB" dirty="0"/>
          </a:p>
          <a:p>
            <a:pPr marL="0" indent="0">
              <a:buNone/>
            </a:pPr>
            <a:r>
              <a:rPr lang="en-GB" dirty="0"/>
              <a:t>Screening and diagnosis of neurodevelopmental syndromes with or without congenital anomalies (ND/CA) are currently restricted to investigations of DNA sequence.</a:t>
            </a:r>
          </a:p>
          <a:p>
            <a:pPr marL="0" indent="0">
              <a:buNone/>
            </a:pPr>
            <a:endParaRPr lang="en-GB" dirty="0"/>
          </a:p>
          <a:p>
            <a:pPr marL="0" indent="0">
              <a:buNone/>
            </a:pPr>
            <a:r>
              <a:rPr lang="en-GB" dirty="0"/>
              <a:t>“in a large proportion of case subjects, the underlying genetic </a:t>
            </a:r>
            <a:r>
              <a:rPr lang="en-GB" dirty="0" err="1"/>
              <a:t>etiology</a:t>
            </a:r>
            <a:r>
              <a:rPr lang="en-GB" dirty="0"/>
              <a:t> is not identified or the clinical assessment does not indicate a diagnosis”</a:t>
            </a:r>
          </a:p>
          <a:p>
            <a:pPr marL="0" indent="0">
              <a:buNone/>
            </a:pPr>
            <a:endParaRPr lang="en-GB" dirty="0"/>
          </a:p>
          <a:p>
            <a:pPr marL="0" indent="0">
              <a:buNone/>
            </a:pPr>
            <a:endParaRPr lang="en-GB" dirty="0"/>
          </a:p>
        </p:txBody>
      </p:sp>
    </p:spTree>
    <p:extLst>
      <p:ext uri="{BB962C8B-B14F-4D97-AF65-F5344CB8AC3E}">
        <p14:creationId xmlns:p14="http://schemas.microsoft.com/office/powerpoint/2010/main" val="17231611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Proposed solution</a:t>
            </a:r>
          </a:p>
        </p:txBody>
      </p:sp>
      <p:sp>
        <p:nvSpPr>
          <p:cNvPr id="3" name="Content Placeholder 2"/>
          <p:cNvSpPr>
            <a:spLocks noGrp="1"/>
          </p:cNvSpPr>
          <p:nvPr>
            <p:ph idx="1"/>
          </p:nvPr>
        </p:nvSpPr>
        <p:spPr/>
        <p:txBody>
          <a:bodyPr>
            <a:normAutofit lnSpcReduction="10000"/>
          </a:bodyPr>
          <a:lstStyle/>
          <a:p>
            <a:pPr marL="0" indent="0">
              <a:buNone/>
            </a:pPr>
            <a:r>
              <a:rPr lang="en-GB" dirty="0"/>
              <a:t>“rare de novo </a:t>
            </a:r>
            <a:r>
              <a:rPr lang="en-GB" b="1" dirty="0"/>
              <a:t>epi-variants</a:t>
            </a:r>
            <a:r>
              <a:rPr lang="en-GB" dirty="0"/>
              <a:t> are found at a higher frequency in unexplained ND/CA-affected case subjects”</a:t>
            </a:r>
          </a:p>
          <a:p>
            <a:pPr marL="0" indent="0">
              <a:buNone/>
            </a:pPr>
            <a:endParaRPr lang="en-GB" dirty="0"/>
          </a:p>
          <a:p>
            <a:pPr marL="0" indent="0">
              <a:buNone/>
            </a:pPr>
            <a:r>
              <a:rPr lang="en-GB" dirty="0"/>
              <a:t>“many genetic syndromes exhibit unique combinations of DNA methylation changes at multiple loci across the genome, i.e., </a:t>
            </a:r>
            <a:r>
              <a:rPr lang="en-GB" b="1" dirty="0"/>
              <a:t>epi-signatures</a:t>
            </a:r>
            <a:r>
              <a:rPr lang="en-GB" dirty="0"/>
              <a:t>”</a:t>
            </a:r>
          </a:p>
          <a:p>
            <a:pPr marL="0" indent="0">
              <a:buNone/>
            </a:pPr>
            <a:endParaRPr lang="en-GB" dirty="0"/>
          </a:p>
          <a:p>
            <a:pPr marL="0" indent="0">
              <a:buNone/>
            </a:pPr>
            <a:r>
              <a:rPr lang="en-GB" dirty="0"/>
              <a:t>“we develop a computational model for the concurrent identification of 14 ND/CA syndromes currently known to be associated with an epi-signature.”</a:t>
            </a:r>
          </a:p>
          <a:p>
            <a:pPr marL="0" indent="0">
              <a:buNone/>
            </a:pPr>
            <a:endParaRPr lang="en-GB" dirty="0"/>
          </a:p>
        </p:txBody>
      </p:sp>
    </p:spTree>
    <p:extLst>
      <p:ext uri="{BB962C8B-B14F-4D97-AF65-F5344CB8AC3E}">
        <p14:creationId xmlns:p14="http://schemas.microsoft.com/office/powerpoint/2010/main" val="39343436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Methods</a:t>
            </a:r>
          </a:p>
        </p:txBody>
      </p:sp>
      <p:sp>
        <p:nvSpPr>
          <p:cNvPr id="3" name="Content Placeholder 2"/>
          <p:cNvSpPr>
            <a:spLocks noGrp="1"/>
          </p:cNvSpPr>
          <p:nvPr>
            <p:ph idx="1"/>
          </p:nvPr>
        </p:nvSpPr>
        <p:spPr/>
        <p:txBody>
          <a:bodyPr/>
          <a:lstStyle/>
          <a:p>
            <a:pPr marL="0" indent="0">
              <a:buNone/>
            </a:pPr>
            <a:r>
              <a:rPr lang="en-GB" dirty="0"/>
              <a:t>Computational model = a multiclass support vector machine </a:t>
            </a:r>
          </a:p>
          <a:p>
            <a:pPr marL="0" indent="0">
              <a:buNone/>
            </a:pPr>
            <a:endParaRPr lang="en-GB" dirty="0"/>
          </a:p>
          <a:p>
            <a:pPr marL="0" indent="0">
              <a:buNone/>
            </a:pPr>
            <a:r>
              <a:rPr lang="en-GB" dirty="0"/>
              <a:t>Individuals for whom the model failed “were screened for a single high-penetrant DNA methylation defect at a single locus with an outlier DNA methylation pattern as compared with a large cohort of controls (</a:t>
            </a:r>
            <a:r>
              <a:rPr lang="en-GB" b="1" dirty="0"/>
              <a:t>epi-variant</a:t>
            </a:r>
            <a:r>
              <a:rPr lang="en-GB" dirty="0"/>
              <a:t>).”</a:t>
            </a:r>
          </a:p>
        </p:txBody>
      </p:sp>
    </p:spTree>
    <p:extLst>
      <p:ext uri="{BB962C8B-B14F-4D97-AF65-F5344CB8AC3E}">
        <p14:creationId xmlns:p14="http://schemas.microsoft.com/office/powerpoint/2010/main" val="282702290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FC324236B5B1F44CA352B02574DFACAC" ma:contentTypeVersion="4" ma:contentTypeDescription="Create a new document." ma:contentTypeScope="" ma:versionID="391aa7177baf3e6e281a5c9c2282dcd8">
  <xsd:schema xmlns:xsd="http://www.w3.org/2001/XMLSchema" xmlns:xs="http://www.w3.org/2001/XMLSchema" xmlns:p="http://schemas.microsoft.com/office/2006/metadata/properties" xmlns:ns2="5437daf8-e155-4260-9992-e8434af7a544" xmlns:ns3="4625581b-bb4e-4558-bbdb-f9e75e9989bb" targetNamespace="http://schemas.microsoft.com/office/2006/metadata/properties" ma:root="true" ma:fieldsID="cd462ddb54f28554e91789c910245b0f" ns2:_="" ns3:_="">
    <xsd:import namespace="5437daf8-e155-4260-9992-e8434af7a544"/>
    <xsd:import namespace="4625581b-bb4e-4558-bbdb-f9e75e9989bb"/>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437daf8-e155-4260-9992-e8434af7a54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625581b-bb4e-4558-bbdb-f9e75e9989bb"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46C5D7F-37F1-47E7-AF73-42CA202DC750}">
  <ds:schemaRefs>
    <ds:schemaRef ds:uri="http://schemas.microsoft.com/sharepoint/v3/contenttype/forms"/>
  </ds:schemaRefs>
</ds:datastoreItem>
</file>

<file path=customXml/itemProps2.xml><?xml version="1.0" encoding="utf-8"?>
<ds:datastoreItem xmlns:ds="http://schemas.openxmlformats.org/officeDocument/2006/customXml" ds:itemID="{767F9005-E79B-4C3E-B1E4-4F36886AE357}">
  <ds:schemaRefs>
    <ds:schemaRef ds:uri="http://www.w3.org/XML/1998/namespace"/>
    <ds:schemaRef ds:uri="http://purl.org/dc/elements/1.1/"/>
    <ds:schemaRef ds:uri="http://schemas.microsoft.com/office/2006/metadata/properties"/>
    <ds:schemaRef ds:uri="http://purl.org/dc/terms/"/>
    <ds:schemaRef ds:uri="http://schemas.openxmlformats.org/package/2006/metadata/core-properties"/>
    <ds:schemaRef ds:uri="http://purl.org/dc/dcmitype/"/>
    <ds:schemaRef ds:uri="http://schemas.microsoft.com/office/2006/documentManagement/types"/>
    <ds:schemaRef ds:uri="http://schemas.microsoft.com/office/infopath/2007/PartnerControls"/>
    <ds:schemaRef ds:uri="5437daf8-e155-4260-9992-e8434af7a544"/>
  </ds:schemaRefs>
</ds:datastoreItem>
</file>

<file path=customXml/itemProps3.xml><?xml version="1.0" encoding="utf-8"?>
<ds:datastoreItem xmlns:ds="http://schemas.openxmlformats.org/officeDocument/2006/customXml" ds:itemID="{A56FF3C0-0765-462F-A5E0-C9296C850ADB}"/>
</file>

<file path=docProps/app.xml><?xml version="1.0" encoding="utf-8"?>
<Properties xmlns="http://schemas.openxmlformats.org/officeDocument/2006/extended-properties" xmlns:vt="http://schemas.openxmlformats.org/officeDocument/2006/docPropsVTypes">
  <Template>office theme</Template>
  <TotalTime>62</TotalTime>
  <Words>289</Words>
  <Application>Microsoft Office PowerPoint</Application>
  <PresentationFormat>Widescreen</PresentationFormat>
  <Paragraphs>59</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Journal club, April 8, 2019</vt:lpstr>
      <vt:lpstr>EWAS, part 1</vt:lpstr>
      <vt:lpstr>EWAS, part 2</vt:lpstr>
      <vt:lpstr>Non-standard EWAS</vt:lpstr>
      <vt:lpstr>Methods</vt:lpstr>
      <vt:lpstr>Detection and prediction</vt:lpstr>
      <vt:lpstr>Aref-Eshghi, et al. Diagnostic Utility of Genome-wide DNA Methylation Testing in Genetically Unsolved Individuals with Suspected Hereditary Conditions. Am J Hum Genet. 2019 Mar 22. </vt:lpstr>
      <vt:lpstr>Proposed solution</vt:lpstr>
      <vt:lpstr>Methods</vt:lpstr>
      <vt:lpstr>Model results</vt:lpstr>
      <vt:lpstr>Epi-variation 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Matthew Suderman</dc:creator>
  <cp:lastModifiedBy>Matthew Suderman</cp:lastModifiedBy>
  <cp:revision>98</cp:revision>
  <dcterms:created xsi:type="dcterms:W3CDTF">2013-07-15T20:26:40Z</dcterms:created>
  <dcterms:modified xsi:type="dcterms:W3CDTF">2019-04-06T01:24:08Z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Ids_UIVersion_512">
    <vt:lpwstr>25</vt:lpwstr>
  </property>
  <property fmtid="{D5CDD505-2E9C-101B-9397-08002B2CF9AE}" pid="3" name="ContentTypeId">
    <vt:lpwstr>0x010100FC324236B5B1F44CA352B02574DFACAC</vt:lpwstr>
  </property>
  <property fmtid="{D5CDD505-2E9C-101B-9397-08002B2CF9AE}" pid="4" name="AuthorIds_UIVersion_1024">
    <vt:lpwstr>25</vt:lpwstr>
  </property>
  <property fmtid="{D5CDD505-2E9C-101B-9397-08002B2CF9AE}" pid="5" name="AuthorIds_UIVersion_1536">
    <vt:lpwstr>25</vt:lpwstr>
  </property>
</Properties>
</file>