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63" r:id="rId5"/>
    <p:sldId id="256" r:id="rId6"/>
    <p:sldId id="261" r:id="rId7"/>
    <p:sldId id="258" r:id="rId8"/>
    <p:sldId id="259" r:id="rId9"/>
    <p:sldId id="264" r:id="rId10"/>
    <p:sldId id="260" r:id="rId11"/>
    <p:sldId id="262" r:id="rId12"/>
  </p:sldIdLst>
  <p:sldSz cx="12192000" cy="6858000"/>
  <p:notesSz cx="6858000" cy="169545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BD9A67-3512-4078-86A2-82449248B64A}" v="2" dt="2019-06-07T15:54:26.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0" d="100"/>
          <a:sy n="110" d="100"/>
        </p:scale>
        <p:origin x="34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1F698119-3B05-4CE4-85C9-ADC78C8FD473}"/>
    <pc:docChg chg="addSld modSld">
      <pc:chgData name="Matthew Suderman" userId="S::ms13525@bristol.ac.uk::2709995e-3ea8-4fb0-9b62-eb8034dec529" providerId="AD" clId="Web-{1F698119-3B05-4CE4-85C9-ADC78C8FD473}" dt="2019-04-12T08:57:15.985" v="708" actId="20577"/>
      <pc:docMkLst>
        <pc:docMk/>
      </pc:docMkLst>
      <pc:sldChg chg="addSp delSp modSp mod modClrScheme chgLayout">
        <pc:chgData name="Matthew Suderman" userId="S::ms13525@bristol.ac.uk::2709995e-3ea8-4fb0-9b62-eb8034dec529" providerId="AD" clId="Web-{1F698119-3B05-4CE4-85C9-ADC78C8FD473}" dt="2019-04-12T08:25:13.693" v="171" actId="20577"/>
        <pc:sldMkLst>
          <pc:docMk/>
          <pc:sldMk cId="109857222" sldId="256"/>
        </pc:sldMkLst>
        <pc:spChg chg="del">
          <ac:chgData name="Matthew Suderman" userId="S::ms13525@bristol.ac.uk::2709995e-3ea8-4fb0-9b62-eb8034dec529" providerId="AD" clId="Web-{1F698119-3B05-4CE4-85C9-ADC78C8FD473}" dt="2019-04-12T08:07:18.931" v="0"/>
          <ac:spMkLst>
            <pc:docMk/>
            <pc:sldMk cId="109857222" sldId="256"/>
            <ac:spMk id="2" creationId="{00000000-0000-0000-0000-000000000000}"/>
          </ac:spMkLst>
        </pc:spChg>
        <pc:spChg chg="del">
          <ac:chgData name="Matthew Suderman" userId="S::ms13525@bristol.ac.uk::2709995e-3ea8-4fb0-9b62-eb8034dec529" providerId="AD" clId="Web-{1F698119-3B05-4CE4-85C9-ADC78C8FD473}" dt="2019-04-12T08:07:18.931" v="0"/>
          <ac:spMkLst>
            <pc:docMk/>
            <pc:sldMk cId="109857222" sldId="256"/>
            <ac:spMk id="3" creationId="{00000000-0000-0000-0000-000000000000}"/>
          </ac:spMkLst>
        </pc:spChg>
        <pc:spChg chg="add mod">
          <ac:chgData name="Matthew Suderman" userId="S::ms13525@bristol.ac.uk::2709995e-3ea8-4fb0-9b62-eb8034dec529" providerId="AD" clId="Web-{1F698119-3B05-4CE4-85C9-ADC78C8FD473}" dt="2019-04-12T08:25:13.693" v="171" actId="20577"/>
          <ac:spMkLst>
            <pc:docMk/>
            <pc:sldMk cId="109857222" sldId="256"/>
            <ac:spMk id="4" creationId="{CEF72D6A-B93A-4B58-BF1C-93B5E8A9D025}"/>
          </ac:spMkLst>
        </pc:spChg>
      </pc:sldChg>
      <pc:sldChg chg="addSp modSp new">
        <pc:chgData name="Matthew Suderman" userId="S::ms13525@bristol.ac.uk::2709995e-3ea8-4fb0-9b62-eb8034dec529" providerId="AD" clId="Web-{1F698119-3B05-4CE4-85C9-ADC78C8FD473}" dt="2019-04-12T08:51:16.223" v="643" actId="20577"/>
        <pc:sldMkLst>
          <pc:docMk/>
          <pc:sldMk cId="2032857164" sldId="258"/>
        </pc:sldMkLst>
        <pc:spChg chg="add mod">
          <ac:chgData name="Matthew Suderman" userId="S::ms13525@bristol.ac.uk::2709995e-3ea8-4fb0-9b62-eb8034dec529" providerId="AD" clId="Web-{1F698119-3B05-4CE4-85C9-ADC78C8FD473}" dt="2019-04-12T08:51:16.223" v="643" actId="20577"/>
          <ac:spMkLst>
            <pc:docMk/>
            <pc:sldMk cId="2032857164" sldId="258"/>
            <ac:spMk id="2" creationId="{60BEFF07-EBD7-4D7D-B416-AD7CEF26EA7B}"/>
          </ac:spMkLst>
        </pc:spChg>
      </pc:sldChg>
      <pc:sldChg chg="addSp modSp new">
        <pc:chgData name="Matthew Suderman" userId="S::ms13525@bristol.ac.uk::2709995e-3ea8-4fb0-9b62-eb8034dec529" providerId="AD" clId="Web-{1F698119-3B05-4CE4-85C9-ADC78C8FD473}" dt="2019-04-12T08:57:15.985" v="707" actId="20577"/>
        <pc:sldMkLst>
          <pc:docMk/>
          <pc:sldMk cId="2049300872" sldId="259"/>
        </pc:sldMkLst>
        <pc:spChg chg="add mod">
          <ac:chgData name="Matthew Suderman" userId="S::ms13525@bristol.ac.uk::2709995e-3ea8-4fb0-9b62-eb8034dec529" providerId="AD" clId="Web-{1F698119-3B05-4CE4-85C9-ADC78C8FD473}" dt="2019-04-12T08:57:15.985" v="707" actId="20577"/>
          <ac:spMkLst>
            <pc:docMk/>
            <pc:sldMk cId="2049300872" sldId="259"/>
            <ac:spMk id="2" creationId="{13FC6DEC-A377-4A0B-9873-74EF6824D640}"/>
          </ac:spMkLst>
        </pc:spChg>
      </pc:sldChg>
    </pc:docChg>
  </pc:docChgLst>
  <pc:docChgLst>
    <pc:chgData name="Nancy McBride" userId="S::nm15336@bristol.ac.uk::35d11970-4299-45ad-b959-3fd8941bc759" providerId="AD" clId="Web-{DB6DFA52-9B72-49DE-B313-84CE008AC1FB}"/>
    <pc:docChg chg="addSld delSld modSld">
      <pc:chgData name="Nancy McBride" userId="S::nm15336@bristol.ac.uk::35d11970-4299-45ad-b959-3fd8941bc759" providerId="AD" clId="Web-{DB6DFA52-9B72-49DE-B313-84CE008AC1FB}" dt="2019-04-13T16:02:27.820" v="855"/>
      <pc:docMkLst>
        <pc:docMk/>
      </pc:docMkLst>
      <pc:sldChg chg="modSp modNotes">
        <pc:chgData name="Nancy McBride" userId="S::nm15336@bristol.ac.uk::35d11970-4299-45ad-b959-3fd8941bc759" providerId="AD" clId="Web-{DB6DFA52-9B72-49DE-B313-84CE008AC1FB}" dt="2019-04-13T15:59:49.724" v="811"/>
        <pc:sldMkLst>
          <pc:docMk/>
          <pc:sldMk cId="109857222" sldId="256"/>
        </pc:sldMkLst>
        <pc:spChg chg="mod">
          <ac:chgData name="Nancy McBride" userId="S::nm15336@bristol.ac.uk::35d11970-4299-45ad-b959-3fd8941bc759" providerId="AD" clId="Web-{DB6DFA52-9B72-49DE-B313-84CE008AC1FB}" dt="2019-04-13T13:27:01.181" v="712" actId="20577"/>
          <ac:spMkLst>
            <pc:docMk/>
            <pc:sldMk cId="109857222" sldId="256"/>
            <ac:spMk id="4" creationId="{CEF72D6A-B93A-4B58-BF1C-93B5E8A9D025}"/>
          </ac:spMkLst>
        </pc:spChg>
      </pc:sldChg>
      <pc:sldChg chg="modSp modNotes">
        <pc:chgData name="Nancy McBride" userId="S::nm15336@bristol.ac.uk::35d11970-4299-45ad-b959-3fd8941bc759" providerId="AD" clId="Web-{DB6DFA52-9B72-49DE-B313-84CE008AC1FB}" dt="2019-04-13T16:00:45.287" v="827"/>
        <pc:sldMkLst>
          <pc:docMk/>
          <pc:sldMk cId="2032857164" sldId="258"/>
        </pc:sldMkLst>
        <pc:spChg chg="mod">
          <ac:chgData name="Nancy McBride" userId="S::nm15336@bristol.ac.uk::35d11970-4299-45ad-b959-3fd8941bc759" providerId="AD" clId="Web-{DB6DFA52-9B72-49DE-B313-84CE008AC1FB}" dt="2019-04-13T13:24:43.588" v="697" actId="20577"/>
          <ac:spMkLst>
            <pc:docMk/>
            <pc:sldMk cId="2032857164" sldId="258"/>
            <ac:spMk id="2" creationId="{60BEFF07-EBD7-4D7D-B416-AD7CEF26EA7B}"/>
          </ac:spMkLst>
        </pc:spChg>
      </pc:sldChg>
      <pc:sldChg chg="modSp">
        <pc:chgData name="Nancy McBride" userId="S::nm15336@bristol.ac.uk::35d11970-4299-45ad-b959-3fd8941bc759" providerId="AD" clId="Web-{DB6DFA52-9B72-49DE-B313-84CE008AC1FB}" dt="2019-04-13T13:24:32.401" v="693" actId="20577"/>
        <pc:sldMkLst>
          <pc:docMk/>
          <pc:sldMk cId="2049300872" sldId="259"/>
        </pc:sldMkLst>
        <pc:spChg chg="mod">
          <ac:chgData name="Nancy McBride" userId="S::nm15336@bristol.ac.uk::35d11970-4299-45ad-b959-3fd8941bc759" providerId="AD" clId="Web-{DB6DFA52-9B72-49DE-B313-84CE008AC1FB}" dt="2019-04-13T13:24:32.401" v="693" actId="20577"/>
          <ac:spMkLst>
            <pc:docMk/>
            <pc:sldMk cId="2049300872" sldId="259"/>
            <ac:spMk id="2" creationId="{13FC6DEC-A377-4A0B-9873-74EF6824D640}"/>
          </ac:spMkLst>
        </pc:spChg>
      </pc:sldChg>
      <pc:sldChg chg="modSp">
        <pc:chgData name="Nancy McBride" userId="S::nm15336@bristol.ac.uk::35d11970-4299-45ad-b959-3fd8941bc759" providerId="AD" clId="Web-{DB6DFA52-9B72-49DE-B313-84CE008AC1FB}" dt="2019-04-13T13:24:01.979" v="678" actId="20577"/>
        <pc:sldMkLst>
          <pc:docMk/>
          <pc:sldMk cId="3996369400" sldId="260"/>
        </pc:sldMkLst>
        <pc:spChg chg="mod">
          <ac:chgData name="Nancy McBride" userId="S::nm15336@bristol.ac.uk::35d11970-4299-45ad-b959-3fd8941bc759" providerId="AD" clId="Web-{DB6DFA52-9B72-49DE-B313-84CE008AC1FB}" dt="2019-04-13T13:24:01.979" v="678" actId="20577"/>
          <ac:spMkLst>
            <pc:docMk/>
            <pc:sldMk cId="3996369400" sldId="260"/>
            <ac:spMk id="2" creationId="{3BF4298E-C83C-4C77-B5C7-B3C390B9906C}"/>
          </ac:spMkLst>
        </pc:spChg>
      </pc:sldChg>
      <pc:sldChg chg="modSp modNotes">
        <pc:chgData name="Nancy McBride" userId="S::nm15336@bristol.ac.uk::35d11970-4299-45ad-b959-3fd8941bc759" providerId="AD" clId="Web-{DB6DFA52-9B72-49DE-B313-84CE008AC1FB}" dt="2019-04-13T16:00:20.381" v="823"/>
        <pc:sldMkLst>
          <pc:docMk/>
          <pc:sldMk cId="2745798594" sldId="261"/>
        </pc:sldMkLst>
        <pc:spChg chg="mod">
          <ac:chgData name="Nancy McBride" userId="S::nm15336@bristol.ac.uk::35d11970-4299-45ad-b959-3fd8941bc759" providerId="AD" clId="Web-{DB6DFA52-9B72-49DE-B313-84CE008AC1FB}" dt="2019-04-13T13:24:51.760" v="702" actId="20577"/>
          <ac:spMkLst>
            <pc:docMk/>
            <pc:sldMk cId="2745798594" sldId="261"/>
            <ac:spMk id="2" creationId="{0C23AF16-94B1-4E46-9559-AE65339A1011}"/>
          </ac:spMkLst>
        </pc:spChg>
      </pc:sldChg>
      <pc:sldChg chg="modSp modNotes">
        <pc:chgData name="Nancy McBride" userId="S::nm15336@bristol.ac.uk::35d11970-4299-45ad-b959-3fd8941bc759" providerId="AD" clId="Web-{DB6DFA52-9B72-49DE-B313-84CE008AC1FB}" dt="2019-04-13T16:02:27.820" v="855"/>
        <pc:sldMkLst>
          <pc:docMk/>
          <pc:sldMk cId="1935549753" sldId="262"/>
        </pc:sldMkLst>
        <pc:spChg chg="mod">
          <ac:chgData name="Nancy McBride" userId="S::nm15336@bristol.ac.uk::35d11970-4299-45ad-b959-3fd8941bc759" providerId="AD" clId="Web-{DB6DFA52-9B72-49DE-B313-84CE008AC1FB}" dt="2019-04-13T10:57:33.737" v="201" actId="20577"/>
          <ac:spMkLst>
            <pc:docMk/>
            <pc:sldMk cId="1935549753" sldId="262"/>
            <ac:spMk id="2" creationId="{A4A614E5-9B09-4275-A14B-24C76C1E6728}"/>
          </ac:spMkLst>
        </pc:spChg>
        <pc:spChg chg="mod">
          <ac:chgData name="Nancy McBride" userId="S::nm15336@bristol.ac.uk::35d11970-4299-45ad-b959-3fd8941bc759" providerId="AD" clId="Web-{DB6DFA52-9B72-49DE-B313-84CE008AC1FB}" dt="2019-04-13T10:57:17.112" v="196" actId="20577"/>
          <ac:spMkLst>
            <pc:docMk/>
            <pc:sldMk cId="1935549753" sldId="262"/>
            <ac:spMk id="12" creationId="{E9BF54C2-49C2-48B1-8105-F8BA1ED271FB}"/>
          </ac:spMkLst>
        </pc:spChg>
      </pc:sldChg>
      <pc:sldChg chg="addSp modSp new">
        <pc:chgData name="Nancy McBride" userId="S::nm15336@bristol.ac.uk::35d11970-4299-45ad-b959-3fd8941bc759" providerId="AD" clId="Web-{DB6DFA52-9B72-49DE-B313-84CE008AC1FB}" dt="2019-04-13T11:05:06.784" v="205" actId="20577"/>
        <pc:sldMkLst>
          <pc:docMk/>
          <pc:sldMk cId="1610521653" sldId="263"/>
        </pc:sldMkLst>
        <pc:spChg chg="add mod">
          <ac:chgData name="Nancy McBride" userId="S::nm15336@bristol.ac.uk::35d11970-4299-45ad-b959-3fd8941bc759" providerId="AD" clId="Web-{DB6DFA52-9B72-49DE-B313-84CE008AC1FB}" dt="2019-04-13T11:05:06.784" v="205" actId="20577"/>
          <ac:spMkLst>
            <pc:docMk/>
            <pc:sldMk cId="1610521653" sldId="263"/>
            <ac:spMk id="2" creationId="{66AF6AA6-5781-4AEE-8703-51BCAFE06C1E}"/>
          </ac:spMkLst>
        </pc:spChg>
      </pc:sldChg>
    </pc:docChg>
  </pc:docChgLst>
  <pc:docChgLst>
    <pc:chgData name="Matthew Suderman" userId="2709995e-3ea8-4fb0-9b62-eb8034dec529" providerId="ADAL" clId="{AABD9A67-3512-4078-86A2-82449248B64A}"/>
    <pc:docChg chg="modSld">
      <pc:chgData name="Matthew Suderman" userId="2709995e-3ea8-4fb0-9b62-eb8034dec529" providerId="ADAL" clId="{AABD9A67-3512-4078-86A2-82449248B64A}" dt="2019-06-07T15:54:26.565" v="2"/>
      <pc:docMkLst>
        <pc:docMk/>
      </pc:docMkLst>
      <pc:sldChg chg="modSp">
        <pc:chgData name="Matthew Suderman" userId="2709995e-3ea8-4fb0-9b62-eb8034dec529" providerId="ADAL" clId="{AABD9A67-3512-4078-86A2-82449248B64A}" dt="2019-06-07T15:50:42.079" v="0" actId="1076"/>
        <pc:sldMkLst>
          <pc:docMk/>
          <pc:sldMk cId="109857222" sldId="256"/>
        </pc:sldMkLst>
        <pc:spChg chg="mod">
          <ac:chgData name="Matthew Suderman" userId="2709995e-3ea8-4fb0-9b62-eb8034dec529" providerId="ADAL" clId="{AABD9A67-3512-4078-86A2-82449248B64A}" dt="2019-06-07T15:50:42.079" v="0" actId="1076"/>
          <ac:spMkLst>
            <pc:docMk/>
            <pc:sldMk cId="109857222" sldId="256"/>
            <ac:spMk id="4" creationId="{CEF72D6A-B93A-4B58-BF1C-93B5E8A9D025}"/>
          </ac:spMkLst>
        </pc:spChg>
      </pc:sldChg>
      <pc:sldChg chg="modSp">
        <pc:chgData name="Matthew Suderman" userId="2709995e-3ea8-4fb0-9b62-eb8034dec529" providerId="ADAL" clId="{AABD9A67-3512-4078-86A2-82449248B64A}" dt="2019-06-07T15:54:26.565" v="2"/>
        <pc:sldMkLst>
          <pc:docMk/>
          <pc:sldMk cId="1938712594" sldId="264"/>
        </pc:sldMkLst>
        <pc:spChg chg="mod">
          <ac:chgData name="Matthew Suderman" userId="2709995e-3ea8-4fb0-9b62-eb8034dec529" providerId="ADAL" clId="{AABD9A67-3512-4078-86A2-82449248B64A}" dt="2019-06-07T15:54:26.565" v="2"/>
          <ac:spMkLst>
            <pc:docMk/>
            <pc:sldMk cId="1938712594" sldId="264"/>
            <ac:spMk id="2" creationId="{B1B973C6-202B-4651-B374-D50257AA0857}"/>
          </ac:spMkLst>
        </pc:spChg>
      </pc:sldChg>
    </pc:docChg>
  </pc:docChgLst>
  <pc:docChgLst>
    <pc:chgData name="Nancy McBride" userId="S::nm15336@bristol.ac.uk::35d11970-4299-45ad-b959-3fd8941bc759" providerId="AD" clId="Web-{734DA14B-CF1E-C762-AD99-5B453374F999}"/>
    <pc:docChg chg="modSld">
      <pc:chgData name="Nancy McBride" userId="S::nm15336@bristol.ac.uk::35d11970-4299-45ad-b959-3fd8941bc759" providerId="AD" clId="Web-{734DA14B-CF1E-C762-AD99-5B453374F999}" dt="2019-04-15T09:21:13.763" v="125"/>
      <pc:docMkLst>
        <pc:docMk/>
      </pc:docMkLst>
      <pc:sldChg chg="modSp modNotes">
        <pc:chgData name="Nancy McBride" userId="S::nm15336@bristol.ac.uk::35d11970-4299-45ad-b959-3fd8941bc759" providerId="AD" clId="Web-{734DA14B-CF1E-C762-AD99-5B453374F999}" dt="2019-04-15T08:48:05.140" v="58"/>
        <pc:sldMkLst>
          <pc:docMk/>
          <pc:sldMk cId="2032857164" sldId="258"/>
        </pc:sldMkLst>
        <pc:spChg chg="mod">
          <ac:chgData name="Nancy McBride" userId="S::nm15336@bristol.ac.uk::35d11970-4299-45ad-b959-3fd8941bc759" providerId="AD" clId="Web-{734DA14B-CF1E-C762-AD99-5B453374F999}" dt="2019-04-15T08:14:34.662" v="7" actId="20577"/>
          <ac:spMkLst>
            <pc:docMk/>
            <pc:sldMk cId="2032857164" sldId="258"/>
            <ac:spMk id="2" creationId="{60BEFF07-EBD7-4D7D-B416-AD7CEF26EA7B}"/>
          </ac:spMkLst>
        </pc:spChg>
      </pc:sldChg>
      <pc:sldChg chg="modSp">
        <pc:chgData name="Nancy McBride" userId="S::nm15336@bristol.ac.uk::35d11970-4299-45ad-b959-3fd8941bc759" providerId="AD" clId="Web-{734DA14B-CF1E-C762-AD99-5B453374F999}" dt="2019-04-15T08:17:52.588" v="11" actId="20577"/>
        <pc:sldMkLst>
          <pc:docMk/>
          <pc:sldMk cId="3996369400" sldId="260"/>
        </pc:sldMkLst>
        <pc:spChg chg="mod">
          <ac:chgData name="Nancy McBride" userId="S::nm15336@bristol.ac.uk::35d11970-4299-45ad-b959-3fd8941bc759" providerId="AD" clId="Web-{734DA14B-CF1E-C762-AD99-5B453374F999}" dt="2019-04-15T08:17:52.588" v="11" actId="20577"/>
          <ac:spMkLst>
            <pc:docMk/>
            <pc:sldMk cId="3996369400" sldId="260"/>
            <ac:spMk id="2" creationId="{3BF4298E-C83C-4C77-B5C7-B3C390B9906C}"/>
          </ac:spMkLst>
        </pc:spChg>
      </pc:sldChg>
      <pc:sldChg chg="modSp">
        <pc:chgData name="Nancy McBride" userId="S::nm15336@bristol.ac.uk::35d11970-4299-45ad-b959-3fd8941bc759" providerId="AD" clId="Web-{734DA14B-CF1E-C762-AD99-5B453374F999}" dt="2019-04-15T09:06:08.801" v="61" actId="20577"/>
        <pc:sldMkLst>
          <pc:docMk/>
          <pc:sldMk cId="1935549753" sldId="262"/>
        </pc:sldMkLst>
        <pc:spChg chg="mod">
          <ac:chgData name="Nancy McBride" userId="S::nm15336@bristol.ac.uk::35d11970-4299-45ad-b959-3fd8941bc759" providerId="AD" clId="Web-{734DA14B-CF1E-C762-AD99-5B453374F999}" dt="2019-04-15T09:06:08.801" v="61" actId="20577"/>
          <ac:spMkLst>
            <pc:docMk/>
            <pc:sldMk cId="1935549753" sldId="262"/>
            <ac:spMk id="2" creationId="{A4A614E5-9B09-4275-A14B-24C76C1E6728}"/>
          </ac:spMkLst>
        </pc:spChg>
      </pc:sldChg>
      <pc:sldChg chg="modSp">
        <pc:chgData name="Nancy McBride" userId="S::nm15336@bristol.ac.uk::35d11970-4299-45ad-b959-3fd8941bc759" providerId="AD" clId="Web-{734DA14B-CF1E-C762-AD99-5B453374F999}" dt="2019-04-15T08:14:02.709" v="4" actId="1076"/>
        <pc:sldMkLst>
          <pc:docMk/>
          <pc:sldMk cId="1610521653" sldId="263"/>
        </pc:sldMkLst>
        <pc:spChg chg="mod">
          <ac:chgData name="Nancy McBride" userId="S::nm15336@bristol.ac.uk::35d11970-4299-45ad-b959-3fd8941bc759" providerId="AD" clId="Web-{734DA14B-CF1E-C762-AD99-5B453374F999}" dt="2019-04-15T08:14:02.709" v="4" actId="1076"/>
          <ac:spMkLst>
            <pc:docMk/>
            <pc:sldMk cId="1610521653" sldId="263"/>
            <ac:spMk id="2" creationId="{66AF6AA6-5781-4AEE-8703-51BCAFE06C1E}"/>
          </ac:spMkLst>
        </pc:spChg>
      </pc:sldChg>
      <pc:sldChg chg="modNotes">
        <pc:chgData name="Nancy McBride" userId="S::nm15336@bristol.ac.uk::35d11970-4299-45ad-b959-3fd8941bc759" providerId="AD" clId="Web-{734DA14B-CF1E-C762-AD99-5B453374F999}" dt="2019-04-15T09:21:13.763" v="125"/>
        <pc:sldMkLst>
          <pc:docMk/>
          <pc:sldMk cId="1938712594" sldId="264"/>
        </pc:sldMkLst>
      </pc:sldChg>
    </pc:docChg>
  </pc:docChgLst>
  <pc:docChgLst>
    <pc:chgData name="Matthew Suderman" userId="S::ms13525@bristol.ac.uk::2709995e-3ea8-4fb0-9b62-eb8034dec529" providerId="AD" clId="Web-{872E26A9-37A0-BDB1-AF5C-D0A3AF847DA6}"/>
    <pc:docChg chg="addSld delSld modSld">
      <pc:chgData name="Matthew Suderman" userId="S::ms13525@bristol.ac.uk::2709995e-3ea8-4fb0-9b62-eb8034dec529" providerId="AD" clId="Web-{872E26A9-37A0-BDB1-AF5C-D0A3AF847DA6}" dt="2019-04-12T17:34:26.147" v="1404" actId="20577"/>
      <pc:docMkLst>
        <pc:docMk/>
      </pc:docMkLst>
      <pc:sldChg chg="addSp modSp">
        <pc:chgData name="Matthew Suderman" userId="S::ms13525@bristol.ac.uk::2709995e-3ea8-4fb0-9b62-eb8034dec529" providerId="AD" clId="Web-{872E26A9-37A0-BDB1-AF5C-D0A3AF847DA6}" dt="2019-04-12T17:21:34.472" v="886" actId="20577"/>
        <pc:sldMkLst>
          <pc:docMk/>
          <pc:sldMk cId="2032857164" sldId="258"/>
        </pc:sldMkLst>
        <pc:spChg chg="mod">
          <ac:chgData name="Matthew Suderman" userId="S::ms13525@bristol.ac.uk::2709995e-3ea8-4fb0-9b62-eb8034dec529" providerId="AD" clId="Web-{872E26A9-37A0-BDB1-AF5C-D0A3AF847DA6}" dt="2019-04-12T17:21:34.472" v="886" actId="20577"/>
          <ac:spMkLst>
            <pc:docMk/>
            <pc:sldMk cId="2032857164" sldId="258"/>
            <ac:spMk id="2" creationId="{60BEFF07-EBD7-4D7D-B416-AD7CEF26EA7B}"/>
          </ac:spMkLst>
        </pc:spChg>
        <pc:picChg chg="add mod">
          <ac:chgData name="Matthew Suderman" userId="S::ms13525@bristol.ac.uk::2709995e-3ea8-4fb0-9b62-eb8034dec529" providerId="AD" clId="Web-{872E26A9-37A0-BDB1-AF5C-D0A3AF847DA6}" dt="2019-04-12T17:15:12.301" v="104" actId="1076"/>
          <ac:picMkLst>
            <pc:docMk/>
            <pc:sldMk cId="2032857164" sldId="258"/>
            <ac:picMk id="3" creationId="{C6F4AF6B-47E1-4E39-B877-9EBC9CF4EB2E}"/>
          </ac:picMkLst>
        </pc:picChg>
      </pc:sldChg>
      <pc:sldChg chg="addSp modSp new addAnim modAnim">
        <pc:chgData name="Matthew Suderman" userId="S::ms13525@bristol.ac.uk::2709995e-3ea8-4fb0-9b62-eb8034dec529" providerId="AD" clId="Web-{872E26A9-37A0-BDB1-AF5C-D0A3AF847DA6}" dt="2019-04-12T17:34:24.897" v="1402" actId="20577"/>
        <pc:sldMkLst>
          <pc:docMk/>
          <pc:sldMk cId="1935549753" sldId="262"/>
        </pc:sldMkLst>
        <pc:spChg chg="add mod">
          <ac:chgData name="Matthew Suderman" userId="S::ms13525@bristol.ac.uk::2709995e-3ea8-4fb0-9b62-eb8034dec529" providerId="AD" clId="Web-{872E26A9-37A0-BDB1-AF5C-D0A3AF847DA6}" dt="2019-04-12T17:25:47.956" v="952" actId="20577"/>
          <ac:spMkLst>
            <pc:docMk/>
            <pc:sldMk cId="1935549753" sldId="262"/>
            <ac:spMk id="2" creationId="{A4A614E5-9B09-4275-A14B-24C76C1E6728}"/>
          </ac:spMkLst>
        </pc:spChg>
        <pc:spChg chg="add mod">
          <ac:chgData name="Matthew Suderman" userId="S::ms13525@bristol.ac.uk::2709995e-3ea8-4fb0-9b62-eb8034dec529" providerId="AD" clId="Web-{872E26A9-37A0-BDB1-AF5C-D0A3AF847DA6}" dt="2019-04-12T17:30:03.877" v="1009" actId="1076"/>
          <ac:spMkLst>
            <pc:docMk/>
            <pc:sldMk cId="1935549753" sldId="262"/>
            <ac:spMk id="7" creationId="{752B8915-7FF7-4B99-A68B-E42FDF613D86}"/>
          </ac:spMkLst>
        </pc:spChg>
        <pc:spChg chg="add mod">
          <ac:chgData name="Matthew Suderman" userId="S::ms13525@bristol.ac.uk::2709995e-3ea8-4fb0-9b62-eb8034dec529" providerId="AD" clId="Web-{872E26A9-37A0-BDB1-AF5C-D0A3AF847DA6}" dt="2019-04-12T17:30:03.893" v="1010" actId="1076"/>
          <ac:spMkLst>
            <pc:docMk/>
            <pc:sldMk cId="1935549753" sldId="262"/>
            <ac:spMk id="8" creationId="{E26FB9DC-CC10-4EE0-AD68-2A91AEF82E1D}"/>
          </ac:spMkLst>
        </pc:spChg>
        <pc:spChg chg="add mod">
          <ac:chgData name="Matthew Suderman" userId="S::ms13525@bristol.ac.uk::2709995e-3ea8-4fb0-9b62-eb8034dec529" providerId="AD" clId="Web-{872E26A9-37A0-BDB1-AF5C-D0A3AF847DA6}" dt="2019-04-12T17:30:03.908" v="1012" actId="1076"/>
          <ac:spMkLst>
            <pc:docMk/>
            <pc:sldMk cId="1935549753" sldId="262"/>
            <ac:spMk id="11" creationId="{E247C4C8-DF6C-4FF0-B444-52CBBE398601}"/>
          </ac:spMkLst>
        </pc:spChg>
        <pc:spChg chg="add mod">
          <ac:chgData name="Matthew Suderman" userId="S::ms13525@bristol.ac.uk::2709995e-3ea8-4fb0-9b62-eb8034dec529" providerId="AD" clId="Web-{872E26A9-37A0-BDB1-AF5C-D0A3AF847DA6}" dt="2019-04-12T17:34:24.897" v="1402" actId="20577"/>
          <ac:spMkLst>
            <pc:docMk/>
            <pc:sldMk cId="1935549753" sldId="262"/>
            <ac:spMk id="12" creationId="{E9BF54C2-49C2-48B1-8105-F8BA1ED271FB}"/>
          </ac:spMkLst>
        </pc:spChg>
        <pc:picChg chg="add mod">
          <ac:chgData name="Matthew Suderman" userId="S::ms13525@bristol.ac.uk::2709995e-3ea8-4fb0-9b62-eb8034dec529" providerId="AD" clId="Web-{872E26A9-37A0-BDB1-AF5C-D0A3AF847DA6}" dt="2019-04-12T17:30:03.846" v="1007" actId="1076"/>
          <ac:picMkLst>
            <pc:docMk/>
            <pc:sldMk cId="1935549753" sldId="262"/>
            <ac:picMk id="3" creationId="{58A69BB1-555F-430A-839D-07EBFE400960}"/>
          </ac:picMkLst>
        </pc:picChg>
        <pc:picChg chg="add mod">
          <ac:chgData name="Matthew Suderman" userId="S::ms13525@bristol.ac.uk::2709995e-3ea8-4fb0-9b62-eb8034dec529" providerId="AD" clId="Web-{872E26A9-37A0-BDB1-AF5C-D0A3AF847DA6}" dt="2019-04-12T17:30:03.861" v="1008" actId="1076"/>
          <ac:picMkLst>
            <pc:docMk/>
            <pc:sldMk cId="1935549753" sldId="262"/>
            <ac:picMk id="5" creationId="{F2557924-6B65-42F4-88C4-CAB5F5F9EEAF}"/>
          </ac:picMkLst>
        </pc:picChg>
        <pc:picChg chg="add mod">
          <ac:chgData name="Matthew Suderman" userId="S::ms13525@bristol.ac.uk::2709995e-3ea8-4fb0-9b62-eb8034dec529" providerId="AD" clId="Web-{872E26A9-37A0-BDB1-AF5C-D0A3AF847DA6}" dt="2019-04-12T17:30:03.908" v="1011" actId="1076"/>
          <ac:picMkLst>
            <pc:docMk/>
            <pc:sldMk cId="1935549753" sldId="262"/>
            <ac:picMk id="9" creationId="{76999FF6-C38F-44E4-A9BC-153C3B3D7FDA}"/>
          </ac:picMkLst>
        </pc:picChg>
      </pc:sldChg>
    </pc:docChg>
  </pc:docChgLst>
  <pc:docChgLst>
    <pc:chgData name="Matthew Suderman" userId="S::ms13525@bristol.ac.uk::2709995e-3ea8-4fb0-9b62-eb8034dec529" providerId="AD" clId="Web-{0BAA7F67-7B28-C0E9-0BCA-FCC352054B2C}"/>
    <pc:docChg chg="addSld modSld">
      <pc:chgData name="Matthew Suderman" userId="S::ms13525@bristol.ac.uk::2709995e-3ea8-4fb0-9b62-eb8034dec529" providerId="AD" clId="Web-{0BAA7F67-7B28-C0E9-0BCA-FCC352054B2C}" dt="2019-04-14T00:48:50.072" v="569" actId="20577"/>
      <pc:docMkLst>
        <pc:docMk/>
      </pc:docMkLst>
      <pc:sldChg chg="addSp modSp">
        <pc:chgData name="Matthew Suderman" userId="S::ms13525@bristol.ac.uk::2709995e-3ea8-4fb0-9b62-eb8034dec529" providerId="AD" clId="Web-{0BAA7F67-7B28-C0E9-0BCA-FCC352054B2C}" dt="2019-04-14T00:20:19.689" v="8" actId="1076"/>
        <pc:sldMkLst>
          <pc:docMk/>
          <pc:sldMk cId="1610521653" sldId="263"/>
        </pc:sldMkLst>
        <pc:spChg chg="mod">
          <ac:chgData name="Matthew Suderman" userId="S::ms13525@bristol.ac.uk::2709995e-3ea8-4fb0-9b62-eb8034dec529" providerId="AD" clId="Web-{0BAA7F67-7B28-C0E9-0BCA-FCC352054B2C}" dt="2019-04-14T00:20:19.689" v="8" actId="1076"/>
          <ac:spMkLst>
            <pc:docMk/>
            <pc:sldMk cId="1610521653" sldId="263"/>
            <ac:spMk id="2" creationId="{66AF6AA6-5781-4AEE-8703-51BCAFE06C1E}"/>
          </ac:spMkLst>
        </pc:spChg>
        <pc:picChg chg="add mod ord">
          <ac:chgData name="Matthew Suderman" userId="S::ms13525@bristol.ac.uk::2709995e-3ea8-4fb0-9b62-eb8034dec529" providerId="AD" clId="Web-{0BAA7F67-7B28-C0E9-0BCA-FCC352054B2C}" dt="2019-04-14T00:20:15.720" v="7" actId="1076"/>
          <ac:picMkLst>
            <pc:docMk/>
            <pc:sldMk cId="1610521653" sldId="263"/>
            <ac:picMk id="3" creationId="{7D6C2D88-BD1F-4ADB-AA12-205F45725B99}"/>
          </ac:picMkLst>
        </pc:picChg>
      </pc:sldChg>
      <pc:sldChg chg="addSp modSp new">
        <pc:chgData name="Matthew Suderman" userId="S::ms13525@bristol.ac.uk::2709995e-3ea8-4fb0-9b62-eb8034dec529" providerId="AD" clId="Web-{0BAA7F67-7B28-C0E9-0BCA-FCC352054B2C}" dt="2019-04-14T00:48:50.072" v="568" actId="20577"/>
        <pc:sldMkLst>
          <pc:docMk/>
          <pc:sldMk cId="1938712594" sldId="264"/>
        </pc:sldMkLst>
        <pc:spChg chg="add mod">
          <ac:chgData name="Matthew Suderman" userId="S::ms13525@bristol.ac.uk::2709995e-3ea8-4fb0-9b62-eb8034dec529" providerId="AD" clId="Web-{0BAA7F67-7B28-C0E9-0BCA-FCC352054B2C}" dt="2019-04-14T00:47:36.978" v="517" actId="14100"/>
          <ac:spMkLst>
            <pc:docMk/>
            <pc:sldMk cId="1938712594" sldId="264"/>
            <ac:spMk id="2" creationId="{B1B973C6-202B-4651-B374-D50257AA0857}"/>
          </ac:spMkLst>
        </pc:spChg>
        <pc:spChg chg="add mod">
          <ac:chgData name="Matthew Suderman" userId="S::ms13525@bristol.ac.uk::2709995e-3ea8-4fb0-9b62-eb8034dec529" providerId="AD" clId="Web-{0BAA7F67-7B28-C0E9-0BCA-FCC352054B2C}" dt="2019-04-14T00:47:40.915" v="518" actId="14100"/>
          <ac:spMkLst>
            <pc:docMk/>
            <pc:sldMk cId="1938712594" sldId="264"/>
            <ac:spMk id="5" creationId="{459AE52C-8D98-46AD-AD20-C94986F3DFBE}"/>
          </ac:spMkLst>
        </pc:spChg>
        <pc:spChg chg="add mod">
          <ac:chgData name="Matthew Suderman" userId="S::ms13525@bristol.ac.uk::2709995e-3ea8-4fb0-9b62-eb8034dec529" providerId="AD" clId="Web-{0BAA7F67-7B28-C0E9-0BCA-FCC352054B2C}" dt="2019-04-14T00:48:50.072" v="568" actId="20577"/>
          <ac:spMkLst>
            <pc:docMk/>
            <pc:sldMk cId="1938712594" sldId="264"/>
            <ac:spMk id="6" creationId="{693CE309-5315-4205-B716-EB1A576BA521}"/>
          </ac:spMkLst>
        </pc:spChg>
        <pc:spChg chg="add mod">
          <ac:chgData name="Matthew Suderman" userId="S::ms13525@bristol.ac.uk::2709995e-3ea8-4fb0-9b62-eb8034dec529" providerId="AD" clId="Web-{0BAA7F67-7B28-C0E9-0BCA-FCC352054B2C}" dt="2019-04-14T00:39:53.536" v="212" actId="1076"/>
          <ac:spMkLst>
            <pc:docMk/>
            <pc:sldMk cId="1938712594" sldId="264"/>
            <ac:spMk id="9" creationId="{41CB1E39-D081-49E3-9DBE-08B84F818E0A}"/>
          </ac:spMkLst>
        </pc:spChg>
        <pc:spChg chg="add mod">
          <ac:chgData name="Matthew Suderman" userId="S::ms13525@bristol.ac.uk::2709995e-3ea8-4fb0-9b62-eb8034dec529" providerId="AD" clId="Web-{0BAA7F67-7B28-C0E9-0BCA-FCC352054B2C}" dt="2019-04-14T00:46:44.243" v="458" actId="1076"/>
          <ac:spMkLst>
            <pc:docMk/>
            <pc:sldMk cId="1938712594" sldId="264"/>
            <ac:spMk id="10" creationId="{A6E5C314-93C9-48C6-8F0A-F172F7BE038C}"/>
          </ac:spMkLst>
        </pc:spChg>
        <pc:spChg chg="add mod">
          <ac:chgData name="Matthew Suderman" userId="S::ms13525@bristol.ac.uk::2709995e-3ea8-4fb0-9b62-eb8034dec529" providerId="AD" clId="Web-{0BAA7F67-7B28-C0E9-0BCA-FCC352054B2C}" dt="2019-04-14T00:47:21.134" v="516" actId="14100"/>
          <ac:spMkLst>
            <pc:docMk/>
            <pc:sldMk cId="1938712594" sldId="264"/>
            <ac:spMk id="11" creationId="{92EB770D-28F2-48BB-843F-460A2A45D883}"/>
          </ac:spMkLst>
        </pc:spChg>
        <pc:picChg chg="add mod modCrop">
          <ac:chgData name="Matthew Suderman" userId="S::ms13525@bristol.ac.uk::2709995e-3ea8-4fb0-9b62-eb8034dec529" providerId="AD" clId="Web-{0BAA7F67-7B28-C0E9-0BCA-FCC352054B2C}" dt="2019-04-14T00:41:03.161" v="228" actId="1076"/>
          <ac:picMkLst>
            <pc:docMk/>
            <pc:sldMk cId="1938712594" sldId="264"/>
            <ac:picMk id="3" creationId="{199DA476-94CD-4819-86A3-A64EA8111491}"/>
          </ac:picMkLst>
        </pc:picChg>
        <pc:picChg chg="add mod">
          <ac:chgData name="Matthew Suderman" userId="S::ms13525@bristol.ac.uk::2709995e-3ea8-4fb0-9b62-eb8034dec529" providerId="AD" clId="Web-{0BAA7F67-7B28-C0E9-0BCA-FCC352054B2C}" dt="2019-04-14T00:41:48.068" v="231" actId="1076"/>
          <ac:picMkLst>
            <pc:docMk/>
            <pc:sldMk cId="1938712594" sldId="264"/>
            <ac:picMk id="7" creationId="{2FF96AF5-019F-4517-8801-47FC2B847F4B}"/>
          </ac:picMkLst>
        </pc:picChg>
      </pc:sldChg>
    </pc:docChg>
  </pc:docChgLst>
  <pc:docChgLst>
    <pc:chgData name="Matthew Suderman" userId="S::ms13525@bristol.ac.uk::2709995e-3ea8-4fb0-9b62-eb8034dec529" providerId="AD" clId="Web-{965B3255-03AE-F430-8231-3DB3310A7BE3}"/>
    <pc:docChg chg="addSld modSld">
      <pc:chgData name="Matthew Suderman" userId="S::ms13525@bristol.ac.uk::2709995e-3ea8-4fb0-9b62-eb8034dec529" providerId="AD" clId="Web-{965B3255-03AE-F430-8231-3DB3310A7BE3}" dt="2019-04-12T09:04:37.739" v="165" actId="20577"/>
      <pc:docMkLst>
        <pc:docMk/>
      </pc:docMkLst>
      <pc:sldChg chg="modSp">
        <pc:chgData name="Matthew Suderman" userId="S::ms13525@bristol.ac.uk::2709995e-3ea8-4fb0-9b62-eb8034dec529" providerId="AD" clId="Web-{965B3255-03AE-F430-8231-3DB3310A7BE3}" dt="2019-04-12T09:01:46.005" v="42" actId="20577"/>
        <pc:sldMkLst>
          <pc:docMk/>
          <pc:sldMk cId="109857222" sldId="256"/>
        </pc:sldMkLst>
        <pc:spChg chg="mod">
          <ac:chgData name="Matthew Suderman" userId="S::ms13525@bristol.ac.uk::2709995e-3ea8-4fb0-9b62-eb8034dec529" providerId="AD" clId="Web-{965B3255-03AE-F430-8231-3DB3310A7BE3}" dt="2019-04-12T09:01:46.005" v="42" actId="20577"/>
          <ac:spMkLst>
            <pc:docMk/>
            <pc:sldMk cId="109857222" sldId="256"/>
            <ac:spMk id="4" creationId="{CEF72D6A-B93A-4B58-BF1C-93B5E8A9D025}"/>
          </ac:spMkLst>
        </pc:spChg>
      </pc:sldChg>
      <pc:sldChg chg="modSp">
        <pc:chgData name="Matthew Suderman" userId="S::ms13525@bristol.ac.uk::2709995e-3ea8-4fb0-9b62-eb8034dec529" providerId="AD" clId="Web-{965B3255-03AE-F430-8231-3DB3310A7BE3}" dt="2019-04-12T09:04:19.567" v="154" actId="20577"/>
        <pc:sldMkLst>
          <pc:docMk/>
          <pc:sldMk cId="2032857164" sldId="258"/>
        </pc:sldMkLst>
        <pc:spChg chg="mod">
          <ac:chgData name="Matthew Suderman" userId="S::ms13525@bristol.ac.uk::2709995e-3ea8-4fb0-9b62-eb8034dec529" providerId="AD" clId="Web-{965B3255-03AE-F430-8231-3DB3310A7BE3}" dt="2019-04-12T09:04:19.567" v="154" actId="20577"/>
          <ac:spMkLst>
            <pc:docMk/>
            <pc:sldMk cId="2032857164" sldId="258"/>
            <ac:spMk id="2" creationId="{60BEFF07-EBD7-4D7D-B416-AD7CEF26EA7B}"/>
          </ac:spMkLst>
        </pc:spChg>
      </pc:sldChg>
      <pc:sldChg chg="modSp">
        <pc:chgData name="Matthew Suderman" userId="S::ms13525@bristol.ac.uk::2709995e-3ea8-4fb0-9b62-eb8034dec529" providerId="AD" clId="Web-{965B3255-03AE-F430-8231-3DB3310A7BE3}" dt="2019-04-12T09:04:37.739" v="164" actId="20577"/>
        <pc:sldMkLst>
          <pc:docMk/>
          <pc:sldMk cId="2049300872" sldId="259"/>
        </pc:sldMkLst>
        <pc:spChg chg="mod">
          <ac:chgData name="Matthew Suderman" userId="S::ms13525@bristol.ac.uk::2709995e-3ea8-4fb0-9b62-eb8034dec529" providerId="AD" clId="Web-{965B3255-03AE-F430-8231-3DB3310A7BE3}" dt="2019-04-12T09:04:37.739" v="164" actId="20577"/>
          <ac:spMkLst>
            <pc:docMk/>
            <pc:sldMk cId="2049300872" sldId="259"/>
            <ac:spMk id="2" creationId="{13FC6DEC-A377-4A0B-9873-74EF6824D640}"/>
          </ac:spMkLst>
        </pc:spChg>
      </pc:sldChg>
      <pc:sldChg chg="addSp modSp new">
        <pc:chgData name="Matthew Suderman" userId="S::ms13525@bristol.ac.uk::2709995e-3ea8-4fb0-9b62-eb8034dec529" providerId="AD" clId="Web-{965B3255-03AE-F430-8231-3DB3310A7BE3}" dt="2019-04-12T09:04:03.661" v="120" actId="20577"/>
        <pc:sldMkLst>
          <pc:docMk/>
          <pc:sldMk cId="3996369400" sldId="260"/>
        </pc:sldMkLst>
        <pc:spChg chg="add mod">
          <ac:chgData name="Matthew Suderman" userId="S::ms13525@bristol.ac.uk::2709995e-3ea8-4fb0-9b62-eb8034dec529" providerId="AD" clId="Web-{965B3255-03AE-F430-8231-3DB3310A7BE3}" dt="2019-04-12T09:04:03.661" v="120" actId="20577"/>
          <ac:spMkLst>
            <pc:docMk/>
            <pc:sldMk cId="3996369400" sldId="260"/>
            <ac:spMk id="2" creationId="{3BF4298E-C83C-4C77-B5C7-B3C390B9906C}"/>
          </ac:spMkLst>
        </pc:spChg>
      </pc:sldChg>
      <pc:sldChg chg="modSp add replId">
        <pc:chgData name="Matthew Suderman" userId="S::ms13525@bristol.ac.uk::2709995e-3ea8-4fb0-9b62-eb8034dec529" providerId="AD" clId="Web-{965B3255-03AE-F430-8231-3DB3310A7BE3}" dt="2019-04-12T09:03:49.022" v="109" actId="20577"/>
        <pc:sldMkLst>
          <pc:docMk/>
          <pc:sldMk cId="2745798594" sldId="261"/>
        </pc:sldMkLst>
        <pc:spChg chg="mod">
          <ac:chgData name="Matthew Suderman" userId="S::ms13525@bristol.ac.uk::2709995e-3ea8-4fb0-9b62-eb8034dec529" providerId="AD" clId="Web-{965B3255-03AE-F430-8231-3DB3310A7BE3}" dt="2019-04-12T09:03:49.022" v="109" actId="20577"/>
          <ac:spMkLst>
            <pc:docMk/>
            <pc:sldMk cId="2745798594" sldId="261"/>
            <ac:spMk id="2" creationId="{0C23AF16-94B1-4E46-9559-AE65339A10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F659A-6375-4B33-A28B-E99D9759607D}" type="datetimeFigureOut">
              <a:rPr lang="en-GB"/>
              <a:t>07/06/2019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502EA-E0BA-4A16-AF9C-CCF29E8E289C}" type="slidenum">
              <a:rPr lang="en-GB"/>
              <a:t>‹#›</a:t>
            </a:fld>
            <a:endParaRPr lang="en-US"/>
          </a:p>
        </p:txBody>
      </p:sp>
    </p:spTree>
    <p:extLst>
      <p:ext uri="{BB962C8B-B14F-4D97-AF65-F5344CB8AC3E}">
        <p14:creationId xmlns:p14="http://schemas.microsoft.com/office/powerpoint/2010/main" val="1167598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ncbi.nlm.nih.gov/pmc/articles/PMC6434849/#B86" TargetMode="External"/><Relationship Id="rId3" Type="http://schemas.openxmlformats.org/officeDocument/2006/relationships/hyperlink" Target="https://www.ncbi.nlm.nih.gov/pmc/articles/PMC6434849/#B26" TargetMode="External"/><Relationship Id="rId7" Type="http://schemas.openxmlformats.org/officeDocument/2006/relationships/hyperlink" Target="https://www.ncbi.nlm.nih.gov/pmc/articles/PMC6434849/#B42"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ncbi.nlm.nih.gov/pmc/articles/PMC6434849/#B37" TargetMode="External"/><Relationship Id="rId5" Type="http://schemas.openxmlformats.org/officeDocument/2006/relationships/hyperlink" Target="https://www.ncbi.nlm.nih.gov/pmc/articles/PMC6434849/#B34" TargetMode="External"/><Relationship Id="rId4" Type="http://schemas.openxmlformats.org/officeDocument/2006/relationships/hyperlink" Target="https://www.ncbi.nlm.nih.gov/pmc/articles/PMC6434849/#B78"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a:t>1)  Smoking and role of DNAm as mediator [discuss proj] - EWAS and DMR - tested the hypothesis that DNA methylation mediates the relationship between maternal smoking and lower birth weight, finding evidence that methylomic variation at three DMPs may link exposure to outcome. These findings complement an expanding literature on the epigenomic consequences of prenatal exposures and obstetric factors, confirming a link between the maternal environment and gene regulation in neonates. </a:t>
            </a:r>
          </a:p>
          <a:p>
            <a:r>
              <a:rPr lang="en-US" dirty="0"/>
              <a:t>  </a:t>
            </a:r>
            <a:endParaRPr lang="en-US" dirty="0">
              <a:cs typeface="Calibri"/>
            </a:endParaRPr>
          </a:p>
          <a:p>
            <a:r>
              <a:rPr lang="en-US"/>
              <a:t>2) GD - "We profiled the DNA methylation signature of blood from lean, obese and GDM mothers and their respective newborns … newborns from GDM mothers showed a marked distinct epigenetic profile compared with newborns of both lean and obese mothers. Analysis of variance in DNA methylation levels between newborns showed higher variance in the GDM group. "</a:t>
            </a:r>
          </a:p>
          <a:p>
            <a:r>
              <a:rPr lang="en-US" dirty="0"/>
              <a:t> </a:t>
            </a:r>
            <a:endParaRPr lang="en-US" dirty="0">
              <a:cs typeface="Calibri"/>
            </a:endParaRPr>
          </a:p>
          <a:p>
            <a:r>
              <a:rPr lang="en-US"/>
              <a:t>3) DNA methylation studies in Parkinson's disease (PD) thus far have focused on disease susceptibility but not progression. Loked at 232 PD patients - information on cognitive and motor function was collected using the Mini-Mental State Examination (MMSE) and Unified Parkinson's Disease Rating Scale (UPDRS). Found associations of blood DNAm in Parkinsons Disease with cognitive and motor progression.</a:t>
            </a:r>
          </a:p>
          <a:p>
            <a:r>
              <a:rPr lang="en-US" dirty="0"/>
              <a:t> </a:t>
            </a:r>
            <a:endParaRPr lang="en-US" dirty="0">
              <a:cs typeface="Calibri"/>
            </a:endParaRPr>
          </a:p>
          <a:p>
            <a:r>
              <a:rPr lang="en-US"/>
              <a:t>4) CHAMACOS - "92 metabolites in plasma samples of pregnant women at ~26 weeks gestation"  </a:t>
            </a:r>
          </a:p>
          <a:p>
            <a:r>
              <a:rPr lang="en-US"/>
              <a:t>"The majority of the observed relationships were negative, suggesting that higher lipid metabolites during pregnancy are associated with lower methylation levels at genes related to fetal  </a:t>
            </a:r>
          </a:p>
          <a:p>
            <a:r>
              <a:rPr lang="en-US"/>
              <a:t>development. These results further elucidate the complex relationship between early life exposures, maternal lipid metabolites, and infant epigenetic status." &lt;- discuss lipids US work</a:t>
            </a:r>
          </a:p>
        </p:txBody>
      </p:sp>
      <p:sp>
        <p:nvSpPr>
          <p:cNvPr id="4" name="Slide Number Placeholder 3"/>
          <p:cNvSpPr>
            <a:spLocks noGrp="1"/>
          </p:cNvSpPr>
          <p:nvPr>
            <p:ph type="sldNum" sz="quarter" idx="5"/>
          </p:nvPr>
        </p:nvSpPr>
        <p:spPr/>
        <p:txBody>
          <a:bodyPr/>
          <a:lstStyle/>
          <a:p>
            <a:fld id="{883502EA-E0BA-4A16-AF9C-CCF29E8E289C}" type="slidenum">
              <a:rPr lang="en-GB"/>
              <a:t>2</a:t>
            </a:fld>
            <a:endParaRPr lang="en-US"/>
          </a:p>
        </p:txBody>
      </p:sp>
    </p:spTree>
    <p:extLst>
      <p:ext uri="{BB962C8B-B14F-4D97-AF65-F5344CB8AC3E}">
        <p14:creationId xmlns:p14="http://schemas.microsoft.com/office/powerpoint/2010/main" val="2113881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 </a:t>
            </a:r>
            <a:r>
              <a:rPr lang="en-US"/>
              <a:t>PE -&gt; looked at human placentas (n=45 controls, 42 cases) - revealed the pathophysiological changes and its underlying mechanisms of oxytocin-induced vasoconstrictions in placental vessels under pre-eclamptic condition..... Found that oxytocin-induced contractions were significantly decreased in human pre-eclamptic placental vasculature, associated with a deactivated transcription of oxytocin receptor gene......This study was first to reveal that a hyper-methylation of CpG islands in oxytocin receptor gene promoter, leading to a relatively low pattern of oxytocin receptor expression, was responsible for the decreased sensitivity of oxytocin in pre-eclamptic placental vessels.</a:t>
            </a:r>
            <a:endParaRPr lang="en-US">
              <a:cs typeface="Calibri"/>
            </a:endParaRPr>
          </a:p>
          <a:p>
            <a:endParaRPr lang="en-US" dirty="0">
              <a:cs typeface="Calibri"/>
            </a:endParaRPr>
          </a:p>
          <a:p>
            <a:r>
              <a:rPr lang="en-US">
                <a:cs typeface="Calibri"/>
              </a:rPr>
              <a:t>2) AD -&gt; n=132 </a:t>
            </a:r>
            <a:r>
              <a:rPr lang="en-US"/>
              <a:t>cases 135 healthy controls. This study aims to investigate the effects of estrogen receptor α (ERα) gene promoter methylation on the cognitive function and quality of life (QOL) of patients with AD. The methylation group showed a decrease in ERα mRNA expression. The MMSE and ADL scores were indicative of a worse cognitive function in the methylation group. The ERα promoter methylated patients showed a higher rate of abnormal ADL score, while patients in the nonmethylation group enjoyed a better QOL -&gt; the ERα promoter methylation is related to impaired cognitive function and QOL of patients with AD by inhibiting ERα mRNA expression and transcription.</a:t>
            </a:r>
            <a:endParaRPr lang="en-US" cap="all">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83502EA-E0BA-4A16-AF9C-CCF29E8E289C}" type="slidenum">
              <a:rPr lang="en-GB"/>
              <a:t>3</a:t>
            </a:fld>
            <a:endParaRPr lang="en-US"/>
          </a:p>
        </p:txBody>
      </p:sp>
    </p:spTree>
    <p:extLst>
      <p:ext uri="{BB962C8B-B14F-4D97-AF65-F5344CB8AC3E}">
        <p14:creationId xmlns:p14="http://schemas.microsoft.com/office/powerpoint/2010/main" val="1478343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The problem</a:t>
            </a:r>
            <a:r>
              <a:rPr lang="en-US" dirty="0">
                <a:cs typeface="Calibri"/>
              </a:rPr>
              <a:t>: </a:t>
            </a:r>
            <a:r>
              <a:rPr lang="en-US" i="1" dirty="0"/>
              <a:t>horizontal</a:t>
            </a:r>
            <a:r>
              <a:rPr lang="en-US" dirty="0"/>
              <a:t> meta-analysis (i.e., combining sample-unmatched studies of the same data type) is unable to combine studies coming from multiple data types. Hence, it is not suitable for the identification of the </a:t>
            </a:r>
            <a:r>
              <a:rPr lang="en-US" i="1" dirty="0"/>
              <a:t>mechanism of action</a:t>
            </a:r>
            <a:r>
              <a:rPr lang="en-US" dirty="0"/>
              <a:t> of a given disease. Additionally, </a:t>
            </a:r>
            <a:r>
              <a:rPr lang="en-US" i="1" dirty="0"/>
              <a:t>vertical</a:t>
            </a:r>
            <a:r>
              <a:rPr lang="en-US" dirty="0"/>
              <a:t> meta-analysis (i.e., combining sample-matched studies from multiple data type) accounts for the heterogeneity that may arise across different </a:t>
            </a:r>
            <a:r>
              <a:rPr lang="en-US" i="1" dirty="0" err="1"/>
              <a:t>omic</a:t>
            </a:r>
            <a:r>
              <a:rPr lang="en-US" dirty="0"/>
              <a:t> layers BUT requires each data type to be available for each individual patient, which is expensive and impractical for the studies with large sample sizes.</a:t>
            </a:r>
          </a:p>
          <a:p>
            <a:endParaRPr lang="en-US" dirty="0">
              <a:cs typeface="Calibri"/>
            </a:endParaRPr>
          </a:p>
          <a:p>
            <a:r>
              <a:rPr lang="en-US" b="1" dirty="0">
                <a:cs typeface="Calibri"/>
              </a:rPr>
              <a:t>The proposed solution</a:t>
            </a:r>
            <a:r>
              <a:rPr lang="en-US" dirty="0">
                <a:cs typeface="Calibri"/>
              </a:rPr>
              <a:t>: </a:t>
            </a:r>
            <a:r>
              <a:rPr lang="en-US" dirty="0"/>
              <a:t>we propose a multi-cohort and multi-omics meta-analysis framework that identifies network-based signatures using independent mRNA and DNA methylation studies available in the public repositories. The identified signatures are evaluated based on their ability to distinguish patients with different survival profiles on independent validation datasets.</a:t>
            </a:r>
            <a:endParaRPr lang="en-US" dirty="0">
              <a:cs typeface="Calibri"/>
            </a:endParaRPr>
          </a:p>
          <a:p>
            <a:endParaRPr lang="en-US" dirty="0"/>
          </a:p>
          <a:p>
            <a:r>
              <a:rPr lang="en-US" dirty="0"/>
              <a:t>Understanding the </a:t>
            </a:r>
            <a:r>
              <a:rPr lang="en-US" i="1" dirty="0"/>
              <a:t>mechanism of action</a:t>
            </a:r>
            <a:r>
              <a:rPr lang="en-US" dirty="0"/>
              <a:t> for a given disease from these vast resources and subsequently identifying reliable biomarkers that can predict the patients' clinical outcome has become a major challenge.</a:t>
            </a:r>
            <a:endParaRPr lang="en-US"/>
          </a:p>
          <a:p>
            <a:endParaRPr lang="en-US" dirty="0">
              <a:cs typeface="Calibri"/>
            </a:endParaRPr>
          </a:p>
          <a:p>
            <a:r>
              <a:rPr lang="en-US" dirty="0"/>
              <a:t>Numerous computational methods have been proposed that aim to address the above-mentioned challenge by integrating known interactions between the genes and subsequently identifying network-based markers using different strategies. </a:t>
            </a:r>
            <a:endParaRPr lang="en-US" dirty="0">
              <a:cs typeface="Calibri"/>
            </a:endParaRPr>
          </a:p>
          <a:p>
            <a:endParaRPr lang="en-US" dirty="0">
              <a:cs typeface="Calibri"/>
            </a:endParaRPr>
          </a:p>
          <a:p>
            <a:r>
              <a:rPr lang="en-US" dirty="0"/>
              <a:t>DNA methylation has been recognized to play a crucial role in cancer progression (</a:t>
            </a:r>
            <a:r>
              <a:rPr lang="en-US" dirty="0" err="1"/>
              <a:t>Esteller</a:t>
            </a:r>
            <a:r>
              <a:rPr lang="en-US" dirty="0"/>
              <a:t>, </a:t>
            </a:r>
            <a:r>
              <a:rPr lang="en-US" dirty="0">
                <a:hlinkClick r:id="rId3"/>
              </a:rPr>
              <a:t>2008</a:t>
            </a:r>
            <a:r>
              <a:rPr lang="en-US" dirty="0"/>
              <a:t>; Parrella, </a:t>
            </a:r>
            <a:r>
              <a:rPr lang="en-US" dirty="0">
                <a:hlinkClick r:id="rId4"/>
              </a:rPr>
              <a:t>2010</a:t>
            </a:r>
            <a:r>
              <a:rPr lang="en-US" dirty="0"/>
              <a:t>). An increasing number of computational approaches have been published in recent years for the identification of methylation-based biomarkers (Gevaert et al., </a:t>
            </a:r>
            <a:r>
              <a:rPr lang="en-US" dirty="0">
                <a:hlinkClick r:id="rId5"/>
              </a:rPr>
              <a:t>2015</a:t>
            </a:r>
            <a:r>
              <a:rPr lang="en-US" dirty="0"/>
              <a:t>; Hao et al., </a:t>
            </a:r>
            <a:r>
              <a:rPr lang="en-US" dirty="0">
                <a:hlinkClick r:id="rId6"/>
              </a:rPr>
              <a:t>2017</a:t>
            </a:r>
            <a:r>
              <a:rPr lang="en-US" dirty="0"/>
              <a:t>; Hong et al., </a:t>
            </a:r>
            <a:r>
              <a:rPr lang="en-US" dirty="0">
                <a:hlinkClick r:id="rId7"/>
              </a:rPr>
              <a:t>2017</a:t>
            </a:r>
            <a:r>
              <a:rPr lang="en-US" dirty="0"/>
              <a:t>; Shafi et al., </a:t>
            </a:r>
            <a:r>
              <a:rPr lang="en-US" dirty="0">
                <a:hlinkClick r:id="rId8"/>
              </a:rPr>
              <a:t>2018</a:t>
            </a:r>
            <a:r>
              <a:rPr lang="en-US" dirty="0"/>
              <a:t>). However, to the best of our knowledge, none of the current approaches is able to identify network-based gene signatures considering the data heterogeneity among the independent DNA methylation and gene expression studies. The approach presented in this manuscript bridges this gap.</a:t>
            </a:r>
            <a:endParaRPr lang="en-US" dirty="0">
              <a:cs typeface="Calibri"/>
            </a:endParaRPr>
          </a:p>
          <a:p>
            <a:endParaRPr lang="en-US"/>
          </a:p>
          <a:p>
            <a:endParaRPr lang="en-US"/>
          </a:p>
          <a:p>
            <a:r>
              <a:rPr lang="en-US" dirty="0"/>
              <a:t>multi-cohort and multi-omics meta-analysis framework that is able to integrate unmatched mRNA and DNA methylation data obtained from many different independent studies, and subsequently identify network-based signatures that can capture putative mechanisms of a given disease. </a:t>
            </a:r>
            <a:endParaRPr lang="en-US" dirty="0">
              <a:cs typeface="Calibri"/>
            </a:endParaRPr>
          </a:p>
        </p:txBody>
      </p:sp>
      <p:sp>
        <p:nvSpPr>
          <p:cNvPr id="4" name="Slide Number Placeholder 3"/>
          <p:cNvSpPr>
            <a:spLocks noGrp="1"/>
          </p:cNvSpPr>
          <p:nvPr>
            <p:ph type="sldNum" sz="quarter" idx="5"/>
          </p:nvPr>
        </p:nvSpPr>
        <p:spPr/>
        <p:txBody>
          <a:bodyPr/>
          <a:lstStyle/>
          <a:p>
            <a:fld id="{883502EA-E0BA-4A16-AF9C-CCF29E8E289C}" type="slidenum">
              <a:rPr lang="en-GB"/>
              <a:t>4</a:t>
            </a:fld>
            <a:endParaRPr lang="en-US"/>
          </a:p>
        </p:txBody>
      </p:sp>
    </p:spTree>
    <p:extLst>
      <p:ext uri="{BB962C8B-B14F-4D97-AF65-F5344CB8AC3E}">
        <p14:creationId xmlns:p14="http://schemas.microsoft.com/office/powerpoint/2010/main" val="405966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largest multi-tissue epigenomic and transcriptomic data set for vertebrate aging</a:t>
            </a:r>
          </a:p>
          <a:p>
            <a:endParaRPr lang="en-US" dirty="0"/>
          </a:p>
          <a:p>
            <a:r>
              <a:rPr lang="en-US"/>
              <a:t>The problem: Aging is accompanied by the functional decline of tissues. However, a systematic study of epigenomic and transcriptomic changes across tissues during aging is missing. </a:t>
            </a:r>
          </a:p>
          <a:p>
            <a:endParaRPr lang="en-US" dirty="0"/>
          </a:p>
          <a:p>
            <a:r>
              <a:rPr lang="en-US"/>
              <a:t>Solution: Here, we generated chromatin maps and transcriptomes from four tissues and one cell type from </a:t>
            </a:r>
            <a:r>
              <a:rPr lang="en-US" i="1"/>
              <a:t>young, middle-aged, and old mice</a:t>
            </a:r>
            <a:r>
              <a:rPr lang="en-US"/>
              <a:t>—yielding 143 high-quality data sets. We focused on chromatin marks linked to gene expression regulation and cell identity: histone H3 trimethylation at lysine 4 (H3K4me3), a mark enriched at promoters, and histone H3 acetylation at lysine 27 (H3K27ac), a mark enriched at active enhancers. Epigenomic and transcriptomic landscapes could easily distinguish between ages, and machine-learning analysis showed that specific epigenomic states could predict transcriptional changes during aging. </a:t>
            </a:r>
          </a:p>
          <a:p>
            <a:endParaRPr lang="en-US" dirty="0">
              <a:cs typeface="Calibri"/>
            </a:endParaRPr>
          </a:p>
          <a:p>
            <a:r>
              <a:rPr lang="en-US" dirty="0">
                <a:cs typeface="Calibri"/>
              </a:rPr>
              <a:t>ML: </a:t>
            </a:r>
            <a:r>
              <a:rPr lang="en-US"/>
              <a:t>To understand how age-related changes in the epigenome predict age-related transcriptional changes, we took advantage of ML: neural networks [NNETs], support vector machines [SVMs], gradient boosting [GBM], and random forests [RFs]) -&gt;  trained models to discriminate between transcriptional changes with age—up-regulated, down-regulated, or unchanged gene expression.</a:t>
            </a:r>
            <a:endParaRPr lang="en-US" dirty="0"/>
          </a:p>
          <a:p>
            <a:endParaRPr lang="en-US" dirty="0"/>
          </a:p>
          <a:p>
            <a:r>
              <a:rPr lang="en-US">
                <a:cs typeface="Calibri"/>
              </a:rPr>
              <a:t>Pointers:</a:t>
            </a:r>
            <a:endParaRPr lang="en-US" dirty="0"/>
          </a:p>
          <a:p>
            <a:r>
              <a:rPr lang="en-US"/>
              <a:t>All machine-learning algorithms assigned genes to the correct transcriptional change with age 67%–81% of the time on average, significantly above that of a random classification (50%)</a:t>
            </a:r>
          </a:p>
          <a:p>
            <a:r>
              <a:rPr lang="en-US"/>
              <a:t>Models derived using tree-based algorithms (GBM and RF) performed slightly better than other models (69%–81% vs 67%–75%)</a:t>
            </a:r>
          </a:p>
          <a:p>
            <a:r>
              <a:rPr lang="en-US"/>
              <a:t>The accuracy was similar whether validation was performed within or across tissues </a:t>
            </a:r>
          </a:p>
          <a:p>
            <a:r>
              <a:rPr lang="en-US"/>
              <a:t>These observations suggest that genes that are misregulated with age share common epigenomic signatures, even if these genes and loci are different across tissues</a:t>
            </a:r>
          </a:p>
          <a:p>
            <a:r>
              <a:rPr lang="en-US"/>
              <a:t>Models trained with only static or dynamic features also had predictive power, but models trained with both types of features performed better </a:t>
            </a:r>
            <a:endParaRPr lang="en-US" dirty="0"/>
          </a:p>
          <a:p>
            <a:endParaRPr lang="en-US" dirty="0"/>
          </a:p>
          <a:p>
            <a:r>
              <a:rPr lang="en-US" dirty="0"/>
              <a:t>Pathways misregulated during mouse aging across tissues, notably innate immune pathways, were also misregulated with aging in other vertebrate species—African turquoise killifish, rat, and humans—</a:t>
            </a:r>
            <a:r>
              <a:rPr lang="en-US" b="1" dirty="0"/>
              <a:t>indicating common signatures of age across species.</a:t>
            </a:r>
            <a:r>
              <a:rPr lang="en-US"/>
              <a:t> This resource identifies chromatin and transcriptional states that are characteristic of young tissues, which could be leveraged to restore aspects of youthful functionality to old tissues.</a:t>
            </a:r>
          </a:p>
        </p:txBody>
      </p:sp>
      <p:sp>
        <p:nvSpPr>
          <p:cNvPr id="4" name="Slide Number Placeholder 3"/>
          <p:cNvSpPr>
            <a:spLocks noGrp="1"/>
          </p:cNvSpPr>
          <p:nvPr>
            <p:ph type="sldNum" sz="quarter" idx="5"/>
          </p:nvPr>
        </p:nvSpPr>
        <p:spPr/>
        <p:txBody>
          <a:bodyPr/>
          <a:lstStyle/>
          <a:p>
            <a:fld id="{883502EA-E0BA-4A16-AF9C-CCF29E8E289C}" type="slidenum">
              <a:rPr lang="en-GB"/>
              <a:t>6</a:t>
            </a:fld>
            <a:endParaRPr lang="en-US"/>
          </a:p>
        </p:txBody>
      </p:sp>
    </p:spTree>
    <p:extLst>
      <p:ext uri="{BB962C8B-B14F-4D97-AF65-F5344CB8AC3E}">
        <p14:creationId xmlns:p14="http://schemas.microsoft.com/office/powerpoint/2010/main" val="4097362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t>
            </a:r>
            <a:r>
              <a:rPr lang="en-US" dirty="0"/>
              <a:t>there is a huge need to dissect the molecular mechanisms such as epigenetics, which may </a:t>
            </a:r>
            <a:r>
              <a:rPr lang="en-US" b="1" dirty="0"/>
              <a:t>cause </a:t>
            </a:r>
            <a:r>
              <a:rPr lang="en-US" dirty="0"/>
              <a:t>diabetes."</a:t>
            </a:r>
            <a:endParaRPr lang="en-US" dirty="0">
              <a:cs typeface="Calibri"/>
            </a:endParaRPr>
          </a:p>
          <a:p>
            <a:endParaRPr lang="en-US" dirty="0">
              <a:cs typeface="Calibri"/>
            </a:endParaRPr>
          </a:p>
          <a:p>
            <a:r>
              <a:rPr lang="en-US" dirty="0">
                <a:cs typeface="Calibri"/>
              </a:rPr>
              <a:t>"...</a:t>
            </a:r>
            <a:r>
              <a:rPr lang="en-US"/>
              <a:t>so-called [EWAS] are based on...450,000 CpG sites, which is about 1.5% of all the CpG sites of the human genome...there is likely many more discoveries to be made now as sequencing-based methods of higher coverage are becoming more available and cost efficient...the human epigenome is still a black box, waiting to be discovered."</a:t>
            </a:r>
            <a:endParaRPr lang="en-US">
              <a:cs typeface="Calibri"/>
            </a:endParaRPr>
          </a:p>
          <a:p>
            <a:endParaRPr lang="en-US" dirty="0"/>
          </a:p>
          <a:p>
            <a:r>
              <a:rPr lang="en-US" dirty="0"/>
              <a:t>"...additional challenges, the most important being the fact that the epigenome is tissue specific, or even cell specific, and that it changes over time..."</a:t>
            </a:r>
          </a:p>
          <a:p>
            <a:endParaRPr lang="en-US" dirty="0">
              <a:cs typeface="Calibri"/>
            </a:endParaRPr>
          </a:p>
          <a:p>
            <a:r>
              <a:rPr lang="en-US">
                <a:cs typeface="Calibri"/>
              </a:rPr>
              <a:t>"</a:t>
            </a:r>
            <a:r>
              <a:rPr lang="en-US"/>
              <a:t>Almost all the knowledge we have concerning epigenetic dysregulation in relation to human obesity and T2D has emerged during the last 10 years. With that in mind, the advancements are tremendous, and for future perspectives, the research field holds unlimited possibilities."</a:t>
            </a:r>
            <a:endParaRPr lang="en-US" dirty="0">
              <a:cs typeface="Calibri"/>
            </a:endParaRPr>
          </a:p>
          <a:p>
            <a:endParaRPr lang="en-US" dirty="0">
              <a:cs typeface="Calibri"/>
            </a:endParaRPr>
          </a:p>
          <a:p>
            <a:r>
              <a:rPr lang="en-US">
                <a:cs typeface="Calibri"/>
              </a:rPr>
              <a:t>Discussion -&gt; </a:t>
            </a:r>
            <a:r>
              <a:rPr lang="en-US"/>
              <a:t>larger cohorts are needed- tissue/cell-specific nature of epigenetic information – more human biopsies are desirable. Several studies report small, but significant, changes on a group level, whereas a paired study design is harder to find.</a:t>
            </a:r>
            <a:r>
              <a:rPr lang="en-US" b="1"/>
              <a:t> As metabolic diseases are heterogeneous in nature, the interindividual variation is large, and several small changes may act together to influence the phenotype.</a:t>
            </a:r>
            <a:r>
              <a:rPr lang="en-US"/>
              <a:t> The use of single-cell types would allow to better connect the epigenome to the transcriptome and to define the extent of alterations needed in DNA methylation to affect gene expression. Moreover, mQTL studies and CITs have linked SNPs via significant differences in DNA methylation to differential gene expression in human tissues.</a:t>
            </a:r>
            <a:endParaRPr lang="en-US" dirty="0">
              <a:cs typeface="Calibri"/>
            </a:endParaRPr>
          </a:p>
        </p:txBody>
      </p:sp>
      <p:sp>
        <p:nvSpPr>
          <p:cNvPr id="4" name="Slide Number Placeholder 3"/>
          <p:cNvSpPr>
            <a:spLocks noGrp="1"/>
          </p:cNvSpPr>
          <p:nvPr>
            <p:ph type="sldNum" sz="quarter" idx="5"/>
          </p:nvPr>
        </p:nvSpPr>
        <p:spPr/>
        <p:txBody>
          <a:bodyPr/>
          <a:lstStyle/>
          <a:p>
            <a:fld id="{883502EA-E0BA-4A16-AF9C-CCF29E8E289C}" type="slidenum">
              <a:rPr lang="en-GB"/>
              <a:t>8</a:t>
            </a:fld>
            <a:endParaRPr lang="en-US"/>
          </a:p>
        </p:txBody>
      </p:sp>
    </p:spTree>
    <p:extLst>
      <p:ext uri="{BB962C8B-B14F-4D97-AF65-F5344CB8AC3E}">
        <p14:creationId xmlns:p14="http://schemas.microsoft.com/office/powerpoint/2010/main" val="2792817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07/06/2019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07/06/2019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07/06/2019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07/06/2019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07/06/2019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ncbi.nlm.nih.gov/pubmed/30966880"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www.ncbi.nlm.nih.gov/pubmed/30956810" TargetMode="External"/><Relationship Id="rId5" Type="http://schemas.openxmlformats.org/officeDocument/2006/relationships/hyperlink" Target="https://www.ncbi.nlm.nih.gov/pubmed/30958317" TargetMode="External"/><Relationship Id="rId4" Type="http://schemas.openxmlformats.org/officeDocument/2006/relationships/hyperlink" Target="https://www.ncbi.nlm.nih.gov/pubmed/3096679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ncbi.nlm.nih.gov/pubmed/30950195"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www.ncbi.nlm.nih.gov/pubmed/30947592"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ncbi.nlm.nih.gov/pubmed/30941158"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hyperlink" Target="https://www.ncbi.nlm.nih.gov/pubmed/30858345" TargetMode="External"/><Relationship Id="rId2" Type="http://schemas.openxmlformats.org/officeDocument/2006/relationships/hyperlink" Target="https://www.ncbi.nlm.nih.gov/pubmed/30936186"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pubmed/30858345"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ncbi.nlm.nih.gov/pubmed/30948436" TargetMode="External"/><Relationship Id="rId2" Type="http://schemas.openxmlformats.org/officeDocument/2006/relationships/hyperlink" Target="https://www.ncbi.nlm.nih.gov/pubmed/30955436"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cell.com/cell-metabolism/fulltext/S1550-4131(19)30137-8"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person&#10;&#10;Description generated with very high confidence">
            <a:extLst>
              <a:ext uri="{FF2B5EF4-FFF2-40B4-BE49-F238E27FC236}">
                <a16:creationId xmlns:a16="http://schemas.microsoft.com/office/drawing/2014/main" id="{7D6C2D88-BD1F-4ADB-AA12-205F45725B99}"/>
              </a:ext>
            </a:extLst>
          </p:cNvPr>
          <p:cNvPicPr>
            <a:picLocks noChangeAspect="1"/>
          </p:cNvPicPr>
          <p:nvPr/>
        </p:nvPicPr>
        <p:blipFill>
          <a:blip r:embed="rId2"/>
          <a:stretch>
            <a:fillRect/>
          </a:stretch>
        </p:blipFill>
        <p:spPr>
          <a:xfrm>
            <a:off x="-5750" y="1610643"/>
            <a:ext cx="12203500" cy="4298072"/>
          </a:xfrm>
          <a:prstGeom prst="rect">
            <a:avLst/>
          </a:prstGeom>
        </p:spPr>
      </p:pic>
      <p:sp>
        <p:nvSpPr>
          <p:cNvPr id="2" name="TextBox 1">
            <a:extLst>
              <a:ext uri="{FF2B5EF4-FFF2-40B4-BE49-F238E27FC236}">
                <a16:creationId xmlns:a16="http://schemas.microsoft.com/office/drawing/2014/main" id="{66AF6AA6-5781-4AEE-8703-51BCAFE06C1E}"/>
              </a:ext>
            </a:extLst>
          </p:cNvPr>
          <p:cNvSpPr txBox="1"/>
          <p:nvPr/>
        </p:nvSpPr>
        <p:spPr>
          <a:xfrm>
            <a:off x="3210820" y="294297"/>
            <a:ext cx="5761610" cy="101566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rial Nova Light"/>
              </a:rPr>
              <a:t>Journal club </a:t>
            </a:r>
          </a:p>
          <a:p>
            <a:r>
              <a:rPr lang="en-US" sz="2000" dirty="0">
                <a:latin typeface="Arial Nova Light"/>
                <a:cs typeface="Calibri"/>
              </a:rPr>
              <a:t>14th April 2019</a:t>
            </a:r>
          </a:p>
          <a:p>
            <a:r>
              <a:rPr lang="en-US" sz="2000" dirty="0">
                <a:latin typeface="Arial Nova Light"/>
                <a:cs typeface="Calibri"/>
              </a:rPr>
              <a:t>Nancy (presenting) &amp; Matt (everything else)</a:t>
            </a:r>
            <a:r>
              <a:rPr lang="en-US" sz="2000" dirty="0">
                <a:latin typeface="ariel nova light"/>
                <a:cs typeface="Calibri"/>
              </a:rPr>
              <a:t> </a:t>
            </a:r>
          </a:p>
        </p:txBody>
      </p:sp>
    </p:spTree>
    <p:extLst>
      <p:ext uri="{BB962C8B-B14F-4D97-AF65-F5344CB8AC3E}">
        <p14:creationId xmlns:p14="http://schemas.microsoft.com/office/powerpoint/2010/main" val="161052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F72D6A-B93A-4B58-BF1C-93B5E8A9D025}"/>
              </a:ext>
            </a:extLst>
          </p:cNvPr>
          <p:cNvSpPr txBox="1"/>
          <p:nvPr/>
        </p:nvSpPr>
        <p:spPr>
          <a:xfrm>
            <a:off x="323218" y="335585"/>
            <a:ext cx="11665973"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Nova Light"/>
                <a:cs typeface="Calibri"/>
              </a:rPr>
              <a:t>EWAS </a:t>
            </a:r>
          </a:p>
          <a:p>
            <a:endParaRPr lang="en-US" dirty="0">
              <a:latin typeface="Arial Nova Light"/>
              <a:cs typeface="Calibri"/>
            </a:endParaRPr>
          </a:p>
          <a:p>
            <a:r>
              <a:rPr lang="en-US" dirty="0">
                <a:latin typeface="Arial Nova Light"/>
                <a:cs typeface="Calibri"/>
                <a:hlinkClick r:id="rId3"/>
              </a:rPr>
              <a:t>Variable DNA methylation in neonates mediates the association between prenatal smoking and birth weight.</a:t>
            </a:r>
            <a:endParaRPr lang="en-US" dirty="0">
              <a:latin typeface="Arial Nova Light"/>
              <a:cs typeface="Calibri"/>
            </a:endParaRPr>
          </a:p>
          <a:p>
            <a:r>
              <a:rPr lang="en-US" dirty="0">
                <a:latin typeface="Arial Nova Light"/>
                <a:cs typeface="Calibri"/>
              </a:rPr>
              <a:t>Hannon E, Schendel D, Ladd-Acosta C, Grove J, Hansen CS, </a:t>
            </a:r>
            <a:r>
              <a:rPr lang="en-US" dirty="0" err="1">
                <a:latin typeface="Arial Nova Light"/>
                <a:cs typeface="Calibri"/>
              </a:rPr>
              <a:t>Hougaard</a:t>
            </a:r>
            <a:r>
              <a:rPr lang="en-US" dirty="0">
                <a:latin typeface="Arial Nova Light"/>
                <a:cs typeface="Calibri"/>
              </a:rPr>
              <a:t> DM, Bresnahan M, Mors O, </a:t>
            </a:r>
            <a:r>
              <a:rPr lang="en-US" dirty="0" err="1">
                <a:latin typeface="Arial Nova Light"/>
                <a:cs typeface="Calibri"/>
              </a:rPr>
              <a:t>Hollegaard</a:t>
            </a:r>
            <a:r>
              <a:rPr lang="en-US" dirty="0">
                <a:latin typeface="Arial Nova Light"/>
                <a:cs typeface="Calibri"/>
              </a:rPr>
              <a:t> MV, </a:t>
            </a:r>
            <a:r>
              <a:rPr lang="en-US" dirty="0" err="1">
                <a:latin typeface="Arial Nova Light"/>
                <a:cs typeface="Calibri"/>
              </a:rPr>
              <a:t>Bækvad</a:t>
            </a:r>
            <a:r>
              <a:rPr lang="en-US" dirty="0">
                <a:latin typeface="Arial Nova Light"/>
                <a:cs typeface="Calibri"/>
              </a:rPr>
              <a:t>-Hansen M, Hornig M, Mortensen PB, </a:t>
            </a:r>
            <a:r>
              <a:rPr lang="en-US" dirty="0" err="1">
                <a:latin typeface="Arial Nova Light"/>
                <a:cs typeface="Calibri"/>
              </a:rPr>
              <a:t>Børglum</a:t>
            </a:r>
            <a:r>
              <a:rPr lang="en-US" dirty="0">
                <a:latin typeface="Arial Nova Light"/>
                <a:cs typeface="Calibri"/>
              </a:rPr>
              <a:t> AD, </a:t>
            </a:r>
            <a:r>
              <a:rPr lang="en-US" dirty="0" err="1">
                <a:latin typeface="Arial Nova Light"/>
                <a:cs typeface="Calibri"/>
              </a:rPr>
              <a:t>Werge</a:t>
            </a:r>
            <a:r>
              <a:rPr lang="en-US" dirty="0">
                <a:latin typeface="Arial Nova Light"/>
                <a:cs typeface="Calibri"/>
              </a:rPr>
              <a:t> T, Pedersen MG, </a:t>
            </a:r>
            <a:r>
              <a:rPr lang="en-US" dirty="0" err="1">
                <a:latin typeface="Arial Nova Light"/>
                <a:cs typeface="Calibri"/>
              </a:rPr>
              <a:t>Nordentoft</a:t>
            </a:r>
            <a:r>
              <a:rPr lang="en-US" dirty="0">
                <a:latin typeface="Arial Nova Light"/>
                <a:cs typeface="Calibri"/>
              </a:rPr>
              <a:t> M; </a:t>
            </a:r>
            <a:r>
              <a:rPr lang="en-US" dirty="0" err="1">
                <a:latin typeface="Arial Nova Light"/>
                <a:cs typeface="Calibri"/>
              </a:rPr>
              <a:t>iPSYCH</a:t>
            </a:r>
            <a:r>
              <a:rPr lang="en-US" dirty="0">
                <a:latin typeface="Arial Nova Light"/>
                <a:cs typeface="Calibri"/>
              </a:rPr>
              <a:t>-Broad ASD Group, Buxbaum JD, Daniele </a:t>
            </a:r>
            <a:r>
              <a:rPr lang="en-US" dirty="0" err="1">
                <a:latin typeface="Arial Nova Light"/>
                <a:cs typeface="Calibri"/>
              </a:rPr>
              <a:t>Fallin</a:t>
            </a:r>
            <a:r>
              <a:rPr lang="en-US" dirty="0">
                <a:latin typeface="Arial Nova Light"/>
                <a:cs typeface="Calibri"/>
              </a:rPr>
              <a:t> M, </a:t>
            </a:r>
            <a:r>
              <a:rPr lang="en-US" dirty="0" err="1">
                <a:latin typeface="Arial Nova Light"/>
                <a:cs typeface="Calibri"/>
              </a:rPr>
              <a:t>Bybjerg-Grauholm</a:t>
            </a:r>
            <a:r>
              <a:rPr lang="en-US" dirty="0">
                <a:latin typeface="Arial Nova Light"/>
                <a:cs typeface="Calibri"/>
              </a:rPr>
              <a:t> J, Reichenberg A, Mill J.</a:t>
            </a:r>
            <a:endParaRPr lang="en-US" dirty="0">
              <a:latin typeface="Arial Nova Light"/>
            </a:endParaRPr>
          </a:p>
          <a:p>
            <a:r>
              <a:rPr lang="en-US" dirty="0" err="1">
                <a:latin typeface="Arial Nova Light"/>
                <a:cs typeface="Calibri"/>
              </a:rPr>
              <a:t>Philos</a:t>
            </a:r>
            <a:r>
              <a:rPr lang="en-US" dirty="0">
                <a:latin typeface="Arial Nova Light"/>
                <a:cs typeface="Calibri"/>
              </a:rPr>
              <a:t> Trans R Soc </a:t>
            </a:r>
            <a:r>
              <a:rPr lang="en-US" dirty="0" err="1">
                <a:latin typeface="Arial Nova Light"/>
                <a:cs typeface="Calibri"/>
              </a:rPr>
              <a:t>Lond</a:t>
            </a:r>
            <a:r>
              <a:rPr lang="en-US" dirty="0">
                <a:latin typeface="Arial Nova Light"/>
                <a:cs typeface="Calibri"/>
              </a:rPr>
              <a:t> B Biol Sci. 2019 Apr 15;374(1770):20180120. </a:t>
            </a:r>
            <a:endParaRPr lang="en-US" dirty="0">
              <a:latin typeface="Arial Nova Light"/>
            </a:endParaRPr>
          </a:p>
          <a:p>
            <a:endParaRPr lang="en-US" dirty="0">
              <a:latin typeface="Arial Nova Light"/>
              <a:cs typeface="Calibri"/>
            </a:endParaRPr>
          </a:p>
          <a:p>
            <a:r>
              <a:rPr lang="en-US" dirty="0">
                <a:latin typeface="Arial Nova Light"/>
                <a:cs typeface="Calibri"/>
                <a:hlinkClick r:id="rId4"/>
              </a:rPr>
              <a:t>Environmental factors influence the epigenetic signature of newborns from mothers with gestational diabetes.</a:t>
            </a:r>
            <a:endParaRPr lang="en-US" dirty="0">
              <a:latin typeface="Arial Nova Light"/>
            </a:endParaRPr>
          </a:p>
          <a:p>
            <a:r>
              <a:rPr lang="en-US" dirty="0">
                <a:latin typeface="Arial Nova Light"/>
                <a:cs typeface="Calibri"/>
              </a:rPr>
              <a:t>Andersen E, </a:t>
            </a:r>
            <a:r>
              <a:rPr lang="en-US" dirty="0" err="1">
                <a:latin typeface="Arial Nova Light"/>
                <a:cs typeface="Calibri"/>
              </a:rPr>
              <a:t>Altıntaş</a:t>
            </a:r>
            <a:r>
              <a:rPr lang="en-US" dirty="0">
                <a:latin typeface="Arial Nova Light"/>
                <a:cs typeface="Calibri"/>
              </a:rPr>
              <a:t> A, Andersson-Hall U, </a:t>
            </a:r>
            <a:r>
              <a:rPr lang="en-US" dirty="0" err="1">
                <a:latin typeface="Arial Nova Light"/>
                <a:cs typeface="Calibri"/>
              </a:rPr>
              <a:t>Holmäng</a:t>
            </a:r>
            <a:r>
              <a:rPr lang="en-US" dirty="0">
                <a:latin typeface="Arial Nova Light"/>
                <a:cs typeface="Calibri"/>
              </a:rPr>
              <a:t> A, </a:t>
            </a:r>
            <a:r>
              <a:rPr lang="en-US" dirty="0" err="1">
                <a:latin typeface="Arial Nova Light"/>
                <a:cs typeface="Calibri"/>
              </a:rPr>
              <a:t>Barrès</a:t>
            </a:r>
            <a:r>
              <a:rPr lang="en-US" dirty="0">
                <a:latin typeface="Arial Nova Light"/>
                <a:cs typeface="Calibri"/>
              </a:rPr>
              <a:t> R.</a:t>
            </a:r>
            <a:endParaRPr lang="en-US" dirty="0">
              <a:latin typeface="Arial Nova Light"/>
            </a:endParaRPr>
          </a:p>
          <a:p>
            <a:r>
              <a:rPr lang="en-US" dirty="0">
                <a:latin typeface="Arial Nova Light"/>
                <a:cs typeface="Calibri"/>
              </a:rPr>
              <a:t>Epigenomics. 2019 Apr 10.</a:t>
            </a:r>
            <a:endParaRPr lang="en-US" dirty="0">
              <a:latin typeface="Arial Nova Light"/>
            </a:endParaRPr>
          </a:p>
          <a:p>
            <a:endParaRPr lang="en-US" dirty="0">
              <a:latin typeface="Arial Nova Light"/>
              <a:cs typeface="Calibri"/>
            </a:endParaRPr>
          </a:p>
          <a:p>
            <a:r>
              <a:rPr lang="en-US" dirty="0">
                <a:latin typeface="Arial Nova Light"/>
                <a:cs typeface="Calibri"/>
                <a:hlinkClick r:id="rId5"/>
              </a:rPr>
              <a:t>Longitudinal Epigenome-Wide Methylation Study of Cognitive Decline and Motor Progression in Parkinson's Disease.</a:t>
            </a:r>
            <a:endParaRPr lang="en-US" dirty="0">
              <a:latin typeface="Arial Nova Light"/>
            </a:endParaRPr>
          </a:p>
          <a:p>
            <a:r>
              <a:rPr lang="en-US" dirty="0">
                <a:latin typeface="Arial Nova Light"/>
                <a:cs typeface="Calibri"/>
              </a:rPr>
              <a:t>Chuang YH, Lu AT, Paul KC, </a:t>
            </a:r>
            <a:r>
              <a:rPr lang="en-US" dirty="0" err="1">
                <a:latin typeface="Arial Nova Light"/>
                <a:cs typeface="Calibri"/>
              </a:rPr>
              <a:t>Folle</a:t>
            </a:r>
            <a:r>
              <a:rPr lang="en-US" dirty="0">
                <a:latin typeface="Arial Nova Light"/>
                <a:cs typeface="Calibri"/>
              </a:rPr>
              <a:t> AD, Bronstein JM, Bordelon Y, Horvath S, Ritz B.</a:t>
            </a:r>
            <a:endParaRPr lang="en-US" dirty="0">
              <a:latin typeface="Arial Nova Light"/>
            </a:endParaRPr>
          </a:p>
          <a:p>
            <a:r>
              <a:rPr lang="en-US" dirty="0">
                <a:latin typeface="Arial Nova Light"/>
                <a:cs typeface="Calibri"/>
              </a:rPr>
              <a:t>J </a:t>
            </a:r>
            <a:r>
              <a:rPr lang="en-US" dirty="0" err="1">
                <a:latin typeface="Arial Nova Light"/>
                <a:cs typeface="Calibri"/>
              </a:rPr>
              <a:t>Parkinsons</a:t>
            </a:r>
            <a:r>
              <a:rPr lang="en-US" dirty="0">
                <a:latin typeface="Arial Nova Light"/>
                <a:cs typeface="Calibri"/>
              </a:rPr>
              <a:t> Dis. 2019 Apr 3.</a:t>
            </a:r>
            <a:endParaRPr lang="en-US" dirty="0">
              <a:latin typeface="Arial Nova Light"/>
            </a:endParaRPr>
          </a:p>
          <a:p>
            <a:endParaRPr lang="en-US" dirty="0">
              <a:latin typeface="Arial Nova Light"/>
              <a:cs typeface="Calibri"/>
            </a:endParaRPr>
          </a:p>
          <a:p>
            <a:r>
              <a:rPr lang="en-US" dirty="0">
                <a:latin typeface="Arial Nova Light"/>
                <a:cs typeface="Calibri"/>
                <a:hlinkClick r:id="rId6"/>
              </a:rPr>
              <a:t>Pregnancy lipidomic profiles and DNA methylation in newborns from the CHAMACOS cohort.</a:t>
            </a:r>
            <a:endParaRPr lang="en-US" dirty="0">
              <a:latin typeface="Arial Nova Light"/>
              <a:cs typeface="Calibri"/>
            </a:endParaRPr>
          </a:p>
          <a:p>
            <a:r>
              <a:rPr lang="en-US" dirty="0" err="1">
                <a:latin typeface="Arial Nova Light"/>
                <a:cs typeface="Calibri"/>
              </a:rPr>
              <a:t>Tindula</a:t>
            </a:r>
            <a:r>
              <a:rPr lang="en-US" dirty="0">
                <a:latin typeface="Arial Nova Light"/>
                <a:cs typeface="Calibri"/>
              </a:rPr>
              <a:t> G, Lee D, Huen K, Bradman A, </a:t>
            </a:r>
            <a:r>
              <a:rPr lang="en-US" dirty="0" err="1">
                <a:latin typeface="Arial Nova Light"/>
                <a:cs typeface="Calibri"/>
              </a:rPr>
              <a:t>Eskenazi</a:t>
            </a:r>
            <a:r>
              <a:rPr lang="en-US" dirty="0">
                <a:latin typeface="Arial Nova Light"/>
                <a:cs typeface="Calibri"/>
              </a:rPr>
              <a:t> B, Holland N.</a:t>
            </a:r>
          </a:p>
          <a:p>
            <a:r>
              <a:rPr lang="en-US" dirty="0">
                <a:latin typeface="Arial Nova Light"/>
                <a:cs typeface="Calibri"/>
              </a:rPr>
              <a:t>Environ </a:t>
            </a:r>
            <a:r>
              <a:rPr lang="en-US" dirty="0" err="1">
                <a:latin typeface="Arial Nova Light"/>
                <a:cs typeface="Calibri"/>
              </a:rPr>
              <a:t>Epigenet</a:t>
            </a:r>
            <a:r>
              <a:rPr lang="en-US" dirty="0">
                <a:latin typeface="Arial Nova Light"/>
                <a:cs typeface="Calibri"/>
              </a:rPr>
              <a:t>. 2019 Apr 1;5(1):dvz004.</a:t>
            </a:r>
          </a:p>
          <a:p>
            <a:endParaRPr lang="en-US" dirty="0">
              <a:latin typeface="Arial Nova Light"/>
              <a:cs typeface="Calibri"/>
            </a:endParaRPr>
          </a:p>
          <a:p>
            <a:endParaRPr lang="en-US" dirty="0">
              <a:latin typeface="Arial Nova Light"/>
              <a:cs typeface="Calibri"/>
            </a:endParaRPr>
          </a:p>
          <a:p>
            <a:endParaRPr lang="en-US" dirty="0">
              <a:latin typeface="Arial Nova Light"/>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23AF16-94B1-4E46-9559-AE65339A1011}"/>
              </a:ext>
            </a:extLst>
          </p:cNvPr>
          <p:cNvSpPr txBox="1"/>
          <p:nvPr/>
        </p:nvSpPr>
        <p:spPr>
          <a:xfrm>
            <a:off x="304273" y="404351"/>
            <a:ext cx="1175200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Nova Light"/>
                <a:cs typeface="Calibri"/>
              </a:rPr>
              <a:t>Single gene studies</a:t>
            </a:r>
          </a:p>
          <a:p>
            <a:endParaRPr lang="en-US" dirty="0">
              <a:latin typeface="Arial Nova Light"/>
              <a:cs typeface="Calibri"/>
            </a:endParaRPr>
          </a:p>
          <a:p>
            <a:r>
              <a:rPr lang="en-US" dirty="0">
                <a:latin typeface="Arial Nova Light"/>
                <a:cs typeface="Calibri"/>
                <a:hlinkClick r:id="rId3"/>
              </a:rPr>
              <a:t>DNA methylation-reprogrammed oxytocin receptor underlies insensitivity to oxytocin in pre-eclamptic placental vasculature.</a:t>
            </a:r>
            <a:endParaRPr lang="en-US" dirty="0">
              <a:latin typeface="Arial Nova Light"/>
              <a:cs typeface="Calibri"/>
            </a:endParaRPr>
          </a:p>
          <a:p>
            <a:r>
              <a:rPr lang="en-US" dirty="0">
                <a:latin typeface="Arial Nova Light"/>
                <a:cs typeface="Calibri"/>
              </a:rPr>
              <a:t>Fan X, Xu T, Ding H, Li H, Yang Y, He Y, Tang J, Liu Y, Chen X, Chen J, Tao J, Xu Z, Gao Q.</a:t>
            </a:r>
            <a:endParaRPr lang="en-US" dirty="0">
              <a:latin typeface="Arial Nova Light"/>
            </a:endParaRPr>
          </a:p>
          <a:p>
            <a:r>
              <a:rPr lang="en-US" dirty="0">
                <a:latin typeface="Arial Nova Light"/>
                <a:cs typeface="Calibri"/>
              </a:rPr>
              <a:t>J Cell Mol Med. 2019 Apr 4. </a:t>
            </a:r>
          </a:p>
          <a:p>
            <a:endParaRPr lang="en-US" dirty="0">
              <a:latin typeface="Arial Nova Light"/>
              <a:cs typeface="Calibri"/>
            </a:endParaRPr>
          </a:p>
          <a:p>
            <a:r>
              <a:rPr lang="en-US" dirty="0">
                <a:latin typeface="Arial Nova Light"/>
                <a:cs typeface="Calibri"/>
              </a:rPr>
              <a:t>This study found that OXT‐induced vascular contractions were significantly decreased in pre‐eclamptic placental vasculature.</a:t>
            </a:r>
            <a:endParaRPr lang="en-US" dirty="0">
              <a:latin typeface="Arial Nova Light"/>
            </a:endParaRPr>
          </a:p>
          <a:p>
            <a:endParaRPr lang="en-US" dirty="0">
              <a:latin typeface="Arial Nova Light"/>
              <a:cs typeface="Calibri"/>
            </a:endParaRPr>
          </a:p>
          <a:p>
            <a:r>
              <a:rPr lang="en-US" dirty="0">
                <a:latin typeface="Arial Nova Light"/>
                <a:cs typeface="Calibri"/>
                <a:hlinkClick r:id="rId4"/>
              </a:rPr>
              <a:t>ERα Gene Promoter Methylation in Cognitive Function and Quality of Life of Patients With Alzheimer Disease.</a:t>
            </a:r>
            <a:endParaRPr lang="en-US" dirty="0">
              <a:latin typeface="Arial Nova Light"/>
              <a:cs typeface="Calibri"/>
            </a:endParaRPr>
          </a:p>
          <a:p>
            <a:r>
              <a:rPr lang="en-US" dirty="0">
                <a:latin typeface="Arial Nova Light"/>
                <a:cs typeface="Calibri"/>
              </a:rPr>
              <a:t>Li KX, Sun Q, Wei LL, Du GH, Huang X, Wang JK.</a:t>
            </a:r>
          </a:p>
          <a:p>
            <a:r>
              <a:rPr lang="en-US" dirty="0">
                <a:latin typeface="Arial Nova Light"/>
                <a:cs typeface="Calibri"/>
              </a:rPr>
              <a:t>J </a:t>
            </a:r>
            <a:r>
              <a:rPr lang="en-US" dirty="0" err="1">
                <a:latin typeface="Arial Nova Light"/>
                <a:cs typeface="Calibri"/>
              </a:rPr>
              <a:t>Geriatr</a:t>
            </a:r>
            <a:r>
              <a:rPr lang="en-US" dirty="0">
                <a:latin typeface="Arial Nova Light"/>
                <a:cs typeface="Calibri"/>
              </a:rPr>
              <a:t> Psychiatry Neurol. 2019 Apr 4:891988719835325.</a:t>
            </a:r>
          </a:p>
          <a:p>
            <a:endParaRPr lang="en-US" dirty="0">
              <a:latin typeface="Arial Nova Light"/>
              <a:cs typeface="Calibri"/>
            </a:endParaRPr>
          </a:p>
          <a:p>
            <a:r>
              <a:rPr lang="en-US" dirty="0">
                <a:latin typeface="Arial Nova Light"/>
                <a:cs typeface="Calibri"/>
              </a:rPr>
              <a:t>Study aimed to investigate the effects of oestregen recepter a (ERα) gene promoter metyhlation on the cognitive function and quality of life in patients with AD. </a:t>
            </a:r>
          </a:p>
          <a:p>
            <a:endParaRPr lang="en-US" dirty="0">
              <a:latin typeface="Arial Nova Light"/>
              <a:cs typeface="Calibri"/>
            </a:endParaRPr>
          </a:p>
          <a:p>
            <a:r>
              <a:rPr lang="en-US" dirty="0">
                <a:latin typeface="Arial Nova Light"/>
                <a:cs typeface="Calibri"/>
              </a:rPr>
              <a:t>"ERα promoter methylation is related to impaired cognitive function and QOL of patients with AD by inhibiting ERα mRNA expression and transcription."</a:t>
            </a:r>
            <a:endParaRPr lang="en-US" dirty="0">
              <a:latin typeface="Arial Nova Light"/>
            </a:endParaRPr>
          </a:p>
        </p:txBody>
      </p:sp>
    </p:spTree>
    <p:extLst>
      <p:ext uri="{BB962C8B-B14F-4D97-AF65-F5344CB8AC3E}">
        <p14:creationId xmlns:p14="http://schemas.microsoft.com/office/powerpoint/2010/main" val="274579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BEFF07-EBD7-4D7D-B416-AD7CEF26EA7B}"/>
              </a:ext>
            </a:extLst>
          </p:cNvPr>
          <p:cNvSpPr txBox="1"/>
          <p:nvPr/>
        </p:nvSpPr>
        <p:spPr>
          <a:xfrm>
            <a:off x="275304" y="136597"/>
            <a:ext cx="5815229" cy="66787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Nova Light"/>
                <a:cs typeface="Calibri"/>
              </a:rPr>
              <a:t>Methods</a:t>
            </a:r>
          </a:p>
          <a:p>
            <a:r>
              <a:rPr lang="en-US" dirty="0">
                <a:latin typeface="Arial Nova Light"/>
                <a:cs typeface="Calibri" panose="020F0502020204030204"/>
                <a:hlinkClick r:id="rId3"/>
              </a:rPr>
              <a:t>A Multi-Cohort and Multi-Omics Meta-Analysis Framework to Identify Network-Based Gene Signatures.</a:t>
            </a:r>
            <a:endParaRPr lang="en-US" dirty="0">
              <a:latin typeface="Arial Nova Light"/>
            </a:endParaRPr>
          </a:p>
          <a:p>
            <a:r>
              <a:rPr lang="en-US" dirty="0">
                <a:latin typeface="Arial Nova Light"/>
                <a:cs typeface="Calibri" panose="020F0502020204030204"/>
              </a:rPr>
              <a:t>Shafi A, Nguyen T, </a:t>
            </a:r>
            <a:r>
              <a:rPr lang="en-US" dirty="0" err="1">
                <a:latin typeface="Arial Nova Light"/>
                <a:cs typeface="Calibri" panose="020F0502020204030204"/>
              </a:rPr>
              <a:t>Peyvandipour</a:t>
            </a:r>
            <a:r>
              <a:rPr lang="en-US" dirty="0">
                <a:latin typeface="Arial Nova Light"/>
                <a:cs typeface="Calibri" panose="020F0502020204030204"/>
              </a:rPr>
              <a:t> A, Nguyen H, </a:t>
            </a:r>
            <a:r>
              <a:rPr lang="en-US" dirty="0" err="1">
                <a:latin typeface="Arial Nova Light"/>
                <a:cs typeface="Calibri" panose="020F0502020204030204"/>
              </a:rPr>
              <a:t>Draghici</a:t>
            </a:r>
            <a:r>
              <a:rPr lang="en-US" dirty="0">
                <a:latin typeface="Arial Nova Light"/>
                <a:cs typeface="Calibri" panose="020F0502020204030204"/>
              </a:rPr>
              <a:t> S. Front Genet. 2019 Mar 19;10:159.</a:t>
            </a:r>
          </a:p>
          <a:p>
            <a:endParaRPr lang="en-US" dirty="0">
              <a:latin typeface="Arial Nova Light"/>
              <a:cs typeface="Calibri" panose="020F0502020204030204"/>
            </a:endParaRPr>
          </a:p>
          <a:p>
            <a:r>
              <a:rPr lang="en-US" dirty="0">
                <a:latin typeface="Arial Nova Light"/>
                <a:cs typeface="Calibri" panose="020F0502020204030204"/>
              </a:rPr>
              <a:t>"Although massive amounts of condition-specific molecular profiles are being accumulated...meaningful interpretation of these data remains a major challenge...we propose a novel multi-cohort and multi-omics meta-analysis framework...to identify robust molecular subnetworks that capture the key dynamic nature of a given biological condition"</a:t>
            </a:r>
            <a:endParaRPr lang="en-US" dirty="0">
              <a:latin typeface="Arial Nova Light"/>
            </a:endParaRPr>
          </a:p>
          <a:p>
            <a:endParaRPr lang="en-US" dirty="0">
              <a:latin typeface="Arial Nova Light"/>
              <a:cs typeface="Calibri"/>
            </a:endParaRPr>
          </a:p>
          <a:p>
            <a:pPr marL="342900" indent="-342900">
              <a:buAutoNum type="alphaUcPeriod"/>
            </a:pPr>
            <a:r>
              <a:rPr lang="en-US" sz="1600" dirty="0">
                <a:latin typeface="Arial Nova Light"/>
                <a:cs typeface="Calibri"/>
              </a:rPr>
              <a:t>meta-</a:t>
            </a:r>
            <a:r>
              <a:rPr lang="en-US" sz="1600" dirty="0" err="1">
                <a:latin typeface="Arial Nova Light"/>
                <a:cs typeface="Calibri"/>
              </a:rPr>
              <a:t>analyse</a:t>
            </a:r>
            <a:r>
              <a:rPr lang="en-US" sz="1600" dirty="0">
                <a:latin typeface="Arial Nova Light"/>
                <a:cs typeface="Calibri"/>
              </a:rPr>
              <a:t> mRNA datasets</a:t>
            </a:r>
          </a:p>
          <a:p>
            <a:pPr marL="342900" indent="-342900">
              <a:buAutoNum type="alphaUcPeriod"/>
            </a:pPr>
            <a:r>
              <a:rPr lang="en-US" sz="1600" dirty="0">
                <a:latin typeface="Arial Nova Light"/>
                <a:cs typeface="Calibri"/>
              </a:rPr>
              <a:t>meta-</a:t>
            </a:r>
            <a:r>
              <a:rPr lang="en-US" sz="1600" dirty="0" err="1">
                <a:latin typeface="Arial Nova Light"/>
                <a:cs typeface="Calibri"/>
              </a:rPr>
              <a:t>analyse</a:t>
            </a:r>
            <a:r>
              <a:rPr lang="en-US" sz="1600" dirty="0">
                <a:latin typeface="Arial Nova Light"/>
                <a:cs typeface="Calibri"/>
              </a:rPr>
              <a:t> DNA methylation datasets</a:t>
            </a:r>
          </a:p>
          <a:p>
            <a:pPr marL="342900" indent="-342900">
              <a:buAutoNum type="alphaUcPeriod"/>
            </a:pPr>
            <a:r>
              <a:rPr lang="en-US" sz="1600" dirty="0">
                <a:latin typeface="Arial Nova Light"/>
                <a:cs typeface="Calibri"/>
              </a:rPr>
              <a:t>identify 'methylated driven genes' -&gt; genes with mRNA associations and DNA methylation associations</a:t>
            </a:r>
          </a:p>
          <a:p>
            <a:pPr marL="342900" indent="-342900">
              <a:buAutoNum type="alphaUcPeriod"/>
            </a:pPr>
            <a:r>
              <a:rPr lang="en-US" sz="1600" dirty="0">
                <a:latin typeface="Arial Nova Light"/>
                <a:cs typeface="Calibri"/>
              </a:rPr>
              <a:t>overlay methylation-driven genes onto a protein-protein interaction network identifying highly connected subnetworks ('cliques' - "genes that are part of a clique are more likely to be functionally related")</a:t>
            </a:r>
          </a:p>
          <a:p>
            <a:pPr marL="342900" indent="-342900">
              <a:buAutoNum type="alphaUcPeriod"/>
            </a:pPr>
            <a:r>
              <a:rPr lang="en-US" sz="1600" dirty="0">
                <a:latin typeface="Arial Nova Light"/>
                <a:cs typeface="Calibri"/>
              </a:rPr>
              <a:t>use these genes to cluster samples in an independent dataset to determine their predictive/prognostic/detection power.  </a:t>
            </a:r>
          </a:p>
        </p:txBody>
      </p:sp>
      <p:pic>
        <p:nvPicPr>
          <p:cNvPr id="3" name="Picture 3" descr="A screenshot of a social media post&#10;&#10;Description generated with very high confidence">
            <a:extLst>
              <a:ext uri="{FF2B5EF4-FFF2-40B4-BE49-F238E27FC236}">
                <a16:creationId xmlns:a16="http://schemas.microsoft.com/office/drawing/2014/main" id="{C6F4AF6B-47E1-4E39-B877-9EBC9CF4EB2E}"/>
              </a:ext>
            </a:extLst>
          </p:cNvPr>
          <p:cNvPicPr>
            <a:picLocks noChangeAspect="1"/>
          </p:cNvPicPr>
          <p:nvPr/>
        </p:nvPicPr>
        <p:blipFill>
          <a:blip r:embed="rId4"/>
          <a:stretch>
            <a:fillRect/>
          </a:stretch>
        </p:blipFill>
        <p:spPr>
          <a:xfrm>
            <a:off x="6566848" y="132470"/>
            <a:ext cx="5472750" cy="6729538"/>
          </a:xfrm>
          <a:prstGeom prst="rect">
            <a:avLst/>
          </a:prstGeom>
        </p:spPr>
      </p:pic>
    </p:spTree>
    <p:extLst>
      <p:ext uri="{BB962C8B-B14F-4D97-AF65-F5344CB8AC3E}">
        <p14:creationId xmlns:p14="http://schemas.microsoft.com/office/powerpoint/2010/main" val="203285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FC6DEC-A377-4A0B-9873-74EF6824D640}"/>
              </a:ext>
            </a:extLst>
          </p:cNvPr>
          <p:cNvSpPr txBox="1"/>
          <p:nvPr/>
        </p:nvSpPr>
        <p:spPr>
          <a:xfrm>
            <a:off x="176981" y="312174"/>
            <a:ext cx="11911780" cy="64325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Nova Light"/>
                <a:cs typeface="Calibri"/>
              </a:rPr>
              <a:t>Mouse studies</a:t>
            </a:r>
            <a:endParaRPr lang="en-US" b="1" dirty="0">
              <a:latin typeface="Arial Nova Light"/>
            </a:endParaRPr>
          </a:p>
          <a:p>
            <a:endParaRPr lang="en-US" dirty="0">
              <a:latin typeface="Arial Nova Light"/>
            </a:endParaRPr>
          </a:p>
          <a:p>
            <a:r>
              <a:rPr lang="en-US" dirty="0">
                <a:latin typeface="Arial Nova Light"/>
                <a:hlinkClick r:id="rId2"/>
              </a:rPr>
              <a:t>Intra-individual methylomics detects the impact of early-life adversity.</a:t>
            </a:r>
            <a:endParaRPr lang="en-US" dirty="0">
              <a:latin typeface="Arial Nova Light"/>
              <a:cs typeface="Calibri"/>
            </a:endParaRPr>
          </a:p>
          <a:p>
            <a:r>
              <a:rPr lang="en-US" dirty="0">
                <a:latin typeface="Arial Nova Light"/>
              </a:rPr>
              <a:t>Jiang S, Kamei N, Bolton JL, Ma X, Stern HS, </a:t>
            </a:r>
            <a:r>
              <a:rPr lang="en-US" dirty="0" err="1">
                <a:latin typeface="Arial Nova Light"/>
              </a:rPr>
              <a:t>Baram</a:t>
            </a:r>
            <a:r>
              <a:rPr lang="en-US" dirty="0">
                <a:latin typeface="Arial Nova Light"/>
              </a:rPr>
              <a:t> TZ, Mortazavi A.</a:t>
            </a:r>
            <a:endParaRPr lang="en-US" dirty="0">
              <a:latin typeface="Arial Nova Light"/>
              <a:cs typeface="Calibri"/>
            </a:endParaRPr>
          </a:p>
          <a:p>
            <a:r>
              <a:rPr lang="en-US" dirty="0">
                <a:latin typeface="Arial Nova Light"/>
              </a:rPr>
              <a:t>Life Sci Alliance. 2019 Apr 1;2(2). </a:t>
            </a:r>
            <a:r>
              <a:rPr lang="en-US" dirty="0" err="1">
                <a:latin typeface="Arial Nova Light"/>
              </a:rPr>
              <a:t>pii</a:t>
            </a:r>
            <a:r>
              <a:rPr lang="en-US" dirty="0">
                <a:latin typeface="Arial Nova Light"/>
              </a:rPr>
              <a:t>: e201800204.</a:t>
            </a:r>
            <a:endParaRPr lang="en-US" dirty="0">
              <a:latin typeface="Arial Nova Light"/>
              <a:cs typeface="Calibri"/>
            </a:endParaRPr>
          </a:p>
          <a:p>
            <a:pPr algn="l"/>
            <a:endParaRPr lang="en-US" dirty="0">
              <a:latin typeface="Arial Nova Light"/>
              <a:cs typeface="Calibri"/>
            </a:endParaRPr>
          </a:p>
          <a:p>
            <a:r>
              <a:rPr lang="en-US" sz="1600" dirty="0">
                <a:latin typeface="Arial Nova Light"/>
                <a:cs typeface="Calibri"/>
              </a:rPr>
              <a:t>"DNA methylation from buccal cells of individual rats before and immediately after exposure to one week of typical or adverse life experience. We find that whereas inter-individual changes in DNA methylation reflect the effect of age, DNA methylation changes within paired DNA samples from the same individual reflect the impact of diverse neonatal experiences."</a:t>
            </a:r>
            <a:br>
              <a:rPr lang="en-US" dirty="0">
                <a:latin typeface="Arial Nova Light"/>
                <a:cs typeface="Calibri"/>
              </a:rPr>
            </a:br>
            <a:endParaRPr lang="en-US" dirty="0">
              <a:latin typeface="Arial Nova Light"/>
              <a:cs typeface="Calibri"/>
            </a:endParaRPr>
          </a:p>
          <a:p>
            <a:r>
              <a:rPr lang="en-US" dirty="0">
                <a:latin typeface="Arial Nova Light"/>
                <a:cs typeface="Calibri"/>
                <a:hlinkClick r:id="rId3"/>
              </a:rPr>
              <a:t>Remodeling of epigenome and transcriptome landscapes with aging in mice reveals widespread induction of inflammatory responses.</a:t>
            </a:r>
            <a:endParaRPr lang="en-US" dirty="0">
              <a:latin typeface="Arial Nova Light"/>
            </a:endParaRPr>
          </a:p>
          <a:p>
            <a:r>
              <a:rPr lang="en-US" dirty="0">
                <a:latin typeface="Arial Nova Light"/>
                <a:cs typeface="Calibri"/>
              </a:rPr>
              <a:t>Benayoun BA, Pollina EA, Singh PP, </a:t>
            </a:r>
            <a:r>
              <a:rPr lang="en-US" dirty="0" err="1">
                <a:latin typeface="Arial Nova Light"/>
                <a:cs typeface="Calibri"/>
              </a:rPr>
              <a:t>Mahmoudi</a:t>
            </a:r>
            <a:r>
              <a:rPr lang="en-US" dirty="0">
                <a:latin typeface="Arial Nova Light"/>
                <a:cs typeface="Calibri"/>
              </a:rPr>
              <a:t> S, </a:t>
            </a:r>
            <a:r>
              <a:rPr lang="en-US" dirty="0" err="1">
                <a:latin typeface="Arial Nova Light"/>
                <a:cs typeface="Calibri"/>
              </a:rPr>
              <a:t>Harel</a:t>
            </a:r>
            <a:r>
              <a:rPr lang="en-US" dirty="0">
                <a:latin typeface="Arial Nova Light"/>
                <a:cs typeface="Calibri"/>
              </a:rPr>
              <a:t> I, Casey KM, </a:t>
            </a:r>
            <a:r>
              <a:rPr lang="en-US" dirty="0" err="1">
                <a:latin typeface="Arial Nova Light"/>
                <a:cs typeface="Calibri"/>
              </a:rPr>
              <a:t>Dulken</a:t>
            </a:r>
            <a:r>
              <a:rPr lang="en-US" dirty="0">
                <a:latin typeface="Arial Nova Light"/>
                <a:cs typeface="Calibri"/>
              </a:rPr>
              <a:t> BW, </a:t>
            </a:r>
            <a:r>
              <a:rPr lang="en-US" dirty="0" err="1">
                <a:latin typeface="Arial Nova Light"/>
                <a:cs typeface="Calibri"/>
              </a:rPr>
              <a:t>Kundaje</a:t>
            </a:r>
            <a:r>
              <a:rPr lang="en-US" dirty="0">
                <a:latin typeface="Arial Nova Light"/>
                <a:cs typeface="Calibri"/>
              </a:rPr>
              <a:t> A, Brunet A.</a:t>
            </a:r>
            <a:endParaRPr lang="en-US" dirty="0">
              <a:latin typeface="Arial Nova Light"/>
            </a:endParaRPr>
          </a:p>
          <a:p>
            <a:r>
              <a:rPr lang="en-US" dirty="0">
                <a:latin typeface="Arial Nova Light"/>
                <a:cs typeface="Calibri"/>
              </a:rPr>
              <a:t>Genome Res. 2019 Apr;29(4):697-709.</a:t>
            </a:r>
            <a:endParaRPr lang="en-US" dirty="0">
              <a:latin typeface="Arial Nova Light"/>
            </a:endParaRPr>
          </a:p>
          <a:p>
            <a:endParaRPr lang="en-US" dirty="0">
              <a:latin typeface="Arial Nova Light"/>
              <a:cs typeface="Calibri"/>
            </a:endParaRPr>
          </a:p>
          <a:p>
            <a:r>
              <a:rPr lang="en-US" sz="1600" dirty="0">
                <a:latin typeface="Arial Nova Light"/>
                <a:cs typeface="Calibri"/>
              </a:rPr>
              <a:t>"Here, we generated chromatin maps and transcriptomes from four tissues and one cell type from young, middle-aged, and old mice-yielding 143 high-quality data sets."</a:t>
            </a:r>
          </a:p>
          <a:p>
            <a:endParaRPr lang="en-US" sz="1600" dirty="0">
              <a:latin typeface="Arial Nova Light"/>
              <a:cs typeface="Calibri"/>
            </a:endParaRPr>
          </a:p>
          <a:p>
            <a:r>
              <a:rPr lang="en-US" sz="1600" dirty="0">
                <a:latin typeface="Arial Nova Light"/>
                <a:cs typeface="Calibri"/>
              </a:rPr>
              <a:t>"machine-learning analysis showed that specific epigenomic states could predict transcriptional changes during aging."</a:t>
            </a:r>
          </a:p>
          <a:p>
            <a:endParaRPr lang="en-US" sz="1600" dirty="0">
              <a:latin typeface="Arial Nova Light"/>
              <a:cs typeface="Calibri"/>
            </a:endParaRPr>
          </a:p>
          <a:p>
            <a:r>
              <a:rPr lang="en-US" sz="1600" dirty="0">
                <a:latin typeface="Arial Nova Light"/>
                <a:cs typeface="Calibri"/>
              </a:rPr>
              <a:t>"Pathways mis-regulated during mouse aging across tissues, notably innate immune pathways, were also mis-regulated with aging in other vertebrate species-African turquoise killifish, rat, and humans-indicating common signatures of age across species."</a:t>
            </a:r>
          </a:p>
          <a:p>
            <a:endParaRPr lang="en-US" dirty="0">
              <a:latin typeface="Arial Nova Light"/>
              <a:cs typeface="Calibri"/>
            </a:endParaRPr>
          </a:p>
          <a:p>
            <a:endParaRPr lang="en-US" dirty="0">
              <a:latin typeface="Arial Nova Light"/>
              <a:cs typeface="Calibri"/>
            </a:endParaRPr>
          </a:p>
        </p:txBody>
      </p:sp>
    </p:spTree>
    <p:extLst>
      <p:ext uri="{BB962C8B-B14F-4D97-AF65-F5344CB8AC3E}">
        <p14:creationId xmlns:p14="http://schemas.microsoft.com/office/powerpoint/2010/main" val="204930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973C6-202B-4651-B374-D50257AA0857}"/>
              </a:ext>
            </a:extLst>
          </p:cNvPr>
          <p:cNvSpPr txBox="1"/>
          <p:nvPr/>
        </p:nvSpPr>
        <p:spPr>
          <a:xfrm>
            <a:off x="138023" y="109269"/>
            <a:ext cx="5920596" cy="17830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563C1"/>
                </a:solidFill>
                <a:latin typeface="Arial Nova Light"/>
                <a:cs typeface="Segoe UI"/>
                <a:hlinkClick r:id="rId3"/>
              </a:rPr>
              <a:t>Remodeling of epigenome and transcriptome landscapes with aging in mice reveals widespread induction of inflammatory responses.</a:t>
            </a:r>
            <a:r>
              <a:rPr lang="en-US" dirty="0">
                <a:latin typeface="Arial Nova Light"/>
                <a:cs typeface="Segoe UI"/>
              </a:rPr>
              <a:t>​</a:t>
            </a:r>
          </a:p>
          <a:p>
            <a:r>
              <a:rPr lang="en-US" dirty="0">
                <a:latin typeface="Arial Nova Light"/>
                <a:cs typeface="Segoe UI"/>
              </a:rPr>
              <a:t>Benayoun BA, </a:t>
            </a:r>
            <a:r>
              <a:rPr lang="en-US" dirty="0" err="1">
                <a:latin typeface="Arial Nova Light"/>
                <a:cs typeface="Segoe UI"/>
              </a:rPr>
              <a:t>Pollina</a:t>
            </a:r>
            <a:r>
              <a:rPr lang="en-US" dirty="0">
                <a:latin typeface="Arial Nova Light"/>
                <a:cs typeface="Segoe UI"/>
              </a:rPr>
              <a:t> EA, Singh PP, </a:t>
            </a:r>
            <a:r>
              <a:rPr lang="en-US" dirty="0" err="1">
                <a:latin typeface="Arial Nova Light"/>
                <a:cs typeface="Segoe UI"/>
              </a:rPr>
              <a:t>Mahmoudi</a:t>
            </a:r>
            <a:r>
              <a:rPr lang="en-US" dirty="0">
                <a:latin typeface="Arial Nova Light"/>
                <a:cs typeface="Segoe UI"/>
              </a:rPr>
              <a:t> S, </a:t>
            </a:r>
            <a:r>
              <a:rPr lang="en-US" dirty="0" err="1">
                <a:latin typeface="Arial Nova Light"/>
                <a:cs typeface="Segoe UI"/>
              </a:rPr>
              <a:t>Harel</a:t>
            </a:r>
            <a:r>
              <a:rPr lang="en-US" dirty="0">
                <a:latin typeface="Arial Nova Light"/>
                <a:cs typeface="Segoe UI"/>
              </a:rPr>
              <a:t> I, Casey KM, </a:t>
            </a:r>
            <a:r>
              <a:rPr lang="en-US" dirty="0" err="1">
                <a:latin typeface="Arial Nova Light"/>
                <a:cs typeface="Segoe UI"/>
              </a:rPr>
              <a:t>Dulken</a:t>
            </a:r>
            <a:r>
              <a:rPr lang="en-US" dirty="0">
                <a:latin typeface="Arial Nova Light"/>
                <a:cs typeface="Segoe UI"/>
              </a:rPr>
              <a:t> BW, </a:t>
            </a:r>
            <a:r>
              <a:rPr lang="en-US" dirty="0" err="1">
                <a:latin typeface="Arial Nova Light"/>
                <a:cs typeface="Segoe UI"/>
              </a:rPr>
              <a:t>Kundaje</a:t>
            </a:r>
            <a:r>
              <a:rPr lang="en-US" dirty="0">
                <a:latin typeface="Arial Nova Light"/>
                <a:cs typeface="Segoe UI"/>
              </a:rPr>
              <a:t> A, Brunet A.​</a:t>
            </a:r>
          </a:p>
          <a:p>
            <a:r>
              <a:rPr lang="en-US" dirty="0">
                <a:latin typeface="Arial Nova Light"/>
                <a:cs typeface="Segoe UI"/>
              </a:rPr>
              <a:t>Genome Res. 2019 Apr;29(4):697-709.​</a:t>
            </a:r>
          </a:p>
        </p:txBody>
      </p:sp>
      <p:pic>
        <p:nvPicPr>
          <p:cNvPr id="3" name="Picture 3" descr="A close up of a map&#10;&#10;Description generated with high confidence">
            <a:extLst>
              <a:ext uri="{FF2B5EF4-FFF2-40B4-BE49-F238E27FC236}">
                <a16:creationId xmlns:a16="http://schemas.microsoft.com/office/drawing/2014/main" id="{199DA476-94CD-4819-86A3-A64EA8111491}"/>
              </a:ext>
            </a:extLst>
          </p:cNvPr>
          <p:cNvPicPr>
            <a:picLocks noChangeAspect="1"/>
          </p:cNvPicPr>
          <p:nvPr/>
        </p:nvPicPr>
        <p:blipFill rotWithShape="1">
          <a:blip r:embed="rId4"/>
          <a:srcRect t="29859" r="51327" b="33662"/>
          <a:stretch/>
        </p:blipFill>
        <p:spPr>
          <a:xfrm>
            <a:off x="224286" y="2625880"/>
            <a:ext cx="5144377" cy="3458521"/>
          </a:xfrm>
          <a:prstGeom prst="rect">
            <a:avLst/>
          </a:prstGeom>
        </p:spPr>
      </p:pic>
      <p:sp>
        <p:nvSpPr>
          <p:cNvPr id="5" name="TextBox 4">
            <a:extLst>
              <a:ext uri="{FF2B5EF4-FFF2-40B4-BE49-F238E27FC236}">
                <a16:creationId xmlns:a16="http://schemas.microsoft.com/office/drawing/2014/main" id="{459AE52C-8D98-46AD-AD20-C94986F3DFBE}"/>
              </a:ext>
            </a:extLst>
          </p:cNvPr>
          <p:cNvSpPr txBox="1"/>
          <p:nvPr/>
        </p:nvSpPr>
        <p:spPr>
          <a:xfrm>
            <a:off x="138023" y="2007079"/>
            <a:ext cx="59205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Figure 3 </a:t>
            </a:r>
            <a:r>
              <a:rPr lang="en-US" dirty="0"/>
              <a:t>Gene expression associations with age can be predicted with epigenetic marks (H3K4me3, H3K27ac).</a:t>
            </a:r>
            <a:endParaRPr lang="en-US" b="1" dirty="0">
              <a:cs typeface="Calibri"/>
            </a:endParaRPr>
          </a:p>
        </p:txBody>
      </p:sp>
      <p:sp>
        <p:nvSpPr>
          <p:cNvPr id="6" name="TextBox 5">
            <a:extLst>
              <a:ext uri="{FF2B5EF4-FFF2-40B4-BE49-F238E27FC236}">
                <a16:creationId xmlns:a16="http://schemas.microsoft.com/office/drawing/2014/main" id="{693CE309-5315-4205-B716-EB1A576BA521}"/>
              </a:ext>
            </a:extLst>
          </p:cNvPr>
          <p:cNvSpPr txBox="1"/>
          <p:nvPr/>
        </p:nvSpPr>
        <p:spPr>
          <a:xfrm>
            <a:off x="137124" y="6103728"/>
            <a:ext cx="487104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Prediction is better than random in all cases but the most robust predictions appear in liver.</a:t>
            </a:r>
          </a:p>
        </p:txBody>
      </p:sp>
      <p:pic>
        <p:nvPicPr>
          <p:cNvPr id="7" name="Picture 7" descr="A screenshot of a cell phone&#10;&#10;Description generated with very high confidence">
            <a:extLst>
              <a:ext uri="{FF2B5EF4-FFF2-40B4-BE49-F238E27FC236}">
                <a16:creationId xmlns:a16="http://schemas.microsoft.com/office/drawing/2014/main" id="{2FF96AF5-019F-4517-8801-47FC2B847F4B}"/>
              </a:ext>
            </a:extLst>
          </p:cNvPr>
          <p:cNvPicPr>
            <a:picLocks noChangeAspect="1"/>
          </p:cNvPicPr>
          <p:nvPr/>
        </p:nvPicPr>
        <p:blipFill>
          <a:blip r:embed="rId5"/>
          <a:stretch>
            <a:fillRect/>
          </a:stretch>
        </p:blipFill>
        <p:spPr>
          <a:xfrm>
            <a:off x="7441721" y="521597"/>
            <a:ext cx="4698521" cy="6087977"/>
          </a:xfrm>
          <a:prstGeom prst="rect">
            <a:avLst/>
          </a:prstGeom>
        </p:spPr>
      </p:pic>
      <p:sp>
        <p:nvSpPr>
          <p:cNvPr id="9" name="TextBox 8">
            <a:extLst>
              <a:ext uri="{FF2B5EF4-FFF2-40B4-BE49-F238E27FC236}">
                <a16:creationId xmlns:a16="http://schemas.microsoft.com/office/drawing/2014/main" id="{41CB1E39-D081-49E3-9DBE-08B84F818E0A}"/>
              </a:ext>
            </a:extLst>
          </p:cNvPr>
          <p:cNvSpPr txBox="1"/>
          <p:nvPr/>
        </p:nvSpPr>
        <p:spPr>
          <a:xfrm>
            <a:off x="6606038" y="107470"/>
            <a:ext cx="55467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Figure 5</a:t>
            </a:r>
            <a:r>
              <a:rPr lang="en-US" dirty="0"/>
              <a:t>. Conservation of findings across vertebrates </a:t>
            </a:r>
            <a:endParaRPr lang="en-US" dirty="0">
              <a:cs typeface="Calibri"/>
            </a:endParaRPr>
          </a:p>
        </p:txBody>
      </p:sp>
      <p:sp>
        <p:nvSpPr>
          <p:cNvPr id="10" name="TextBox 9">
            <a:extLst>
              <a:ext uri="{FF2B5EF4-FFF2-40B4-BE49-F238E27FC236}">
                <a16:creationId xmlns:a16="http://schemas.microsoft.com/office/drawing/2014/main" id="{A6E5C314-93C9-48C6-8F0A-F172F7BE038C}"/>
              </a:ext>
            </a:extLst>
          </p:cNvPr>
          <p:cNvSpPr txBox="1"/>
          <p:nvPr/>
        </p:nvSpPr>
        <p:spPr>
          <a:xfrm>
            <a:off x="6262778" y="4077419"/>
            <a:ext cx="175116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vertebrates, aging differences of genes associated with aging in mice.</a:t>
            </a:r>
            <a:endParaRPr lang="en-US" dirty="0">
              <a:cs typeface="Calibri"/>
            </a:endParaRPr>
          </a:p>
        </p:txBody>
      </p:sp>
      <p:sp>
        <p:nvSpPr>
          <p:cNvPr id="11" name="TextBox 10">
            <a:extLst>
              <a:ext uri="{FF2B5EF4-FFF2-40B4-BE49-F238E27FC236}">
                <a16:creationId xmlns:a16="http://schemas.microsoft.com/office/drawing/2014/main" id="{92EB770D-28F2-48BB-843F-460A2A45D883}"/>
              </a:ext>
            </a:extLst>
          </p:cNvPr>
          <p:cNvSpPr txBox="1"/>
          <p:nvPr/>
        </p:nvSpPr>
        <p:spPr>
          <a:xfrm>
            <a:off x="6679721" y="799381"/>
            <a:ext cx="142048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Pathways enriched with genes associated with aging</a:t>
            </a:r>
          </a:p>
        </p:txBody>
      </p:sp>
    </p:spTree>
    <p:extLst>
      <p:ext uri="{BB962C8B-B14F-4D97-AF65-F5344CB8AC3E}">
        <p14:creationId xmlns:p14="http://schemas.microsoft.com/office/powerpoint/2010/main" val="193871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F4298E-C83C-4C77-B5C7-B3C390B9906C}"/>
              </a:ext>
            </a:extLst>
          </p:cNvPr>
          <p:cNvSpPr txBox="1"/>
          <p:nvPr/>
        </p:nvSpPr>
        <p:spPr>
          <a:xfrm>
            <a:off x="342461" y="795447"/>
            <a:ext cx="11555361"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Nova Light"/>
                <a:cs typeface="Calibri"/>
              </a:rPr>
              <a:t>More mouse studies</a:t>
            </a:r>
            <a:endParaRPr lang="en-US">
              <a:latin typeface="Arial Nova Light"/>
            </a:endParaRPr>
          </a:p>
          <a:p>
            <a:endParaRPr lang="en-US" dirty="0">
              <a:latin typeface="ariel nova light"/>
            </a:endParaRPr>
          </a:p>
          <a:p>
            <a:r>
              <a:rPr lang="en-US" dirty="0">
                <a:latin typeface="Arial Nova Light"/>
                <a:hlinkClick r:id="rId2"/>
              </a:rPr>
              <a:t>Somatic expression of piRNA and associated machinery in the mouse identifies short, tissue-specific piRNA.</a:t>
            </a:r>
            <a:endParaRPr lang="en-US">
              <a:latin typeface="Arial Nova Light"/>
              <a:cs typeface="Calibri"/>
            </a:endParaRPr>
          </a:p>
          <a:p>
            <a:r>
              <a:rPr lang="en-US" err="1">
                <a:latin typeface="Arial Nova Light"/>
              </a:rPr>
              <a:t>Perera</a:t>
            </a:r>
            <a:r>
              <a:rPr lang="en-US" dirty="0">
                <a:latin typeface="Arial Nova Light"/>
              </a:rPr>
              <a:t> BPU, Tsai ZT, Colwell ML, Jones TR, Goodrich JM, Wang K, Sartor MA, Faulk C, </a:t>
            </a:r>
            <a:r>
              <a:rPr lang="en-US" err="1">
                <a:latin typeface="Arial Nova Light"/>
              </a:rPr>
              <a:t>Dolinoy</a:t>
            </a:r>
            <a:r>
              <a:rPr lang="en-US" dirty="0">
                <a:latin typeface="Arial Nova Light"/>
              </a:rPr>
              <a:t> DC.</a:t>
            </a:r>
            <a:endParaRPr lang="en-US">
              <a:latin typeface="Arial Nova Light"/>
              <a:cs typeface="Calibri"/>
            </a:endParaRPr>
          </a:p>
          <a:p>
            <a:r>
              <a:rPr lang="en-US" dirty="0">
                <a:latin typeface="Arial Nova Light"/>
              </a:rPr>
              <a:t>Epigenetics. 2019 Apr 8:1-18.</a:t>
            </a:r>
            <a:endParaRPr lang="en-US">
              <a:latin typeface="Arial Nova Light"/>
              <a:cs typeface="Calibri"/>
            </a:endParaRPr>
          </a:p>
          <a:p>
            <a:endParaRPr lang="en-US" dirty="0">
              <a:latin typeface="Arial Nova Light"/>
              <a:cs typeface="Calibri"/>
            </a:endParaRPr>
          </a:p>
          <a:p>
            <a:r>
              <a:rPr lang="en-US" dirty="0">
                <a:latin typeface="Arial Nova Light"/>
              </a:rPr>
              <a:t>"Piwi-interacting RNAs (</a:t>
            </a:r>
            <a:r>
              <a:rPr lang="en-US" dirty="0" err="1">
                <a:latin typeface="Arial Nova Light"/>
              </a:rPr>
              <a:t>piRNAs</a:t>
            </a:r>
            <a:r>
              <a:rPr lang="en-US" dirty="0">
                <a:latin typeface="Arial Nova Light"/>
              </a:rPr>
              <a:t>) are small non-coding RNAs that associate with PIWI proteins for transposon silencing via DNA methylation and are highly expressed and extensively studied in the germline."</a:t>
            </a:r>
            <a:endParaRPr lang="en-US">
              <a:latin typeface="Arial Nova Light"/>
              <a:cs typeface="Calibri"/>
            </a:endParaRPr>
          </a:p>
          <a:p>
            <a:endParaRPr lang="en-US" dirty="0">
              <a:latin typeface="Arial Nova Light"/>
              <a:cs typeface="Calibri"/>
            </a:endParaRPr>
          </a:p>
          <a:p>
            <a:r>
              <a:rPr lang="en-US" dirty="0">
                <a:latin typeface="Arial Nova Light"/>
              </a:rPr>
              <a:t>Show that "</a:t>
            </a:r>
            <a:r>
              <a:rPr lang="en-US" err="1">
                <a:latin typeface="Arial Nova Light"/>
              </a:rPr>
              <a:t>piRNAs</a:t>
            </a:r>
            <a:r>
              <a:rPr lang="en-US" dirty="0">
                <a:latin typeface="Arial Nova Light"/>
              </a:rPr>
              <a:t> are expressed in several somatic tissues" including  brain, liver, kidney, and heart.</a:t>
            </a:r>
            <a:endParaRPr lang="en-US">
              <a:latin typeface="Arial Nova Light"/>
              <a:cs typeface="Calibri"/>
            </a:endParaRPr>
          </a:p>
          <a:p>
            <a:endParaRPr lang="en-US" dirty="0">
              <a:latin typeface="Arial Nova Light"/>
              <a:cs typeface="Calibri"/>
            </a:endParaRPr>
          </a:p>
          <a:p>
            <a:r>
              <a:rPr lang="en-US" dirty="0">
                <a:latin typeface="Arial Nova Light"/>
                <a:cs typeface="Calibri"/>
                <a:hlinkClick r:id="rId3"/>
              </a:rPr>
              <a:t>DNA (de)methylation in embryonic stem cells controls CTCF-dependent chromatin boundaries.</a:t>
            </a:r>
            <a:endParaRPr lang="en-US">
              <a:latin typeface="Arial Nova Light"/>
              <a:cs typeface="Calibri"/>
            </a:endParaRPr>
          </a:p>
          <a:p>
            <a:r>
              <a:rPr lang="en-US" err="1">
                <a:latin typeface="Arial Nova Light"/>
                <a:cs typeface="Calibri"/>
              </a:rPr>
              <a:t>Wiehle</a:t>
            </a:r>
            <a:r>
              <a:rPr lang="en-US" dirty="0">
                <a:latin typeface="Arial Nova Light"/>
                <a:cs typeface="Calibri"/>
              </a:rPr>
              <a:t> L, Thorn GJ, Raddatz G, Clarkson CT, Rippe K, </a:t>
            </a:r>
            <a:r>
              <a:rPr lang="en-US" err="1">
                <a:latin typeface="Arial Nova Light"/>
                <a:cs typeface="Calibri"/>
              </a:rPr>
              <a:t>Lyko</a:t>
            </a:r>
            <a:r>
              <a:rPr lang="en-US" dirty="0">
                <a:latin typeface="Arial Nova Light"/>
                <a:cs typeface="Calibri"/>
              </a:rPr>
              <a:t> F, Breiling A, </a:t>
            </a:r>
            <a:r>
              <a:rPr lang="en-US" err="1">
                <a:latin typeface="Arial Nova Light"/>
                <a:cs typeface="Calibri"/>
              </a:rPr>
              <a:t>Teif</a:t>
            </a:r>
            <a:r>
              <a:rPr lang="en-US" dirty="0">
                <a:latin typeface="Arial Nova Light"/>
                <a:cs typeface="Calibri"/>
              </a:rPr>
              <a:t> VB.</a:t>
            </a:r>
          </a:p>
          <a:p>
            <a:r>
              <a:rPr lang="en-US" dirty="0">
                <a:latin typeface="Arial Nova Light"/>
                <a:cs typeface="Calibri"/>
              </a:rPr>
              <a:t>Genome Res. 2019 Apr 4. </a:t>
            </a:r>
            <a:r>
              <a:rPr lang="en-US" err="1">
                <a:latin typeface="Arial Nova Light"/>
                <a:cs typeface="Calibri"/>
              </a:rPr>
              <a:t>pii</a:t>
            </a:r>
            <a:r>
              <a:rPr lang="en-US" dirty="0">
                <a:latin typeface="Arial Nova Light"/>
                <a:cs typeface="Calibri"/>
              </a:rPr>
              <a:t>: gr.239707.118.</a:t>
            </a:r>
          </a:p>
          <a:p>
            <a:endParaRPr lang="en-US" dirty="0">
              <a:latin typeface="Arial Nova Light"/>
              <a:cs typeface="Calibri"/>
            </a:endParaRPr>
          </a:p>
          <a:p>
            <a:r>
              <a:rPr lang="en-US" dirty="0">
                <a:latin typeface="Arial Nova Light"/>
                <a:cs typeface="Calibri"/>
              </a:rPr>
              <a:t>Knockdown of Tet1 and Tet2 in mouse embryonic stem cells resulted in "changes in nucleosome positioning, CTCF binding, DNA methylation and gene expression".  CTCF binding tended to be lost where DNA methylation-related nucleosome loss occurred, preferentially where 5hmC but not 5fC was observed. At loss sites DNA methylation changes tended to 'spread' resulting in the reduction of expression in neighboring genes.</a:t>
            </a:r>
            <a:endParaRPr lang="en-US">
              <a:latin typeface="Arial Nova Light"/>
            </a:endParaRPr>
          </a:p>
          <a:p>
            <a:endParaRPr lang="en-US" dirty="0">
              <a:latin typeface="ariel nova light"/>
              <a:cs typeface="Calibri"/>
            </a:endParaRPr>
          </a:p>
          <a:p>
            <a:endParaRPr lang="en-US" dirty="0">
              <a:latin typeface="ariel nova light"/>
              <a:cs typeface="Calibri"/>
            </a:endParaRPr>
          </a:p>
        </p:txBody>
      </p:sp>
    </p:spTree>
    <p:extLst>
      <p:ext uri="{BB962C8B-B14F-4D97-AF65-F5344CB8AC3E}">
        <p14:creationId xmlns:p14="http://schemas.microsoft.com/office/powerpoint/2010/main" val="399636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A614E5-9B09-4275-A14B-24C76C1E6728}"/>
              </a:ext>
            </a:extLst>
          </p:cNvPr>
          <p:cNvSpPr txBox="1"/>
          <p:nvPr/>
        </p:nvSpPr>
        <p:spPr>
          <a:xfrm>
            <a:off x="300251" y="254758"/>
            <a:ext cx="1152325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Nova Light"/>
                <a:cs typeface="Calibri"/>
              </a:rPr>
              <a:t>Reviews </a:t>
            </a:r>
          </a:p>
          <a:p>
            <a:pPr algn="l"/>
            <a:endParaRPr lang="en-US" dirty="0">
              <a:latin typeface="Arial Nova Light"/>
              <a:cs typeface="Calibri"/>
            </a:endParaRPr>
          </a:p>
          <a:p>
            <a:r>
              <a:rPr lang="en-US" dirty="0">
                <a:latin typeface="Arial Nova Light"/>
                <a:cs typeface="Calibri"/>
              </a:rPr>
              <a:t>Ling and </a:t>
            </a:r>
            <a:r>
              <a:rPr lang="en-US" err="1">
                <a:latin typeface="Arial Nova Light"/>
                <a:cs typeface="Calibri"/>
              </a:rPr>
              <a:t>Rönn</a:t>
            </a:r>
            <a:r>
              <a:rPr lang="en-US" dirty="0">
                <a:latin typeface="Arial Nova Light"/>
                <a:cs typeface="Calibri"/>
              </a:rPr>
              <a:t>, </a:t>
            </a:r>
            <a:r>
              <a:rPr lang="en-US" dirty="0">
                <a:latin typeface="Arial Nova Light"/>
                <a:cs typeface="Calibri"/>
                <a:hlinkClick r:id="rId3"/>
              </a:rPr>
              <a:t>Epigenetics in Human Obesity and Type 2 Diabetes</a:t>
            </a:r>
            <a:r>
              <a:rPr lang="en-US" dirty="0">
                <a:latin typeface="Arial Nova Light"/>
                <a:cs typeface="Calibri"/>
              </a:rPr>
              <a:t>, Cell Metabolism (2019), </a:t>
            </a:r>
            <a:r>
              <a:rPr lang="en-US" dirty="0">
                <a:latin typeface="Arial Nova Light"/>
                <a:cs typeface="Calibri"/>
                <a:hlinkClick r:id="rId3"/>
              </a:rPr>
              <a:t>https://doi.org/10.1016/j.cmet.2019.03.009</a:t>
            </a:r>
            <a:endParaRPr lang="en-US">
              <a:latin typeface="Arial Nova Light"/>
              <a:cs typeface="Calibri"/>
            </a:endParaRPr>
          </a:p>
          <a:p>
            <a:endParaRPr lang="en-US" dirty="0">
              <a:latin typeface="Arial Nova Light"/>
              <a:cs typeface="Calibri" panose="020F0502020204030204"/>
            </a:endParaRPr>
          </a:p>
          <a:p>
            <a:r>
              <a:rPr lang="en-US" dirty="0">
                <a:latin typeface="Arial Nova Light"/>
                <a:cs typeface="Calibri" panose="020F0502020204030204"/>
              </a:rPr>
              <a:t>Tom Richardson - "an excellent review"</a:t>
            </a:r>
          </a:p>
        </p:txBody>
      </p:sp>
      <p:pic>
        <p:nvPicPr>
          <p:cNvPr id="3" name="Picture 3" descr="A screenshot of a cell phone&#10;&#10;Description generated with high confidence">
            <a:extLst>
              <a:ext uri="{FF2B5EF4-FFF2-40B4-BE49-F238E27FC236}">
                <a16:creationId xmlns:a16="http://schemas.microsoft.com/office/drawing/2014/main" id="{58A69BB1-555F-430A-839D-07EBFE400960}"/>
              </a:ext>
            </a:extLst>
          </p:cNvPr>
          <p:cNvPicPr>
            <a:picLocks noChangeAspect="1"/>
          </p:cNvPicPr>
          <p:nvPr/>
        </p:nvPicPr>
        <p:blipFill>
          <a:blip r:embed="rId4"/>
          <a:stretch>
            <a:fillRect/>
          </a:stretch>
        </p:blipFill>
        <p:spPr>
          <a:xfrm>
            <a:off x="391237" y="2040581"/>
            <a:ext cx="4631139" cy="4187107"/>
          </a:xfrm>
          <a:prstGeom prst="rect">
            <a:avLst/>
          </a:prstGeom>
        </p:spPr>
      </p:pic>
      <p:pic>
        <p:nvPicPr>
          <p:cNvPr id="5" name="Picture 5" descr="A screenshot of a cell phone&#10;&#10;Description generated with high confidence">
            <a:extLst>
              <a:ext uri="{FF2B5EF4-FFF2-40B4-BE49-F238E27FC236}">
                <a16:creationId xmlns:a16="http://schemas.microsoft.com/office/drawing/2014/main" id="{F2557924-6B65-42F4-88C4-CAB5F5F9EEAF}"/>
              </a:ext>
            </a:extLst>
          </p:cNvPr>
          <p:cNvPicPr>
            <a:picLocks noChangeAspect="1"/>
          </p:cNvPicPr>
          <p:nvPr/>
        </p:nvPicPr>
        <p:blipFill>
          <a:blip r:embed="rId5"/>
          <a:stretch>
            <a:fillRect/>
          </a:stretch>
        </p:blipFill>
        <p:spPr>
          <a:xfrm>
            <a:off x="5315803" y="2035061"/>
            <a:ext cx="3436961" cy="4198146"/>
          </a:xfrm>
          <a:prstGeom prst="rect">
            <a:avLst/>
          </a:prstGeom>
        </p:spPr>
      </p:pic>
      <p:sp>
        <p:nvSpPr>
          <p:cNvPr id="7" name="TextBox 6">
            <a:extLst>
              <a:ext uri="{FF2B5EF4-FFF2-40B4-BE49-F238E27FC236}">
                <a16:creationId xmlns:a16="http://schemas.microsoft.com/office/drawing/2014/main" id="{752B8915-7FF7-4B99-A68B-E42FDF613D86}"/>
              </a:ext>
            </a:extLst>
          </p:cNvPr>
          <p:cNvSpPr txBox="1"/>
          <p:nvPr/>
        </p:nvSpPr>
        <p:spPr>
          <a:xfrm>
            <a:off x="482221" y="6293892"/>
            <a:ext cx="46993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dirty="0">
                <a:solidFill>
                  <a:srgbClr val="505050"/>
                </a:solidFill>
                <a:latin typeface="Helvetica"/>
                <a:cs typeface="Helvetica"/>
              </a:rPr>
              <a:t>Obesity Is Associated with Differential DNA Methylation and Increased Epigenetic Variability</a:t>
            </a:r>
            <a:endParaRPr lang="en-US" sz="1100" dirty="0">
              <a:cs typeface="Calibri" panose="020F0502020204030204"/>
            </a:endParaRPr>
          </a:p>
        </p:txBody>
      </p:sp>
      <p:sp>
        <p:nvSpPr>
          <p:cNvPr id="8" name="TextBox 7">
            <a:extLst>
              <a:ext uri="{FF2B5EF4-FFF2-40B4-BE49-F238E27FC236}">
                <a16:creationId xmlns:a16="http://schemas.microsoft.com/office/drawing/2014/main" id="{E26FB9DC-CC10-4EE0-AD68-2A91AEF82E1D}"/>
              </a:ext>
            </a:extLst>
          </p:cNvPr>
          <p:cNvSpPr txBox="1"/>
          <p:nvPr/>
        </p:nvSpPr>
        <p:spPr>
          <a:xfrm>
            <a:off x="5315803" y="6237027"/>
            <a:ext cx="364167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a:solidFill>
                  <a:srgbClr val="505050"/>
                </a:solidFill>
                <a:latin typeface="Helvetica"/>
                <a:cs typeface="Helvetica"/>
              </a:rPr>
              <a:t>Type 2 Diabetes Is Associated with Differential DNA Methylation in Human Tissues</a:t>
            </a:r>
            <a:endParaRPr lang="en-US" sz="1100">
              <a:cs typeface="Calibri" panose="020F0502020204030204"/>
            </a:endParaRPr>
          </a:p>
        </p:txBody>
      </p:sp>
      <p:pic>
        <p:nvPicPr>
          <p:cNvPr id="9" name="Picture 9">
            <a:extLst>
              <a:ext uri="{FF2B5EF4-FFF2-40B4-BE49-F238E27FC236}">
                <a16:creationId xmlns:a16="http://schemas.microsoft.com/office/drawing/2014/main" id="{76999FF6-C38F-44E4-A9BC-153C3B3D7FDA}"/>
              </a:ext>
            </a:extLst>
          </p:cNvPr>
          <p:cNvPicPr>
            <a:picLocks noChangeAspect="1"/>
          </p:cNvPicPr>
          <p:nvPr/>
        </p:nvPicPr>
        <p:blipFill>
          <a:blip r:embed="rId6"/>
          <a:stretch>
            <a:fillRect/>
          </a:stretch>
        </p:blipFill>
        <p:spPr>
          <a:xfrm>
            <a:off x="9080310" y="2378100"/>
            <a:ext cx="2743200" cy="3079891"/>
          </a:xfrm>
          <a:prstGeom prst="rect">
            <a:avLst/>
          </a:prstGeom>
        </p:spPr>
      </p:pic>
      <p:sp>
        <p:nvSpPr>
          <p:cNvPr id="11" name="TextBox 10">
            <a:extLst>
              <a:ext uri="{FF2B5EF4-FFF2-40B4-BE49-F238E27FC236}">
                <a16:creationId xmlns:a16="http://schemas.microsoft.com/office/drawing/2014/main" id="{E247C4C8-DF6C-4FF0-B444-52CBBE398601}"/>
              </a:ext>
            </a:extLst>
          </p:cNvPr>
          <p:cNvSpPr txBox="1"/>
          <p:nvPr/>
        </p:nvSpPr>
        <p:spPr>
          <a:xfrm>
            <a:off x="9194042" y="5645624"/>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solidFill>
                  <a:srgbClr val="505050"/>
                </a:solidFill>
                <a:latin typeface="Helvetica"/>
                <a:cs typeface="Helvetica"/>
              </a:rPr>
              <a:t>Different Diets and Nutrients Are Associated with Differential DNA Methylation in Human Tissues Including Adipose Tissue, Skeletal Muscle, and Pancreatic Islets</a:t>
            </a:r>
            <a:endParaRPr lang="en-US" sz="1200">
              <a:cs typeface="Calibri" panose="020F0502020204030204"/>
            </a:endParaRPr>
          </a:p>
        </p:txBody>
      </p:sp>
      <p:sp>
        <p:nvSpPr>
          <p:cNvPr id="12" name="TextBox 11">
            <a:extLst>
              <a:ext uri="{FF2B5EF4-FFF2-40B4-BE49-F238E27FC236}">
                <a16:creationId xmlns:a16="http://schemas.microsoft.com/office/drawing/2014/main" id="{E9BF54C2-49C2-48B1-8105-F8BA1ED271FB}"/>
              </a:ext>
            </a:extLst>
          </p:cNvPr>
          <p:cNvSpPr txBox="1"/>
          <p:nvPr/>
        </p:nvSpPr>
        <p:spPr>
          <a:xfrm>
            <a:off x="9563059" y="252524"/>
            <a:ext cx="2368090" cy="1323439"/>
          </a:xfrm>
          <a:prstGeom prst="rect">
            <a:avLst/>
          </a:prstGeom>
          <a:solidFill>
            <a:schemeClr val="bg1"/>
          </a:solidFill>
          <a:ln w="57150">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ariel nova light"/>
              </a:rPr>
              <a:t>Take-home message</a:t>
            </a:r>
            <a:r>
              <a:rPr lang="en-US" sz="1600" dirty="0">
                <a:latin typeface="ariel nova light"/>
              </a:rPr>
              <a:t>: illustrations in scientific papers should be contracted out to qualified artists.</a:t>
            </a:r>
            <a:endParaRPr lang="en-US" sz="1600">
              <a:latin typeface="ariel nova light"/>
              <a:cs typeface="Calibri"/>
            </a:endParaRPr>
          </a:p>
        </p:txBody>
      </p:sp>
    </p:spTree>
    <p:extLst>
      <p:ext uri="{BB962C8B-B14F-4D97-AF65-F5344CB8AC3E}">
        <p14:creationId xmlns:p14="http://schemas.microsoft.com/office/powerpoint/2010/main" val="193554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30C1FA-3FC1-45C3-B336-FBDBF4ACBBBB}">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5437daf8-e155-4260-9992-e8434af7a544"/>
    <ds:schemaRef ds:uri="http://purl.org/dc/elements/1.1/"/>
    <ds:schemaRef ds:uri="http://schemas.microsoft.com/office/2006/metadata/properties"/>
    <ds:schemaRef ds:uri="http://purl.org/dc/terms/"/>
    <ds:schemaRef ds:uri="http://www.w3.org/XML/1998/namespace"/>
  </ds:schemaRefs>
</ds:datastoreItem>
</file>

<file path=customXml/itemProps2.xml><?xml version="1.0" encoding="utf-8"?>
<ds:datastoreItem xmlns:ds="http://schemas.openxmlformats.org/officeDocument/2006/customXml" ds:itemID="{8DD5E8DE-BAF3-437C-A589-B7BBD21ADD23}">
  <ds:schemaRefs>
    <ds:schemaRef ds:uri="http://schemas.microsoft.com/sharepoint/v3/contenttype/forms"/>
  </ds:schemaRefs>
</ds:datastoreItem>
</file>

<file path=customXml/itemProps3.xml><?xml version="1.0" encoding="utf-8"?>
<ds:datastoreItem xmlns:ds="http://schemas.openxmlformats.org/officeDocument/2006/customXml" ds:itemID="{797C52EC-F2C1-483C-9412-B515BD32BD98}"/>
</file>

<file path=docProps/app.xml><?xml version="1.0" encoding="utf-8"?>
<Properties xmlns="http://schemas.openxmlformats.org/officeDocument/2006/extended-properties" xmlns:vt="http://schemas.openxmlformats.org/officeDocument/2006/docPropsVTypes">
  <Template>office theme</Template>
  <TotalTime>4</TotalTime>
  <Words>1053</Words>
  <Application>Microsoft Office PowerPoint</Application>
  <PresentationFormat>Widescreen</PresentationFormat>
  <Paragraphs>150</Paragraphs>
  <Slides>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ariel nova light</vt:lpstr>
      <vt:lpstr>Arial</vt:lpstr>
      <vt:lpstr>Arial Nova Light</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Matthew Suderman</cp:lastModifiedBy>
  <cp:revision>821</cp:revision>
  <dcterms:created xsi:type="dcterms:W3CDTF">2013-07-15T20:26:40Z</dcterms:created>
  <dcterms:modified xsi:type="dcterms:W3CDTF">2019-06-07T15:54:31Z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512">
    <vt:lpwstr>25</vt:lpwstr>
  </property>
  <property fmtid="{D5CDD505-2E9C-101B-9397-08002B2CF9AE}" pid="3" name="ContentTypeId">
    <vt:lpwstr>0x010100FC324236B5B1F44CA352B02574DFACAC</vt:lpwstr>
  </property>
  <property fmtid="{D5CDD505-2E9C-101B-9397-08002B2CF9AE}" pid="4" name="AuthorIds_UIVersion_1024">
    <vt:lpwstr>25</vt:lpwstr>
  </property>
  <property fmtid="{D5CDD505-2E9C-101B-9397-08002B2CF9AE}" pid="5" name="AuthorIds_UIVersion_1536">
    <vt:lpwstr>25</vt:lpwstr>
  </property>
  <property fmtid="{D5CDD505-2E9C-101B-9397-08002B2CF9AE}" pid="6" name="AuthorIds_UIVersion_2048">
    <vt:lpwstr>25</vt:lpwstr>
  </property>
  <property fmtid="{D5CDD505-2E9C-101B-9397-08002B2CF9AE}" pid="7" name="AuthorIds_UIVersion_2560">
    <vt:lpwstr>25</vt:lpwstr>
  </property>
  <property fmtid="{D5CDD505-2E9C-101B-9397-08002B2CF9AE}" pid="8" name="AuthorIds_UIVersion_3072">
    <vt:lpwstr>25</vt:lpwstr>
  </property>
  <property fmtid="{D5CDD505-2E9C-101B-9397-08002B2CF9AE}" pid="9" name="AuthorIds_UIVersion_16896">
    <vt:lpwstr>16</vt:lpwstr>
  </property>
</Properties>
</file>