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86" r:id="rId5"/>
    <p:sldId id="285" r:id="rId6"/>
    <p:sldId id="284" r:id="rId7"/>
    <p:sldId id="283" r:id="rId8"/>
    <p:sldId id="282" r:id="rId9"/>
    <p:sldId id="281" r:id="rId10"/>
    <p:sldId id="280" r:id="rId11"/>
    <p:sldId id="279" r:id="rId12"/>
    <p:sldId id="278" r:id="rId13"/>
    <p:sldId id="277" r:id="rId14"/>
    <p:sldId id="276" r:id="rId15"/>
    <p:sldId id="275" r:id="rId16"/>
    <p:sldId id="274" r:id="rId17"/>
    <p:sldId id="273" r:id="rId18"/>
    <p:sldId id="272" r:id="rId1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Suderman" initials="MS" lastIdx="2" clrIdx="0">
    <p:extLst>
      <p:ext uri="{19B8F6BF-5375-455C-9EA6-DF929625EA0E}">
        <p15:presenceInfo xmlns:p15="http://schemas.microsoft.com/office/powerpoint/2012/main" userId="S::ms13525@bristol.ac.uk::2709995e-3ea8-4fb0-9b62-eb8034dec52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F828BA-9D0F-4F83-A4A7-1E88DEC1F502}" v="4" dt="2019-07-29T11:13:20.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55" d="100"/>
          <a:sy n="55" d="100"/>
        </p:scale>
        <p:origin x="6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C352A08E-7E47-7249-85ED-3DE4BEC06C42}"/>
    <pc:docChg chg="addSld delSld modSld">
      <pc:chgData name="Matthew Suderman" userId="S::ms13525@bristol.ac.uk::2709995e-3ea8-4fb0-9b62-eb8034dec529" providerId="AD" clId="Web-{C352A08E-7E47-7249-85ED-3DE4BEC06C42}" dt="2019-07-28T22:10:12.707" v="79"/>
      <pc:docMkLst>
        <pc:docMk/>
      </pc:docMkLst>
      <pc:sldChg chg="del">
        <pc:chgData name="Matthew Suderman" userId="S::ms13525@bristol.ac.uk::2709995e-3ea8-4fb0-9b62-eb8034dec529" providerId="AD" clId="Web-{C352A08E-7E47-7249-85ED-3DE4BEC06C42}" dt="2019-07-28T22:05:04.722" v="28"/>
        <pc:sldMkLst>
          <pc:docMk/>
          <pc:sldMk cId="109857222" sldId="256"/>
        </pc:sldMkLst>
      </pc:sldChg>
      <pc:sldChg chg="del">
        <pc:chgData name="Matthew Suderman" userId="S::ms13525@bristol.ac.uk::2709995e-3ea8-4fb0-9b62-eb8034dec529" providerId="AD" clId="Web-{C352A08E-7E47-7249-85ED-3DE4BEC06C42}" dt="2019-07-28T22:05:04.722" v="24"/>
        <pc:sldMkLst>
          <pc:docMk/>
          <pc:sldMk cId="3891630597" sldId="257"/>
        </pc:sldMkLst>
      </pc:sldChg>
      <pc:sldChg chg="del">
        <pc:chgData name="Matthew Suderman" userId="S::ms13525@bristol.ac.uk::2709995e-3ea8-4fb0-9b62-eb8034dec529" providerId="AD" clId="Web-{C352A08E-7E47-7249-85ED-3DE4BEC06C42}" dt="2019-07-28T22:05:04.722" v="26"/>
        <pc:sldMkLst>
          <pc:docMk/>
          <pc:sldMk cId="3305074378" sldId="258"/>
        </pc:sldMkLst>
      </pc:sldChg>
      <pc:sldChg chg="del">
        <pc:chgData name="Matthew Suderman" userId="S::ms13525@bristol.ac.uk::2709995e-3ea8-4fb0-9b62-eb8034dec529" providerId="AD" clId="Web-{C352A08E-7E47-7249-85ED-3DE4BEC06C42}" dt="2019-07-28T22:05:04.706" v="15"/>
        <pc:sldMkLst>
          <pc:docMk/>
          <pc:sldMk cId="485113360" sldId="259"/>
        </pc:sldMkLst>
      </pc:sldChg>
      <pc:sldChg chg="del">
        <pc:chgData name="Matthew Suderman" userId="S::ms13525@bristol.ac.uk::2709995e-3ea8-4fb0-9b62-eb8034dec529" providerId="AD" clId="Web-{C352A08E-7E47-7249-85ED-3DE4BEC06C42}" dt="2019-07-28T22:05:04.722" v="27"/>
        <pc:sldMkLst>
          <pc:docMk/>
          <pc:sldMk cId="2362332750" sldId="260"/>
        </pc:sldMkLst>
      </pc:sldChg>
      <pc:sldChg chg="del">
        <pc:chgData name="Matthew Suderman" userId="S::ms13525@bristol.ac.uk::2709995e-3ea8-4fb0-9b62-eb8034dec529" providerId="AD" clId="Web-{C352A08E-7E47-7249-85ED-3DE4BEC06C42}" dt="2019-07-28T22:05:04.722" v="23"/>
        <pc:sldMkLst>
          <pc:docMk/>
          <pc:sldMk cId="3803652154" sldId="261"/>
        </pc:sldMkLst>
      </pc:sldChg>
      <pc:sldChg chg="del">
        <pc:chgData name="Matthew Suderman" userId="S::ms13525@bristol.ac.uk::2709995e-3ea8-4fb0-9b62-eb8034dec529" providerId="AD" clId="Web-{C352A08E-7E47-7249-85ED-3DE4BEC06C42}" dt="2019-07-28T22:05:04.706" v="17"/>
        <pc:sldMkLst>
          <pc:docMk/>
          <pc:sldMk cId="82274678" sldId="262"/>
        </pc:sldMkLst>
      </pc:sldChg>
      <pc:sldChg chg="del">
        <pc:chgData name="Matthew Suderman" userId="S::ms13525@bristol.ac.uk::2709995e-3ea8-4fb0-9b62-eb8034dec529" providerId="AD" clId="Web-{C352A08E-7E47-7249-85ED-3DE4BEC06C42}" dt="2019-07-28T22:05:04.706" v="18"/>
        <pc:sldMkLst>
          <pc:docMk/>
          <pc:sldMk cId="698905598" sldId="263"/>
        </pc:sldMkLst>
      </pc:sldChg>
      <pc:sldChg chg="del">
        <pc:chgData name="Matthew Suderman" userId="S::ms13525@bristol.ac.uk::2709995e-3ea8-4fb0-9b62-eb8034dec529" providerId="AD" clId="Web-{C352A08E-7E47-7249-85ED-3DE4BEC06C42}" dt="2019-07-28T22:05:04.706" v="16"/>
        <pc:sldMkLst>
          <pc:docMk/>
          <pc:sldMk cId="3120709639" sldId="265"/>
        </pc:sldMkLst>
      </pc:sldChg>
      <pc:sldChg chg="del">
        <pc:chgData name="Matthew Suderman" userId="S::ms13525@bristol.ac.uk::2709995e-3ea8-4fb0-9b62-eb8034dec529" providerId="AD" clId="Web-{C352A08E-7E47-7249-85ED-3DE4BEC06C42}" dt="2019-07-28T22:05:04.706" v="19"/>
        <pc:sldMkLst>
          <pc:docMk/>
          <pc:sldMk cId="3872934753" sldId="266"/>
        </pc:sldMkLst>
      </pc:sldChg>
      <pc:sldChg chg="del">
        <pc:chgData name="Matthew Suderman" userId="S::ms13525@bristol.ac.uk::2709995e-3ea8-4fb0-9b62-eb8034dec529" providerId="AD" clId="Web-{C352A08E-7E47-7249-85ED-3DE4BEC06C42}" dt="2019-07-28T22:05:04.722" v="25"/>
        <pc:sldMkLst>
          <pc:docMk/>
          <pc:sldMk cId="227915834" sldId="268"/>
        </pc:sldMkLst>
      </pc:sldChg>
      <pc:sldChg chg="del">
        <pc:chgData name="Matthew Suderman" userId="S::ms13525@bristol.ac.uk::2709995e-3ea8-4fb0-9b62-eb8034dec529" providerId="AD" clId="Web-{C352A08E-7E47-7249-85ED-3DE4BEC06C42}" dt="2019-07-28T22:05:04.706" v="22"/>
        <pc:sldMkLst>
          <pc:docMk/>
          <pc:sldMk cId="1240626593" sldId="269"/>
        </pc:sldMkLst>
      </pc:sldChg>
      <pc:sldChg chg="del">
        <pc:chgData name="Matthew Suderman" userId="S::ms13525@bristol.ac.uk::2709995e-3ea8-4fb0-9b62-eb8034dec529" providerId="AD" clId="Web-{C352A08E-7E47-7249-85ED-3DE4BEC06C42}" dt="2019-07-28T22:05:04.706" v="21"/>
        <pc:sldMkLst>
          <pc:docMk/>
          <pc:sldMk cId="1042820932" sldId="270"/>
        </pc:sldMkLst>
      </pc:sldChg>
      <pc:sldChg chg="del">
        <pc:chgData name="Matthew Suderman" userId="S::ms13525@bristol.ac.uk::2709995e-3ea8-4fb0-9b62-eb8034dec529" providerId="AD" clId="Web-{C352A08E-7E47-7249-85ED-3DE4BEC06C42}" dt="2019-07-28T22:05:04.706" v="20"/>
        <pc:sldMkLst>
          <pc:docMk/>
          <pc:sldMk cId="3486576971" sldId="271"/>
        </pc:sldMkLst>
      </pc:sldChg>
      <pc:sldChg chg="add addAnim modAnim">
        <pc:chgData name="Matthew Suderman" userId="S::ms13525@bristol.ac.uk::2709995e-3ea8-4fb0-9b62-eb8034dec529" providerId="AD" clId="Web-{C352A08E-7E47-7249-85ED-3DE4BEC06C42}" dt="2019-07-28T22:09:34.488" v="70"/>
        <pc:sldMkLst>
          <pc:docMk/>
          <pc:sldMk cId="477230297" sldId="272"/>
        </pc:sldMkLst>
      </pc:sldChg>
      <pc:sldChg chg="add">
        <pc:chgData name="Matthew Suderman" userId="S::ms13525@bristol.ac.uk::2709995e-3ea8-4fb0-9b62-eb8034dec529" providerId="AD" clId="Web-{C352A08E-7E47-7249-85ED-3DE4BEC06C42}" dt="2019-07-28T22:04:43.597" v="1"/>
        <pc:sldMkLst>
          <pc:docMk/>
          <pc:sldMk cId="4125473933" sldId="273"/>
        </pc:sldMkLst>
      </pc:sldChg>
      <pc:sldChg chg="add addAnim modAnim">
        <pc:chgData name="Matthew Suderman" userId="S::ms13525@bristol.ac.uk::2709995e-3ea8-4fb0-9b62-eb8034dec529" providerId="AD" clId="Web-{C352A08E-7E47-7249-85ED-3DE4BEC06C42}" dt="2019-07-28T22:09:48.707" v="73"/>
        <pc:sldMkLst>
          <pc:docMk/>
          <pc:sldMk cId="735220114" sldId="274"/>
        </pc:sldMkLst>
      </pc:sldChg>
      <pc:sldChg chg="add addAnim modAnim">
        <pc:chgData name="Matthew Suderman" userId="S::ms13525@bristol.ac.uk::2709995e-3ea8-4fb0-9b62-eb8034dec529" providerId="AD" clId="Web-{C352A08E-7E47-7249-85ED-3DE4BEC06C42}" dt="2019-07-28T22:10:05.145" v="76"/>
        <pc:sldMkLst>
          <pc:docMk/>
          <pc:sldMk cId="3312547100" sldId="275"/>
        </pc:sldMkLst>
      </pc:sldChg>
      <pc:sldChg chg="add addAnim modAnim">
        <pc:chgData name="Matthew Suderman" userId="S::ms13525@bristol.ac.uk::2709995e-3ea8-4fb0-9b62-eb8034dec529" providerId="AD" clId="Web-{C352A08E-7E47-7249-85ED-3DE4BEC06C42}" dt="2019-07-28T22:10:12.707" v="79"/>
        <pc:sldMkLst>
          <pc:docMk/>
          <pc:sldMk cId="794868516" sldId="276"/>
        </pc:sldMkLst>
      </pc:sldChg>
      <pc:sldChg chg="modSp add addAnim delAnim modAnim">
        <pc:chgData name="Matthew Suderman" userId="S::ms13525@bristol.ac.uk::2709995e-3ea8-4fb0-9b62-eb8034dec529" providerId="AD" clId="Web-{C352A08E-7E47-7249-85ED-3DE4BEC06C42}" dt="2019-07-28T22:09:22.753" v="67"/>
        <pc:sldMkLst>
          <pc:docMk/>
          <pc:sldMk cId="1170216804" sldId="277"/>
        </pc:sldMkLst>
        <pc:spChg chg="mod">
          <ac:chgData name="Matthew Suderman" userId="S::ms13525@bristol.ac.uk::2709995e-3ea8-4fb0-9b62-eb8034dec529" providerId="AD" clId="Web-{C352A08E-7E47-7249-85ED-3DE4BEC06C42}" dt="2019-07-28T22:09:04.597" v="61" actId="20577"/>
          <ac:spMkLst>
            <pc:docMk/>
            <pc:sldMk cId="1170216804" sldId="277"/>
            <ac:spMk id="3" creationId="{755CDAA9-2C9C-4D05-BB78-6D4BB79BF482}"/>
          </ac:spMkLst>
        </pc:spChg>
      </pc:sldChg>
      <pc:sldChg chg="add">
        <pc:chgData name="Matthew Suderman" userId="S::ms13525@bristol.ac.uk::2709995e-3ea8-4fb0-9b62-eb8034dec529" providerId="AD" clId="Web-{C352A08E-7E47-7249-85ED-3DE4BEC06C42}" dt="2019-07-28T22:04:43.863" v="6"/>
        <pc:sldMkLst>
          <pc:docMk/>
          <pc:sldMk cId="4237971232" sldId="278"/>
        </pc:sldMkLst>
      </pc:sldChg>
      <pc:sldChg chg="add">
        <pc:chgData name="Matthew Suderman" userId="S::ms13525@bristol.ac.uk::2709995e-3ea8-4fb0-9b62-eb8034dec529" providerId="AD" clId="Web-{C352A08E-7E47-7249-85ED-3DE4BEC06C42}" dt="2019-07-28T22:04:43.894" v="7"/>
        <pc:sldMkLst>
          <pc:docMk/>
          <pc:sldMk cId="3366602403" sldId="279"/>
        </pc:sldMkLst>
      </pc:sldChg>
      <pc:sldChg chg="add addAnim delAnim modAnim">
        <pc:chgData name="Matthew Suderman" userId="S::ms13525@bristol.ac.uk::2709995e-3ea8-4fb0-9b62-eb8034dec529" providerId="AD" clId="Web-{C352A08E-7E47-7249-85ED-3DE4BEC06C42}" dt="2019-07-28T22:08:53.488" v="60"/>
        <pc:sldMkLst>
          <pc:docMk/>
          <pc:sldMk cId="3469442736" sldId="280"/>
        </pc:sldMkLst>
      </pc:sldChg>
      <pc:sldChg chg="add addAnim delAnim modAnim">
        <pc:chgData name="Matthew Suderman" userId="S::ms13525@bristol.ac.uk::2709995e-3ea8-4fb0-9b62-eb8034dec529" providerId="AD" clId="Web-{C352A08E-7E47-7249-85ED-3DE4BEC06C42}" dt="2019-07-28T22:06:37.753" v="39"/>
        <pc:sldMkLst>
          <pc:docMk/>
          <pc:sldMk cId="786123748" sldId="281"/>
        </pc:sldMkLst>
      </pc:sldChg>
      <pc:sldChg chg="add">
        <pc:chgData name="Matthew Suderman" userId="S::ms13525@bristol.ac.uk::2709995e-3ea8-4fb0-9b62-eb8034dec529" providerId="AD" clId="Web-{C352A08E-7E47-7249-85ED-3DE4BEC06C42}" dt="2019-07-28T22:04:44.238" v="10"/>
        <pc:sldMkLst>
          <pc:docMk/>
          <pc:sldMk cId="3924692704" sldId="282"/>
        </pc:sldMkLst>
      </pc:sldChg>
      <pc:sldChg chg="add">
        <pc:chgData name="Matthew Suderman" userId="S::ms13525@bristol.ac.uk::2709995e-3ea8-4fb0-9b62-eb8034dec529" providerId="AD" clId="Web-{C352A08E-7E47-7249-85ED-3DE4BEC06C42}" dt="2019-07-28T22:04:44.441" v="11"/>
        <pc:sldMkLst>
          <pc:docMk/>
          <pc:sldMk cId="3015452317" sldId="283"/>
        </pc:sldMkLst>
      </pc:sldChg>
      <pc:sldChg chg="add">
        <pc:chgData name="Matthew Suderman" userId="S::ms13525@bristol.ac.uk::2709995e-3ea8-4fb0-9b62-eb8034dec529" providerId="AD" clId="Web-{C352A08E-7E47-7249-85ED-3DE4BEC06C42}" dt="2019-07-28T22:04:44.566" v="12"/>
        <pc:sldMkLst>
          <pc:docMk/>
          <pc:sldMk cId="2131260944" sldId="284"/>
        </pc:sldMkLst>
      </pc:sldChg>
      <pc:sldChg chg="add">
        <pc:chgData name="Matthew Suderman" userId="S::ms13525@bristol.ac.uk::2709995e-3ea8-4fb0-9b62-eb8034dec529" providerId="AD" clId="Web-{C352A08E-7E47-7249-85ED-3DE4BEC06C42}" dt="2019-07-28T22:04:44.628" v="13"/>
        <pc:sldMkLst>
          <pc:docMk/>
          <pc:sldMk cId="2619297300" sldId="285"/>
        </pc:sldMkLst>
      </pc:sldChg>
      <pc:sldChg chg="add">
        <pc:chgData name="Matthew Suderman" userId="S::ms13525@bristol.ac.uk::2709995e-3ea8-4fb0-9b62-eb8034dec529" providerId="AD" clId="Web-{C352A08E-7E47-7249-85ED-3DE4BEC06C42}" dt="2019-07-28T22:04:44.644" v="14"/>
        <pc:sldMkLst>
          <pc:docMk/>
          <pc:sldMk cId="1196400428" sldId="286"/>
        </pc:sldMkLst>
      </pc:sldChg>
    </pc:docChg>
  </pc:docChgLst>
  <pc:docChgLst>
    <pc:chgData name="Matthew Suderman" userId="2709995e-3ea8-4fb0-9b62-eb8034dec529" providerId="ADAL" clId="{5BF828BA-9D0F-4F83-A4A7-1E88DEC1F502}"/>
    <pc:docChg chg="modSld">
      <pc:chgData name="Matthew Suderman" userId="2709995e-3ea8-4fb0-9b62-eb8034dec529" providerId="ADAL" clId="{5BF828BA-9D0F-4F83-A4A7-1E88DEC1F502}" dt="2019-07-29T11:13:20.258" v="3"/>
      <pc:docMkLst>
        <pc:docMk/>
      </pc:docMkLst>
      <pc:sldChg chg="modAnim">
        <pc:chgData name="Matthew Suderman" userId="2709995e-3ea8-4fb0-9b62-eb8034dec529" providerId="ADAL" clId="{5BF828BA-9D0F-4F83-A4A7-1E88DEC1F502}" dt="2019-07-29T11:13:20.258" v="3"/>
        <pc:sldMkLst>
          <pc:docMk/>
          <pc:sldMk cId="1170216804" sldId="277"/>
        </pc:sldMkLst>
      </pc:sldChg>
    </pc:docChg>
  </pc:docChgLst>
  <pc:docChgLst>
    <pc:chgData name="Matthew Suderman" userId="S::ms13525@bristol.ac.uk::2709995e-3ea8-4fb0-9b62-eb8034dec529" providerId="AD" clId="Web-{374ED366-913D-40C8-9263-BB9E86BA2D3A}"/>
    <pc:docChg chg="addSld modSld">
      <pc:chgData name="Matthew Suderman" userId="S::ms13525@bristol.ac.uk::2709995e-3ea8-4fb0-9b62-eb8034dec529" providerId="AD" clId="Web-{374ED366-913D-40C8-9263-BB9E86BA2D3A}" dt="2019-07-21T14:58:18.936" v="209" actId="20577"/>
      <pc:docMkLst>
        <pc:docMk/>
      </pc:docMkLst>
    </pc:docChg>
  </pc:docChgLst>
  <pc:docChgLst>
    <pc:chgData name="Matthew Suderman" userId="S::ms13525@bristol.ac.uk::2709995e-3ea8-4fb0-9b62-eb8034dec529" providerId="AD" clId="Web-{53CEA065-A0FE-17CA-3B4B-D4E5EC812D09}"/>
    <pc:docChg chg="addSld delSld modSld">
      <pc:chgData name="Matthew Suderman" userId="S::ms13525@bristol.ac.uk::2709995e-3ea8-4fb0-9b62-eb8034dec529" providerId="AD" clId="Web-{53CEA065-A0FE-17CA-3B4B-D4E5EC812D09}" dt="2019-07-28T21:55:44.270" v="4" actId="20577"/>
      <pc:docMkLst>
        <pc:docMk/>
      </pc:docMkLst>
      <pc:sldChg chg="modSp">
        <pc:chgData name="Matthew Suderman" userId="S::ms13525@bristol.ac.uk::2709995e-3ea8-4fb0-9b62-eb8034dec529" providerId="AD" clId="Web-{53CEA065-A0FE-17CA-3B4B-D4E5EC812D09}" dt="2019-07-28T21:55:44.082" v="2" actId="20577"/>
        <pc:sldMkLst>
          <pc:docMk/>
          <pc:sldMk cId="3803652154" sldId="261"/>
        </pc:sldMkLst>
        <pc:spChg chg="mod">
          <ac:chgData name="Matthew Suderman" userId="S::ms13525@bristol.ac.uk::2709995e-3ea8-4fb0-9b62-eb8034dec529" providerId="AD" clId="Web-{53CEA065-A0FE-17CA-3B4B-D4E5EC812D09}" dt="2019-07-28T21:55:44.082" v="2" actId="20577"/>
          <ac:spMkLst>
            <pc:docMk/>
            <pc:sldMk cId="3803652154" sldId="261"/>
            <ac:spMk id="2" creationId="{28FBEE23-280D-4211-9C1E-5CD09EDD1CCE}"/>
          </ac:spMkLst>
        </pc:spChg>
      </pc:sldChg>
      <pc:sldChg chg="add del">
        <pc:chgData name="Matthew Suderman" userId="S::ms13525@bristol.ac.uk::2709995e-3ea8-4fb0-9b62-eb8034dec529" providerId="AD" clId="Web-{53CEA065-A0FE-17CA-3B4B-D4E5EC812D09}" dt="2019-07-28T21:33:11.011" v="1"/>
        <pc:sldMkLst>
          <pc:docMk/>
          <pc:sldMk cId="2243773122" sldId="272"/>
        </pc:sldMkLst>
      </pc:sldChg>
    </pc:docChg>
  </pc:docChgLst>
  <pc:docChgLst>
    <pc:chgData name="Matthew Suderman" userId="2709995e-3ea8-4fb0-9b62-eb8034dec529" providerId="ADAL" clId="{AA12CA29-92CF-49CC-8A16-0CCF8725BDE0}"/>
    <pc:docChg chg="undo custSel mod addSld delSld modSld sldOrd modMainMaster">
      <pc:chgData name="Matthew Suderman" userId="2709995e-3ea8-4fb0-9b62-eb8034dec529" providerId="ADAL" clId="{AA12CA29-92CF-49CC-8A16-0CCF8725BDE0}" dt="2019-07-21T23:33:17.783" v="4423" actId="13926"/>
      <pc:docMkLst>
        <pc:docMk/>
      </pc:docMkLst>
      <pc:sldMasterChg chg="modSldLayout">
        <pc:chgData name="Matthew Suderman" userId="2709995e-3ea8-4fb0-9b62-eb8034dec529" providerId="ADAL" clId="{AA12CA29-92CF-49CC-8A16-0CCF8725BDE0}" dt="2019-07-21T20:32:21.008" v="783" actId="207"/>
        <pc:sldMasterMkLst>
          <pc:docMk/>
          <pc:sldMasterMk cId="2460954070" sldId="2147483660"/>
        </pc:sldMasterMkLst>
        <pc:sldLayoutChg chg="modSp">
          <pc:chgData name="Matthew Suderman" userId="2709995e-3ea8-4fb0-9b62-eb8034dec529" providerId="ADAL" clId="{AA12CA29-92CF-49CC-8A16-0CCF8725BDE0}" dt="2019-07-21T20:32:21.008" v="783" actId="207"/>
          <pc:sldLayoutMkLst>
            <pc:docMk/>
            <pc:sldMasterMk cId="2460954070" sldId="2147483660"/>
            <pc:sldLayoutMk cId="949138452" sldId="2147483662"/>
          </pc:sldLayoutMkLst>
          <pc:spChg chg="mod">
            <ac:chgData name="Matthew Suderman" userId="2709995e-3ea8-4fb0-9b62-eb8034dec529" providerId="ADAL" clId="{AA12CA29-92CF-49CC-8A16-0CCF8725BDE0}" dt="2019-07-21T20:31:16.292" v="782" actId="207"/>
            <ac:spMkLst>
              <pc:docMk/>
              <pc:sldMasterMk cId="2460954070" sldId="2147483660"/>
              <pc:sldLayoutMk cId="949138452" sldId="2147483662"/>
              <ac:spMk id="2" creationId="{00000000-0000-0000-0000-000000000000}"/>
            </ac:spMkLst>
          </pc:spChg>
          <pc:spChg chg="mod">
            <ac:chgData name="Matthew Suderman" userId="2709995e-3ea8-4fb0-9b62-eb8034dec529" providerId="ADAL" clId="{AA12CA29-92CF-49CC-8A16-0CCF8725BDE0}" dt="2019-07-21T20:32:21.008" v="783" actId="207"/>
            <ac:spMkLst>
              <pc:docMk/>
              <pc:sldMasterMk cId="2460954070" sldId="2147483660"/>
              <pc:sldLayoutMk cId="949138452" sldId="2147483662"/>
              <ac:spMk id="3" creationId="{00000000-0000-0000-0000-000000000000}"/>
            </ac:spMkLst>
          </pc:spChg>
        </pc:sldLayoutChg>
      </pc:sldMasterChg>
    </pc:docChg>
  </pc:docChgLst>
  <pc:docChgLst>
    <pc:chgData name="Matthew Suderman" userId="S::ms13525@bristol.ac.uk::2709995e-3ea8-4fb0-9b62-eb8034dec529" providerId="AD" clId="Web-{DC9F9857-6A53-0A41-1E69-73A1C40A3AF6}"/>
    <pc:docChg chg="">
      <pc:chgData name="Matthew Suderman" userId="S::ms13525@bristol.ac.uk::2709995e-3ea8-4fb0-9b62-eb8034dec529" providerId="AD" clId="Web-{DC9F9857-6A53-0A41-1E69-73A1C40A3AF6}" dt="2019-07-30T14:11:45.044" v="0"/>
      <pc:docMkLst>
        <pc:docMk/>
      </pc:docMkLst>
      <pc:sldChg chg="addCm">
        <pc:chgData name="Matthew Suderman" userId="S::ms13525@bristol.ac.uk::2709995e-3ea8-4fb0-9b62-eb8034dec529" providerId="AD" clId="Web-{DC9F9857-6A53-0A41-1E69-73A1C40A3AF6}" dt="2019-07-30T14:11:45.044" v="0"/>
        <pc:sldMkLst>
          <pc:docMk/>
          <pc:sldMk cId="1170216804" sldId="277"/>
        </pc:sldMkLst>
      </pc:sldChg>
    </pc:docChg>
  </pc:docChgLst>
  <pc:docChgLst>
    <pc:chgData name="Matthew Suderman" userId="S::ms13525@bristol.ac.uk::2709995e-3ea8-4fb0-9b62-eb8034dec529" providerId="AD" clId="Web-{5DD4EEB6-802B-A8C8-F43F-E5261CB29FAF}"/>
    <pc:docChg chg="modSld">
      <pc:chgData name="Matthew Suderman" userId="S::ms13525@bristol.ac.uk::2709995e-3ea8-4fb0-9b62-eb8034dec529" providerId="AD" clId="Web-{5DD4EEB6-802B-A8C8-F43F-E5261CB29FAF}" dt="2019-07-22T14:03:59.726" v="2" actId="20577"/>
      <pc:docMkLst>
        <pc:docMk/>
      </pc:docMkLst>
    </pc:docChg>
  </pc:docChgLst>
  <pc:docChgLst>
    <pc:chgData name="Matthew Suderman" userId="S::ms13525@bristol.ac.uk::2709995e-3ea8-4fb0-9b62-eb8034dec529" providerId="AD" clId="Web-{BE8DEB50-3792-8FB9-028C-02ADC296BA21}"/>
    <pc:docChg chg="modSld">
      <pc:chgData name="Matthew Suderman" userId="S::ms13525@bristol.ac.uk::2709995e-3ea8-4fb0-9b62-eb8034dec529" providerId="AD" clId="Web-{BE8DEB50-3792-8FB9-028C-02ADC296BA21}" dt="2019-08-02T16:02:51.382" v="5" actId="20577"/>
      <pc:docMkLst>
        <pc:docMk/>
      </pc:docMkLst>
      <pc:sldChg chg="modSp">
        <pc:chgData name="Matthew Suderman" userId="S::ms13525@bristol.ac.uk::2709995e-3ea8-4fb0-9b62-eb8034dec529" providerId="AD" clId="Web-{BE8DEB50-3792-8FB9-028C-02ADC296BA21}" dt="2019-08-02T15:59:29.363" v="0" actId="20577"/>
        <pc:sldMkLst>
          <pc:docMk/>
          <pc:sldMk cId="735220114" sldId="274"/>
        </pc:sldMkLst>
        <pc:spChg chg="mod">
          <ac:chgData name="Matthew Suderman" userId="S::ms13525@bristol.ac.uk::2709995e-3ea8-4fb0-9b62-eb8034dec529" providerId="AD" clId="Web-{BE8DEB50-3792-8FB9-028C-02ADC296BA21}" dt="2019-08-02T15:59:29.363" v="0" actId="20577"/>
          <ac:spMkLst>
            <pc:docMk/>
            <pc:sldMk cId="735220114" sldId="274"/>
            <ac:spMk id="3" creationId="{5E877CD2-A395-4C63-91E3-82EAB11D1176}"/>
          </ac:spMkLst>
        </pc:spChg>
      </pc:sldChg>
      <pc:sldChg chg="modSp">
        <pc:chgData name="Matthew Suderman" userId="S::ms13525@bristol.ac.uk::2709995e-3ea8-4fb0-9b62-eb8034dec529" providerId="AD" clId="Web-{BE8DEB50-3792-8FB9-028C-02ADC296BA21}" dt="2019-08-02T16:02:50.022" v="3" actId="20577"/>
        <pc:sldMkLst>
          <pc:docMk/>
          <pc:sldMk cId="3312547100" sldId="275"/>
        </pc:sldMkLst>
        <pc:spChg chg="mod">
          <ac:chgData name="Matthew Suderman" userId="S::ms13525@bristol.ac.uk::2709995e-3ea8-4fb0-9b62-eb8034dec529" providerId="AD" clId="Web-{BE8DEB50-3792-8FB9-028C-02ADC296BA21}" dt="2019-08-02T16:02:50.022" v="3" actId="20577"/>
          <ac:spMkLst>
            <pc:docMk/>
            <pc:sldMk cId="3312547100" sldId="275"/>
            <ac:spMk id="3" creationId="{E67E6D9F-3A71-46B1-B95C-9EF0585591D6}"/>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7-30T07:11:45.044" idx="2">
    <p:pos x="10" y="10"/>
    <p:text>Finished here: 20190729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02/08/2019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02/08/2019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02/08/2019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GB" dirty="0"/>
              <a:t>Click to edit Master title style</a:t>
            </a:r>
          </a:p>
        </p:txBody>
      </p:sp>
      <p:sp>
        <p:nvSpPr>
          <p:cNvPr id="3" name="Content Placeholder 2"/>
          <p:cNvSpPr>
            <a:spLocks noGrp="1"/>
          </p:cNvSpPr>
          <p:nvPr>
            <p:ph idx="1"/>
          </p:nvPr>
        </p:nvSpPr>
        <p:spPr/>
        <p:txBody>
          <a:bodyPr/>
          <a:lstStyle>
            <a:lvl2pPr>
              <a:defRPr>
                <a:solidFill>
                  <a:schemeClr val="accent1">
                    <a:lumMod val="75000"/>
                  </a:schemeClr>
                </a:solidFill>
              </a:defRPr>
            </a:lvl2pPr>
            <a:lvl3pPr>
              <a:defRPr>
                <a:solidFill>
                  <a:schemeClr val="accent1">
                    <a:lumMod val="75000"/>
                  </a:schemeClr>
                </a:solidFill>
              </a:defRPr>
            </a:lvl3pPr>
            <a:lvl4pPr>
              <a:defRPr>
                <a:solidFill>
                  <a:schemeClr val="accent1">
                    <a:lumMod val="75000"/>
                  </a:schemeClr>
                </a:solidFill>
              </a:defRPr>
            </a:lvl4pPr>
            <a:lvl5pPr>
              <a:defRPr>
                <a:solidFill>
                  <a:schemeClr val="accent1">
                    <a:lumMod val="7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02/08/2019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02/08/2019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02/08/2019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02/08/2019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02/08/2019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02/08/2019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www.ncbi.nlm.nih.gov/pubmed/3133219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ubmed/31320639" TargetMode="External"/><Relationship Id="rId2" Type="http://schemas.openxmlformats.org/officeDocument/2006/relationships/hyperlink" Target="https://www.ncbi.nlm.nih.gov/pubmed/3132482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cbi.nlm.nih.gov/pubmed/31062658" TargetMode="External"/><Relationship Id="rId2" Type="http://schemas.openxmlformats.org/officeDocument/2006/relationships/hyperlink" Target="https://www.ncbi.nlm.nih.gov/pubmed/3123054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cbi.nlm.nih.gov/pubmed/29934819" TargetMode="External"/><Relationship Id="rId2" Type="http://schemas.openxmlformats.org/officeDocument/2006/relationships/hyperlink" Target="https://www.ncbi.nlm.nih.gov/pubmed/3113296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bi.nlm.nih.gov/pubmed/31307412" TargetMode="External"/><Relationship Id="rId2" Type="http://schemas.openxmlformats.org/officeDocument/2006/relationships/hyperlink" Target="https://www.ncbi.nlm.nih.gov/pubmed/3134289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ncbi.nlm.nih.gov/pubmed/3130000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pubmed/3132478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cs typeface="Calibri Light"/>
              </a:rPr>
              <a:t>July 29, 2019</a:t>
            </a:r>
            <a:endParaRPr lang="en-GB" dirty="0"/>
          </a:p>
        </p:txBody>
      </p:sp>
      <p:sp>
        <p:nvSpPr>
          <p:cNvPr id="3" name="Subtitle 2"/>
          <p:cNvSpPr>
            <a:spLocks noGrp="1"/>
          </p:cNvSpPr>
          <p:nvPr>
            <p:ph type="subTitle" idx="1"/>
          </p:nvPr>
        </p:nvSpPr>
        <p:spPr/>
        <p:txBody>
          <a:bodyPr vert="horz" lIns="91440" tIns="45720" rIns="91440" bIns="45720" rtlCol="0" anchor="t">
            <a:normAutofit/>
          </a:bodyPr>
          <a:lstStyle/>
          <a:p>
            <a:r>
              <a:rPr lang="en-GB" dirty="0">
                <a:cs typeface="Calibri"/>
              </a:rPr>
              <a:t>Journal club</a:t>
            </a:r>
            <a:endParaRPr lang="en-GB" dirty="0"/>
          </a:p>
        </p:txBody>
      </p:sp>
    </p:spTree>
    <p:extLst>
      <p:ext uri="{BB962C8B-B14F-4D97-AF65-F5344CB8AC3E}">
        <p14:creationId xmlns:p14="http://schemas.microsoft.com/office/powerpoint/2010/main" val="119640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8F17-F380-4C44-934A-092150BF91A5}"/>
              </a:ext>
            </a:extLst>
          </p:cNvPr>
          <p:cNvSpPr>
            <a:spLocks noGrp="1"/>
          </p:cNvSpPr>
          <p:nvPr>
            <p:ph type="title"/>
          </p:nvPr>
        </p:nvSpPr>
        <p:spPr/>
        <p:txBody>
          <a:bodyPr/>
          <a:lstStyle/>
          <a:p>
            <a:r>
              <a:rPr lang="en-GB" dirty="0">
                <a:cs typeface="Calibri Light"/>
              </a:rPr>
              <a:t>DNA in blood plasma</a:t>
            </a:r>
            <a:endParaRPr lang="en-GB" dirty="0"/>
          </a:p>
        </p:txBody>
      </p:sp>
      <p:sp>
        <p:nvSpPr>
          <p:cNvPr id="3" name="Content Placeholder 2">
            <a:extLst>
              <a:ext uri="{FF2B5EF4-FFF2-40B4-BE49-F238E27FC236}">
                <a16:creationId xmlns:a16="http://schemas.microsoft.com/office/drawing/2014/main" id="{755CDAA9-2C9C-4D05-BB78-6D4BB79BF482}"/>
              </a:ext>
            </a:extLst>
          </p:cNvPr>
          <p:cNvSpPr>
            <a:spLocks noGrp="1"/>
          </p:cNvSpPr>
          <p:nvPr>
            <p:ph idx="1"/>
          </p:nvPr>
        </p:nvSpPr>
        <p:spPr/>
        <p:txBody>
          <a:bodyPr vert="horz" lIns="91440" tIns="45720" rIns="91440" bIns="45720" rtlCol="0" anchor="t">
            <a:normAutofit/>
          </a:bodyPr>
          <a:lstStyle/>
          <a:p>
            <a:pPr>
              <a:buNone/>
            </a:pPr>
            <a:r>
              <a:rPr lang="en-GB" dirty="0">
                <a:ea typeface="+mn-lt"/>
                <a:cs typeface="+mn-lt"/>
              </a:rPr>
              <a:t>Lam et al. </a:t>
            </a:r>
            <a:r>
              <a:rPr lang="en-GB" dirty="0">
                <a:ea typeface="+mn-lt"/>
                <a:cs typeface="+mn-lt"/>
                <a:hlinkClick r:id="rId2"/>
              </a:rPr>
              <a:t>Methylation analysis of plasma DNA informs etiologies of Epstein-Barr virus-associated diseases.</a:t>
            </a:r>
            <a:r>
              <a:rPr lang="en-GB" dirty="0">
                <a:ea typeface="+mn-lt"/>
                <a:cs typeface="+mn-lt"/>
              </a:rPr>
              <a:t> Nat Commun. 2019 Jul 22;10(1):3256.</a:t>
            </a:r>
            <a:endParaRPr lang="en-GB" dirty="0"/>
          </a:p>
          <a:p>
            <a:pPr>
              <a:buNone/>
            </a:pPr>
            <a:endParaRPr lang="en-GB" dirty="0">
              <a:solidFill>
                <a:srgbClr val="000000"/>
              </a:solidFill>
              <a:ea typeface="+mn-lt"/>
              <a:cs typeface="+mn-lt"/>
            </a:endParaRPr>
          </a:p>
          <a:p>
            <a:pPr lvl="1"/>
            <a:r>
              <a:rPr lang="en-GB" dirty="0">
                <a:ea typeface="+mn-lt"/>
                <a:cs typeface="+mn-lt"/>
              </a:rPr>
              <a:t>The fractional concentration and size of EBV DNA from blood plasma can be used to identify individuals with nasopharyngeal carcinoma. </a:t>
            </a:r>
          </a:p>
          <a:p>
            <a:pPr lvl="1"/>
            <a:r>
              <a:rPr lang="en-GB" dirty="0">
                <a:ea typeface="+mn-lt"/>
                <a:cs typeface="+mn-lt"/>
              </a:rPr>
              <a:t>Performance can be improved by additionally considering DNA methylation patterns in EBV DNA (positive predictive value increased by 35.1%).</a:t>
            </a:r>
            <a:endParaRPr lang="en-GB" dirty="0">
              <a:cs typeface="Calibri"/>
            </a:endParaRPr>
          </a:p>
        </p:txBody>
      </p:sp>
    </p:spTree>
    <p:extLst>
      <p:ext uri="{BB962C8B-B14F-4D97-AF65-F5344CB8AC3E}">
        <p14:creationId xmlns:p14="http://schemas.microsoft.com/office/powerpoint/2010/main" val="117021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85A9-9B6E-4507-A971-2423CCFD7C71}"/>
              </a:ext>
            </a:extLst>
          </p:cNvPr>
          <p:cNvSpPr>
            <a:spLocks noGrp="1"/>
          </p:cNvSpPr>
          <p:nvPr>
            <p:ph type="title"/>
          </p:nvPr>
        </p:nvSpPr>
        <p:spPr/>
        <p:txBody>
          <a:bodyPr/>
          <a:lstStyle/>
          <a:p>
            <a:r>
              <a:rPr lang="en-GB" dirty="0">
                <a:cs typeface="Calibri Light"/>
              </a:rPr>
              <a:t>EWAS</a:t>
            </a:r>
            <a:endParaRPr lang="en-GB" dirty="0"/>
          </a:p>
        </p:txBody>
      </p:sp>
      <p:sp>
        <p:nvSpPr>
          <p:cNvPr id="3" name="Content Placeholder 2">
            <a:extLst>
              <a:ext uri="{FF2B5EF4-FFF2-40B4-BE49-F238E27FC236}">
                <a16:creationId xmlns:a16="http://schemas.microsoft.com/office/drawing/2014/main" id="{9CA4343B-90EF-41A9-A043-731BAF558EA6}"/>
              </a:ext>
            </a:extLst>
          </p:cNvPr>
          <p:cNvSpPr>
            <a:spLocks noGrp="1"/>
          </p:cNvSpPr>
          <p:nvPr>
            <p:ph idx="1"/>
          </p:nvPr>
        </p:nvSpPr>
        <p:spPr/>
        <p:txBody>
          <a:bodyPr vert="horz" lIns="91440" tIns="45720" rIns="91440" bIns="45720" rtlCol="0" anchor="t">
            <a:normAutofit fontScale="70000" lnSpcReduction="20000"/>
          </a:bodyPr>
          <a:lstStyle/>
          <a:p>
            <a:pPr>
              <a:buNone/>
            </a:pPr>
            <a:r>
              <a:rPr lang="en-GB" dirty="0">
                <a:ea typeface="+mn-lt"/>
                <a:cs typeface="+mn-lt"/>
              </a:rPr>
              <a:t>Shiau, et al. </a:t>
            </a:r>
            <a:r>
              <a:rPr lang="en-GB" dirty="0">
                <a:ea typeface="+mn-lt"/>
                <a:cs typeface="+mn-lt"/>
                <a:hlinkClick r:id="rId2"/>
              </a:rPr>
              <a:t>Distinct epigenetic profiles in children with perinatally-acquired HIV on antiretroviral therapy.</a:t>
            </a:r>
            <a:r>
              <a:rPr lang="en-GB" dirty="0">
                <a:ea typeface="+mn-lt"/>
                <a:cs typeface="+mn-lt"/>
              </a:rPr>
              <a:t> Sci Rep. 2019 Jul 19;9(1):10495. </a:t>
            </a:r>
            <a:endParaRPr lang="en-GB" dirty="0"/>
          </a:p>
          <a:p>
            <a:pPr lvl="1"/>
            <a:r>
              <a:rPr lang="en-GB" dirty="0">
                <a:ea typeface="+mn-lt"/>
                <a:cs typeface="+mn-lt"/>
              </a:rPr>
              <a:t>Whole blood from 120 HIV-infected children on antiretroviral therapy (ART) </a:t>
            </a:r>
          </a:p>
          <a:p>
            <a:pPr lvl="1"/>
            <a:r>
              <a:rPr lang="en-GB" dirty="0">
                <a:ea typeface="+mn-lt"/>
                <a:cs typeface="+mn-lt"/>
              </a:rPr>
              <a:t>60 frequency age-matched HIV-uninfected children aged 4-9 years</a:t>
            </a:r>
          </a:p>
          <a:p>
            <a:pPr lvl="1"/>
            <a:r>
              <a:rPr lang="en-GB" dirty="0">
                <a:ea typeface="+mn-lt"/>
                <a:cs typeface="+mn-lt"/>
              </a:rPr>
              <a:t>Johannesburg, South Africa</a:t>
            </a:r>
          </a:p>
          <a:p>
            <a:pPr lvl="1"/>
            <a:r>
              <a:rPr lang="en-GB" dirty="0">
                <a:ea typeface="+mn-lt"/>
                <a:cs typeface="+mn-lt"/>
              </a:rPr>
              <a:t>1,309 differentially-methylated CpG sites</a:t>
            </a:r>
            <a:endParaRPr lang="en-GB" dirty="0">
              <a:cs typeface="Calibri" panose="020F0502020204030204"/>
            </a:endParaRPr>
          </a:p>
          <a:p>
            <a:pPr marL="0" indent="0">
              <a:buNone/>
            </a:pPr>
            <a:r>
              <a:rPr lang="en-GB" dirty="0">
                <a:ea typeface="+mn-lt"/>
                <a:cs typeface="+mn-lt"/>
              </a:rPr>
              <a:t>Hillary RF, …, McRae AF, Visscher PM, Deary IJ, Marioni RE. </a:t>
            </a:r>
            <a:r>
              <a:rPr lang="en-GB" dirty="0">
                <a:ea typeface="+mn-lt"/>
                <a:cs typeface="+mn-lt"/>
                <a:hlinkClick r:id="rId3"/>
              </a:rPr>
              <a:t>Genome and epigenome wide studies of neurological protein biomarkers in the Lothian Birth Cohort 1936.</a:t>
            </a:r>
            <a:r>
              <a:rPr lang="en-GB" dirty="0">
                <a:ea typeface="+mn-lt"/>
                <a:cs typeface="+mn-lt"/>
              </a:rPr>
              <a:t> Nat Commun. 2019 Jul 18;10(1):3160. </a:t>
            </a:r>
            <a:endParaRPr lang="en-GB" dirty="0">
              <a:cs typeface="Calibri"/>
            </a:endParaRPr>
          </a:p>
          <a:p>
            <a:pPr lvl="1"/>
            <a:r>
              <a:rPr lang="en-GB" dirty="0">
                <a:ea typeface="+mn-lt"/>
                <a:cs typeface="+mn-lt"/>
              </a:rPr>
              <a:t>GWAS and EWAS </a:t>
            </a:r>
          </a:p>
          <a:p>
            <a:pPr lvl="1"/>
            <a:r>
              <a:rPr lang="en-GB" dirty="0">
                <a:ea typeface="+mn-lt"/>
                <a:cs typeface="+mn-lt"/>
              </a:rPr>
              <a:t>92 neurological proteins in plasma</a:t>
            </a:r>
          </a:p>
          <a:p>
            <a:pPr lvl="1"/>
            <a:r>
              <a:rPr lang="en-GB" dirty="0">
                <a:ea typeface="+mn-lt"/>
                <a:cs typeface="+mn-lt"/>
              </a:rPr>
              <a:t>n = 750 healthy older adults)</a:t>
            </a:r>
          </a:p>
          <a:p>
            <a:pPr lvl="1"/>
            <a:r>
              <a:rPr lang="en-GB" dirty="0">
                <a:ea typeface="+mn-lt"/>
                <a:cs typeface="+mn-lt"/>
              </a:rPr>
              <a:t>41 independent genetic loci for 33 proteins</a:t>
            </a:r>
          </a:p>
          <a:p>
            <a:pPr lvl="1"/>
            <a:r>
              <a:rPr lang="en-GB" dirty="0">
                <a:ea typeface="+mn-lt"/>
                <a:cs typeface="+mn-lt"/>
              </a:rPr>
              <a:t>26 CpG sites for 9 proteins</a:t>
            </a:r>
          </a:p>
          <a:p>
            <a:pPr lvl="1"/>
            <a:r>
              <a:rPr lang="en-GB" dirty="0">
                <a:ea typeface="+mn-lt"/>
                <a:cs typeface="+mn-lt"/>
              </a:rPr>
              <a:t>causal relationships between protein levels and </a:t>
            </a:r>
          </a:p>
          <a:p>
            <a:pPr lvl="2"/>
            <a:r>
              <a:rPr lang="en-GB" dirty="0">
                <a:ea typeface="+mn-lt"/>
                <a:cs typeface="+mn-lt"/>
              </a:rPr>
              <a:t>gene expression (DRAXIN, MDGA1 and KYNU)</a:t>
            </a:r>
            <a:endParaRPr lang="en-GB">
              <a:cs typeface="Calibri" panose="020F0502020204030204"/>
            </a:endParaRPr>
          </a:p>
          <a:p>
            <a:pPr lvl="2"/>
            <a:r>
              <a:rPr lang="en-GB" dirty="0">
                <a:ea typeface="+mn-lt"/>
                <a:cs typeface="+mn-lt"/>
              </a:rPr>
              <a:t>and DNA methylation profiles (MATN3, MDGA1 and NEP)</a:t>
            </a:r>
            <a:endParaRPr lang="en-GB" dirty="0">
              <a:cs typeface="Calibri" panose="020F0502020204030204"/>
            </a:endParaRPr>
          </a:p>
          <a:p>
            <a:pPr>
              <a:buNone/>
            </a:pPr>
            <a:endParaRPr lang="en-GB" dirty="0">
              <a:cs typeface="Calibri" panose="020F0502020204030204"/>
            </a:endParaRPr>
          </a:p>
          <a:p>
            <a:pPr>
              <a:buNone/>
            </a:pPr>
            <a:endParaRPr lang="en-GB" dirty="0">
              <a:cs typeface="Calibri" panose="020F0502020204030204"/>
            </a:endParaRPr>
          </a:p>
          <a:p>
            <a:pPr marL="0" indent="0">
              <a:buNone/>
            </a:pPr>
            <a:endParaRPr lang="en-GB" dirty="0">
              <a:cs typeface="Calibri" panose="020F0502020204030204"/>
            </a:endParaRPr>
          </a:p>
        </p:txBody>
      </p:sp>
    </p:spTree>
    <p:extLst>
      <p:ext uri="{BB962C8B-B14F-4D97-AF65-F5344CB8AC3E}">
        <p14:creationId xmlns:p14="http://schemas.microsoft.com/office/powerpoint/2010/main" val="79486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4BDE-1305-4B76-8178-5753A5F071F1}"/>
              </a:ext>
            </a:extLst>
          </p:cNvPr>
          <p:cNvSpPr>
            <a:spLocks noGrp="1"/>
          </p:cNvSpPr>
          <p:nvPr>
            <p:ph type="title"/>
          </p:nvPr>
        </p:nvSpPr>
        <p:spPr/>
        <p:txBody>
          <a:bodyPr/>
          <a:lstStyle/>
          <a:p>
            <a:r>
              <a:rPr lang="en-GB" dirty="0">
                <a:cs typeface="Calibri Light"/>
              </a:rPr>
              <a:t>EWAS</a:t>
            </a:r>
            <a:endParaRPr lang="en-GB" dirty="0"/>
          </a:p>
        </p:txBody>
      </p:sp>
      <p:sp>
        <p:nvSpPr>
          <p:cNvPr id="3" name="Content Placeholder 2">
            <a:extLst>
              <a:ext uri="{FF2B5EF4-FFF2-40B4-BE49-F238E27FC236}">
                <a16:creationId xmlns:a16="http://schemas.microsoft.com/office/drawing/2014/main" id="{E67E6D9F-3A71-46B1-B95C-9EF0585591D6}"/>
              </a:ext>
            </a:extLst>
          </p:cNvPr>
          <p:cNvSpPr>
            <a:spLocks noGrp="1"/>
          </p:cNvSpPr>
          <p:nvPr>
            <p:ph idx="1"/>
          </p:nvPr>
        </p:nvSpPr>
        <p:spPr/>
        <p:txBody>
          <a:bodyPr vert="horz" lIns="91440" tIns="45720" rIns="91440" bIns="45720" rtlCol="0" anchor="t">
            <a:normAutofit fontScale="77500" lnSpcReduction="20000"/>
          </a:bodyPr>
          <a:lstStyle/>
          <a:p>
            <a:pPr>
              <a:buNone/>
            </a:pPr>
            <a:r>
              <a:rPr lang="en-GB" strike="sngStrike" dirty="0">
                <a:ea typeface="+mn-lt"/>
                <a:cs typeface="+mn-lt"/>
              </a:rPr>
              <a:t>Kazmi et al. </a:t>
            </a:r>
            <a:r>
              <a:rPr lang="en-GB" strike="sngStrike" dirty="0">
                <a:ea typeface="+mn-lt"/>
                <a:cs typeface="+mn-lt"/>
                <a:hlinkClick r:id="rId2"/>
              </a:rPr>
              <a:t>Hypertensive Disorders of Pregnancy and DNA Methylation in Newborns.</a:t>
            </a:r>
            <a:r>
              <a:rPr lang="en-GB" strike="sngStrike" dirty="0">
                <a:ea typeface="+mn-lt"/>
                <a:cs typeface="+mn-lt"/>
              </a:rPr>
              <a:t> Hypertension. 2019 Aug;74(2):375-383. </a:t>
            </a:r>
            <a:endParaRPr lang="en-GB" strike="sngStrike">
              <a:cs typeface="Calibri"/>
            </a:endParaRPr>
          </a:p>
          <a:p>
            <a:pPr lvl="1"/>
            <a:r>
              <a:rPr lang="en-GB" strike="sngStrike" dirty="0">
                <a:ea typeface="+mn-lt"/>
                <a:cs typeface="+mn-lt"/>
              </a:rPr>
              <a:t>maternal HDP (10 cohorts; n=5242 [cases=476]) </a:t>
            </a:r>
          </a:p>
          <a:p>
            <a:pPr lvl="1"/>
            <a:r>
              <a:rPr lang="en-GB" strike="sngStrike" dirty="0">
                <a:ea typeface="+mn-lt"/>
                <a:cs typeface="+mn-lt"/>
              </a:rPr>
              <a:t>preeclampsia (3 cohorts; n=2219 [cases=135]) </a:t>
            </a:r>
          </a:p>
          <a:p>
            <a:pPr lvl="1"/>
            <a:r>
              <a:rPr lang="en-GB" strike="sngStrike" dirty="0">
                <a:ea typeface="+mn-lt"/>
                <a:cs typeface="+mn-lt"/>
              </a:rPr>
              <a:t>cord blood </a:t>
            </a:r>
          </a:p>
          <a:p>
            <a:pPr lvl="1"/>
            <a:r>
              <a:rPr lang="en-GB" strike="sngStrike" dirty="0">
                <a:ea typeface="+mn-lt"/>
                <a:cs typeface="+mn-lt"/>
              </a:rPr>
              <a:t>43 sites HDP</a:t>
            </a:r>
          </a:p>
          <a:p>
            <a:pPr lvl="1"/>
            <a:r>
              <a:rPr lang="en-GB" strike="sngStrike" dirty="0">
                <a:ea typeface="+mn-lt"/>
                <a:cs typeface="+mn-lt"/>
              </a:rPr>
              <a:t>26 sites </a:t>
            </a:r>
            <a:r>
              <a:rPr lang="en-GB" strike="sngStrike" dirty="0" err="1">
                <a:ea typeface="+mn-lt"/>
                <a:cs typeface="+mn-lt"/>
              </a:rPr>
              <a:t>preeclampsi</a:t>
            </a:r>
            <a:endParaRPr lang="en-GB" strike="sngStrike" dirty="0">
              <a:ea typeface="+mn-lt"/>
              <a:cs typeface="+mn-lt"/>
            </a:endParaRPr>
          </a:p>
          <a:p>
            <a:pPr lvl="1"/>
            <a:r>
              <a:rPr lang="en-GB" strike="sngStrike" dirty="0">
                <a:ea typeface="+mn-lt"/>
                <a:cs typeface="+mn-lt"/>
              </a:rPr>
              <a:t>"In longitudinal analyses conducted in 1 study (n=108 HDP cases; 550 controls), there were similar changes in DNA methylation in offspring of those with and without HDP up to adolescence."</a:t>
            </a:r>
          </a:p>
          <a:p>
            <a:pPr>
              <a:buNone/>
            </a:pPr>
            <a:r>
              <a:rPr lang="en-GB" dirty="0">
                <a:ea typeface="+mn-lt"/>
                <a:cs typeface="+mn-lt"/>
              </a:rPr>
              <a:t>Santos et al.  </a:t>
            </a:r>
            <a:r>
              <a:rPr lang="en-GB" dirty="0">
                <a:ea typeface="+mn-lt"/>
                <a:cs typeface="+mn-lt"/>
                <a:hlinkClick r:id="rId3"/>
              </a:rPr>
              <a:t>Epigenome-wide DNA methylation in placentas from preterm infants: association with maternal socioeconomic status.</a:t>
            </a:r>
            <a:r>
              <a:rPr lang="en-GB" dirty="0">
                <a:ea typeface="+mn-lt"/>
                <a:cs typeface="+mn-lt"/>
              </a:rPr>
              <a:t> Epigenetics. 2019 Aug;14(8):751-765. </a:t>
            </a:r>
            <a:endParaRPr lang="en-GB">
              <a:cs typeface="Calibri"/>
            </a:endParaRPr>
          </a:p>
          <a:p>
            <a:pPr lvl="1"/>
            <a:r>
              <a:rPr lang="en-GB" dirty="0">
                <a:ea typeface="+mn-lt"/>
                <a:cs typeface="+mn-lt"/>
              </a:rPr>
              <a:t>SEP factors: less than college education, single marital status, food and nutritional service assistance, and public health insurance</a:t>
            </a:r>
          </a:p>
          <a:p>
            <a:pPr lvl="1"/>
            <a:r>
              <a:rPr lang="en-GB" dirty="0">
                <a:ea typeface="+mn-lt"/>
                <a:cs typeface="+mn-lt"/>
              </a:rPr>
              <a:t>426 placentas from a sample of infants born &lt; 28 weeks of gestation from the Extremely Low Gestational Age </a:t>
            </a:r>
            <a:r>
              <a:rPr lang="en-GB" dirty="0" err="1">
                <a:ea typeface="+mn-lt"/>
                <a:cs typeface="+mn-lt"/>
              </a:rPr>
              <a:t>Newborn</a:t>
            </a:r>
            <a:r>
              <a:rPr lang="en-GB" dirty="0">
                <a:ea typeface="+mn-lt"/>
                <a:cs typeface="+mn-lt"/>
              </a:rPr>
              <a:t> cohort </a:t>
            </a:r>
          </a:p>
          <a:p>
            <a:pPr lvl="1"/>
            <a:r>
              <a:rPr lang="en-GB" dirty="0">
                <a:ea typeface="+mn-lt"/>
                <a:cs typeface="+mn-lt"/>
              </a:rPr>
              <a:t>Associations at 33 CpG sites</a:t>
            </a:r>
            <a:endParaRPr lang="en-GB">
              <a:cs typeface="Calibri"/>
            </a:endParaRPr>
          </a:p>
          <a:p>
            <a:pPr marL="457200" lvl="1" indent="0">
              <a:buNone/>
            </a:pPr>
            <a:endParaRPr lang="en-GB" dirty="0">
              <a:ea typeface="+mn-lt"/>
              <a:cs typeface="+mn-lt"/>
            </a:endParaRPr>
          </a:p>
        </p:txBody>
      </p:sp>
    </p:spTree>
    <p:extLst>
      <p:ext uri="{BB962C8B-B14F-4D97-AF65-F5344CB8AC3E}">
        <p14:creationId xmlns:p14="http://schemas.microsoft.com/office/powerpoint/2010/main" val="331254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8022-6493-44FF-9D25-3CB1B2552CEF}"/>
              </a:ext>
            </a:extLst>
          </p:cNvPr>
          <p:cNvSpPr>
            <a:spLocks noGrp="1"/>
          </p:cNvSpPr>
          <p:nvPr>
            <p:ph type="title"/>
          </p:nvPr>
        </p:nvSpPr>
        <p:spPr/>
        <p:txBody>
          <a:bodyPr/>
          <a:lstStyle/>
          <a:p>
            <a:r>
              <a:rPr lang="en-GB" dirty="0">
                <a:cs typeface="Calibri Light"/>
              </a:rPr>
              <a:t>EWAS in target tissue</a:t>
            </a:r>
            <a:endParaRPr lang="en-GB" dirty="0"/>
          </a:p>
        </p:txBody>
      </p:sp>
      <p:sp>
        <p:nvSpPr>
          <p:cNvPr id="3" name="Content Placeholder 2">
            <a:extLst>
              <a:ext uri="{FF2B5EF4-FFF2-40B4-BE49-F238E27FC236}">
                <a16:creationId xmlns:a16="http://schemas.microsoft.com/office/drawing/2014/main" id="{5E877CD2-A395-4C63-91E3-82EAB11D1176}"/>
              </a:ext>
            </a:extLst>
          </p:cNvPr>
          <p:cNvSpPr>
            <a:spLocks noGrp="1"/>
          </p:cNvSpPr>
          <p:nvPr>
            <p:ph idx="1"/>
          </p:nvPr>
        </p:nvSpPr>
        <p:spPr/>
        <p:txBody>
          <a:bodyPr vert="horz" lIns="91440" tIns="45720" rIns="91440" bIns="45720" rtlCol="0" anchor="t">
            <a:normAutofit fontScale="70000" lnSpcReduction="20000"/>
          </a:bodyPr>
          <a:lstStyle/>
          <a:p>
            <a:pPr>
              <a:buNone/>
            </a:pPr>
            <a:r>
              <a:rPr lang="en-GB" strike="sngStrike" dirty="0">
                <a:cs typeface="Calibri"/>
              </a:rPr>
              <a:t>Guo K, Elzinga S, Eid S, Figueroa-Romero C, Hinder LM, </a:t>
            </a:r>
            <a:r>
              <a:rPr lang="en-GB" strike="sngStrike" dirty="0" err="1">
                <a:cs typeface="Calibri"/>
              </a:rPr>
              <a:t>Pacut</a:t>
            </a:r>
            <a:r>
              <a:rPr lang="en-GB" strike="sngStrike" dirty="0">
                <a:cs typeface="Calibri"/>
              </a:rPr>
              <a:t> C, Feldman EL, </a:t>
            </a:r>
            <a:r>
              <a:rPr lang="en-GB" strike="sngStrike" dirty="0" err="1">
                <a:cs typeface="Calibri"/>
              </a:rPr>
              <a:t>Hur</a:t>
            </a:r>
            <a:r>
              <a:rPr lang="en-GB" strike="sngStrike" dirty="0">
                <a:cs typeface="Calibri"/>
              </a:rPr>
              <a:t> J. </a:t>
            </a:r>
            <a:r>
              <a:rPr lang="en-GB" strike="sngStrike" dirty="0">
                <a:cs typeface="Calibri"/>
                <a:hlinkClick r:id="rId2"/>
              </a:rPr>
              <a:t>Genome-wide</a:t>
            </a:r>
            <a:r>
              <a:rPr lang="en-GB" strike="sngStrike" dirty="0">
                <a:ea typeface="+mn-lt"/>
                <a:cs typeface="+mn-lt"/>
                <a:hlinkClick r:id="rId2"/>
              </a:rPr>
              <a:t> DNA methylation profiling of human diabetic peripheral neuropathy in subjects with type 2 diabetes mellitus.</a:t>
            </a:r>
            <a:r>
              <a:rPr lang="en-GB" strike="sngStrike" dirty="0">
                <a:ea typeface="+mn-lt"/>
                <a:cs typeface="+mn-lt"/>
              </a:rPr>
              <a:t> Epigenetics. 2019 Aug;14(8):766-779. </a:t>
            </a:r>
          </a:p>
          <a:p>
            <a:pPr lvl="1"/>
            <a:r>
              <a:rPr lang="en-GB" strike="sngStrike" dirty="0">
                <a:ea typeface="+mn-lt"/>
                <a:cs typeface="+mn-lt"/>
              </a:rPr>
              <a:t>human sural nerve biopsies </a:t>
            </a:r>
          </a:p>
          <a:p>
            <a:pPr lvl="1"/>
            <a:r>
              <a:rPr lang="en-GB" strike="sngStrike" dirty="0">
                <a:ea typeface="+mn-lt"/>
                <a:cs typeface="+mn-lt"/>
              </a:rPr>
              <a:t>significant nerve regeneration (regenerators) </a:t>
            </a:r>
            <a:br>
              <a:rPr lang="en-GB" strike="sngStrike" dirty="0">
                <a:ea typeface="+mn-lt"/>
                <a:cs typeface="+mn-lt"/>
              </a:rPr>
            </a:br>
            <a:r>
              <a:rPr lang="en-GB" strike="sngStrike" dirty="0">
                <a:ea typeface="+mn-lt"/>
                <a:cs typeface="+mn-lt"/>
              </a:rPr>
              <a:t>vs significant nerve degeneration (</a:t>
            </a:r>
            <a:r>
              <a:rPr lang="en-GB" strike="sngStrike" dirty="0" err="1">
                <a:ea typeface="+mn-lt"/>
                <a:cs typeface="+mn-lt"/>
              </a:rPr>
              <a:t>degenerators</a:t>
            </a:r>
            <a:r>
              <a:rPr lang="en-GB" strike="sngStrike" dirty="0">
                <a:ea typeface="+mn-lt"/>
                <a:cs typeface="+mn-lt"/>
              </a:rPr>
              <a:t>)</a:t>
            </a:r>
          </a:p>
          <a:p>
            <a:pPr lvl="1"/>
            <a:r>
              <a:rPr lang="en-GB" strike="sngStrike" dirty="0">
                <a:ea typeface="+mn-lt"/>
                <a:cs typeface="+mn-lt"/>
              </a:rPr>
              <a:t>reduced representation </a:t>
            </a:r>
            <a:r>
              <a:rPr lang="en-GB" strike="sngStrike" dirty="0" err="1">
                <a:ea typeface="+mn-lt"/>
                <a:cs typeface="+mn-lt"/>
              </a:rPr>
              <a:t>bisulfite</a:t>
            </a:r>
            <a:r>
              <a:rPr lang="en-GB" strike="sngStrike" dirty="0">
                <a:ea typeface="+mn-lt"/>
                <a:cs typeface="+mn-lt"/>
              </a:rPr>
              <a:t> sequencing</a:t>
            </a:r>
          </a:p>
          <a:p>
            <a:pPr lvl="1"/>
            <a:r>
              <a:rPr lang="en-GB" strike="sngStrike" dirty="0">
                <a:ea typeface="+mn-lt"/>
                <a:cs typeface="+mn-lt"/>
              </a:rPr>
              <a:t>3,460 differentially methylated CpG dinucleotides</a:t>
            </a:r>
          </a:p>
          <a:p>
            <a:pPr lvl="1"/>
            <a:r>
              <a:rPr lang="en-GB" strike="sngStrike" dirty="0">
                <a:ea typeface="+mn-lt"/>
                <a:cs typeface="+mn-lt"/>
              </a:rPr>
              <a:t>N=6v6</a:t>
            </a:r>
            <a:endParaRPr lang="en-GB" strike="sngStrike" dirty="0">
              <a:cs typeface="Calibri" panose="020F0502020204030204"/>
            </a:endParaRPr>
          </a:p>
          <a:p>
            <a:pPr>
              <a:buNone/>
            </a:pPr>
            <a:r>
              <a:rPr lang="en-GB" dirty="0" err="1">
                <a:ea typeface="+mn-lt"/>
                <a:cs typeface="+mn-lt"/>
              </a:rPr>
              <a:t>Gaiteri</a:t>
            </a:r>
            <a:r>
              <a:rPr lang="en-GB" dirty="0">
                <a:ea typeface="+mn-lt"/>
                <a:cs typeface="+mn-lt"/>
              </a:rPr>
              <a:t>, et al. </a:t>
            </a:r>
            <a:r>
              <a:rPr lang="en-GB" dirty="0">
                <a:ea typeface="+mn-lt"/>
                <a:cs typeface="+mn-lt"/>
                <a:hlinkClick r:id="rId3"/>
              </a:rPr>
              <a:t>Gene expression and DNA methylation are extensively coordinated with MRI-based brain microstructural characteristics.</a:t>
            </a:r>
            <a:r>
              <a:rPr lang="en-GB" dirty="0">
                <a:ea typeface="+mn-lt"/>
                <a:cs typeface="+mn-lt"/>
              </a:rPr>
              <a:t> Brain Imaging </a:t>
            </a:r>
            <a:r>
              <a:rPr lang="en-GB" dirty="0" err="1">
                <a:ea typeface="+mn-lt"/>
                <a:cs typeface="+mn-lt"/>
              </a:rPr>
              <a:t>Behav</a:t>
            </a:r>
            <a:r>
              <a:rPr lang="en-GB" dirty="0">
                <a:ea typeface="+mn-lt"/>
                <a:cs typeface="+mn-lt"/>
              </a:rPr>
              <a:t>. 2019 Aug;13(4):963-972. </a:t>
            </a:r>
          </a:p>
          <a:p>
            <a:pPr lvl="1" indent="-285750"/>
            <a:r>
              <a:rPr lang="en-GB" dirty="0" err="1">
                <a:ea typeface="+mn-lt"/>
                <a:cs typeface="+mn-lt"/>
              </a:rPr>
              <a:t>postmortem</a:t>
            </a:r>
            <a:r>
              <a:rPr lang="en-GB" dirty="0">
                <a:ea typeface="+mn-lt"/>
                <a:cs typeface="+mn-lt"/>
              </a:rPr>
              <a:t> neuroimaging of microstructure by MRI</a:t>
            </a:r>
          </a:p>
          <a:p>
            <a:pPr lvl="1" indent="-285750"/>
            <a:r>
              <a:rPr lang="en-GB" dirty="0">
                <a:ea typeface="+mn-lt"/>
                <a:cs typeface="+mn-lt"/>
              </a:rPr>
              <a:t>gene expression and DNA methylation</a:t>
            </a:r>
          </a:p>
          <a:p>
            <a:pPr lvl="1" indent="-285750"/>
            <a:r>
              <a:rPr lang="en-GB" dirty="0">
                <a:ea typeface="+mn-lt"/>
                <a:cs typeface="+mn-lt"/>
              </a:rPr>
              <a:t>222 deeply-</a:t>
            </a:r>
            <a:r>
              <a:rPr lang="en-GB" dirty="0" err="1">
                <a:ea typeface="+mn-lt"/>
                <a:cs typeface="+mn-lt"/>
              </a:rPr>
              <a:t>phenotyped</a:t>
            </a:r>
            <a:r>
              <a:rPr lang="en-GB" dirty="0">
                <a:ea typeface="+mn-lt"/>
                <a:cs typeface="+mn-lt"/>
              </a:rPr>
              <a:t> persons in a longitudinal aging cohort</a:t>
            </a:r>
          </a:p>
          <a:p>
            <a:pPr lvl="1" indent="-285750"/>
            <a:r>
              <a:rPr lang="en-GB" dirty="0">
                <a:ea typeface="+mn-lt"/>
                <a:cs typeface="+mn-lt"/>
              </a:rPr>
              <a:t>"hundreds of genes and methylation at thousands of loci are related"</a:t>
            </a:r>
            <a:endParaRPr lang="en-GB">
              <a:cs typeface="Calibri" panose="020F0502020204030204"/>
            </a:endParaRPr>
          </a:p>
        </p:txBody>
      </p:sp>
    </p:spTree>
    <p:extLst>
      <p:ext uri="{BB962C8B-B14F-4D97-AF65-F5344CB8AC3E}">
        <p14:creationId xmlns:p14="http://schemas.microsoft.com/office/powerpoint/2010/main" val="73522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A85-C6D5-4ACE-9BC9-892190A1C45C}"/>
              </a:ext>
            </a:extLst>
          </p:cNvPr>
          <p:cNvSpPr>
            <a:spLocks noGrp="1"/>
          </p:cNvSpPr>
          <p:nvPr>
            <p:ph type="title"/>
          </p:nvPr>
        </p:nvSpPr>
        <p:spPr/>
        <p:txBody>
          <a:bodyPr/>
          <a:lstStyle/>
          <a:p>
            <a:r>
              <a:rPr lang="en-GB" dirty="0"/>
              <a:t>EWAS of </a:t>
            </a:r>
            <a:r>
              <a:rPr lang="en-GB" dirty="0" err="1"/>
              <a:t>hydroxymethylation</a:t>
            </a:r>
          </a:p>
        </p:txBody>
      </p:sp>
      <p:sp>
        <p:nvSpPr>
          <p:cNvPr id="3" name="Content Placeholder 2">
            <a:extLst>
              <a:ext uri="{FF2B5EF4-FFF2-40B4-BE49-F238E27FC236}">
                <a16:creationId xmlns:a16="http://schemas.microsoft.com/office/drawing/2014/main" id="{FE3D9195-0574-4B7C-94B5-FF0D3A70D662}"/>
              </a:ext>
            </a:extLst>
          </p:cNvPr>
          <p:cNvSpPr>
            <a:spLocks noGrp="1"/>
          </p:cNvSpPr>
          <p:nvPr>
            <p:ph idx="1"/>
          </p:nvPr>
        </p:nvSpPr>
        <p:spPr/>
        <p:txBody>
          <a:bodyPr/>
          <a:lstStyle/>
          <a:p>
            <a:pPr marL="0" indent="0">
              <a:buNone/>
            </a:pPr>
            <a:r>
              <a:rPr lang="en-GB" dirty="0" err="1"/>
              <a:t>Ringh</a:t>
            </a:r>
            <a:r>
              <a:rPr lang="en-GB" dirty="0"/>
              <a:t>, Mikael V. et al. Tobacco smoking induces changes in true DNA methylation, </a:t>
            </a:r>
            <a:r>
              <a:rPr lang="en-GB" dirty="0" err="1"/>
              <a:t>hydroxymethylation</a:t>
            </a:r>
            <a:r>
              <a:rPr lang="en-GB" dirty="0"/>
              <a:t> and gene expression in bronchoalveolar lavage cells, </a:t>
            </a:r>
            <a:r>
              <a:rPr lang="en-GB" dirty="0" err="1"/>
              <a:t>EBioMedicine</a:t>
            </a:r>
            <a:r>
              <a:rPr lang="en-GB" dirty="0"/>
              <a:t>, </a:t>
            </a:r>
            <a:r>
              <a:rPr lang="pl-PL" dirty="0"/>
              <a:t>2019 Jul 11. pii: S2352-3964(19)30441-4.</a:t>
            </a:r>
            <a:endParaRPr lang="en-GB" dirty="0"/>
          </a:p>
          <a:p>
            <a:pPr lvl="1"/>
            <a:r>
              <a:rPr lang="en-GB" dirty="0"/>
              <a:t>"We identified 1667 total 5mC + 5hmC, 1756 5mC and 67 5hmC differentially methylated positions (DMPs) between smokers and non-smokers (FDR-adjusted P &lt;.05, absolute </a:t>
            </a:r>
            <a:r>
              <a:rPr lang="el-GR" dirty="0"/>
              <a:t>Δβ &gt;0.15)." </a:t>
            </a:r>
            <a:endParaRPr lang="en-GB" dirty="0"/>
          </a:p>
          <a:p>
            <a:pPr lvl="1"/>
            <a:r>
              <a:rPr lang="en-GB" dirty="0"/>
              <a:t>Most were novel for smoking differences.  </a:t>
            </a:r>
          </a:p>
          <a:p>
            <a:pPr lvl="1"/>
            <a:r>
              <a:rPr lang="en-GB" dirty="0"/>
              <a:t>Directions of 5mC and 5hmC differences indicated that smoking demethylated DNA via conversion to 5hmC.</a:t>
            </a:r>
          </a:p>
          <a:p>
            <a:pPr marL="457200" lvl="1" indent="0">
              <a:buNone/>
            </a:pPr>
            <a:endParaRPr lang="en-GB" dirty="0"/>
          </a:p>
          <a:p>
            <a:pPr marL="0" indent="0">
              <a:buNone/>
            </a:pPr>
            <a:endParaRPr lang="en-GB" dirty="0"/>
          </a:p>
        </p:txBody>
      </p:sp>
    </p:spTree>
    <p:extLst>
      <p:ext uri="{BB962C8B-B14F-4D97-AF65-F5344CB8AC3E}">
        <p14:creationId xmlns:p14="http://schemas.microsoft.com/office/powerpoint/2010/main" val="412547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3A93-D0FF-4738-9471-3D765CA17B7E}"/>
              </a:ext>
            </a:extLst>
          </p:cNvPr>
          <p:cNvSpPr>
            <a:spLocks noGrp="1"/>
          </p:cNvSpPr>
          <p:nvPr>
            <p:ph type="title"/>
          </p:nvPr>
        </p:nvSpPr>
        <p:spPr/>
        <p:txBody>
          <a:bodyPr/>
          <a:lstStyle/>
          <a:p>
            <a:r>
              <a:rPr lang="en-GB" dirty="0">
                <a:cs typeface="Calibri Light"/>
              </a:rPr>
              <a:t>Study registration</a:t>
            </a:r>
            <a:endParaRPr lang="en-GB" dirty="0"/>
          </a:p>
        </p:txBody>
      </p:sp>
      <p:sp>
        <p:nvSpPr>
          <p:cNvPr id="3" name="Content Placeholder 2">
            <a:extLst>
              <a:ext uri="{FF2B5EF4-FFF2-40B4-BE49-F238E27FC236}">
                <a16:creationId xmlns:a16="http://schemas.microsoft.com/office/drawing/2014/main" id="{A3499FDB-A554-4D9A-8FE4-051BB47ED9B7}"/>
              </a:ext>
            </a:extLst>
          </p:cNvPr>
          <p:cNvSpPr>
            <a:spLocks noGrp="1"/>
          </p:cNvSpPr>
          <p:nvPr>
            <p:ph idx="1"/>
          </p:nvPr>
        </p:nvSpPr>
        <p:spPr/>
        <p:txBody>
          <a:bodyPr vert="horz" lIns="91440" tIns="45720" rIns="91440" bIns="45720" rtlCol="0" anchor="t">
            <a:normAutofit fontScale="77500" lnSpcReduction="20000"/>
          </a:bodyPr>
          <a:lstStyle/>
          <a:p>
            <a:pPr>
              <a:buNone/>
            </a:pPr>
            <a:r>
              <a:rPr lang="en-GB" dirty="0">
                <a:ea typeface="+mn-lt"/>
                <a:cs typeface="+mn-lt"/>
              </a:rPr>
              <a:t>Groene SG, </a:t>
            </a:r>
            <a:r>
              <a:rPr lang="en-GB" dirty="0" err="1">
                <a:ea typeface="+mn-lt"/>
                <a:cs typeface="+mn-lt"/>
              </a:rPr>
              <a:t>Todtenhaupt</a:t>
            </a:r>
            <a:r>
              <a:rPr lang="en-GB" dirty="0">
                <a:ea typeface="+mn-lt"/>
                <a:cs typeface="+mn-lt"/>
              </a:rPr>
              <a:t> P, van </a:t>
            </a:r>
            <a:r>
              <a:rPr lang="en-GB" dirty="0" err="1">
                <a:ea typeface="+mn-lt"/>
                <a:cs typeface="+mn-lt"/>
              </a:rPr>
              <a:t>Zwet</a:t>
            </a:r>
            <a:r>
              <a:rPr lang="en-GB" dirty="0">
                <a:ea typeface="+mn-lt"/>
                <a:cs typeface="+mn-lt"/>
              </a:rPr>
              <a:t> EW, van Pel M, </a:t>
            </a:r>
            <a:r>
              <a:rPr lang="en-GB" dirty="0" err="1">
                <a:ea typeface="+mn-lt"/>
                <a:cs typeface="+mn-lt"/>
              </a:rPr>
              <a:t>Berkhout</a:t>
            </a:r>
            <a:r>
              <a:rPr lang="en-GB" dirty="0">
                <a:ea typeface="+mn-lt"/>
                <a:cs typeface="+mn-lt"/>
              </a:rPr>
              <a:t> RJM, Haak MC, </a:t>
            </a:r>
            <a:r>
              <a:rPr lang="en-GB" dirty="0" err="1">
                <a:ea typeface="+mn-lt"/>
                <a:cs typeface="+mn-lt"/>
              </a:rPr>
              <a:t>Roest</a:t>
            </a:r>
            <a:r>
              <a:rPr lang="en-GB" dirty="0">
                <a:ea typeface="+mn-lt"/>
                <a:cs typeface="+mn-lt"/>
              </a:rPr>
              <a:t> AAW, Lopriore E, van Klink JMM, Heijmans BT. </a:t>
            </a:r>
            <a:r>
              <a:rPr lang="en-GB" dirty="0">
                <a:ea typeface="+mn-lt"/>
                <a:cs typeface="+mn-lt"/>
                <a:hlinkClick r:id="rId2"/>
              </a:rPr>
              <a:t>TwinLIFE: The Twin Longitudinal Investigation of FEtal Discordance.</a:t>
            </a:r>
            <a:r>
              <a:rPr lang="en-GB" dirty="0">
                <a:ea typeface="+mn-lt"/>
                <a:cs typeface="+mn-lt"/>
              </a:rPr>
              <a:t> Twin Res Hum Genet. 2019 Jul 25:1-6. </a:t>
            </a:r>
            <a:endParaRPr lang="en-GB" dirty="0">
              <a:cs typeface="Calibri" panose="020F0502020204030204"/>
            </a:endParaRPr>
          </a:p>
          <a:p>
            <a:pPr lvl="1"/>
            <a:r>
              <a:rPr lang="en-GB" dirty="0">
                <a:ea typeface="+mn-lt"/>
                <a:cs typeface="+mn-lt"/>
              </a:rPr>
              <a:t>DNA methylation of mesenchymal stromal cells isolated from cord </a:t>
            </a:r>
          </a:p>
          <a:p>
            <a:pPr lvl="1"/>
            <a:r>
              <a:rPr lang="en-GB" dirty="0">
                <a:ea typeface="+mn-lt"/>
                <a:cs typeface="+mn-lt"/>
              </a:rPr>
              <a:t>follow up the MC twins for growth, cardiovascular and neurodevelopmental outcomes during childhood</a:t>
            </a:r>
            <a:endParaRPr lang="en-US" dirty="0">
              <a:ea typeface="+mn-lt"/>
              <a:cs typeface="+mn-lt"/>
            </a:endParaRPr>
          </a:p>
          <a:p>
            <a:pPr lvl="1"/>
            <a:r>
              <a:rPr lang="en-GB" dirty="0">
                <a:ea typeface="+mn-lt"/>
                <a:cs typeface="+mn-lt"/>
              </a:rPr>
              <a:t>100 MC twin pairs</a:t>
            </a:r>
            <a:endParaRPr lang="en-GB" dirty="0"/>
          </a:p>
          <a:p>
            <a:pPr>
              <a:buNone/>
            </a:pPr>
            <a:r>
              <a:rPr lang="en-GB" dirty="0">
                <a:ea typeface="+mn-lt"/>
                <a:cs typeface="+mn-lt"/>
              </a:rPr>
              <a:t>Ek, et al. </a:t>
            </a:r>
            <a:r>
              <a:rPr lang="en-GB" dirty="0">
                <a:ea typeface="+mn-lt"/>
                <a:cs typeface="+mn-lt"/>
                <a:hlinkClick r:id="rId3"/>
              </a:rPr>
              <a:t>A randomized controlled trial for overweight and obesity in preschoolers: the More and Less Europe study - an intervention within the STOP project.</a:t>
            </a:r>
            <a:r>
              <a:rPr lang="en-GB" dirty="0">
                <a:ea typeface="+mn-lt"/>
                <a:cs typeface="+mn-lt"/>
              </a:rPr>
              <a:t> BMC Public Health. 2019 Jul 15;19(1):945.</a:t>
            </a:r>
          </a:p>
          <a:p>
            <a:pPr lvl="1"/>
            <a:r>
              <a:rPr lang="en-GB" dirty="0">
                <a:cs typeface="Calibri" panose="020F0502020204030204"/>
              </a:rPr>
              <a:t>"A two-arm, parallel design randomized controlled trial" for obesity intervention</a:t>
            </a:r>
            <a:endParaRPr lang="en-US" dirty="0">
              <a:ea typeface="+mn-lt"/>
              <a:cs typeface="+mn-lt"/>
            </a:endParaRPr>
          </a:p>
          <a:p>
            <a:pPr lvl="1"/>
            <a:r>
              <a:rPr lang="en-GB" dirty="0">
                <a:cs typeface="Calibri" panose="020F0502020204030204"/>
              </a:rPr>
              <a:t>300 2-to 6-year-old children with overweight and obesity</a:t>
            </a:r>
            <a:endParaRPr lang="en-US" dirty="0">
              <a:ea typeface="+mn-lt"/>
              <a:cs typeface="+mn-lt"/>
            </a:endParaRPr>
          </a:p>
          <a:p>
            <a:pPr lvl="1"/>
            <a:r>
              <a:rPr lang="en-GB" dirty="0">
                <a:cs typeface="Calibri" panose="020F0502020204030204"/>
              </a:rPr>
              <a:t>Intervention: 10-weekly group sessions which focus on evidence-based parenting practices followed by "MINISTOP application for 6-months to support healthy eating and physical activity </a:t>
            </a:r>
            <a:r>
              <a:rPr lang="en-GB" dirty="0" err="1">
                <a:cs typeface="Calibri" panose="020F0502020204030204"/>
              </a:rPr>
              <a:t>behaviors</a:t>
            </a:r>
            <a:r>
              <a:rPr lang="en-GB" dirty="0">
                <a:cs typeface="Calibri" panose="020F0502020204030204"/>
              </a:rPr>
              <a:t> ..." </a:t>
            </a:r>
            <a:endParaRPr lang="en-GB" dirty="0">
              <a:ea typeface="+mn-lt"/>
              <a:cs typeface="+mn-lt"/>
            </a:endParaRPr>
          </a:p>
          <a:p>
            <a:pPr lvl="1"/>
            <a:r>
              <a:rPr lang="en-GB" dirty="0">
                <a:cs typeface="Calibri" panose="020F0502020204030204"/>
              </a:rPr>
              <a:t>Outcomes considered after 9 months, including DNA methylation.</a:t>
            </a:r>
            <a:endParaRPr lang="en-GB" dirty="0"/>
          </a:p>
          <a:p>
            <a:pPr indent="0">
              <a:buNone/>
            </a:pPr>
            <a:endParaRPr lang="en-GB" dirty="0">
              <a:cs typeface="Calibri" panose="020F0502020204030204"/>
            </a:endParaRPr>
          </a:p>
          <a:p>
            <a:pPr marL="457200" lvl="1" indent="0">
              <a:buNone/>
            </a:pPr>
            <a:endParaRPr lang="en-GB" dirty="0">
              <a:cs typeface="Calibri" panose="020F0502020204030204"/>
            </a:endParaRPr>
          </a:p>
        </p:txBody>
      </p:sp>
    </p:spTree>
    <p:extLst>
      <p:ext uri="{BB962C8B-B14F-4D97-AF65-F5344CB8AC3E}">
        <p14:creationId xmlns:p14="http://schemas.microsoft.com/office/powerpoint/2010/main" val="47723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EE23-280D-4211-9C1E-5CD09EDD1CCE}"/>
              </a:ext>
            </a:extLst>
          </p:cNvPr>
          <p:cNvSpPr>
            <a:spLocks noGrp="1"/>
          </p:cNvSpPr>
          <p:nvPr>
            <p:ph type="title"/>
          </p:nvPr>
        </p:nvSpPr>
        <p:spPr/>
        <p:txBody>
          <a:bodyPr/>
          <a:lstStyle/>
          <a:p>
            <a:r>
              <a:rPr lang="en-GB" dirty="0"/>
              <a:t>Methods</a:t>
            </a:r>
            <a:endParaRPr lang="en-GB">
              <a:cs typeface="Calibri Light"/>
            </a:endParaRPr>
          </a:p>
        </p:txBody>
      </p:sp>
      <p:sp>
        <p:nvSpPr>
          <p:cNvPr id="3" name="Content Placeholder 2">
            <a:extLst>
              <a:ext uri="{FF2B5EF4-FFF2-40B4-BE49-F238E27FC236}">
                <a16:creationId xmlns:a16="http://schemas.microsoft.com/office/drawing/2014/main" id="{3B99F46A-624A-407C-BB16-DD4F1040E799}"/>
              </a:ext>
            </a:extLst>
          </p:cNvPr>
          <p:cNvSpPr>
            <a:spLocks noGrp="1"/>
          </p:cNvSpPr>
          <p:nvPr>
            <p:ph idx="1"/>
          </p:nvPr>
        </p:nvSpPr>
        <p:spPr/>
        <p:txBody>
          <a:bodyPr>
            <a:normAutofit fontScale="92500" lnSpcReduction="20000"/>
          </a:bodyPr>
          <a:lstStyle/>
          <a:p>
            <a:pPr marL="0" indent="0">
              <a:buNone/>
            </a:pPr>
            <a:r>
              <a:rPr lang="en-GB" dirty="0"/>
              <a:t>Luo X, Yang C, Wei Y. Detection of cell-type-specific risk-CpG sites in epigenome-wide association studies. Nat </a:t>
            </a:r>
            <a:r>
              <a:rPr lang="en-GB" dirty="0" err="1"/>
              <a:t>Commun</a:t>
            </a:r>
            <a:r>
              <a:rPr lang="en-GB" dirty="0"/>
              <a:t>. 2019;10(1):3113. Published 2019 Jul 15. </a:t>
            </a:r>
          </a:p>
          <a:p>
            <a:pPr marL="457200" lvl="1" indent="0">
              <a:buNone/>
            </a:pPr>
            <a:r>
              <a:rPr lang="en-GB" dirty="0"/>
              <a:t>A method for improving power of EWAS in complex tissues.</a:t>
            </a:r>
          </a:p>
          <a:p>
            <a:pPr marL="457200" lvl="1" indent="0">
              <a:buNone/>
            </a:pPr>
            <a:endParaRPr lang="en-GB" dirty="0"/>
          </a:p>
          <a:p>
            <a:pPr marL="457200" lvl="1" indent="0">
              <a:buNone/>
            </a:pPr>
            <a:r>
              <a:rPr lang="en-GB" dirty="0"/>
              <a:t>Reference EWAS model essentially adjusts for cell type in order to identify an ‘aggregate’ effect across all cell types. It fits the following model for each CpG site:</a:t>
            </a:r>
            <a:br>
              <a:rPr lang="en-GB" dirty="0"/>
            </a:br>
            <a:endParaRPr lang="en-GB" dirty="0"/>
          </a:p>
          <a:p>
            <a:pPr marL="0" indent="0">
              <a:buNone/>
            </a:pPr>
            <a:endParaRPr lang="en-GB" dirty="0"/>
          </a:p>
          <a:p>
            <a:pPr marL="457200" lvl="1" indent="0">
              <a:buNone/>
            </a:pPr>
            <a:r>
              <a:rPr lang="en-GB" dirty="0"/>
              <a:t>O</a:t>
            </a:r>
            <a:r>
              <a:rPr lang="en-GB" baseline="-25000" dirty="0"/>
              <a:t>i</a:t>
            </a:r>
            <a:r>
              <a:rPr lang="en-GB" dirty="0"/>
              <a:t> = observed methylation for individual </a:t>
            </a:r>
            <a:r>
              <a:rPr lang="en-GB" dirty="0" err="1"/>
              <a:t>i</a:t>
            </a:r>
            <a:r>
              <a:rPr lang="en-GB" dirty="0"/>
              <a:t> at the CpG site</a:t>
            </a:r>
          </a:p>
          <a:p>
            <a:pPr marL="457200" lvl="1" indent="0">
              <a:buNone/>
            </a:pPr>
            <a:r>
              <a:rPr lang="en-GB" dirty="0"/>
              <a:t>T = effects of each phenotype on methylation</a:t>
            </a:r>
          </a:p>
          <a:p>
            <a:pPr marL="457200" lvl="1" indent="0">
              <a:buNone/>
            </a:pPr>
            <a:r>
              <a:rPr lang="en-GB" dirty="0"/>
              <a:t>x</a:t>
            </a:r>
            <a:r>
              <a:rPr lang="en-GB" baseline="-25000" dirty="0"/>
              <a:t>i</a:t>
            </a:r>
            <a:r>
              <a:rPr lang="en-GB" dirty="0"/>
              <a:t> = phenotype values for individual </a:t>
            </a:r>
            <a:r>
              <a:rPr lang="en-GB" dirty="0" err="1"/>
              <a:t>i</a:t>
            </a:r>
            <a:r>
              <a:rPr lang="en-GB" dirty="0"/>
              <a:t> </a:t>
            </a:r>
          </a:p>
          <a:p>
            <a:pPr marL="457200" lvl="1" indent="0">
              <a:buNone/>
            </a:pPr>
            <a:r>
              <a:rPr lang="en-GB" dirty="0"/>
              <a:t>M = cell-type specific methylation levels</a:t>
            </a:r>
          </a:p>
          <a:p>
            <a:pPr marL="457200" lvl="1" indent="0">
              <a:buNone/>
            </a:pPr>
            <a:r>
              <a:rPr lang="en-GB" dirty="0"/>
              <a:t>p</a:t>
            </a:r>
            <a:r>
              <a:rPr lang="en-GB" baseline="-25000" dirty="0"/>
              <a:t>i </a:t>
            </a:r>
            <a:r>
              <a:rPr lang="en-GB" dirty="0"/>
              <a:t>= cell-type proportions for individual </a:t>
            </a:r>
            <a:r>
              <a:rPr lang="en-GB" dirty="0" err="1"/>
              <a:t>i</a:t>
            </a:r>
            <a:endParaRPr lang="en-GB" dirty="0"/>
          </a:p>
          <a:p>
            <a:pPr marL="0" indent="0">
              <a:buNone/>
            </a:pPr>
            <a:endParaRPr lang="en-GB" dirty="0"/>
          </a:p>
          <a:p>
            <a:pPr marL="0" indent="0">
              <a:buNone/>
            </a:pPr>
            <a:endParaRPr lang="en-GB" dirty="0"/>
          </a:p>
          <a:p>
            <a:pPr marL="457200" lvl="1" indent="0">
              <a:buNone/>
            </a:pPr>
            <a:endParaRPr lang="en-GB" dirty="0"/>
          </a:p>
          <a:p>
            <a:pPr marL="457200" lvl="1" indent="0">
              <a:buNone/>
            </a:pPr>
            <a:endParaRPr lang="en-GB" dirty="0"/>
          </a:p>
          <a:p>
            <a:pPr marL="0" indent="0">
              <a:buNone/>
            </a:pPr>
            <a:endParaRPr lang="en-GB" dirty="0"/>
          </a:p>
          <a:p>
            <a:pPr marL="457200" lvl="1"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89A697A2-EC0D-4AEF-84F6-E81BF50671AE}"/>
              </a:ext>
            </a:extLst>
          </p:cNvPr>
          <p:cNvPicPr>
            <a:picLocks noChangeAspect="1"/>
          </p:cNvPicPr>
          <p:nvPr/>
        </p:nvPicPr>
        <p:blipFill rotWithShape="1">
          <a:blip r:embed="rId2"/>
          <a:srcRect t="-1" r="2338" b="11741"/>
          <a:stretch/>
        </p:blipFill>
        <p:spPr>
          <a:xfrm>
            <a:off x="2403239" y="3834657"/>
            <a:ext cx="3181132" cy="563171"/>
          </a:xfrm>
          <a:prstGeom prst="rect">
            <a:avLst/>
          </a:prstGeom>
        </p:spPr>
      </p:pic>
    </p:spTree>
    <p:extLst>
      <p:ext uri="{BB962C8B-B14F-4D97-AF65-F5344CB8AC3E}">
        <p14:creationId xmlns:p14="http://schemas.microsoft.com/office/powerpoint/2010/main" val="261929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9E81-5118-4E00-A2F1-3F6FAC80427B}"/>
              </a:ext>
            </a:extLst>
          </p:cNvPr>
          <p:cNvSpPr>
            <a:spLocks noGrp="1"/>
          </p:cNvSpPr>
          <p:nvPr>
            <p:ph type="title"/>
          </p:nvPr>
        </p:nvSpPr>
        <p:spPr/>
        <p:txBody>
          <a:bodyPr/>
          <a:lstStyle/>
          <a:p>
            <a:r>
              <a:rPr lang="en-GB" dirty="0"/>
              <a:t>EWAS for cell-type specific effects</a:t>
            </a:r>
          </a:p>
        </p:txBody>
      </p:sp>
      <p:pic>
        <p:nvPicPr>
          <p:cNvPr id="4" name="Picture 3">
            <a:extLst>
              <a:ext uri="{FF2B5EF4-FFF2-40B4-BE49-F238E27FC236}">
                <a16:creationId xmlns:a16="http://schemas.microsoft.com/office/drawing/2014/main" id="{EEE47E11-EE11-42D7-AF75-E05FC69EF760}"/>
              </a:ext>
            </a:extLst>
          </p:cNvPr>
          <p:cNvPicPr>
            <a:picLocks noChangeAspect="1"/>
          </p:cNvPicPr>
          <p:nvPr/>
        </p:nvPicPr>
        <p:blipFill>
          <a:blip r:embed="rId2"/>
          <a:stretch>
            <a:fillRect/>
          </a:stretch>
        </p:blipFill>
        <p:spPr>
          <a:xfrm>
            <a:off x="979715" y="1669686"/>
            <a:ext cx="7696200" cy="4962059"/>
          </a:xfrm>
          <a:prstGeom prst="rect">
            <a:avLst/>
          </a:prstGeom>
        </p:spPr>
      </p:pic>
      <p:sp>
        <p:nvSpPr>
          <p:cNvPr id="5" name="TextBox 4">
            <a:extLst>
              <a:ext uri="{FF2B5EF4-FFF2-40B4-BE49-F238E27FC236}">
                <a16:creationId xmlns:a16="http://schemas.microsoft.com/office/drawing/2014/main" id="{4E48E5DC-61E8-4572-A0ED-D36B32DDF120}"/>
              </a:ext>
            </a:extLst>
          </p:cNvPr>
          <p:cNvSpPr txBox="1"/>
          <p:nvPr/>
        </p:nvSpPr>
        <p:spPr>
          <a:xfrm>
            <a:off x="3309257" y="2834457"/>
            <a:ext cx="707572" cy="646331"/>
          </a:xfrm>
          <a:prstGeom prst="rect">
            <a:avLst/>
          </a:prstGeom>
          <a:noFill/>
        </p:spPr>
        <p:txBody>
          <a:bodyPr wrap="square" rtlCol="0">
            <a:spAutoFit/>
          </a:bodyPr>
          <a:lstStyle/>
          <a:p>
            <a:r>
              <a:rPr lang="en-GB" dirty="0"/>
              <a:t>3 cell types</a:t>
            </a:r>
          </a:p>
        </p:txBody>
      </p:sp>
      <p:sp>
        <p:nvSpPr>
          <p:cNvPr id="6" name="TextBox 5">
            <a:extLst>
              <a:ext uri="{FF2B5EF4-FFF2-40B4-BE49-F238E27FC236}">
                <a16:creationId xmlns:a16="http://schemas.microsoft.com/office/drawing/2014/main" id="{3971DD70-10EA-4CA5-9B7B-7D8AB7A1866F}"/>
              </a:ext>
            </a:extLst>
          </p:cNvPr>
          <p:cNvSpPr txBox="1"/>
          <p:nvPr/>
        </p:nvSpPr>
        <p:spPr>
          <a:xfrm>
            <a:off x="8435522" y="1351927"/>
            <a:ext cx="3641271" cy="5355312"/>
          </a:xfrm>
          <a:prstGeom prst="rect">
            <a:avLst/>
          </a:prstGeom>
          <a:noFill/>
        </p:spPr>
        <p:txBody>
          <a:bodyPr wrap="square" rtlCol="0">
            <a:spAutoFit/>
          </a:bodyPr>
          <a:lstStyle/>
          <a:p>
            <a:r>
              <a:rPr lang="en-GB" dirty="0"/>
              <a:t>Parameters estimated by a generalized expectation-maximization algorithm.</a:t>
            </a:r>
          </a:p>
          <a:p>
            <a:endParaRPr lang="en-GB" dirty="0"/>
          </a:p>
          <a:p>
            <a:r>
              <a:rPr lang="en-GB" dirty="0"/>
              <a:t>Cell-type proportions are initially estimated using Houseman’s algorithm. </a:t>
            </a:r>
          </a:p>
          <a:p>
            <a:endParaRPr lang="en-GB" dirty="0"/>
          </a:p>
          <a:p>
            <a:r>
              <a:rPr lang="en-GB" dirty="0"/>
              <a:t>Cell-type specific baseline methylation profiles are initially estimated by simple linear regression.</a:t>
            </a:r>
          </a:p>
          <a:p>
            <a:endParaRPr lang="en-GB" dirty="0"/>
          </a:p>
          <a:p>
            <a:r>
              <a:rPr lang="en-GB" dirty="0" err="1"/>
              <a:t>i</a:t>
            </a:r>
            <a:r>
              <a:rPr lang="en-GB" dirty="0"/>
              <a:t> = individual (n)</a:t>
            </a:r>
          </a:p>
          <a:p>
            <a:r>
              <a:rPr lang="en-GB" dirty="0"/>
              <a:t>j = CpG site</a:t>
            </a:r>
          </a:p>
          <a:p>
            <a:r>
              <a:rPr lang="en-GB" dirty="0"/>
              <a:t>l = phenotype</a:t>
            </a:r>
          </a:p>
          <a:p>
            <a:r>
              <a:rPr lang="en-GB" dirty="0"/>
              <a:t>k = cell type</a:t>
            </a:r>
          </a:p>
          <a:p>
            <a:endParaRPr lang="en-GB" dirty="0"/>
          </a:p>
          <a:p>
            <a:r>
              <a:rPr lang="en-GB" dirty="0"/>
              <a:t>(</a:t>
            </a:r>
            <a:r>
              <a:rPr lang="en-GB" dirty="0" err="1"/>
              <a:t>pBIC</a:t>
            </a:r>
            <a:r>
              <a:rPr lang="en-GB" dirty="0"/>
              <a:t> used to select ‘optimal’ K)</a:t>
            </a:r>
          </a:p>
        </p:txBody>
      </p:sp>
      <p:sp>
        <p:nvSpPr>
          <p:cNvPr id="7" name="TextBox 6">
            <a:extLst>
              <a:ext uri="{FF2B5EF4-FFF2-40B4-BE49-F238E27FC236}">
                <a16:creationId xmlns:a16="http://schemas.microsoft.com/office/drawing/2014/main" id="{8F951477-BBB0-4819-AB78-8180C139F029}"/>
              </a:ext>
            </a:extLst>
          </p:cNvPr>
          <p:cNvSpPr txBox="1"/>
          <p:nvPr/>
        </p:nvSpPr>
        <p:spPr>
          <a:xfrm>
            <a:off x="1469572" y="1628179"/>
            <a:ext cx="4386942" cy="369332"/>
          </a:xfrm>
          <a:prstGeom prst="rect">
            <a:avLst/>
          </a:prstGeom>
          <a:noFill/>
        </p:spPr>
        <p:txBody>
          <a:bodyPr wrap="square" rtlCol="0">
            <a:spAutoFit/>
          </a:bodyPr>
          <a:lstStyle/>
          <a:p>
            <a:r>
              <a:rPr lang="en-GB" dirty="0"/>
              <a:t>Two-layer hierarchical model</a:t>
            </a:r>
          </a:p>
        </p:txBody>
      </p:sp>
    </p:spTree>
    <p:extLst>
      <p:ext uri="{BB962C8B-B14F-4D97-AF65-F5344CB8AC3E}">
        <p14:creationId xmlns:p14="http://schemas.microsoft.com/office/powerpoint/2010/main" val="2131260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B265-FAF9-44E9-8F1A-108E743CF9AC}"/>
              </a:ext>
            </a:extLst>
          </p:cNvPr>
          <p:cNvSpPr>
            <a:spLocks noGrp="1"/>
          </p:cNvSpPr>
          <p:nvPr>
            <p:ph type="title"/>
          </p:nvPr>
        </p:nvSpPr>
        <p:spPr>
          <a:xfrm>
            <a:off x="838200" y="365125"/>
            <a:ext cx="10515600" cy="1325563"/>
          </a:xfrm>
        </p:spPr>
        <p:txBody>
          <a:bodyPr/>
          <a:lstStyle/>
          <a:p>
            <a:r>
              <a:rPr lang="en-GB" dirty="0"/>
              <a:t>Performance of HIRE under simulations</a:t>
            </a:r>
          </a:p>
        </p:txBody>
      </p:sp>
      <p:pic>
        <p:nvPicPr>
          <p:cNvPr id="4" name="Picture 3">
            <a:extLst>
              <a:ext uri="{FF2B5EF4-FFF2-40B4-BE49-F238E27FC236}">
                <a16:creationId xmlns:a16="http://schemas.microsoft.com/office/drawing/2014/main" id="{D113AF15-DC60-43A3-9D88-D388B33D7FCC}"/>
              </a:ext>
            </a:extLst>
          </p:cNvPr>
          <p:cNvPicPr>
            <a:picLocks noChangeAspect="1"/>
          </p:cNvPicPr>
          <p:nvPr/>
        </p:nvPicPr>
        <p:blipFill>
          <a:blip r:embed="rId2"/>
          <a:stretch>
            <a:fillRect/>
          </a:stretch>
        </p:blipFill>
        <p:spPr>
          <a:xfrm>
            <a:off x="1382890" y="1829673"/>
            <a:ext cx="9426220" cy="4799727"/>
          </a:xfrm>
          <a:prstGeom prst="rect">
            <a:avLst/>
          </a:prstGeom>
        </p:spPr>
      </p:pic>
      <p:sp>
        <p:nvSpPr>
          <p:cNvPr id="5" name="TextBox 4">
            <a:extLst>
              <a:ext uri="{FF2B5EF4-FFF2-40B4-BE49-F238E27FC236}">
                <a16:creationId xmlns:a16="http://schemas.microsoft.com/office/drawing/2014/main" id="{C4345CEB-F0F7-4BD5-8553-E4FAD083D930}"/>
              </a:ext>
            </a:extLst>
          </p:cNvPr>
          <p:cNvSpPr txBox="1"/>
          <p:nvPr/>
        </p:nvSpPr>
        <p:spPr>
          <a:xfrm rot="16200000">
            <a:off x="-753327" y="3775032"/>
            <a:ext cx="3815409" cy="369332"/>
          </a:xfrm>
          <a:prstGeom prst="rect">
            <a:avLst/>
          </a:prstGeom>
          <a:noFill/>
        </p:spPr>
        <p:txBody>
          <a:bodyPr wrap="square" rtlCol="0">
            <a:spAutoFit/>
          </a:bodyPr>
          <a:lstStyle/>
          <a:p>
            <a:r>
              <a:rPr lang="en-GB" dirty="0"/>
              <a:t>A few associations  | No associations</a:t>
            </a:r>
          </a:p>
        </p:txBody>
      </p:sp>
      <p:sp>
        <p:nvSpPr>
          <p:cNvPr id="6" name="Rectangle 5">
            <a:extLst>
              <a:ext uri="{FF2B5EF4-FFF2-40B4-BE49-F238E27FC236}">
                <a16:creationId xmlns:a16="http://schemas.microsoft.com/office/drawing/2014/main" id="{AC038009-27E7-4ADF-834F-EE66E9EF1ADD}"/>
              </a:ext>
            </a:extLst>
          </p:cNvPr>
          <p:cNvSpPr/>
          <p:nvPr/>
        </p:nvSpPr>
        <p:spPr>
          <a:xfrm>
            <a:off x="5302102" y="2587256"/>
            <a:ext cx="5323368" cy="1304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DE240464-70DC-4959-8A28-A1302561FBA9}"/>
              </a:ext>
            </a:extLst>
          </p:cNvPr>
          <p:cNvSpPr/>
          <p:nvPr/>
        </p:nvSpPr>
        <p:spPr>
          <a:xfrm>
            <a:off x="5302102" y="4030501"/>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91199451-A143-46F2-AECF-585EF3868A4E}"/>
              </a:ext>
            </a:extLst>
          </p:cNvPr>
          <p:cNvSpPr/>
          <p:nvPr/>
        </p:nvSpPr>
        <p:spPr>
          <a:xfrm>
            <a:off x="5302102" y="4321126"/>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75BD8369-735F-48E6-BFCD-350E2C1D6556}"/>
              </a:ext>
            </a:extLst>
          </p:cNvPr>
          <p:cNvSpPr/>
          <p:nvPr/>
        </p:nvSpPr>
        <p:spPr>
          <a:xfrm>
            <a:off x="5302102" y="4620747"/>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31C49BE1-1CCC-4087-986B-0CD8C2D2C8D8}"/>
              </a:ext>
            </a:extLst>
          </p:cNvPr>
          <p:cNvSpPr/>
          <p:nvPr/>
        </p:nvSpPr>
        <p:spPr>
          <a:xfrm>
            <a:off x="5302102" y="4903969"/>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72513E8-C8A6-4422-BB98-F93712DE8C0E}"/>
              </a:ext>
            </a:extLst>
          </p:cNvPr>
          <p:cNvSpPr/>
          <p:nvPr/>
        </p:nvSpPr>
        <p:spPr>
          <a:xfrm>
            <a:off x="5302102" y="5201682"/>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7465DDDB-F0BF-408D-9E22-19A377356E7D}"/>
              </a:ext>
            </a:extLst>
          </p:cNvPr>
          <p:cNvSpPr/>
          <p:nvPr/>
        </p:nvSpPr>
        <p:spPr>
          <a:xfrm>
            <a:off x="5302102" y="5492307"/>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8C21DB08-11A4-4192-A18B-8B9521B80398}"/>
              </a:ext>
            </a:extLst>
          </p:cNvPr>
          <p:cNvSpPr/>
          <p:nvPr/>
        </p:nvSpPr>
        <p:spPr>
          <a:xfrm>
            <a:off x="5302102" y="5782932"/>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5AEBDEA-850F-406A-8387-D498770B9814}"/>
              </a:ext>
            </a:extLst>
          </p:cNvPr>
          <p:cNvSpPr/>
          <p:nvPr/>
        </p:nvSpPr>
        <p:spPr>
          <a:xfrm>
            <a:off x="5302102" y="6371439"/>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F75F1A07-FB31-44B1-96F8-2682235E0A40}"/>
              </a:ext>
            </a:extLst>
          </p:cNvPr>
          <p:cNvSpPr/>
          <p:nvPr/>
        </p:nvSpPr>
        <p:spPr>
          <a:xfrm>
            <a:off x="5302102" y="6073557"/>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8148E9FB-3528-4A31-B070-D9B80734B9A9}"/>
              </a:ext>
            </a:extLst>
          </p:cNvPr>
          <p:cNvSpPr/>
          <p:nvPr/>
        </p:nvSpPr>
        <p:spPr>
          <a:xfrm>
            <a:off x="5305645" y="3885192"/>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6E6076CD-E3B1-47F1-86D6-84278C5DC390}"/>
              </a:ext>
            </a:extLst>
          </p:cNvPr>
          <p:cNvSpPr/>
          <p:nvPr/>
        </p:nvSpPr>
        <p:spPr>
          <a:xfrm>
            <a:off x="5305645" y="4175817"/>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C3944F4E-4254-4F05-AE94-E797A49FB9B6}"/>
              </a:ext>
            </a:extLst>
          </p:cNvPr>
          <p:cNvSpPr/>
          <p:nvPr/>
        </p:nvSpPr>
        <p:spPr>
          <a:xfrm>
            <a:off x="5305645" y="4475438"/>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C30F86DF-29E8-4D1F-84C3-2181FDB7697E}"/>
              </a:ext>
            </a:extLst>
          </p:cNvPr>
          <p:cNvSpPr/>
          <p:nvPr/>
        </p:nvSpPr>
        <p:spPr>
          <a:xfrm>
            <a:off x="5305645" y="4758660"/>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BAD3B1C0-43A9-4CEA-AD96-6372FF34FB58}"/>
              </a:ext>
            </a:extLst>
          </p:cNvPr>
          <p:cNvSpPr/>
          <p:nvPr/>
        </p:nvSpPr>
        <p:spPr>
          <a:xfrm>
            <a:off x="5305645" y="5056373"/>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877F2F2D-C01C-48DD-985A-95D2151BE711}"/>
              </a:ext>
            </a:extLst>
          </p:cNvPr>
          <p:cNvSpPr/>
          <p:nvPr/>
        </p:nvSpPr>
        <p:spPr>
          <a:xfrm>
            <a:off x="5305645" y="5346998"/>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76B0E151-3318-4FBD-A0CC-3982DBE6AC6A}"/>
              </a:ext>
            </a:extLst>
          </p:cNvPr>
          <p:cNvSpPr/>
          <p:nvPr/>
        </p:nvSpPr>
        <p:spPr>
          <a:xfrm>
            <a:off x="5305645" y="5637623"/>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BBC42215-6CBB-40ED-8C67-70912DC26553}"/>
              </a:ext>
            </a:extLst>
          </p:cNvPr>
          <p:cNvSpPr/>
          <p:nvPr/>
        </p:nvSpPr>
        <p:spPr>
          <a:xfrm>
            <a:off x="5305645" y="6226130"/>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13125DB9-6069-439B-A53C-F19B36F866AF}"/>
              </a:ext>
            </a:extLst>
          </p:cNvPr>
          <p:cNvSpPr/>
          <p:nvPr/>
        </p:nvSpPr>
        <p:spPr>
          <a:xfrm>
            <a:off x="5305645" y="5928248"/>
            <a:ext cx="5323368" cy="172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FFB2FCBF-FF17-4742-8E66-9BB25893215C}"/>
              </a:ext>
            </a:extLst>
          </p:cNvPr>
          <p:cNvSpPr/>
          <p:nvPr/>
        </p:nvSpPr>
        <p:spPr>
          <a:xfrm>
            <a:off x="5241847" y="3895443"/>
            <a:ext cx="5323368" cy="264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1545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1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6"/>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7"/>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9"/>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0"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2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57A445-2952-45D5-9693-CAE2F76058B9}"/>
              </a:ext>
            </a:extLst>
          </p:cNvPr>
          <p:cNvPicPr>
            <a:picLocks noChangeAspect="1"/>
          </p:cNvPicPr>
          <p:nvPr/>
        </p:nvPicPr>
        <p:blipFill rotWithShape="1">
          <a:blip r:embed="rId2"/>
          <a:srcRect l="30937" t="5324" r="30625" b="13148"/>
          <a:stretch/>
        </p:blipFill>
        <p:spPr>
          <a:xfrm>
            <a:off x="330200" y="428624"/>
            <a:ext cx="5372100" cy="6409397"/>
          </a:xfrm>
          <a:prstGeom prst="rect">
            <a:avLst/>
          </a:prstGeom>
        </p:spPr>
      </p:pic>
      <p:pic>
        <p:nvPicPr>
          <p:cNvPr id="5" name="Picture 4">
            <a:extLst>
              <a:ext uri="{FF2B5EF4-FFF2-40B4-BE49-F238E27FC236}">
                <a16:creationId xmlns:a16="http://schemas.microsoft.com/office/drawing/2014/main" id="{B433CFA4-32AC-45D2-B2FB-D516C80AADDF}"/>
              </a:ext>
            </a:extLst>
          </p:cNvPr>
          <p:cNvPicPr>
            <a:picLocks noChangeAspect="1"/>
          </p:cNvPicPr>
          <p:nvPr/>
        </p:nvPicPr>
        <p:blipFill rotWithShape="1">
          <a:blip r:embed="rId3"/>
          <a:srcRect l="29687" t="5324" r="30625" b="14815"/>
          <a:stretch/>
        </p:blipFill>
        <p:spPr>
          <a:xfrm>
            <a:off x="5055510" y="428622"/>
            <a:ext cx="5545572" cy="6276977"/>
          </a:xfrm>
          <a:prstGeom prst="rect">
            <a:avLst/>
          </a:prstGeom>
        </p:spPr>
      </p:pic>
      <p:sp>
        <p:nvSpPr>
          <p:cNvPr id="6" name="TextBox 5">
            <a:extLst>
              <a:ext uri="{FF2B5EF4-FFF2-40B4-BE49-F238E27FC236}">
                <a16:creationId xmlns:a16="http://schemas.microsoft.com/office/drawing/2014/main" id="{722FD219-980C-48E7-99C7-241AF7AD0A1F}"/>
              </a:ext>
            </a:extLst>
          </p:cNvPr>
          <p:cNvSpPr txBox="1"/>
          <p:nvPr/>
        </p:nvSpPr>
        <p:spPr>
          <a:xfrm>
            <a:off x="330200" y="59293"/>
            <a:ext cx="4386942" cy="369332"/>
          </a:xfrm>
          <a:prstGeom prst="rect">
            <a:avLst/>
          </a:prstGeom>
          <a:noFill/>
        </p:spPr>
        <p:txBody>
          <a:bodyPr wrap="square" rtlCol="0">
            <a:spAutoFit/>
          </a:bodyPr>
          <a:lstStyle/>
          <a:p>
            <a:r>
              <a:rPr lang="en-GB" dirty="0"/>
              <a:t>Simulated data with true associations</a:t>
            </a:r>
          </a:p>
        </p:txBody>
      </p:sp>
      <p:sp>
        <p:nvSpPr>
          <p:cNvPr id="7" name="TextBox 6">
            <a:extLst>
              <a:ext uri="{FF2B5EF4-FFF2-40B4-BE49-F238E27FC236}">
                <a16:creationId xmlns:a16="http://schemas.microsoft.com/office/drawing/2014/main" id="{196F0801-B813-445E-B237-CA28BA4F3F8E}"/>
              </a:ext>
            </a:extLst>
          </p:cNvPr>
          <p:cNvSpPr txBox="1"/>
          <p:nvPr/>
        </p:nvSpPr>
        <p:spPr>
          <a:xfrm>
            <a:off x="5055510" y="67786"/>
            <a:ext cx="6552290" cy="369332"/>
          </a:xfrm>
          <a:prstGeom prst="rect">
            <a:avLst/>
          </a:prstGeom>
          <a:noFill/>
        </p:spPr>
        <p:txBody>
          <a:bodyPr wrap="square" rtlCol="0">
            <a:spAutoFit/>
          </a:bodyPr>
          <a:lstStyle/>
          <a:p>
            <a:r>
              <a:rPr lang="en-GB" dirty="0"/>
              <a:t>Rheumatoid arthritis whole blood dataset (cases vs controls)</a:t>
            </a:r>
          </a:p>
        </p:txBody>
      </p:sp>
      <p:sp>
        <p:nvSpPr>
          <p:cNvPr id="8" name="Rectangle 7">
            <a:extLst>
              <a:ext uri="{FF2B5EF4-FFF2-40B4-BE49-F238E27FC236}">
                <a16:creationId xmlns:a16="http://schemas.microsoft.com/office/drawing/2014/main" id="{BD9D845F-6D1E-49C8-B7B8-85ABB036A391}"/>
              </a:ext>
            </a:extLst>
          </p:cNvPr>
          <p:cNvSpPr/>
          <p:nvPr/>
        </p:nvSpPr>
        <p:spPr>
          <a:xfrm>
            <a:off x="7828296" y="437118"/>
            <a:ext cx="1952524" cy="15186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9" name="TextBox 8">
            <a:extLst>
              <a:ext uri="{FF2B5EF4-FFF2-40B4-BE49-F238E27FC236}">
                <a16:creationId xmlns:a16="http://schemas.microsoft.com/office/drawing/2014/main" id="{CDF0578B-306D-4C57-AC19-F5F3F3D60BE9}"/>
              </a:ext>
            </a:extLst>
          </p:cNvPr>
          <p:cNvSpPr txBox="1"/>
          <p:nvPr/>
        </p:nvSpPr>
        <p:spPr>
          <a:xfrm>
            <a:off x="9442453" y="660400"/>
            <a:ext cx="2419348" cy="1200329"/>
          </a:xfrm>
          <a:prstGeom prst="rect">
            <a:avLst/>
          </a:prstGeom>
          <a:noFill/>
        </p:spPr>
        <p:txBody>
          <a:bodyPr wrap="square" rtlCol="0">
            <a:spAutoFit/>
          </a:bodyPr>
          <a:lstStyle/>
          <a:p>
            <a:r>
              <a:rPr lang="en-GB" dirty="0"/>
              <a:t>1=CD4+</a:t>
            </a:r>
          </a:p>
          <a:p>
            <a:r>
              <a:rPr lang="en-GB" dirty="0"/>
              <a:t>2,4 = Neutrophils</a:t>
            </a:r>
          </a:p>
          <a:p>
            <a:r>
              <a:rPr lang="en-GB" dirty="0"/>
              <a:t>3 = ? (has the strongest associations)</a:t>
            </a:r>
          </a:p>
        </p:txBody>
      </p:sp>
    </p:spTree>
    <p:extLst>
      <p:ext uri="{BB962C8B-B14F-4D97-AF65-F5344CB8AC3E}">
        <p14:creationId xmlns:p14="http://schemas.microsoft.com/office/powerpoint/2010/main" val="3924692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D747-0049-458F-A028-EDB98EA66A5E}"/>
              </a:ext>
            </a:extLst>
          </p:cNvPr>
          <p:cNvSpPr>
            <a:spLocks noGrp="1"/>
          </p:cNvSpPr>
          <p:nvPr>
            <p:ph type="title"/>
          </p:nvPr>
        </p:nvSpPr>
        <p:spPr/>
        <p:txBody>
          <a:bodyPr/>
          <a:lstStyle/>
          <a:p>
            <a:r>
              <a:rPr lang="en-GB" dirty="0">
                <a:cs typeface="Calibri Light"/>
              </a:rPr>
              <a:t>Methods</a:t>
            </a:r>
            <a:endParaRPr lang="en-GB" dirty="0"/>
          </a:p>
        </p:txBody>
      </p:sp>
      <p:sp>
        <p:nvSpPr>
          <p:cNvPr id="3" name="Content Placeholder 2">
            <a:extLst>
              <a:ext uri="{FF2B5EF4-FFF2-40B4-BE49-F238E27FC236}">
                <a16:creationId xmlns:a16="http://schemas.microsoft.com/office/drawing/2014/main" id="{B93165B6-C206-4FFB-8889-636E590E006F}"/>
              </a:ext>
            </a:extLst>
          </p:cNvPr>
          <p:cNvSpPr>
            <a:spLocks noGrp="1"/>
          </p:cNvSpPr>
          <p:nvPr>
            <p:ph idx="1"/>
          </p:nvPr>
        </p:nvSpPr>
        <p:spPr/>
        <p:txBody>
          <a:bodyPr vert="horz" lIns="91440" tIns="45720" rIns="91440" bIns="45720" rtlCol="0" anchor="t">
            <a:normAutofit/>
          </a:bodyPr>
          <a:lstStyle/>
          <a:p>
            <a:pPr>
              <a:buNone/>
            </a:pPr>
            <a:r>
              <a:rPr lang="en-GB" dirty="0">
                <a:ea typeface="+mn-lt"/>
                <a:cs typeface="+mn-lt"/>
              </a:rPr>
              <a:t>Thompson M, Chen ZJ, Rahmani E, Halperin E. </a:t>
            </a:r>
            <a:r>
              <a:rPr lang="en-GB" dirty="0">
                <a:ea typeface="+mn-lt"/>
                <a:cs typeface="+mn-lt"/>
                <a:hlinkClick r:id="rId2"/>
              </a:rPr>
              <a:t>CONFINED: distinguishing biological from technical sources of variation by leveraging multiple methylation datasets.</a:t>
            </a:r>
            <a:r>
              <a:rPr lang="en-GB" dirty="0">
                <a:ea typeface="+mn-lt"/>
                <a:cs typeface="+mn-lt"/>
              </a:rPr>
              <a:t> Genome Biol. 2019 Jul 12;20(1):138.</a:t>
            </a:r>
            <a:endParaRPr lang="en-US" dirty="0">
              <a:ea typeface="+mn-lt"/>
              <a:cs typeface="+mn-lt"/>
            </a:endParaRPr>
          </a:p>
          <a:p>
            <a:pPr marL="800100" lvl="1" indent="-342900"/>
            <a:r>
              <a:rPr lang="en-GB" dirty="0">
                <a:ea typeface="+mn-lt"/>
                <a:cs typeface="+mn-lt"/>
              </a:rPr>
              <a:t>"a reference-free method based on sparse canonical correlation analysis to separate the biological from technical sources of variability"</a:t>
            </a:r>
          </a:p>
          <a:p>
            <a:pPr marL="800100" lvl="1" indent="-342900"/>
            <a:r>
              <a:rPr lang="en-US" dirty="0">
                <a:latin typeface="Calibri"/>
                <a:cs typeface="Times New Roman"/>
              </a:rPr>
              <a:t>"based on the observation that the same biological sources of variation typically affect different studies that are performed under the same conditions (e.g., on the same tissue type), while technical variability is study-specific"</a:t>
            </a:r>
            <a:endParaRPr lang="en-GB" dirty="0">
              <a:latin typeface="Calibri"/>
              <a:ea typeface="+mn-lt"/>
              <a:cs typeface="+mn-lt"/>
            </a:endParaRPr>
          </a:p>
          <a:p>
            <a:pPr marL="457200" lvl="1" indent="0">
              <a:buNone/>
            </a:pPr>
            <a:endParaRPr lang="en-GB" dirty="0">
              <a:cs typeface="Calibri"/>
            </a:endParaRPr>
          </a:p>
        </p:txBody>
      </p:sp>
      <p:pic>
        <p:nvPicPr>
          <p:cNvPr id="6" name="Picture 6" descr="A screenshot of a social media post&#10;&#10;Description generated with very high confidence">
            <a:extLst>
              <a:ext uri="{FF2B5EF4-FFF2-40B4-BE49-F238E27FC236}">
                <a16:creationId xmlns:a16="http://schemas.microsoft.com/office/drawing/2014/main" id="{F3192F3D-3B09-44BA-8122-FA5BB28FFA4A}"/>
              </a:ext>
            </a:extLst>
          </p:cNvPr>
          <p:cNvPicPr>
            <a:picLocks noChangeAspect="1"/>
          </p:cNvPicPr>
          <p:nvPr/>
        </p:nvPicPr>
        <p:blipFill rotWithShape="1">
          <a:blip r:embed="rId3"/>
          <a:srcRect l="11321" t="27578" r="37610" b="44843"/>
          <a:stretch/>
        </p:blipFill>
        <p:spPr>
          <a:xfrm>
            <a:off x="6299886" y="83151"/>
            <a:ext cx="5742755" cy="1742664"/>
          </a:xfrm>
          <a:prstGeom prst="rect">
            <a:avLst/>
          </a:prstGeom>
        </p:spPr>
      </p:pic>
    </p:spTree>
    <p:extLst>
      <p:ext uri="{BB962C8B-B14F-4D97-AF65-F5344CB8AC3E}">
        <p14:creationId xmlns:p14="http://schemas.microsoft.com/office/powerpoint/2010/main" val="78612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7DC7-B151-46A3-8FE4-60E10EAFF46F}"/>
              </a:ext>
            </a:extLst>
          </p:cNvPr>
          <p:cNvSpPr>
            <a:spLocks noGrp="1"/>
          </p:cNvSpPr>
          <p:nvPr>
            <p:ph type="title"/>
          </p:nvPr>
        </p:nvSpPr>
        <p:spPr/>
        <p:txBody>
          <a:bodyPr/>
          <a:lstStyle/>
          <a:p>
            <a:r>
              <a:rPr lang="en-GB" dirty="0">
                <a:cs typeface="Calibri Light"/>
              </a:rPr>
              <a:t>Roles for specific cell types</a:t>
            </a:r>
          </a:p>
        </p:txBody>
      </p:sp>
      <p:sp>
        <p:nvSpPr>
          <p:cNvPr id="3" name="Content Placeholder 2">
            <a:extLst>
              <a:ext uri="{FF2B5EF4-FFF2-40B4-BE49-F238E27FC236}">
                <a16:creationId xmlns:a16="http://schemas.microsoft.com/office/drawing/2014/main" id="{33D9C192-876F-4281-A802-D5095BC815B0}"/>
              </a:ext>
            </a:extLst>
          </p:cNvPr>
          <p:cNvSpPr>
            <a:spLocks noGrp="1"/>
          </p:cNvSpPr>
          <p:nvPr>
            <p:ph idx="1"/>
          </p:nvPr>
        </p:nvSpPr>
        <p:spPr/>
        <p:txBody>
          <a:bodyPr vert="horz" lIns="91440" tIns="45720" rIns="91440" bIns="45720" rtlCol="0" anchor="t">
            <a:normAutofit/>
          </a:bodyPr>
          <a:lstStyle/>
          <a:p>
            <a:pPr>
              <a:buNone/>
            </a:pPr>
            <a:r>
              <a:rPr lang="en-GB" dirty="0">
                <a:ea typeface="+mn-lt"/>
                <a:cs typeface="+mn-lt"/>
              </a:rPr>
              <a:t>Watanabe et al. </a:t>
            </a:r>
            <a:r>
              <a:rPr lang="en-GB" dirty="0">
                <a:ea typeface="+mn-lt"/>
                <a:cs typeface="+mn-lt"/>
                <a:hlinkClick r:id="rId2"/>
              </a:rPr>
              <a:t>Genetic mapping of cell type specificity for complex traits.</a:t>
            </a:r>
            <a:r>
              <a:rPr lang="en-GB" dirty="0">
                <a:ea typeface="+mn-lt"/>
                <a:cs typeface="+mn-lt"/>
              </a:rPr>
              <a:t> Nat Commun. 2019 Jul 19;10(1):3222. </a:t>
            </a:r>
            <a:endParaRPr lang="en-GB" dirty="0">
              <a:cs typeface="Calibri" panose="020F0502020204030204"/>
            </a:endParaRPr>
          </a:p>
          <a:p>
            <a:pPr lvl="1"/>
            <a:r>
              <a:rPr lang="en-GB" dirty="0">
                <a:ea typeface="+mn-lt"/>
                <a:cs typeface="+mn-lt"/>
              </a:rPr>
              <a:t>For some traits, the GWAS 'hits' are linked to genes enriched among genes with expression patterns specific to a cell type. This indicates that the cell type has a critical role in the trait.</a:t>
            </a:r>
          </a:p>
          <a:p>
            <a:pPr lvl="1"/>
            <a:r>
              <a:rPr lang="en-GB" dirty="0">
                <a:ea typeface="+mn-lt"/>
                <a:cs typeface="+mn-lt"/>
              </a:rPr>
              <a:t>This approach has been applied in specific instances.</a:t>
            </a:r>
          </a:p>
          <a:p>
            <a:pPr lvl="1"/>
            <a:r>
              <a:rPr lang="en-GB" dirty="0">
                <a:ea typeface="+mn-lt"/>
                <a:cs typeface="+mn-lt"/>
              </a:rPr>
              <a:t>The authors provide tools and a reference dataset to automate these analyses.</a:t>
            </a:r>
          </a:p>
          <a:p>
            <a:pPr lvl="2"/>
            <a:r>
              <a:rPr lang="en-GB" dirty="0">
                <a:ea typeface="+mn-lt"/>
                <a:cs typeface="+mn-lt"/>
              </a:rPr>
              <a:t>43 publicly available </a:t>
            </a:r>
            <a:r>
              <a:rPr lang="en-GB" dirty="0" err="1">
                <a:ea typeface="+mn-lt"/>
                <a:cs typeface="+mn-lt"/>
              </a:rPr>
              <a:t>scRNA-seq</a:t>
            </a:r>
            <a:r>
              <a:rPr lang="en-GB" dirty="0">
                <a:ea typeface="+mn-lt"/>
                <a:cs typeface="+mn-lt"/>
              </a:rPr>
              <a:t> datasets</a:t>
            </a:r>
            <a:endParaRPr lang="en-GB">
              <a:cs typeface="Calibri"/>
            </a:endParaRPr>
          </a:p>
          <a:p>
            <a:pPr lvl="2"/>
            <a:r>
              <a:rPr lang="en-GB" dirty="0">
                <a:ea typeface="+mn-lt"/>
                <a:cs typeface="+mn-lt"/>
              </a:rPr>
              <a:t>"3-step workflow with conditional analyses within and between datasets ... to uncover associations of traits with cell types. Applied this method to 26 traits ..."</a:t>
            </a:r>
            <a:endParaRPr lang="en-GB">
              <a:cs typeface="Calibri"/>
            </a:endParaRPr>
          </a:p>
          <a:p>
            <a:pPr marL="0" indent="0">
              <a:buNone/>
            </a:pPr>
            <a:endParaRPr lang="en-GB" dirty="0">
              <a:cs typeface="Calibri" panose="020F0502020204030204"/>
            </a:endParaRPr>
          </a:p>
        </p:txBody>
      </p:sp>
    </p:spTree>
    <p:extLst>
      <p:ext uri="{BB962C8B-B14F-4D97-AF65-F5344CB8AC3E}">
        <p14:creationId xmlns:p14="http://schemas.microsoft.com/office/powerpoint/2010/main" val="346944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DC25-7995-4502-B595-5526FC1F45DD}"/>
              </a:ext>
            </a:extLst>
          </p:cNvPr>
          <p:cNvSpPr>
            <a:spLocks noGrp="1"/>
          </p:cNvSpPr>
          <p:nvPr>
            <p:ph type="title"/>
          </p:nvPr>
        </p:nvSpPr>
        <p:spPr/>
        <p:txBody>
          <a:bodyPr/>
          <a:lstStyle/>
          <a:p>
            <a:r>
              <a:rPr lang="en-GB" dirty="0" err="1"/>
              <a:t>eQTLs</a:t>
            </a:r>
            <a:r>
              <a:rPr lang="en-GB" dirty="0"/>
              <a:t> and </a:t>
            </a:r>
            <a:r>
              <a:rPr lang="en-GB" dirty="0" err="1"/>
              <a:t>differentation</a:t>
            </a:r>
            <a:endParaRPr lang="en-GB" dirty="0"/>
          </a:p>
        </p:txBody>
      </p:sp>
      <p:sp>
        <p:nvSpPr>
          <p:cNvPr id="3" name="Content Placeholder 2">
            <a:extLst>
              <a:ext uri="{FF2B5EF4-FFF2-40B4-BE49-F238E27FC236}">
                <a16:creationId xmlns:a16="http://schemas.microsoft.com/office/drawing/2014/main" id="{FE94B2D4-A232-4911-A97D-05E2BBFAFA10}"/>
              </a:ext>
            </a:extLst>
          </p:cNvPr>
          <p:cNvSpPr>
            <a:spLocks noGrp="1"/>
          </p:cNvSpPr>
          <p:nvPr>
            <p:ph idx="1"/>
          </p:nvPr>
        </p:nvSpPr>
        <p:spPr>
          <a:xfrm>
            <a:off x="838200" y="1825625"/>
            <a:ext cx="10515600" cy="4351338"/>
          </a:xfrm>
        </p:spPr>
        <p:txBody>
          <a:bodyPr/>
          <a:lstStyle/>
          <a:p>
            <a:pPr marL="0" indent="0">
              <a:buNone/>
            </a:pPr>
            <a:r>
              <a:rPr lang="en-GB" dirty="0"/>
              <a:t>Strober BJ, </a:t>
            </a:r>
            <a:r>
              <a:rPr lang="en-GB" dirty="0" err="1"/>
              <a:t>Elorbany</a:t>
            </a:r>
            <a:r>
              <a:rPr lang="en-GB" dirty="0"/>
              <a:t> R, Rhodes K, Krishnan N, Tayeb K, Battle A, Gilad Y. Dynamic genetic regulation of gene expression during cellular differentiation. Science. 2019 Jun 28;364(6447):1287-1290.</a:t>
            </a:r>
          </a:p>
          <a:p>
            <a:pPr lvl="1"/>
            <a:r>
              <a:rPr lang="en-GB" dirty="0"/>
              <a:t>19 </a:t>
            </a:r>
            <a:r>
              <a:rPr lang="en-GB" dirty="0" err="1"/>
              <a:t>Yoruban</a:t>
            </a:r>
            <a:r>
              <a:rPr lang="en-GB" dirty="0"/>
              <a:t> individuals</a:t>
            </a:r>
          </a:p>
          <a:p>
            <a:pPr lvl="1"/>
            <a:r>
              <a:rPr lang="en-GB" dirty="0"/>
              <a:t>induced pluripotent stem cells</a:t>
            </a:r>
          </a:p>
          <a:p>
            <a:pPr lvl="1"/>
            <a:r>
              <a:rPr lang="en-GB" dirty="0"/>
              <a:t>16 time points during differentiation into cardiomyocytes</a:t>
            </a:r>
          </a:p>
        </p:txBody>
      </p:sp>
    </p:spTree>
    <p:extLst>
      <p:ext uri="{BB962C8B-B14F-4D97-AF65-F5344CB8AC3E}">
        <p14:creationId xmlns:p14="http://schemas.microsoft.com/office/powerpoint/2010/main" val="336660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6690C-A479-41CB-AB4B-2814E88FB13B}"/>
              </a:ext>
            </a:extLst>
          </p:cNvPr>
          <p:cNvSpPr>
            <a:spLocks noGrp="1"/>
          </p:cNvSpPr>
          <p:nvPr>
            <p:ph type="title"/>
          </p:nvPr>
        </p:nvSpPr>
        <p:spPr/>
        <p:txBody>
          <a:bodyPr/>
          <a:lstStyle/>
          <a:p>
            <a:r>
              <a:rPr lang="en-GB" dirty="0"/>
              <a:t>Somatic mutations</a:t>
            </a:r>
          </a:p>
        </p:txBody>
      </p:sp>
      <p:sp>
        <p:nvSpPr>
          <p:cNvPr id="3" name="Content Placeholder 2">
            <a:extLst>
              <a:ext uri="{FF2B5EF4-FFF2-40B4-BE49-F238E27FC236}">
                <a16:creationId xmlns:a16="http://schemas.microsoft.com/office/drawing/2014/main" id="{22F850FD-E19A-4572-B757-10B39D312845}"/>
              </a:ext>
            </a:extLst>
          </p:cNvPr>
          <p:cNvSpPr>
            <a:spLocks noGrp="1"/>
          </p:cNvSpPr>
          <p:nvPr>
            <p:ph idx="1"/>
          </p:nvPr>
        </p:nvSpPr>
        <p:spPr/>
        <p:txBody>
          <a:bodyPr>
            <a:normAutofit/>
          </a:bodyPr>
          <a:lstStyle/>
          <a:p>
            <a:pPr marL="0" indent="0">
              <a:buNone/>
            </a:pPr>
            <a:r>
              <a:rPr lang="en-GB" dirty="0"/>
              <a:t>Park, Jun Sung et al. “Brain somatic mutations observed in Alzheimer's disease associated with aging and dysregulation of tau phosphorylation.” </a:t>
            </a:r>
            <a:r>
              <a:rPr lang="en-GB" i="1" dirty="0"/>
              <a:t>Nature communications</a:t>
            </a:r>
            <a:r>
              <a:rPr lang="en-GB" dirty="0"/>
              <a:t> vol. 10,1 3090. 12 Jul. 2019, doi:10.1038/s41467-019-11000-7</a:t>
            </a:r>
          </a:p>
          <a:p>
            <a:pPr lvl="1"/>
            <a:r>
              <a:rPr lang="en-GB" dirty="0"/>
              <a:t>"deep whole-exome sequencing (average read depth 584×) in 111 </a:t>
            </a:r>
            <a:r>
              <a:rPr lang="en-GB" dirty="0" err="1"/>
              <a:t>postmortem</a:t>
            </a:r>
            <a:r>
              <a:rPr lang="en-GB" dirty="0"/>
              <a:t> hippocampal formation and matched blood samples from 52 patients with AD and 11 individuals not affected by AD." </a:t>
            </a:r>
          </a:p>
          <a:p>
            <a:pPr lvl="1"/>
            <a:r>
              <a:rPr lang="en-GB" dirty="0"/>
              <a:t>The amount of genetic variation increases with age in the brain but at 4.8-fold slower rate than in blood.  </a:t>
            </a:r>
          </a:p>
          <a:p>
            <a:pPr lvl="1"/>
            <a:r>
              <a:rPr lang="en-GB" dirty="0"/>
              <a:t>There is enrichment for variation accumulating near genes "known to contribute to hyperphosphorylation of tau". </a:t>
            </a:r>
          </a:p>
        </p:txBody>
      </p:sp>
    </p:spTree>
    <p:extLst>
      <p:ext uri="{BB962C8B-B14F-4D97-AF65-F5344CB8AC3E}">
        <p14:creationId xmlns:p14="http://schemas.microsoft.com/office/powerpoint/2010/main" val="423797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44AACE-4808-4AFD-AC9F-FC4409F1EA89}">
  <ds:schemaRefs>
    <ds:schemaRef ds:uri="http://purl.org/dc/dcmitype/"/>
    <ds:schemaRef ds:uri="http://schemas.microsoft.com/office/infopath/2007/PartnerControls"/>
    <ds:schemaRef ds:uri="5437daf8-e155-4260-9992-e8434af7a544"/>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4D8D5FA-39D9-488D-89CC-1E4E1A4F2B88}">
  <ds:schemaRefs>
    <ds:schemaRef ds:uri="http://schemas.microsoft.com/sharepoint/v3/contenttype/forms"/>
  </ds:schemaRefs>
</ds:datastoreItem>
</file>

<file path=customXml/itemProps3.xml><?xml version="1.0" encoding="utf-8"?>
<ds:datastoreItem xmlns:ds="http://schemas.openxmlformats.org/officeDocument/2006/customXml" ds:itemID="{C72A7899-1016-4098-9CA7-07884BC7F4FA}"/>
</file>

<file path=docProps/app.xml><?xml version="1.0" encoding="utf-8"?>
<Properties xmlns="http://schemas.openxmlformats.org/officeDocument/2006/extended-properties" xmlns:vt="http://schemas.openxmlformats.org/officeDocument/2006/docPropsVTypes">
  <Template>office theme</Template>
  <TotalTime>90</TotalTime>
  <Words>436</Words>
  <Application>Microsoft Office PowerPoint</Application>
  <PresentationFormat>Widescreen</PresentationFormat>
  <Paragraphs>122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July 29, 2019</vt:lpstr>
      <vt:lpstr>Methods</vt:lpstr>
      <vt:lpstr>EWAS for cell-type specific effects</vt:lpstr>
      <vt:lpstr>Performance of HIRE under simulations</vt:lpstr>
      <vt:lpstr>PowerPoint Presentation</vt:lpstr>
      <vt:lpstr>Methods</vt:lpstr>
      <vt:lpstr>Roles for specific cell types</vt:lpstr>
      <vt:lpstr>eQTLs and differentation</vt:lpstr>
      <vt:lpstr>Somatic mutations</vt:lpstr>
      <vt:lpstr>DNA in blood plasma</vt:lpstr>
      <vt:lpstr>EWAS</vt:lpstr>
      <vt:lpstr>EWAS</vt:lpstr>
      <vt:lpstr>EWAS in target tissue</vt:lpstr>
      <vt:lpstr>EWAS of hydroxymethylation</vt:lpstr>
      <vt:lpstr>Study registration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Matthew Suderman</cp:lastModifiedBy>
  <cp:revision>101</cp:revision>
  <dcterms:created xsi:type="dcterms:W3CDTF">2013-07-15T20:26:40Z</dcterms:created>
  <dcterms:modified xsi:type="dcterms:W3CDTF">2019-08-02T16:02:55Z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