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8" r:id="rId6"/>
    <p:sldId id="259" r:id="rId7"/>
    <p:sldId id="271" r:id="rId8"/>
    <p:sldId id="262" r:id="rId9"/>
    <p:sldId id="265" r:id="rId10"/>
    <p:sldId id="274" r:id="rId11"/>
    <p:sldId id="275" r:id="rId12"/>
    <p:sldId id="263" r:id="rId13"/>
    <p:sldId id="257" r:id="rId14"/>
    <p:sldId id="264" r:id="rId15"/>
    <p:sldId id="267" r:id="rId16"/>
    <p:sldId id="268" r:id="rId17"/>
    <p:sldId id="266" r:id="rId18"/>
    <p:sldId id="276" r:id="rId19"/>
    <p:sldId id="277" r:id="rId20"/>
    <p:sldId id="258" r:id="rId21"/>
    <p:sldId id="270" r:id="rId22"/>
    <p:sldId id="260" r:id="rId23"/>
    <p:sldId id="273" r:id="rId24"/>
    <p:sldId id="272" r:id="rId2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FE490-D3CF-1DEC-D8CE-8D76F27FA3DA}" v="134" dt="2019-09-08T22:19:05.433"/>
    <p1510:client id="{69CEB798-5BDC-4748-B461-429D1969C69F}" v="117" dt="2019-09-06T18:42:37.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6" d="100"/>
          <a:sy n="76" d="100"/>
        </p:scale>
        <p:origin x="132" y="7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69CEB798-5BDC-4748-B461-429D1969C69F}"/>
    <pc:docChg chg="addSld delSld modSld sldOrd">
      <pc:chgData name="Matthew Suderman" userId="S::ms13525@bristol.ac.uk::2709995e-3ea8-4fb0-9b62-eb8034dec529" providerId="AD" clId="Web-{69CEB798-5BDC-4748-B461-429D1969C69F}" dt="2019-09-06T18:42:37.278" v="68"/>
      <pc:docMkLst>
        <pc:docMk/>
      </pc:docMkLst>
      <pc:sldChg chg="addSp delSp modSp new mod modClrScheme chgLayout">
        <pc:chgData name="Matthew Suderman" userId="S::ms13525@bristol.ac.uk::2709995e-3ea8-4fb0-9b62-eb8034dec529" providerId="AD" clId="Web-{69CEB798-5BDC-4748-B461-429D1969C69F}" dt="2019-09-06T18:41:50.668" v="59"/>
        <pc:sldMkLst>
          <pc:docMk/>
          <pc:sldMk cId="409189933" sldId="257"/>
        </pc:sldMkLst>
        <pc:spChg chg="del">
          <ac:chgData name="Matthew Suderman" userId="S::ms13525@bristol.ac.uk::2709995e-3ea8-4fb0-9b62-eb8034dec529" providerId="AD" clId="Web-{69CEB798-5BDC-4748-B461-429D1969C69F}" dt="2019-09-06T18:31:26.202" v="1"/>
          <ac:spMkLst>
            <pc:docMk/>
            <pc:sldMk cId="409189933" sldId="257"/>
            <ac:spMk id="2" creationId="{CA706BC9-9647-4621-A182-FDCB87582EFB}"/>
          </ac:spMkLst>
        </pc:spChg>
        <pc:spChg chg="del">
          <ac:chgData name="Matthew Suderman" userId="S::ms13525@bristol.ac.uk::2709995e-3ea8-4fb0-9b62-eb8034dec529" providerId="AD" clId="Web-{69CEB798-5BDC-4748-B461-429D1969C69F}" dt="2019-09-06T18:31:26.202" v="1"/>
          <ac:spMkLst>
            <pc:docMk/>
            <pc:sldMk cId="409189933" sldId="257"/>
            <ac:spMk id="3" creationId="{1BA88300-4C71-4A6B-ACBA-3AC406CC5E9D}"/>
          </ac:spMkLst>
        </pc:spChg>
        <pc:graphicFrameChg chg="add mod modGraphic">
          <ac:chgData name="Matthew Suderman" userId="S::ms13525@bristol.ac.uk::2709995e-3ea8-4fb0-9b62-eb8034dec529" providerId="AD" clId="Web-{69CEB798-5BDC-4748-B461-429D1969C69F}" dt="2019-09-06T18:41:50.668" v="59"/>
          <ac:graphicFrameMkLst>
            <pc:docMk/>
            <pc:sldMk cId="409189933" sldId="257"/>
            <ac:graphicFrameMk id="5" creationId="{0F366ADA-7E81-4C08-ABFE-BE83BC758BA8}"/>
          </ac:graphicFrameMkLst>
        </pc:graphicFrameChg>
      </pc:sldChg>
      <pc:sldChg chg="addSp modSp new">
        <pc:chgData name="Matthew Suderman" userId="S::ms13525@bristol.ac.uk::2709995e-3ea8-4fb0-9b62-eb8034dec529" providerId="AD" clId="Web-{69CEB798-5BDC-4748-B461-429D1969C69F}" dt="2019-09-06T18:41:54.700" v="60"/>
        <pc:sldMkLst>
          <pc:docMk/>
          <pc:sldMk cId="1239493853" sldId="258"/>
        </pc:sldMkLst>
        <pc:graphicFrameChg chg="add mod modGraphic">
          <ac:chgData name="Matthew Suderman" userId="S::ms13525@bristol.ac.uk::2709995e-3ea8-4fb0-9b62-eb8034dec529" providerId="AD" clId="Web-{69CEB798-5BDC-4748-B461-429D1969C69F}" dt="2019-09-06T18:41:54.700" v="60"/>
          <ac:graphicFrameMkLst>
            <pc:docMk/>
            <pc:sldMk cId="1239493853" sldId="258"/>
            <ac:graphicFrameMk id="3" creationId="{8AF5E632-971E-428C-B372-9021F2452C15}"/>
          </ac:graphicFrameMkLst>
        </pc:graphicFrameChg>
      </pc:sldChg>
      <pc:sldChg chg="addSp modSp new">
        <pc:chgData name="Matthew Suderman" userId="S::ms13525@bristol.ac.uk::2709995e-3ea8-4fb0-9b62-eb8034dec529" providerId="AD" clId="Web-{69CEB798-5BDC-4748-B461-429D1969C69F}" dt="2019-09-06T18:41:58.184" v="61"/>
        <pc:sldMkLst>
          <pc:docMk/>
          <pc:sldMk cId="1555747158" sldId="259"/>
        </pc:sldMkLst>
        <pc:graphicFrameChg chg="add mod modGraphic">
          <ac:chgData name="Matthew Suderman" userId="S::ms13525@bristol.ac.uk::2709995e-3ea8-4fb0-9b62-eb8034dec529" providerId="AD" clId="Web-{69CEB798-5BDC-4748-B461-429D1969C69F}" dt="2019-09-06T18:41:58.184" v="61"/>
          <ac:graphicFrameMkLst>
            <pc:docMk/>
            <pc:sldMk cId="1555747158" sldId="259"/>
            <ac:graphicFrameMk id="3" creationId="{AA53CA83-49E0-47F4-AB93-09CBD701208C}"/>
          </ac:graphicFrameMkLst>
        </pc:graphicFrameChg>
      </pc:sldChg>
      <pc:sldChg chg="addSp modSp new">
        <pc:chgData name="Matthew Suderman" userId="S::ms13525@bristol.ac.uk::2709995e-3ea8-4fb0-9b62-eb8034dec529" providerId="AD" clId="Web-{69CEB798-5BDC-4748-B461-429D1969C69F}" dt="2019-09-06T18:42:02.168" v="62"/>
        <pc:sldMkLst>
          <pc:docMk/>
          <pc:sldMk cId="434402864" sldId="260"/>
        </pc:sldMkLst>
        <pc:graphicFrameChg chg="add mod modGraphic">
          <ac:chgData name="Matthew Suderman" userId="S::ms13525@bristol.ac.uk::2709995e-3ea8-4fb0-9b62-eb8034dec529" providerId="AD" clId="Web-{69CEB798-5BDC-4748-B461-429D1969C69F}" dt="2019-09-06T18:42:02.168" v="62"/>
          <ac:graphicFrameMkLst>
            <pc:docMk/>
            <pc:sldMk cId="434402864" sldId="260"/>
            <ac:graphicFrameMk id="3" creationId="{D9604161-EB3A-41E4-93D7-6815D754A265}"/>
          </ac:graphicFrameMkLst>
        </pc:graphicFrameChg>
      </pc:sldChg>
      <pc:sldChg chg="addSp modSp new del">
        <pc:chgData name="Matthew Suderman" userId="S::ms13525@bristol.ac.uk::2709995e-3ea8-4fb0-9b62-eb8034dec529" providerId="AD" clId="Web-{69CEB798-5BDC-4748-B461-429D1969C69F}" dt="2019-09-06T18:33:16.780" v="15"/>
        <pc:sldMkLst>
          <pc:docMk/>
          <pc:sldMk cId="2786602242" sldId="260"/>
        </pc:sldMkLst>
        <pc:graphicFrameChg chg="add mod modGraphic">
          <ac:chgData name="Matthew Suderman" userId="S::ms13525@bristol.ac.uk::2709995e-3ea8-4fb0-9b62-eb8034dec529" providerId="AD" clId="Web-{69CEB798-5BDC-4748-B461-429D1969C69F}" dt="2019-09-06T18:33:14.702" v="14"/>
          <ac:graphicFrameMkLst>
            <pc:docMk/>
            <pc:sldMk cId="2786602242" sldId="260"/>
            <ac:graphicFrameMk id="3" creationId="{AB5CD530-AE99-41F8-9627-792B9CE6E777}"/>
          </ac:graphicFrameMkLst>
        </pc:graphicFrameChg>
      </pc:sldChg>
      <pc:sldChg chg="addSp modSp new">
        <pc:chgData name="Matthew Suderman" userId="S::ms13525@bristol.ac.uk::2709995e-3ea8-4fb0-9b62-eb8034dec529" providerId="AD" clId="Web-{69CEB798-5BDC-4748-B461-429D1969C69F}" dt="2019-09-06T18:42:09.981" v="63"/>
        <pc:sldMkLst>
          <pc:docMk/>
          <pc:sldMk cId="4285536265" sldId="261"/>
        </pc:sldMkLst>
        <pc:graphicFrameChg chg="add mod modGraphic">
          <ac:chgData name="Matthew Suderman" userId="S::ms13525@bristol.ac.uk::2709995e-3ea8-4fb0-9b62-eb8034dec529" providerId="AD" clId="Web-{69CEB798-5BDC-4748-B461-429D1969C69F}" dt="2019-09-06T18:42:09.981" v="63"/>
          <ac:graphicFrameMkLst>
            <pc:docMk/>
            <pc:sldMk cId="4285536265" sldId="261"/>
            <ac:graphicFrameMk id="3" creationId="{4A1494A6-B88E-48F3-B5A1-7F9E847A221D}"/>
          </ac:graphicFrameMkLst>
        </pc:graphicFrameChg>
      </pc:sldChg>
      <pc:sldChg chg="addSp modSp new">
        <pc:chgData name="Matthew Suderman" userId="S::ms13525@bristol.ac.uk::2709995e-3ea8-4fb0-9b62-eb8034dec529" providerId="AD" clId="Web-{69CEB798-5BDC-4748-B461-429D1969C69F}" dt="2019-09-06T18:42:23.450" v="65"/>
        <pc:sldMkLst>
          <pc:docMk/>
          <pc:sldMk cId="4143694795" sldId="262"/>
        </pc:sldMkLst>
        <pc:graphicFrameChg chg="add mod modGraphic">
          <ac:chgData name="Matthew Suderman" userId="S::ms13525@bristol.ac.uk::2709995e-3ea8-4fb0-9b62-eb8034dec529" providerId="AD" clId="Web-{69CEB798-5BDC-4748-B461-429D1969C69F}" dt="2019-09-06T18:42:23.450" v="65"/>
          <ac:graphicFrameMkLst>
            <pc:docMk/>
            <pc:sldMk cId="4143694795" sldId="262"/>
            <ac:graphicFrameMk id="3" creationId="{2079B51D-C84B-44D9-A06A-B056D1595A68}"/>
          </ac:graphicFrameMkLst>
        </pc:graphicFrameChg>
      </pc:sldChg>
      <pc:sldChg chg="addSp modSp new">
        <pc:chgData name="Matthew Suderman" userId="S::ms13525@bristol.ac.uk::2709995e-3ea8-4fb0-9b62-eb8034dec529" providerId="AD" clId="Web-{69CEB798-5BDC-4748-B461-429D1969C69F}" dt="2019-09-06T18:39:48.232" v="31"/>
        <pc:sldMkLst>
          <pc:docMk/>
          <pc:sldMk cId="2387647952" sldId="263"/>
        </pc:sldMkLst>
        <pc:graphicFrameChg chg="add mod modGraphic">
          <ac:chgData name="Matthew Suderman" userId="S::ms13525@bristol.ac.uk::2709995e-3ea8-4fb0-9b62-eb8034dec529" providerId="AD" clId="Web-{69CEB798-5BDC-4748-B461-429D1969C69F}" dt="2019-09-06T18:39:48.232" v="31"/>
          <ac:graphicFrameMkLst>
            <pc:docMk/>
            <pc:sldMk cId="2387647952" sldId="263"/>
            <ac:graphicFrameMk id="3" creationId="{8EF7A05D-B372-4B33-8E91-20066B6E9DB0}"/>
          </ac:graphicFrameMkLst>
        </pc:graphicFrameChg>
      </pc:sldChg>
      <pc:sldChg chg="addSp modSp new">
        <pc:chgData name="Matthew Suderman" userId="S::ms13525@bristol.ac.uk::2709995e-3ea8-4fb0-9b62-eb8034dec529" providerId="AD" clId="Web-{69CEB798-5BDC-4748-B461-429D1969C69F}" dt="2019-09-06T18:42:28.512" v="66"/>
        <pc:sldMkLst>
          <pc:docMk/>
          <pc:sldMk cId="1436520357" sldId="264"/>
        </pc:sldMkLst>
        <pc:graphicFrameChg chg="add mod modGraphic">
          <ac:chgData name="Matthew Suderman" userId="S::ms13525@bristol.ac.uk::2709995e-3ea8-4fb0-9b62-eb8034dec529" providerId="AD" clId="Web-{69CEB798-5BDC-4748-B461-429D1969C69F}" dt="2019-09-06T18:42:28.512" v="66"/>
          <ac:graphicFrameMkLst>
            <pc:docMk/>
            <pc:sldMk cId="1436520357" sldId="264"/>
            <ac:graphicFrameMk id="3" creationId="{E28C9A6B-92D8-4860-911A-5431597E93A7}"/>
          </ac:graphicFrameMkLst>
        </pc:graphicFrameChg>
      </pc:sldChg>
      <pc:sldChg chg="addSp modSp new">
        <pc:chgData name="Matthew Suderman" userId="S::ms13525@bristol.ac.uk::2709995e-3ea8-4fb0-9b62-eb8034dec529" providerId="AD" clId="Web-{69CEB798-5BDC-4748-B461-429D1969C69F}" dt="2019-09-06T18:40:29.247" v="36"/>
        <pc:sldMkLst>
          <pc:docMk/>
          <pc:sldMk cId="946533858" sldId="265"/>
        </pc:sldMkLst>
        <pc:graphicFrameChg chg="add mod modGraphic">
          <ac:chgData name="Matthew Suderman" userId="S::ms13525@bristol.ac.uk::2709995e-3ea8-4fb0-9b62-eb8034dec529" providerId="AD" clId="Web-{69CEB798-5BDC-4748-B461-429D1969C69F}" dt="2019-09-06T18:40:29.247" v="36"/>
          <ac:graphicFrameMkLst>
            <pc:docMk/>
            <pc:sldMk cId="946533858" sldId="265"/>
            <ac:graphicFrameMk id="3" creationId="{8D2CDD84-8C5A-415A-B309-BCA004DFB7FB}"/>
          </ac:graphicFrameMkLst>
        </pc:graphicFrameChg>
      </pc:sldChg>
      <pc:sldChg chg="addSp modSp new">
        <pc:chgData name="Matthew Suderman" userId="S::ms13525@bristol.ac.uk::2709995e-3ea8-4fb0-9b62-eb8034dec529" providerId="AD" clId="Web-{69CEB798-5BDC-4748-B461-429D1969C69F}" dt="2019-09-06T18:42:37.278" v="68"/>
        <pc:sldMkLst>
          <pc:docMk/>
          <pc:sldMk cId="1111814794" sldId="266"/>
        </pc:sldMkLst>
        <pc:graphicFrameChg chg="add mod modGraphic">
          <ac:chgData name="Matthew Suderman" userId="S::ms13525@bristol.ac.uk::2709995e-3ea8-4fb0-9b62-eb8034dec529" providerId="AD" clId="Web-{69CEB798-5BDC-4748-B461-429D1969C69F}" dt="2019-09-06T18:42:37.278" v="68"/>
          <ac:graphicFrameMkLst>
            <pc:docMk/>
            <pc:sldMk cId="1111814794" sldId="266"/>
            <ac:graphicFrameMk id="3" creationId="{D0FBF93E-9556-4B6D-A406-63089F25EB5E}"/>
          </ac:graphicFrameMkLst>
        </pc:graphicFrameChg>
      </pc:sldChg>
      <pc:sldChg chg="addSp modSp new ord">
        <pc:chgData name="Matthew Suderman" userId="S::ms13525@bristol.ac.uk::2709995e-3ea8-4fb0-9b62-eb8034dec529" providerId="AD" clId="Web-{69CEB798-5BDC-4748-B461-429D1969C69F}" dt="2019-09-06T18:41:22.028" v="56" actId="20577"/>
        <pc:sldMkLst>
          <pc:docMk/>
          <pc:sldMk cId="1637810442" sldId="267"/>
        </pc:sldMkLst>
        <pc:spChg chg="add mod">
          <ac:chgData name="Matthew Suderman" userId="S::ms13525@bristol.ac.uk::2709995e-3ea8-4fb0-9b62-eb8034dec529" providerId="AD" clId="Web-{69CEB798-5BDC-4748-B461-429D1969C69F}" dt="2019-09-06T18:41:22.028" v="56" actId="20577"/>
          <ac:spMkLst>
            <pc:docMk/>
            <pc:sldMk cId="1637810442" sldId="267"/>
            <ac:spMk id="2" creationId="{84A87FA8-6A79-4C8B-89E4-895526A4B6FB}"/>
          </ac:spMkLst>
        </pc:spChg>
      </pc:sldChg>
    </pc:docChg>
  </pc:docChgLst>
  <pc:docChgLst>
    <pc:chgData name="Matthew Suderman" userId="S::ms13525@bristol.ac.uk::2709995e-3ea8-4fb0-9b62-eb8034dec529" providerId="AD" clId="Web-{0F7FE490-D3CF-1DEC-D8CE-8D76F27FA3DA}"/>
    <pc:docChg chg="addSld modSld sldOrd">
      <pc:chgData name="Matthew Suderman" userId="S::ms13525@bristol.ac.uk::2709995e-3ea8-4fb0-9b62-eb8034dec529" providerId="AD" clId="Web-{0F7FE490-D3CF-1DEC-D8CE-8D76F27FA3DA}" dt="2019-09-08T22:19:03.887" v="126"/>
      <pc:docMkLst>
        <pc:docMk/>
      </pc:docMkLst>
      <pc:sldChg chg="modSp">
        <pc:chgData name="Matthew Suderman" userId="S::ms13525@bristol.ac.uk::2709995e-3ea8-4fb0-9b62-eb8034dec529" providerId="AD" clId="Web-{0F7FE490-D3CF-1DEC-D8CE-8D76F27FA3DA}" dt="2019-09-08T22:19:03.887" v="126"/>
        <pc:sldMkLst>
          <pc:docMk/>
          <pc:sldMk cId="109857222" sldId="256"/>
        </pc:sldMkLst>
        <pc:spChg chg="mod">
          <ac:chgData name="Matthew Suderman" userId="S::ms13525@bristol.ac.uk::2709995e-3ea8-4fb0-9b62-eb8034dec529" providerId="AD" clId="Web-{0F7FE490-D3CF-1DEC-D8CE-8D76F27FA3DA}" dt="2019-09-08T22:18:55.262" v="122" actId="1076"/>
          <ac:spMkLst>
            <pc:docMk/>
            <pc:sldMk cId="109857222" sldId="256"/>
            <ac:spMk id="3" creationId="{00000000-0000-0000-0000-000000000000}"/>
          </ac:spMkLst>
        </pc:spChg>
        <pc:graphicFrameChg chg="mod modGraphic">
          <ac:chgData name="Matthew Suderman" userId="S::ms13525@bristol.ac.uk::2709995e-3ea8-4fb0-9b62-eb8034dec529" providerId="AD" clId="Web-{0F7FE490-D3CF-1DEC-D8CE-8D76F27FA3DA}" dt="2019-09-08T22:19:03.887" v="126"/>
          <ac:graphicFrameMkLst>
            <pc:docMk/>
            <pc:sldMk cId="109857222" sldId="256"/>
            <ac:graphicFrameMk id="4" creationId="{00000000-0000-0000-0000-000000000000}"/>
          </ac:graphicFrameMkLst>
        </pc:graphicFrameChg>
      </pc:sldChg>
      <pc:sldChg chg="ord">
        <pc:chgData name="Matthew Suderman" userId="S::ms13525@bristol.ac.uk::2709995e-3ea8-4fb0-9b62-eb8034dec529" providerId="AD" clId="Web-{0F7FE490-D3CF-1DEC-D8CE-8D76F27FA3DA}" dt="2019-09-08T22:18:30.902" v="103"/>
        <pc:sldMkLst>
          <pc:docMk/>
          <pc:sldMk cId="1239493853" sldId="258"/>
        </pc:sldMkLst>
      </pc:sldChg>
      <pc:sldChg chg="ord">
        <pc:chgData name="Matthew Suderman" userId="S::ms13525@bristol.ac.uk::2709995e-3ea8-4fb0-9b62-eb8034dec529" providerId="AD" clId="Web-{0F7FE490-D3CF-1DEC-D8CE-8D76F27FA3DA}" dt="2019-09-08T22:17:19.556" v="65"/>
        <pc:sldMkLst>
          <pc:docMk/>
          <pc:sldMk cId="1555747158" sldId="259"/>
        </pc:sldMkLst>
      </pc:sldChg>
      <pc:sldChg chg="ord">
        <pc:chgData name="Matthew Suderman" userId="S::ms13525@bristol.ac.uk::2709995e-3ea8-4fb0-9b62-eb8034dec529" providerId="AD" clId="Web-{0F7FE490-D3CF-1DEC-D8CE-8D76F27FA3DA}" dt="2019-09-08T22:18:30.902" v="101"/>
        <pc:sldMkLst>
          <pc:docMk/>
          <pc:sldMk cId="434402864" sldId="260"/>
        </pc:sldMkLst>
      </pc:sldChg>
      <pc:sldChg chg="ord">
        <pc:chgData name="Matthew Suderman" userId="S::ms13525@bristol.ac.uk::2709995e-3ea8-4fb0-9b62-eb8034dec529" providerId="AD" clId="Web-{0F7FE490-D3CF-1DEC-D8CE-8D76F27FA3DA}" dt="2019-09-08T22:17:19.556" v="63"/>
        <pc:sldMkLst>
          <pc:docMk/>
          <pc:sldMk cId="4143694795" sldId="262"/>
        </pc:sldMkLst>
      </pc:sldChg>
      <pc:sldChg chg="ord">
        <pc:chgData name="Matthew Suderman" userId="S::ms13525@bristol.ac.uk::2709995e-3ea8-4fb0-9b62-eb8034dec529" providerId="AD" clId="Web-{0F7FE490-D3CF-1DEC-D8CE-8D76F27FA3DA}" dt="2019-09-08T22:18:30.902" v="102"/>
        <pc:sldMkLst>
          <pc:docMk/>
          <pc:sldMk cId="2347256281" sldId="270"/>
        </pc:sldMkLst>
      </pc:sldChg>
      <pc:sldChg chg="ord">
        <pc:chgData name="Matthew Suderman" userId="S::ms13525@bristol.ac.uk::2709995e-3ea8-4fb0-9b62-eb8034dec529" providerId="AD" clId="Web-{0F7FE490-D3CF-1DEC-D8CE-8D76F27FA3DA}" dt="2019-09-08T22:17:19.556" v="64"/>
        <pc:sldMkLst>
          <pc:docMk/>
          <pc:sldMk cId="3338399083" sldId="271"/>
        </pc:sldMkLst>
      </pc:sldChg>
      <pc:sldChg chg="ord">
        <pc:chgData name="Matthew Suderman" userId="S::ms13525@bristol.ac.uk::2709995e-3ea8-4fb0-9b62-eb8034dec529" providerId="AD" clId="Web-{0F7FE490-D3CF-1DEC-D8CE-8D76F27FA3DA}" dt="2019-09-08T22:18:30.886" v="99"/>
        <pc:sldMkLst>
          <pc:docMk/>
          <pc:sldMk cId="404813636" sldId="272"/>
        </pc:sldMkLst>
      </pc:sldChg>
      <pc:sldChg chg="ord">
        <pc:chgData name="Matthew Suderman" userId="S::ms13525@bristol.ac.uk::2709995e-3ea8-4fb0-9b62-eb8034dec529" providerId="AD" clId="Web-{0F7FE490-D3CF-1DEC-D8CE-8D76F27FA3DA}" dt="2019-09-08T22:18:30.886" v="100"/>
        <pc:sldMkLst>
          <pc:docMk/>
          <pc:sldMk cId="2045127477" sldId="273"/>
        </pc:sldMkLst>
      </pc:sldChg>
      <pc:sldChg chg="addSp delSp modSp new ord">
        <pc:chgData name="Matthew Suderman" userId="S::ms13525@bristol.ac.uk::2709995e-3ea8-4fb0-9b62-eb8034dec529" providerId="AD" clId="Web-{0F7FE490-D3CF-1DEC-D8CE-8D76F27FA3DA}" dt="2019-09-08T22:18:08.321" v="97" actId="20577"/>
        <pc:sldMkLst>
          <pc:docMk/>
          <pc:sldMk cId="3972262999" sldId="278"/>
        </pc:sldMkLst>
        <pc:spChg chg="mod">
          <ac:chgData name="Matthew Suderman" userId="S::ms13525@bristol.ac.uk::2709995e-3ea8-4fb0-9b62-eb8034dec529" providerId="AD" clId="Web-{0F7FE490-D3CF-1DEC-D8CE-8D76F27FA3DA}" dt="2019-09-08T22:18:08.321" v="97" actId="20577"/>
          <ac:spMkLst>
            <pc:docMk/>
            <pc:sldMk cId="3972262999" sldId="278"/>
            <ac:spMk id="2" creationId="{3020BF53-A561-4D88-9F78-5A23C3036CC3}"/>
          </ac:spMkLst>
        </pc:spChg>
        <pc:spChg chg="add mod">
          <ac:chgData name="Matthew Suderman" userId="S::ms13525@bristol.ac.uk::2709995e-3ea8-4fb0-9b62-eb8034dec529" providerId="AD" clId="Web-{0F7FE490-D3CF-1DEC-D8CE-8D76F27FA3DA}" dt="2019-09-08T22:17:41.275" v="77" actId="20577"/>
          <ac:spMkLst>
            <pc:docMk/>
            <pc:sldMk cId="3972262999" sldId="278"/>
            <ac:spMk id="5" creationId="{8C291FC0-068F-452A-B4AB-3856978C0F3B}"/>
          </ac:spMkLst>
        </pc:spChg>
        <pc:spChg chg="add mod">
          <ac:chgData name="Matthew Suderman" userId="S::ms13525@bristol.ac.uk::2709995e-3ea8-4fb0-9b62-eb8034dec529" providerId="AD" clId="Web-{0F7FE490-D3CF-1DEC-D8CE-8D76F27FA3DA}" dt="2019-09-08T22:17:58.056" v="80" actId="20577"/>
          <ac:spMkLst>
            <pc:docMk/>
            <pc:sldMk cId="3972262999" sldId="278"/>
            <ac:spMk id="6" creationId="{85E953CC-3303-45BD-9823-C18B20170222}"/>
          </ac:spMkLst>
        </pc:spChg>
        <pc:spChg chg="add mod">
          <ac:chgData name="Matthew Suderman" userId="S::ms13525@bristol.ac.uk::2709995e-3ea8-4fb0-9b62-eb8034dec529" providerId="AD" clId="Web-{0F7FE490-D3CF-1DEC-D8CE-8D76F27FA3DA}" dt="2019-09-08T22:17:54.681" v="79" actId="1076"/>
          <ac:spMkLst>
            <pc:docMk/>
            <pc:sldMk cId="3972262999" sldId="278"/>
            <ac:spMk id="7" creationId="{EE188DE9-BD10-4F7C-9255-94EACCB0F5FB}"/>
          </ac:spMkLst>
        </pc:spChg>
        <pc:spChg chg="add del mod">
          <ac:chgData name="Matthew Suderman" userId="S::ms13525@bristol.ac.uk::2709995e-3ea8-4fb0-9b62-eb8034dec529" providerId="AD" clId="Web-{0F7FE490-D3CF-1DEC-D8CE-8D76F27FA3DA}" dt="2019-09-08T22:16:56.931" v="61"/>
          <ac:spMkLst>
            <pc:docMk/>
            <pc:sldMk cId="3972262999" sldId="278"/>
            <ac:spMk id="8" creationId="{AFCC356B-6D09-46F2-9445-A03DAF0669B8}"/>
          </ac:spMkLst>
        </pc:spChg>
        <pc:picChg chg="add mod">
          <ac:chgData name="Matthew Suderman" userId="S::ms13525@bristol.ac.uk::2709995e-3ea8-4fb0-9b62-eb8034dec529" providerId="AD" clId="Web-{0F7FE490-D3CF-1DEC-D8CE-8D76F27FA3DA}" dt="2019-09-08T22:15:52.822" v="46" actId="14100"/>
          <ac:picMkLst>
            <pc:docMk/>
            <pc:sldMk cId="3972262999" sldId="278"/>
            <ac:picMk id="3" creationId="{56EBF489-48E7-4E73-A704-93796AA1859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Journal club</a:t>
            </a:r>
            <a:endParaRPr lang="en-GB" dirty="0"/>
          </a:p>
        </p:txBody>
      </p:sp>
      <p:sp>
        <p:nvSpPr>
          <p:cNvPr id="3" name="Subtitle 2"/>
          <p:cNvSpPr>
            <a:spLocks noGrp="1"/>
          </p:cNvSpPr>
          <p:nvPr>
            <p:ph type="subTitle" idx="1"/>
          </p:nvPr>
        </p:nvSpPr>
        <p:spPr>
          <a:xfrm>
            <a:off x="1462548" y="3602038"/>
            <a:ext cx="9144000" cy="1655762"/>
          </a:xfrm>
        </p:spPr>
        <p:txBody>
          <a:bodyPr/>
          <a:lstStyle/>
          <a:p>
            <a:r>
              <a:rPr lang="en-US" dirty="0"/>
              <a:t>Sept 9, 2019</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82797342"/>
              </p:ext>
            </p:extLst>
          </p:nvPr>
        </p:nvGraphicFramePr>
        <p:xfrm>
          <a:off x="4984750" y="4196080"/>
          <a:ext cx="2950985" cy="1854197"/>
        </p:xfrm>
        <a:graphic>
          <a:graphicData uri="http://schemas.openxmlformats.org/drawingml/2006/table">
            <a:tbl>
              <a:tblPr firstRow="1" bandRow="1">
                <a:tableStyleId>{5940675A-B579-460E-94D1-54222C63F5DA}</a:tableStyleId>
              </a:tblPr>
              <a:tblGrid>
                <a:gridCol w="2378190">
                  <a:extLst>
                    <a:ext uri="{9D8B030D-6E8A-4147-A177-3AD203B41FA5}">
                      <a16:colId xmlns:a16="http://schemas.microsoft.com/office/drawing/2014/main" val="335207062"/>
                    </a:ext>
                  </a:extLst>
                </a:gridCol>
                <a:gridCol w="572795">
                  <a:extLst>
                    <a:ext uri="{9D8B030D-6E8A-4147-A177-3AD203B41FA5}">
                      <a16:colId xmlns:a16="http://schemas.microsoft.com/office/drawing/2014/main" val="79654446"/>
                    </a:ext>
                  </a:extLst>
                </a:gridCol>
              </a:tblGrid>
              <a:tr h="370840">
                <a:tc>
                  <a:txBody>
                    <a:bodyPr/>
                    <a:lstStyle/>
                    <a:p>
                      <a:r>
                        <a:rPr lang="en-US" dirty="0" err="1"/>
                        <a:t>DNAm</a:t>
                      </a:r>
                      <a:r>
                        <a:rPr lang="en-US" dirty="0"/>
                        <a:t> age</a:t>
                      </a:r>
                      <a:endParaRPr lang="en-GB" dirty="0"/>
                    </a:p>
                  </a:txBody>
                  <a:tcPr/>
                </a:tc>
                <a:tc>
                  <a:txBody>
                    <a:bodyPr/>
                    <a:lstStyle/>
                    <a:p>
                      <a:r>
                        <a:rPr lang="en-US" dirty="0"/>
                        <a:t>4</a:t>
                      </a:r>
                    </a:p>
                  </a:txBody>
                  <a:tcPr/>
                </a:tc>
                <a:extLst>
                  <a:ext uri="{0D108BD9-81ED-4DB2-BD59-A6C34878D82A}">
                    <a16:rowId xmlns:a16="http://schemas.microsoft.com/office/drawing/2014/main" val="2935777113"/>
                  </a:ext>
                </a:extLst>
              </a:tr>
              <a:tr h="370840">
                <a:tc>
                  <a:txBody>
                    <a:bodyPr/>
                    <a:lstStyle/>
                    <a:p>
                      <a:r>
                        <a:rPr lang="en-US" dirty="0"/>
                        <a:t>EWAS</a:t>
                      </a:r>
                      <a:endParaRPr lang="en-GB" dirty="0"/>
                    </a:p>
                  </a:txBody>
                  <a:tcPr/>
                </a:tc>
                <a:tc>
                  <a:txBody>
                    <a:bodyPr/>
                    <a:lstStyle/>
                    <a:p>
                      <a:r>
                        <a:rPr lang="en-US" dirty="0"/>
                        <a:t>10</a:t>
                      </a:r>
                      <a:endParaRPr lang="en-GB" dirty="0"/>
                    </a:p>
                  </a:txBody>
                  <a:tcPr/>
                </a:tc>
                <a:extLst>
                  <a:ext uri="{0D108BD9-81ED-4DB2-BD59-A6C34878D82A}">
                    <a16:rowId xmlns:a16="http://schemas.microsoft.com/office/drawing/2014/main" val="2217466289"/>
                  </a:ext>
                </a:extLst>
              </a:tr>
              <a:tr h="370840">
                <a:tc>
                  <a:txBody>
                    <a:bodyPr/>
                    <a:lstStyle/>
                    <a:p>
                      <a:r>
                        <a:rPr lang="en-US" dirty="0"/>
                        <a:t>Candidate</a:t>
                      </a:r>
                      <a:r>
                        <a:rPr lang="en-US" baseline="0" dirty="0"/>
                        <a:t> studies</a:t>
                      </a:r>
                      <a:endParaRPr lang="en-GB" dirty="0"/>
                    </a:p>
                  </a:txBody>
                  <a:tcPr/>
                </a:tc>
                <a:tc>
                  <a:txBody>
                    <a:bodyPr/>
                    <a:lstStyle/>
                    <a:p>
                      <a:r>
                        <a:rPr lang="en-US" dirty="0"/>
                        <a:t>2</a:t>
                      </a:r>
                      <a:endParaRPr lang="en-GB" dirty="0"/>
                    </a:p>
                  </a:txBody>
                  <a:tcPr/>
                </a:tc>
                <a:extLst>
                  <a:ext uri="{0D108BD9-81ED-4DB2-BD59-A6C34878D82A}">
                    <a16:rowId xmlns:a16="http://schemas.microsoft.com/office/drawing/2014/main" val="4036024661"/>
                  </a:ext>
                </a:extLst>
              </a:tr>
              <a:tr h="370839">
                <a:tc>
                  <a:txBody>
                    <a:bodyPr/>
                    <a:lstStyle/>
                    <a:p>
                      <a:pPr lvl="0">
                        <a:buNone/>
                      </a:pPr>
                      <a:r>
                        <a:rPr lang="en-US" dirty="0"/>
                        <a:t>Databases</a:t>
                      </a:r>
                      <a:endParaRPr lang="en-GB"/>
                    </a:p>
                  </a:txBody>
                  <a:tcPr/>
                </a:tc>
                <a:tc>
                  <a:txBody>
                    <a:bodyPr/>
                    <a:lstStyle/>
                    <a:p>
                      <a:pPr lvl="0">
                        <a:buNone/>
                      </a:pPr>
                      <a:r>
                        <a:rPr lang="en-US" dirty="0"/>
                        <a:t>2</a:t>
                      </a:r>
                      <a:endParaRPr lang="en-GB"/>
                    </a:p>
                  </a:txBody>
                  <a:tcPr/>
                </a:tc>
                <a:extLst>
                  <a:ext uri="{0D108BD9-81ED-4DB2-BD59-A6C34878D82A}">
                    <a16:rowId xmlns:a16="http://schemas.microsoft.com/office/drawing/2014/main" val="3035294449"/>
                  </a:ext>
                </a:extLst>
              </a:tr>
              <a:tr h="370838">
                <a:tc>
                  <a:txBody>
                    <a:bodyPr/>
                    <a:lstStyle/>
                    <a:p>
                      <a:pPr lvl="0">
                        <a:buNone/>
                      </a:pPr>
                      <a:r>
                        <a:rPr lang="en-US" dirty="0"/>
                        <a:t>Methods</a:t>
                      </a:r>
                      <a:endParaRPr lang="en-GB"/>
                    </a:p>
                  </a:txBody>
                  <a:tcPr/>
                </a:tc>
                <a:tc>
                  <a:txBody>
                    <a:bodyPr/>
                    <a:lstStyle/>
                    <a:p>
                      <a:pPr lvl="0">
                        <a:buNone/>
                      </a:pPr>
                      <a:r>
                        <a:rPr lang="en-US" dirty="0"/>
                        <a:t>3</a:t>
                      </a:r>
                      <a:endParaRPr lang="en-GB"/>
                    </a:p>
                  </a:txBody>
                  <a:tcPr/>
                </a:tc>
                <a:extLst>
                  <a:ext uri="{0D108BD9-81ED-4DB2-BD59-A6C34878D82A}">
                    <a16:rowId xmlns:a16="http://schemas.microsoft.com/office/drawing/2014/main" val="2723755108"/>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F366ADA-7E81-4C08-ABFE-BE83BC758BA8}"/>
              </a:ext>
            </a:extLst>
          </p:cNvPr>
          <p:cNvGraphicFramePr>
            <a:graphicFrameLocks noGrp="1"/>
          </p:cNvGraphicFramePr>
          <p:nvPr>
            <p:extLst>
              <p:ext uri="{D42A27DB-BD31-4B8C-83A1-F6EECF244321}">
                <p14:modId xmlns:p14="http://schemas.microsoft.com/office/powerpoint/2010/main" val="1225710998"/>
              </p:ext>
            </p:extLst>
          </p:nvPr>
        </p:nvGraphicFramePr>
        <p:xfrm>
          <a:off x="838199" y="1650181"/>
          <a:ext cx="11010901" cy="2194560"/>
        </p:xfrm>
        <a:graphic>
          <a:graphicData uri="http://schemas.openxmlformats.org/drawingml/2006/table">
            <a:tbl>
              <a:tblPr firstRow="1" bandRow="1">
                <a:tableStyleId>{2D5ABB26-0587-4C30-8999-92F81FD0307C}</a:tableStyleId>
              </a:tblPr>
              <a:tblGrid>
                <a:gridCol w="4423805">
                  <a:extLst>
                    <a:ext uri="{9D8B030D-6E8A-4147-A177-3AD203B41FA5}">
                      <a16:colId xmlns:a16="http://schemas.microsoft.com/office/drawing/2014/main" val="3944393602"/>
                    </a:ext>
                  </a:extLst>
                </a:gridCol>
                <a:gridCol w="6587096">
                  <a:extLst>
                    <a:ext uri="{9D8B030D-6E8A-4147-A177-3AD203B41FA5}">
                      <a16:colId xmlns:a16="http://schemas.microsoft.com/office/drawing/2014/main" val="3433722268"/>
                    </a:ext>
                  </a:extLst>
                </a:gridCol>
              </a:tblGrid>
              <a:tr h="1714500">
                <a:tc>
                  <a:txBody>
                    <a:bodyPr/>
                    <a:lstStyle/>
                    <a:p>
                      <a:r>
                        <a:rPr lang="en-GB" dirty="0" err="1">
                          <a:effectLst/>
                        </a:rPr>
                        <a:t>Boonsongserm</a:t>
                      </a:r>
                      <a:r>
                        <a:rPr lang="en-GB" dirty="0">
                          <a:effectLst/>
                        </a:rPr>
                        <a:t> P, </a:t>
                      </a:r>
                      <a:r>
                        <a:rPr lang="en-GB" dirty="0" err="1">
                          <a:effectLst/>
                        </a:rPr>
                        <a:t>Angsuwatcharakon</a:t>
                      </a:r>
                      <a:r>
                        <a:rPr lang="en-GB" dirty="0">
                          <a:effectLst/>
                        </a:rPr>
                        <a:t> P, </a:t>
                      </a:r>
                      <a:r>
                        <a:rPr lang="en-GB" dirty="0" err="1">
                          <a:effectLst/>
                        </a:rPr>
                        <a:t>Puttipanyalears</a:t>
                      </a:r>
                      <a:r>
                        <a:rPr lang="en-GB" dirty="0">
                          <a:effectLst/>
                        </a:rPr>
                        <a:t> C, </a:t>
                      </a:r>
                      <a:r>
                        <a:rPr lang="en-GB" dirty="0" err="1">
                          <a:effectLst/>
                        </a:rPr>
                        <a:t>Aporntewan</a:t>
                      </a:r>
                      <a:r>
                        <a:rPr lang="en-GB" dirty="0">
                          <a:effectLst/>
                        </a:rPr>
                        <a:t> C, </a:t>
                      </a:r>
                      <a:r>
                        <a:rPr lang="en-GB" dirty="0" err="1">
                          <a:effectLst/>
                        </a:rPr>
                        <a:t>Kongruttanachok</a:t>
                      </a:r>
                      <a:r>
                        <a:rPr lang="en-GB" dirty="0">
                          <a:effectLst/>
                        </a:rPr>
                        <a:t> N, </a:t>
                      </a:r>
                      <a:r>
                        <a:rPr lang="en-GB" dirty="0" err="1">
                          <a:effectLst/>
                        </a:rPr>
                        <a:t>Aksornkitti</a:t>
                      </a:r>
                      <a:r>
                        <a:rPr lang="en-GB" dirty="0">
                          <a:effectLst/>
                        </a:rPr>
                        <a:t> V, </a:t>
                      </a:r>
                      <a:r>
                        <a:rPr lang="en-GB" dirty="0" err="1">
                          <a:effectLst/>
                        </a:rPr>
                        <a:t>Kitkumthorn</a:t>
                      </a:r>
                      <a:r>
                        <a:rPr lang="en-GB" dirty="0">
                          <a:effectLst/>
                        </a:rPr>
                        <a:t> N, </a:t>
                      </a:r>
                      <a:r>
                        <a:rPr lang="en-GB" dirty="0" err="1">
                          <a:effectLst/>
                        </a:rPr>
                        <a:t>Mutirangura</a:t>
                      </a:r>
                      <a:r>
                        <a:rPr lang="en-GB" dirty="0">
                          <a:effectLst/>
                        </a:rPr>
                        <a:t> A. </a:t>
                      </a:r>
                      <a:r>
                        <a:rPr lang="en-GB" b="1" dirty="0" err="1">
                          <a:effectLst/>
                        </a:rPr>
                        <a:t>Tumor</a:t>
                      </a:r>
                      <a:r>
                        <a:rPr lang="en-GB" b="1" dirty="0">
                          <a:effectLst/>
                        </a:rPr>
                        <a:t>-induced DNA methylation in the white blood cells of patients with colorectal </a:t>
                      </a:r>
                      <a:r>
                        <a:rPr lang="en-GB" b="1" dirty="0" err="1">
                          <a:effectLst/>
                        </a:rPr>
                        <a:t>cancer.</a:t>
                      </a:r>
                      <a:r>
                        <a:rPr lang="en-GB" dirty="0" err="1">
                          <a:effectLst/>
                        </a:rPr>
                        <a:t>Oncol</a:t>
                      </a:r>
                      <a:r>
                        <a:rPr lang="en-GB" dirty="0">
                          <a:effectLst/>
                        </a:rPr>
                        <a:t> Lett. 2019 Sep;18(3):3039-3048. </a:t>
                      </a:r>
                      <a:r>
                        <a:rPr lang="en-GB" dirty="0" err="1">
                          <a:effectLst/>
                        </a:rPr>
                        <a:t>doi</a:t>
                      </a:r>
                      <a:r>
                        <a:rPr lang="en-GB" dirty="0">
                          <a:effectLst/>
                        </a:rPr>
                        <a:t>: 10.3892/ol.2019.10638. </a:t>
                      </a:r>
                      <a:r>
                        <a:rPr lang="en-GB" dirty="0" err="1">
                          <a:effectLst/>
                        </a:rPr>
                        <a:t>Epub</a:t>
                      </a:r>
                      <a:r>
                        <a:rPr lang="en-GB" dirty="0">
                          <a:effectLst/>
                        </a:rPr>
                        <a:t> 2019 Jul 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rPr>
                        <a:t>Through a complex procedure, PLOD1 and MMP9 chosen to differentiate between cancer (32) and controls (59). </a:t>
                      </a:r>
                    </a:p>
                    <a:p>
                      <a:endParaRPr lang="en-GB" dirty="0">
                        <a:effectLst/>
                      </a:endParaRPr>
                    </a:p>
                    <a:p>
                      <a:r>
                        <a:rPr lang="en-GB" dirty="0">
                          <a:effectLst/>
                        </a:rPr>
                        <a:t>MMP9 methylation in white blood cells differentiated with high sensitivity (90.63%) and high specificity (96.49%) and a positive predictive value of 93.33% and a negative predictive value of 93.22%.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844682"/>
                  </a:ext>
                </a:extLst>
              </a:tr>
            </a:tbl>
          </a:graphicData>
        </a:graphic>
      </p:graphicFrame>
      <p:sp>
        <p:nvSpPr>
          <p:cNvPr id="2" name="Title 1"/>
          <p:cNvSpPr>
            <a:spLocks noGrp="1"/>
          </p:cNvSpPr>
          <p:nvPr>
            <p:ph type="title"/>
          </p:nvPr>
        </p:nvSpPr>
        <p:spPr/>
        <p:txBody>
          <a:bodyPr/>
          <a:lstStyle/>
          <a:p>
            <a:r>
              <a:rPr lang="en-US" dirty="0"/>
              <a:t>Candidate study: colorectal cancer</a:t>
            </a:r>
            <a:endParaRPr lang="en-GB" dirty="0"/>
          </a:p>
        </p:txBody>
      </p:sp>
    </p:spTree>
    <p:extLst>
      <p:ext uri="{BB962C8B-B14F-4D97-AF65-F5344CB8AC3E}">
        <p14:creationId xmlns:p14="http://schemas.microsoft.com/office/powerpoint/2010/main" val="40918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28C9A6B-92D8-4860-911A-5431597E93A7}"/>
              </a:ext>
            </a:extLst>
          </p:cNvPr>
          <p:cNvGraphicFramePr>
            <a:graphicFrameLocks noGrp="1"/>
          </p:cNvGraphicFramePr>
          <p:nvPr>
            <p:extLst>
              <p:ext uri="{D42A27DB-BD31-4B8C-83A1-F6EECF244321}">
                <p14:modId xmlns:p14="http://schemas.microsoft.com/office/powerpoint/2010/main" val="311910370"/>
              </p:ext>
            </p:extLst>
          </p:nvPr>
        </p:nvGraphicFramePr>
        <p:xfrm>
          <a:off x="1035050" y="2199640"/>
          <a:ext cx="9277350" cy="2476500"/>
        </p:xfrm>
        <a:graphic>
          <a:graphicData uri="http://schemas.openxmlformats.org/drawingml/2006/table">
            <a:tbl>
              <a:tblPr firstRow="1" bandRow="1">
                <a:tableStyleId>{5940675A-B579-460E-94D1-54222C63F5DA}</a:tableStyleId>
              </a:tblPr>
              <a:tblGrid>
                <a:gridCol w="5314950">
                  <a:extLst>
                    <a:ext uri="{9D8B030D-6E8A-4147-A177-3AD203B41FA5}">
                      <a16:colId xmlns:a16="http://schemas.microsoft.com/office/drawing/2014/main" val="2868446971"/>
                    </a:ext>
                  </a:extLst>
                </a:gridCol>
                <a:gridCol w="3962400">
                  <a:extLst>
                    <a:ext uri="{9D8B030D-6E8A-4147-A177-3AD203B41FA5}">
                      <a16:colId xmlns:a16="http://schemas.microsoft.com/office/drawing/2014/main" val="3135417209"/>
                    </a:ext>
                  </a:extLst>
                </a:gridCol>
              </a:tblGrid>
              <a:tr h="2476500">
                <a:tc>
                  <a:txBody>
                    <a:bodyPr/>
                    <a:lstStyle/>
                    <a:p>
                      <a:r>
                        <a:rPr lang="en-GB" dirty="0">
                          <a:effectLst/>
                        </a:rPr>
                        <a:t>Agha G, Mendelson MM, Ward-</a:t>
                      </a:r>
                      <a:r>
                        <a:rPr lang="en-GB" dirty="0" err="1">
                          <a:effectLst/>
                        </a:rPr>
                        <a:t>Caviness</a:t>
                      </a:r>
                      <a:r>
                        <a:rPr lang="en-GB" dirty="0">
                          <a:effectLst/>
                        </a:rPr>
                        <a:t> CK, </a:t>
                      </a:r>
                      <a:r>
                        <a:rPr lang="en-GB" dirty="0" err="1">
                          <a:effectLst/>
                        </a:rPr>
                        <a:t>Joehanes</a:t>
                      </a:r>
                      <a:r>
                        <a:rPr lang="en-GB" dirty="0">
                          <a:effectLst/>
                        </a:rPr>
                        <a:t> R, </a:t>
                      </a:r>
                      <a:r>
                        <a:rPr lang="en-GB" dirty="0" err="1">
                          <a:effectLst/>
                        </a:rPr>
                        <a:t>Huan</a:t>
                      </a:r>
                      <a:r>
                        <a:rPr lang="en-GB" dirty="0">
                          <a:effectLst/>
                        </a:rPr>
                        <a:t> T, </a:t>
                      </a:r>
                      <a:r>
                        <a:rPr lang="en-GB" dirty="0" err="1">
                          <a:effectLst/>
                        </a:rPr>
                        <a:t>Gondalia</a:t>
                      </a:r>
                      <a:r>
                        <a:rPr lang="en-GB" dirty="0">
                          <a:effectLst/>
                        </a:rPr>
                        <a:t> R, </a:t>
                      </a:r>
                      <a:r>
                        <a:rPr lang="en-GB" dirty="0" err="1">
                          <a:effectLst/>
                        </a:rPr>
                        <a:t>Salfati</a:t>
                      </a:r>
                      <a:r>
                        <a:rPr lang="en-GB" dirty="0">
                          <a:effectLst/>
                        </a:rPr>
                        <a:t> E, Brody JA, </a:t>
                      </a:r>
                      <a:r>
                        <a:rPr lang="en-GB" dirty="0" err="1">
                          <a:effectLst/>
                        </a:rPr>
                        <a:t>Fiorito</a:t>
                      </a:r>
                      <a:r>
                        <a:rPr lang="en-GB" dirty="0">
                          <a:effectLst/>
                        </a:rPr>
                        <a:t> G, </a:t>
                      </a:r>
                      <a:r>
                        <a:rPr lang="en-GB" dirty="0" err="1">
                          <a:effectLst/>
                        </a:rPr>
                        <a:t>Bressler</a:t>
                      </a:r>
                      <a:r>
                        <a:rPr lang="en-GB" dirty="0">
                          <a:effectLst/>
                        </a:rPr>
                        <a:t> J, Chen BH, </a:t>
                      </a:r>
                      <a:r>
                        <a:rPr lang="en-GB" dirty="0" err="1">
                          <a:effectLst/>
                        </a:rPr>
                        <a:t>Ligthart</a:t>
                      </a:r>
                      <a:r>
                        <a:rPr lang="en-GB" dirty="0">
                          <a:effectLst/>
                        </a:rPr>
                        <a:t> S, </a:t>
                      </a:r>
                      <a:r>
                        <a:rPr lang="en-GB" dirty="0" err="1">
                          <a:effectLst/>
                        </a:rPr>
                        <a:t>Guarrera</a:t>
                      </a:r>
                      <a:r>
                        <a:rPr lang="en-GB" dirty="0">
                          <a:effectLst/>
                        </a:rPr>
                        <a:t> S, </a:t>
                      </a:r>
                      <a:r>
                        <a:rPr lang="en-GB" dirty="0" err="1">
                          <a:effectLst/>
                        </a:rPr>
                        <a:t>Colicino</a:t>
                      </a:r>
                      <a:r>
                        <a:rPr lang="en-GB" dirty="0">
                          <a:effectLst/>
                        </a:rPr>
                        <a:t> E, Just AC, Wahl S, </a:t>
                      </a:r>
                      <a:r>
                        <a:rPr lang="en-GB" dirty="0" err="1">
                          <a:effectLst/>
                        </a:rPr>
                        <a:t>Gieger</a:t>
                      </a:r>
                      <a:r>
                        <a:rPr lang="en-GB" dirty="0">
                          <a:effectLst/>
                        </a:rPr>
                        <a:t> C, </a:t>
                      </a:r>
                      <a:r>
                        <a:rPr lang="en-GB" dirty="0" err="1">
                          <a:effectLst/>
                        </a:rPr>
                        <a:t>Vandiver</a:t>
                      </a:r>
                      <a:r>
                        <a:rPr lang="en-GB" dirty="0">
                          <a:effectLst/>
                        </a:rPr>
                        <a:t> AR, Tanaka T, Hernandez DG, Pilling LC, Singleton AB, et al. </a:t>
                      </a:r>
                      <a:r>
                        <a:rPr lang="en-GB" b="1" dirty="0">
                          <a:effectLst/>
                        </a:rPr>
                        <a:t>Blood Leukocyte DNA Methylation Predicts Risk of Future Myocardial Infarction and Coronary Heart Disease. </a:t>
                      </a:r>
                      <a:r>
                        <a:rPr lang="en-GB" dirty="0">
                          <a:effectLst/>
                        </a:rPr>
                        <a:t>Circulation. 2019 Aug 20;140(8):645-657. </a:t>
                      </a:r>
                    </a:p>
                  </a:txBody>
                  <a:tcPr marL="0" marR="0" marT="0" marB="0" anchor="ctr"/>
                </a:tc>
                <a:tc>
                  <a:txBody>
                    <a:bodyPr/>
                    <a:lstStyle/>
                    <a:p>
                      <a:r>
                        <a:rPr lang="en-GB" dirty="0">
                          <a:effectLst/>
                        </a:rPr>
                        <a:t>11,461 free of CHD</a:t>
                      </a:r>
                    </a:p>
                    <a:p>
                      <a:endParaRPr lang="en-GB" dirty="0">
                        <a:effectLst/>
                      </a:endParaRPr>
                    </a:p>
                    <a:p>
                      <a:r>
                        <a:rPr lang="en-GB" dirty="0">
                          <a:effectLst/>
                        </a:rPr>
                        <a:t>1895 developed CHD over next 11 years</a:t>
                      </a:r>
                    </a:p>
                    <a:p>
                      <a:endParaRPr lang="en-GB" dirty="0">
                        <a:effectLst/>
                      </a:endParaRPr>
                    </a:p>
                    <a:p>
                      <a:r>
                        <a:rPr lang="en-GB" dirty="0">
                          <a:effectLst/>
                        </a:rPr>
                        <a:t>52 DMPs at baseline</a:t>
                      </a:r>
                    </a:p>
                  </a:txBody>
                  <a:tcPr marL="0" marR="0" marT="0" marB="0" anchor="ctr"/>
                </a:tc>
                <a:extLst>
                  <a:ext uri="{0D108BD9-81ED-4DB2-BD59-A6C34878D82A}">
                    <a16:rowId xmlns:a16="http://schemas.microsoft.com/office/drawing/2014/main" val="1341542644"/>
                  </a:ext>
                </a:extLst>
              </a:tr>
            </a:tbl>
          </a:graphicData>
        </a:graphic>
      </p:graphicFrame>
      <p:sp>
        <p:nvSpPr>
          <p:cNvPr id="2" name="Title 1"/>
          <p:cNvSpPr>
            <a:spLocks noGrp="1"/>
          </p:cNvSpPr>
          <p:nvPr>
            <p:ph type="title"/>
          </p:nvPr>
        </p:nvSpPr>
        <p:spPr/>
        <p:txBody>
          <a:bodyPr/>
          <a:lstStyle/>
          <a:p>
            <a:r>
              <a:rPr lang="en-US" dirty="0"/>
              <a:t>EWAS: CHD</a:t>
            </a:r>
            <a:endParaRPr lang="en-GB" dirty="0"/>
          </a:p>
        </p:txBody>
      </p:sp>
    </p:spTree>
    <p:extLst>
      <p:ext uri="{BB962C8B-B14F-4D97-AF65-F5344CB8AC3E}">
        <p14:creationId xmlns:p14="http://schemas.microsoft.com/office/powerpoint/2010/main" val="143652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58577671"/>
              </p:ext>
            </p:extLst>
          </p:nvPr>
        </p:nvGraphicFramePr>
        <p:xfrm>
          <a:off x="838201" y="1825625"/>
          <a:ext cx="10972800" cy="4663440"/>
        </p:xfrm>
        <a:graphic>
          <a:graphicData uri="http://schemas.openxmlformats.org/drawingml/2006/table">
            <a:tbl>
              <a:tblPr firstRow="1" bandRow="1">
                <a:tableStyleId>{5940675A-B579-460E-94D1-54222C63F5DA}</a:tableStyleId>
              </a:tblPr>
              <a:tblGrid>
                <a:gridCol w="1079310">
                  <a:extLst>
                    <a:ext uri="{9D8B030D-6E8A-4147-A177-3AD203B41FA5}">
                      <a16:colId xmlns:a16="http://schemas.microsoft.com/office/drawing/2014/main" val="1235447259"/>
                    </a:ext>
                  </a:extLst>
                </a:gridCol>
                <a:gridCol w="4166370">
                  <a:extLst>
                    <a:ext uri="{9D8B030D-6E8A-4147-A177-3AD203B41FA5}">
                      <a16:colId xmlns:a16="http://schemas.microsoft.com/office/drawing/2014/main" val="444751679"/>
                    </a:ext>
                  </a:extLst>
                </a:gridCol>
                <a:gridCol w="5727120">
                  <a:extLst>
                    <a:ext uri="{9D8B030D-6E8A-4147-A177-3AD203B41FA5}">
                      <a16:colId xmlns:a16="http://schemas.microsoft.com/office/drawing/2014/main" val="1557265323"/>
                    </a:ext>
                  </a:extLst>
                </a:gridCol>
              </a:tblGrid>
              <a:tr h="1714500">
                <a:tc>
                  <a:txBody>
                    <a:bodyPr/>
                    <a:lstStyle/>
                    <a:p>
                      <a:r>
                        <a:rPr lang="en-GB" dirty="0" err="1">
                          <a:effectLst/>
                        </a:rPr>
                        <a:t>Bisphenol</a:t>
                      </a:r>
                      <a:r>
                        <a:rPr lang="en-GB" baseline="0" dirty="0">
                          <a:effectLst/>
                        </a:rPr>
                        <a:t> A (in cord blood)</a:t>
                      </a:r>
                      <a:endParaRPr lang="en-GB" dirty="0">
                        <a:effectLst/>
                      </a:endParaRPr>
                    </a:p>
                  </a:txBody>
                  <a:tcPr marL="0" marR="0" marT="0" marB="0" anchor="ctr"/>
                </a:tc>
                <a:tc>
                  <a:txBody>
                    <a:bodyPr/>
                    <a:lstStyle/>
                    <a:p>
                      <a:r>
                        <a:rPr lang="en-GB" dirty="0">
                          <a:effectLst/>
                        </a:rPr>
                        <a:t>Miura R, Araki A, </a:t>
                      </a:r>
                      <a:r>
                        <a:rPr lang="en-GB" dirty="0" err="1">
                          <a:effectLst/>
                        </a:rPr>
                        <a:t>Minatoya</a:t>
                      </a:r>
                      <a:r>
                        <a:rPr lang="en-GB" dirty="0">
                          <a:effectLst/>
                        </a:rPr>
                        <a:t> M, Miyake K, Chen ML, Kobayashi S, Miyashita C, Yamamoto J, Matsumura T, Ishizuka M, Kubota T, </a:t>
                      </a:r>
                      <a:r>
                        <a:rPr lang="en-GB" dirty="0" err="1">
                          <a:effectLst/>
                        </a:rPr>
                        <a:t>Kishi</a:t>
                      </a:r>
                      <a:r>
                        <a:rPr lang="en-GB" dirty="0">
                          <a:effectLst/>
                        </a:rPr>
                        <a:t> </a:t>
                      </a:r>
                      <a:r>
                        <a:rPr lang="en-GB" dirty="0" err="1">
                          <a:effectLst/>
                        </a:rPr>
                        <a:t>R.</a:t>
                      </a:r>
                      <a:r>
                        <a:rPr lang="en-GB" b="1" dirty="0" err="1">
                          <a:effectLst/>
                        </a:rPr>
                        <a:t>An</a:t>
                      </a:r>
                      <a:r>
                        <a:rPr lang="en-GB" b="1" dirty="0">
                          <a:effectLst/>
                        </a:rPr>
                        <a:t> </a:t>
                      </a:r>
                      <a:r>
                        <a:rPr lang="en-GB" b="1" dirty="0" err="1">
                          <a:effectLst/>
                        </a:rPr>
                        <a:t>epigenome</a:t>
                      </a:r>
                      <a:r>
                        <a:rPr lang="en-GB" b="1" dirty="0">
                          <a:effectLst/>
                        </a:rPr>
                        <a:t>-wide analysis of cord blood DNA methylation reveals sex-specific effect of exposure to </a:t>
                      </a:r>
                      <a:r>
                        <a:rPr lang="en-GB" b="1" dirty="0" err="1">
                          <a:effectLst/>
                        </a:rPr>
                        <a:t>bisphenol</a:t>
                      </a:r>
                      <a:r>
                        <a:rPr lang="en-GB" b="1" dirty="0">
                          <a:effectLst/>
                        </a:rPr>
                        <a:t> </a:t>
                      </a:r>
                      <a:r>
                        <a:rPr lang="en-GB" b="1" dirty="0" err="1">
                          <a:effectLst/>
                        </a:rPr>
                        <a:t>A.</a:t>
                      </a:r>
                      <a:r>
                        <a:rPr lang="en-GB" dirty="0" err="1">
                          <a:effectLst/>
                        </a:rPr>
                        <a:t>Sci</a:t>
                      </a:r>
                      <a:r>
                        <a:rPr lang="en-GB" dirty="0">
                          <a:effectLst/>
                        </a:rPr>
                        <a:t> Rep. 2019 Aug 26;9(1):12369. </a:t>
                      </a:r>
                      <a:r>
                        <a:rPr lang="en-GB" dirty="0" err="1">
                          <a:effectLst/>
                        </a:rPr>
                        <a:t>doi</a:t>
                      </a:r>
                      <a:r>
                        <a:rPr lang="en-GB" dirty="0">
                          <a:effectLst/>
                        </a:rPr>
                        <a:t>: 10.1038/s41598-019-48916-5.</a:t>
                      </a:r>
                    </a:p>
                  </a:txBody>
                  <a:tcPr marL="0" marR="0" marT="0" marB="0" anchor="ctr"/>
                </a:tc>
                <a:tc>
                  <a:txBody>
                    <a:bodyPr/>
                    <a:lstStyle/>
                    <a:p>
                      <a:r>
                        <a:rPr lang="en-GB" dirty="0" err="1">
                          <a:effectLst/>
                        </a:rPr>
                        <a:t>bisphenol</a:t>
                      </a:r>
                      <a:r>
                        <a:rPr lang="en-GB" dirty="0">
                          <a:effectLst/>
                        </a:rPr>
                        <a:t> A concentrations and methylation in cord blood (n=277); </a:t>
                      </a:r>
                    </a:p>
                    <a:p>
                      <a:endParaRPr lang="en-GB" dirty="0">
                        <a:effectLst/>
                      </a:endParaRPr>
                    </a:p>
                    <a:p>
                      <a:r>
                        <a:rPr lang="en-GB" dirty="0">
                          <a:effectLst/>
                        </a:rPr>
                        <a:t>27 and 16 </a:t>
                      </a:r>
                      <a:r>
                        <a:rPr lang="en-GB" dirty="0" err="1">
                          <a:effectLst/>
                        </a:rPr>
                        <a:t>CpG</a:t>
                      </a:r>
                      <a:r>
                        <a:rPr lang="en-GB" dirty="0">
                          <a:effectLst/>
                        </a:rPr>
                        <a:t> sites with FDR &lt; 0.05 in males and females, respectively. </a:t>
                      </a:r>
                    </a:p>
                    <a:p>
                      <a:endParaRPr lang="en-GB" dirty="0">
                        <a:effectLst/>
                      </a:endParaRPr>
                    </a:p>
                    <a:p>
                      <a:r>
                        <a:rPr lang="en-GB" dirty="0">
                          <a:effectLst/>
                        </a:rPr>
                        <a:t>Evidence for sex-specificity evaluated by show the two sets of sites had distinct functional properties/enrichments.</a:t>
                      </a:r>
                    </a:p>
                  </a:txBody>
                  <a:tcPr marL="0" marR="0" marT="0" marB="0" anchor="ctr"/>
                </a:tc>
                <a:extLst>
                  <a:ext uri="{0D108BD9-81ED-4DB2-BD59-A6C34878D82A}">
                    <a16:rowId xmlns:a16="http://schemas.microsoft.com/office/drawing/2014/main" val="1828665286"/>
                  </a:ext>
                </a:extLst>
              </a:tr>
              <a:tr h="1714500">
                <a:tc>
                  <a:txBody>
                    <a:bodyPr/>
                    <a:lstStyle/>
                    <a:p>
                      <a:r>
                        <a:rPr lang="en-GB" dirty="0" err="1">
                          <a:effectLst/>
                        </a:rPr>
                        <a:t>Acetominophen</a:t>
                      </a:r>
                      <a:r>
                        <a:rPr lang="en-GB" baseline="0" dirty="0">
                          <a:effectLst/>
                        </a:rPr>
                        <a:t> (in placenta)</a:t>
                      </a:r>
                      <a:endParaRPr lang="en-GB" dirty="0">
                        <a:effectLst/>
                      </a:endParaRPr>
                    </a:p>
                  </a:txBody>
                  <a:tcPr marL="0" marR="0" marT="0" marB="0" anchor="ctr"/>
                </a:tc>
                <a:tc>
                  <a:txBody>
                    <a:bodyPr/>
                    <a:lstStyle/>
                    <a:p>
                      <a:r>
                        <a:rPr lang="en-GB" dirty="0" err="1">
                          <a:effectLst/>
                        </a:rPr>
                        <a:t>Addo</a:t>
                      </a:r>
                      <a:r>
                        <a:rPr lang="en-GB" dirty="0">
                          <a:effectLst/>
                        </a:rPr>
                        <a:t> KA, </a:t>
                      </a:r>
                      <a:r>
                        <a:rPr lang="en-GB" dirty="0" err="1">
                          <a:effectLst/>
                        </a:rPr>
                        <a:t>Bulka</a:t>
                      </a:r>
                      <a:r>
                        <a:rPr lang="en-GB" dirty="0">
                          <a:effectLst/>
                        </a:rPr>
                        <a:t> C, </a:t>
                      </a:r>
                      <a:r>
                        <a:rPr lang="en-GB" dirty="0" err="1">
                          <a:effectLst/>
                        </a:rPr>
                        <a:t>Dhingra</a:t>
                      </a:r>
                      <a:r>
                        <a:rPr lang="en-GB" dirty="0">
                          <a:effectLst/>
                        </a:rPr>
                        <a:t> R, Santos HP Jr, </a:t>
                      </a:r>
                      <a:r>
                        <a:rPr lang="en-GB" dirty="0" err="1">
                          <a:effectLst/>
                        </a:rPr>
                        <a:t>Smeester</a:t>
                      </a:r>
                      <a:r>
                        <a:rPr lang="en-GB" dirty="0">
                          <a:effectLst/>
                        </a:rPr>
                        <a:t> L, O'Shea TM, Fry </a:t>
                      </a:r>
                      <a:r>
                        <a:rPr lang="en-GB" dirty="0" err="1">
                          <a:effectLst/>
                        </a:rPr>
                        <a:t>RC.</a:t>
                      </a:r>
                      <a:r>
                        <a:rPr lang="en-GB" b="1" dirty="0" err="1">
                          <a:effectLst/>
                        </a:rPr>
                        <a:t>Acetaminophen</a:t>
                      </a:r>
                      <a:r>
                        <a:rPr lang="en-GB" b="1" dirty="0">
                          <a:effectLst/>
                        </a:rPr>
                        <a:t> use during pregnancy and DNA methylation in the placenta of the extremely low gestational age </a:t>
                      </a:r>
                      <a:r>
                        <a:rPr lang="en-GB" b="1" dirty="0" err="1">
                          <a:effectLst/>
                        </a:rPr>
                        <a:t>newborn</a:t>
                      </a:r>
                      <a:r>
                        <a:rPr lang="en-GB" b="1" dirty="0">
                          <a:effectLst/>
                        </a:rPr>
                        <a:t> (ELGAN) </a:t>
                      </a:r>
                      <a:r>
                        <a:rPr lang="en-GB" b="1" dirty="0" err="1">
                          <a:effectLst/>
                        </a:rPr>
                        <a:t>cohort</a:t>
                      </a:r>
                      <a:r>
                        <a:rPr lang="en-GB" dirty="0" err="1">
                          <a:effectLst/>
                        </a:rPr>
                        <a:t>.Environ</a:t>
                      </a:r>
                      <a:r>
                        <a:rPr lang="en-GB" dirty="0">
                          <a:effectLst/>
                        </a:rPr>
                        <a:t> </a:t>
                      </a:r>
                      <a:r>
                        <a:rPr lang="en-GB" dirty="0" err="1">
                          <a:effectLst/>
                        </a:rPr>
                        <a:t>Epigenet</a:t>
                      </a:r>
                      <a:r>
                        <a:rPr lang="en-GB" dirty="0">
                          <a:effectLst/>
                        </a:rPr>
                        <a:t>. 2019 Aug 6;5(2):dvz010. </a:t>
                      </a:r>
                      <a:r>
                        <a:rPr lang="en-GB" dirty="0" err="1">
                          <a:effectLst/>
                        </a:rPr>
                        <a:t>doi</a:t>
                      </a:r>
                      <a:r>
                        <a:rPr lang="en-GB" dirty="0">
                          <a:effectLst/>
                        </a:rPr>
                        <a:t>: 10.1093/</a:t>
                      </a:r>
                      <a:r>
                        <a:rPr lang="en-GB" dirty="0" err="1">
                          <a:effectLst/>
                        </a:rPr>
                        <a:t>eep</a:t>
                      </a:r>
                      <a:r>
                        <a:rPr lang="en-GB" dirty="0">
                          <a:effectLst/>
                        </a:rPr>
                        <a:t>/dvz010. </a:t>
                      </a:r>
                      <a:r>
                        <a:rPr lang="en-GB" dirty="0" err="1">
                          <a:effectLst/>
                        </a:rPr>
                        <a:t>eCollection</a:t>
                      </a:r>
                      <a:r>
                        <a:rPr lang="en-GB" dirty="0">
                          <a:effectLst/>
                        </a:rPr>
                        <a:t> 2019 Apr.</a:t>
                      </a:r>
                    </a:p>
                  </a:txBody>
                  <a:tcPr marL="0" marR="0" marT="0" marB="0" anchor="ctr"/>
                </a:tc>
                <a:tc>
                  <a:txBody>
                    <a:bodyPr/>
                    <a:lstStyle/>
                    <a:p>
                      <a:r>
                        <a:rPr lang="en-GB" dirty="0" err="1">
                          <a:effectLst/>
                        </a:rPr>
                        <a:t>acetominophen</a:t>
                      </a:r>
                      <a:r>
                        <a:rPr lang="en-GB" dirty="0">
                          <a:effectLst/>
                        </a:rPr>
                        <a:t> use during pregnancy prior to week 28 in n=286 placentas; </a:t>
                      </a:r>
                    </a:p>
                    <a:p>
                      <a:endParaRPr lang="en-GB" dirty="0">
                        <a:effectLst/>
                      </a:endParaRPr>
                    </a:p>
                    <a:p>
                      <a:r>
                        <a:rPr lang="en-GB" dirty="0">
                          <a:effectLst/>
                        </a:rPr>
                        <a:t>42 DMPs; some weak evidence of sex-specific associations</a:t>
                      </a:r>
                    </a:p>
                  </a:txBody>
                  <a:tcPr marL="0" marR="0" marT="0" marB="0" anchor="ctr"/>
                </a:tc>
                <a:extLst>
                  <a:ext uri="{0D108BD9-81ED-4DB2-BD59-A6C34878D82A}">
                    <a16:rowId xmlns:a16="http://schemas.microsoft.com/office/drawing/2014/main" val="1891183576"/>
                  </a:ext>
                </a:extLst>
              </a:tr>
            </a:tbl>
          </a:graphicData>
        </a:graphic>
      </p:graphicFrame>
      <p:sp>
        <p:nvSpPr>
          <p:cNvPr id="3" name="Title 2"/>
          <p:cNvSpPr>
            <a:spLocks noGrp="1"/>
          </p:cNvSpPr>
          <p:nvPr>
            <p:ph type="title"/>
          </p:nvPr>
        </p:nvSpPr>
        <p:spPr/>
        <p:txBody>
          <a:bodyPr/>
          <a:lstStyle/>
          <a:p>
            <a:r>
              <a:rPr lang="en-US" dirty="0"/>
              <a:t>EWAS: exposures in pregnancy</a:t>
            </a:r>
            <a:endParaRPr lang="en-GB" dirty="0"/>
          </a:p>
        </p:txBody>
      </p:sp>
    </p:spTree>
    <p:extLst>
      <p:ext uri="{BB962C8B-B14F-4D97-AF65-F5344CB8AC3E}">
        <p14:creationId xmlns:p14="http://schemas.microsoft.com/office/powerpoint/2010/main" val="400276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ART at birth and in adulthood</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435108701"/>
              </p:ext>
            </p:extLst>
          </p:nvPr>
        </p:nvGraphicFramePr>
        <p:xfrm>
          <a:off x="838200" y="1825625"/>
          <a:ext cx="10871200" cy="2194560"/>
        </p:xfrm>
        <a:graphic>
          <a:graphicData uri="http://schemas.openxmlformats.org/drawingml/2006/table">
            <a:tbl>
              <a:tblPr firstRow="1" bandRow="1">
                <a:tableStyleId>{5940675A-B579-460E-94D1-54222C63F5DA}</a:tableStyleId>
              </a:tblPr>
              <a:tblGrid>
                <a:gridCol w="5846568">
                  <a:extLst>
                    <a:ext uri="{9D8B030D-6E8A-4147-A177-3AD203B41FA5}">
                      <a16:colId xmlns:a16="http://schemas.microsoft.com/office/drawing/2014/main" val="1740932363"/>
                    </a:ext>
                  </a:extLst>
                </a:gridCol>
                <a:gridCol w="5024632">
                  <a:extLst>
                    <a:ext uri="{9D8B030D-6E8A-4147-A177-3AD203B41FA5}">
                      <a16:colId xmlns:a16="http://schemas.microsoft.com/office/drawing/2014/main" val="2214444696"/>
                    </a:ext>
                  </a:extLst>
                </a:gridCol>
              </a:tblGrid>
              <a:tr h="2095500">
                <a:tc>
                  <a:txBody>
                    <a:bodyPr/>
                    <a:lstStyle/>
                    <a:p>
                      <a:r>
                        <a:rPr lang="en-GB" dirty="0" err="1">
                          <a:effectLst/>
                        </a:rPr>
                        <a:t>Novakovic</a:t>
                      </a:r>
                      <a:r>
                        <a:rPr lang="en-GB" dirty="0">
                          <a:effectLst/>
                        </a:rPr>
                        <a:t> B, Lewis S, Halliday J, Kennedy J, </a:t>
                      </a:r>
                      <a:r>
                        <a:rPr lang="en-GB" dirty="0" err="1">
                          <a:effectLst/>
                        </a:rPr>
                        <a:t>Burgner</a:t>
                      </a:r>
                      <a:r>
                        <a:rPr lang="en-GB" dirty="0">
                          <a:effectLst/>
                        </a:rPr>
                        <a:t> DP, </a:t>
                      </a:r>
                      <a:r>
                        <a:rPr lang="en-GB" dirty="0" err="1">
                          <a:effectLst/>
                        </a:rPr>
                        <a:t>Czajko</a:t>
                      </a:r>
                      <a:r>
                        <a:rPr lang="en-GB" dirty="0">
                          <a:effectLst/>
                        </a:rPr>
                        <a:t> A, Kim B, Sexton-Oates A, </a:t>
                      </a:r>
                      <a:r>
                        <a:rPr lang="en-GB" dirty="0" err="1">
                          <a:effectLst/>
                        </a:rPr>
                        <a:t>Juonala</a:t>
                      </a:r>
                      <a:r>
                        <a:rPr lang="en-GB" dirty="0">
                          <a:effectLst/>
                        </a:rPr>
                        <a:t> M, </a:t>
                      </a:r>
                      <a:r>
                        <a:rPr lang="en-GB" dirty="0" err="1">
                          <a:effectLst/>
                        </a:rPr>
                        <a:t>Hammarberg</a:t>
                      </a:r>
                      <a:r>
                        <a:rPr lang="en-GB" dirty="0">
                          <a:effectLst/>
                        </a:rPr>
                        <a:t> K, Amor DJ, Doyle LW, </a:t>
                      </a:r>
                      <a:r>
                        <a:rPr lang="en-GB" dirty="0" err="1">
                          <a:effectLst/>
                        </a:rPr>
                        <a:t>Ranganathan</a:t>
                      </a:r>
                      <a:r>
                        <a:rPr lang="en-GB" dirty="0">
                          <a:effectLst/>
                        </a:rPr>
                        <a:t> S, Welsh L, Cheung M, </a:t>
                      </a:r>
                      <a:r>
                        <a:rPr lang="en-GB" dirty="0" err="1">
                          <a:effectLst/>
                        </a:rPr>
                        <a:t>McBain</a:t>
                      </a:r>
                      <a:r>
                        <a:rPr lang="en-GB" dirty="0">
                          <a:effectLst/>
                        </a:rPr>
                        <a:t> J, McLachlan R, </a:t>
                      </a:r>
                      <a:r>
                        <a:rPr lang="en-GB" dirty="0" err="1">
                          <a:effectLst/>
                        </a:rPr>
                        <a:t>Saffery</a:t>
                      </a:r>
                      <a:r>
                        <a:rPr lang="en-GB" dirty="0">
                          <a:effectLst/>
                        </a:rPr>
                        <a:t> R. </a:t>
                      </a:r>
                      <a:r>
                        <a:rPr lang="en-GB" b="1" dirty="0">
                          <a:effectLst/>
                        </a:rPr>
                        <a:t>Assisted reproductive technologies are associated with limited epigenetic variation at birth that largely resolves by </a:t>
                      </a:r>
                      <a:r>
                        <a:rPr lang="en-GB" b="1" dirty="0" err="1">
                          <a:effectLst/>
                        </a:rPr>
                        <a:t>adulthood.</a:t>
                      </a:r>
                      <a:r>
                        <a:rPr lang="en-GB" dirty="0" err="1">
                          <a:effectLst/>
                        </a:rPr>
                        <a:t>Nat</a:t>
                      </a:r>
                      <a:r>
                        <a:rPr lang="en-GB" dirty="0">
                          <a:effectLst/>
                        </a:rPr>
                        <a:t> </a:t>
                      </a:r>
                      <a:r>
                        <a:rPr lang="en-GB" dirty="0" err="1">
                          <a:effectLst/>
                        </a:rPr>
                        <a:t>Commun</a:t>
                      </a:r>
                      <a:r>
                        <a:rPr lang="en-GB" dirty="0">
                          <a:effectLst/>
                        </a:rPr>
                        <a:t>. 2019 Sep 2;10(1):3922. </a:t>
                      </a:r>
                    </a:p>
                  </a:txBody>
                  <a:tcPr marL="0" marR="0" marT="0" marB="0" anchor="ctr"/>
                </a:tc>
                <a:tc>
                  <a:txBody>
                    <a:bodyPr/>
                    <a:lstStyle/>
                    <a:p>
                      <a:r>
                        <a:rPr lang="en-GB" dirty="0">
                          <a:effectLst/>
                        </a:rPr>
                        <a:t>149 neonatal and 158 adult ART-conceived (neonatal</a:t>
                      </a:r>
                      <a:r>
                        <a:rPr lang="en-GB" baseline="0" dirty="0">
                          <a:effectLst/>
                        </a:rPr>
                        <a:t> Guthrie cards)</a:t>
                      </a:r>
                    </a:p>
                    <a:p>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2340 DMPs, 136 with &gt;5% </a:t>
                      </a:r>
                      <a:r>
                        <a:rPr lang="en-GB" dirty="0" err="1">
                          <a:effectLst/>
                        </a:rPr>
                        <a:t>DNAm</a:t>
                      </a:r>
                      <a:r>
                        <a:rPr lang="en-GB" dirty="0">
                          <a:effectLst/>
                        </a:rPr>
                        <a:t> difference</a:t>
                      </a:r>
                    </a:p>
                    <a:p>
                      <a:endParaRPr lang="en-GB" dirty="0">
                        <a:effectLst/>
                      </a:endParaRPr>
                    </a:p>
                    <a:p>
                      <a:r>
                        <a:rPr lang="en-GB" dirty="0">
                          <a:effectLst/>
                        </a:rPr>
                        <a:t>58 neonatal and 75 adult controls (age 22-35) </a:t>
                      </a:r>
                    </a:p>
                    <a:p>
                      <a:endParaRPr lang="en-GB" dirty="0">
                        <a:effectLst/>
                      </a:endParaRPr>
                    </a:p>
                    <a:p>
                      <a:r>
                        <a:rPr lang="en-GB" dirty="0">
                          <a:effectLst/>
                        </a:rPr>
                        <a:t>6 of 136 had &gt;5% </a:t>
                      </a:r>
                      <a:r>
                        <a:rPr lang="en-GB" dirty="0" err="1">
                          <a:effectLst/>
                        </a:rPr>
                        <a:t>DNAm</a:t>
                      </a:r>
                      <a:r>
                        <a:rPr lang="en-GB" dirty="0">
                          <a:effectLst/>
                        </a:rPr>
                        <a:t> difference in</a:t>
                      </a:r>
                      <a:r>
                        <a:rPr lang="en-GB" baseline="0" dirty="0">
                          <a:effectLst/>
                        </a:rPr>
                        <a:t> adulthood</a:t>
                      </a:r>
                      <a:endParaRPr lang="en-GB" dirty="0">
                        <a:effectLst/>
                      </a:endParaRPr>
                    </a:p>
                  </a:txBody>
                  <a:tcPr marL="0" marR="0" marT="0" marB="0" anchor="ctr"/>
                </a:tc>
                <a:extLst>
                  <a:ext uri="{0D108BD9-81ED-4DB2-BD59-A6C34878D82A}">
                    <a16:rowId xmlns:a16="http://schemas.microsoft.com/office/drawing/2014/main" val="805761497"/>
                  </a:ext>
                </a:extLst>
              </a:tr>
            </a:tbl>
          </a:graphicData>
        </a:graphic>
      </p:graphicFrame>
    </p:spTree>
    <p:extLst>
      <p:ext uri="{BB962C8B-B14F-4D97-AF65-F5344CB8AC3E}">
        <p14:creationId xmlns:p14="http://schemas.microsoft.com/office/powerpoint/2010/main" val="32564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0FBF93E-9556-4B6D-A406-63089F25EB5E}"/>
              </a:ext>
            </a:extLst>
          </p:cNvPr>
          <p:cNvGraphicFramePr>
            <a:graphicFrameLocks noGrp="1"/>
          </p:cNvGraphicFramePr>
          <p:nvPr>
            <p:extLst>
              <p:ext uri="{D42A27DB-BD31-4B8C-83A1-F6EECF244321}">
                <p14:modId xmlns:p14="http://schemas.microsoft.com/office/powerpoint/2010/main" val="2474907074"/>
              </p:ext>
            </p:extLst>
          </p:nvPr>
        </p:nvGraphicFramePr>
        <p:xfrm>
          <a:off x="838200" y="1690688"/>
          <a:ext cx="10693395" cy="1920240"/>
        </p:xfrm>
        <a:graphic>
          <a:graphicData uri="http://schemas.openxmlformats.org/drawingml/2006/table">
            <a:tbl>
              <a:tblPr firstRow="1" bandRow="1">
                <a:tableStyleId>{5940675A-B579-460E-94D1-54222C63F5DA}</a:tableStyleId>
              </a:tblPr>
              <a:tblGrid>
                <a:gridCol w="4445000">
                  <a:extLst>
                    <a:ext uri="{9D8B030D-6E8A-4147-A177-3AD203B41FA5}">
                      <a16:colId xmlns:a16="http://schemas.microsoft.com/office/drawing/2014/main" val="1626247712"/>
                    </a:ext>
                  </a:extLst>
                </a:gridCol>
                <a:gridCol w="3820103">
                  <a:extLst>
                    <a:ext uri="{9D8B030D-6E8A-4147-A177-3AD203B41FA5}">
                      <a16:colId xmlns:a16="http://schemas.microsoft.com/office/drawing/2014/main" val="2193236660"/>
                    </a:ext>
                  </a:extLst>
                </a:gridCol>
                <a:gridCol w="2428292">
                  <a:extLst>
                    <a:ext uri="{9D8B030D-6E8A-4147-A177-3AD203B41FA5}">
                      <a16:colId xmlns:a16="http://schemas.microsoft.com/office/drawing/2014/main" val="45955912"/>
                    </a:ext>
                  </a:extLst>
                </a:gridCol>
              </a:tblGrid>
              <a:tr h="1905000">
                <a:tc>
                  <a:txBody>
                    <a:bodyPr/>
                    <a:lstStyle/>
                    <a:p>
                      <a:r>
                        <a:rPr lang="en-GB" dirty="0" err="1">
                          <a:effectLst/>
                        </a:rPr>
                        <a:t>Gruzieva</a:t>
                      </a:r>
                      <a:r>
                        <a:rPr lang="en-GB" dirty="0">
                          <a:effectLst/>
                        </a:rPr>
                        <a:t> O, </a:t>
                      </a:r>
                      <a:r>
                        <a:rPr lang="en-GB" dirty="0" err="1">
                          <a:effectLst/>
                        </a:rPr>
                        <a:t>Merid</a:t>
                      </a:r>
                      <a:r>
                        <a:rPr lang="en-GB" dirty="0">
                          <a:effectLst/>
                        </a:rPr>
                        <a:t> SK, Chen S, Mukherjee N, </a:t>
                      </a:r>
                      <a:r>
                        <a:rPr lang="en-GB" dirty="0" err="1">
                          <a:effectLst/>
                        </a:rPr>
                        <a:t>Hedman</a:t>
                      </a:r>
                      <a:r>
                        <a:rPr lang="en-GB" dirty="0">
                          <a:effectLst/>
                        </a:rPr>
                        <a:t> AM, Almqvist C, </a:t>
                      </a:r>
                      <a:r>
                        <a:rPr lang="en-GB" dirty="0" err="1">
                          <a:effectLst/>
                        </a:rPr>
                        <a:t>Andolf</a:t>
                      </a:r>
                      <a:r>
                        <a:rPr lang="en-GB" dirty="0">
                          <a:effectLst/>
                        </a:rPr>
                        <a:t> E, Jiang Y, </a:t>
                      </a:r>
                      <a:r>
                        <a:rPr lang="en-GB" dirty="0" err="1">
                          <a:effectLst/>
                        </a:rPr>
                        <a:t>Kere</a:t>
                      </a:r>
                      <a:r>
                        <a:rPr lang="en-GB" dirty="0">
                          <a:effectLst/>
                        </a:rPr>
                        <a:t> J, </a:t>
                      </a:r>
                      <a:r>
                        <a:rPr lang="en-GB" dirty="0" err="1">
                          <a:effectLst/>
                        </a:rPr>
                        <a:t>Scheynius</a:t>
                      </a:r>
                      <a:r>
                        <a:rPr lang="en-GB" dirty="0">
                          <a:effectLst/>
                        </a:rPr>
                        <a:t> A, </a:t>
                      </a:r>
                      <a:r>
                        <a:rPr lang="en-GB" dirty="0" err="1">
                          <a:effectLst/>
                        </a:rPr>
                        <a:t>S</a:t>
                      </a:r>
                      <a:r>
                        <a:rPr lang="en-GB" b="0" dirty="0" err="1">
                          <a:effectLst/>
                        </a:rPr>
                        <a:t>ö</a:t>
                      </a:r>
                      <a:r>
                        <a:rPr lang="en-GB" dirty="0" err="1">
                          <a:effectLst/>
                        </a:rPr>
                        <a:t>derh</a:t>
                      </a:r>
                      <a:r>
                        <a:rPr lang="en-GB" b="0" dirty="0" err="1">
                          <a:effectLst/>
                        </a:rPr>
                        <a:t>ä</a:t>
                      </a:r>
                      <a:r>
                        <a:rPr lang="en-GB" dirty="0" err="1">
                          <a:effectLst/>
                        </a:rPr>
                        <a:t>ll</a:t>
                      </a:r>
                      <a:r>
                        <a:rPr lang="en-GB" dirty="0">
                          <a:effectLst/>
                        </a:rPr>
                        <a:t> C, </a:t>
                      </a:r>
                      <a:r>
                        <a:rPr lang="en-GB" dirty="0" err="1">
                          <a:effectLst/>
                        </a:rPr>
                        <a:t>Ullemar</a:t>
                      </a:r>
                      <a:r>
                        <a:rPr lang="en-GB" dirty="0">
                          <a:effectLst/>
                        </a:rPr>
                        <a:t> V, </a:t>
                      </a:r>
                      <a:r>
                        <a:rPr lang="en-GB" dirty="0" err="1">
                          <a:effectLst/>
                        </a:rPr>
                        <a:t>Karmaus</a:t>
                      </a:r>
                      <a:r>
                        <a:rPr lang="en-GB" dirty="0">
                          <a:effectLst/>
                        </a:rPr>
                        <a:t> W, </a:t>
                      </a:r>
                      <a:r>
                        <a:rPr lang="en-GB" dirty="0" err="1">
                          <a:effectLst/>
                        </a:rPr>
                        <a:t>Mel</a:t>
                      </a:r>
                      <a:r>
                        <a:rPr lang="en-GB" b="0" dirty="0" err="1">
                          <a:effectLst/>
                        </a:rPr>
                        <a:t>é</a:t>
                      </a:r>
                      <a:r>
                        <a:rPr lang="en-GB" dirty="0" err="1">
                          <a:effectLst/>
                        </a:rPr>
                        <a:t>n</a:t>
                      </a:r>
                      <a:r>
                        <a:rPr lang="en-GB" dirty="0">
                          <a:effectLst/>
                        </a:rPr>
                        <a:t> E, Arshad SH, </a:t>
                      </a:r>
                      <a:r>
                        <a:rPr lang="en-GB" dirty="0" err="1">
                          <a:effectLst/>
                        </a:rPr>
                        <a:t>Pershagen</a:t>
                      </a:r>
                      <a:r>
                        <a:rPr lang="en-GB" dirty="0">
                          <a:effectLst/>
                        </a:rPr>
                        <a:t> G.</a:t>
                      </a:r>
                      <a:r>
                        <a:rPr lang="en-GB" baseline="0" dirty="0">
                          <a:effectLst/>
                        </a:rPr>
                        <a:t> </a:t>
                      </a:r>
                      <a:r>
                        <a:rPr lang="en-GB" b="1" dirty="0">
                          <a:effectLst/>
                        </a:rPr>
                        <a:t>DNA Methylation Trajectories During Pregnancy. </a:t>
                      </a:r>
                      <a:r>
                        <a:rPr lang="en-GB" dirty="0" err="1">
                          <a:effectLst/>
                        </a:rPr>
                        <a:t>Epigenet</a:t>
                      </a:r>
                      <a:r>
                        <a:rPr lang="en-GB" dirty="0">
                          <a:effectLst/>
                        </a:rPr>
                        <a:t> Insights. 2019 Aug 13;12:2516865719867090. </a:t>
                      </a:r>
                    </a:p>
                  </a:txBody>
                  <a:tcPr marL="0" marR="0" marT="0" marB="0" anchor="ctr"/>
                </a:tc>
                <a:tc>
                  <a:txBody>
                    <a:bodyPr/>
                    <a:lstStyle/>
                    <a:p>
                      <a:r>
                        <a:rPr lang="en-GB" dirty="0">
                          <a:effectLst/>
                        </a:rPr>
                        <a:t>blood collected (n=21)</a:t>
                      </a:r>
                    </a:p>
                    <a:p>
                      <a:r>
                        <a:rPr lang="en-GB" dirty="0">
                          <a:effectLst/>
                        </a:rPr>
                        <a:t>before (~1.6 years), </a:t>
                      </a:r>
                    </a:p>
                    <a:p>
                      <a:r>
                        <a:rPr lang="en-GB" dirty="0">
                          <a:effectLst/>
                        </a:rPr>
                        <a:t>during (any time) and </a:t>
                      </a:r>
                    </a:p>
                    <a:p>
                      <a:r>
                        <a:rPr lang="en-GB" dirty="0">
                          <a:effectLst/>
                        </a:rPr>
                        <a:t>after pregnancy (4 days)  </a:t>
                      </a:r>
                    </a:p>
                    <a:p>
                      <a:endParaRPr lang="en-GB" dirty="0">
                        <a:effectLst/>
                      </a:endParaRPr>
                    </a:p>
                    <a:p>
                      <a:r>
                        <a:rPr lang="en-GB" dirty="0">
                          <a:effectLst/>
                        </a:rPr>
                        <a:t>196 </a:t>
                      </a:r>
                      <a:r>
                        <a:rPr lang="en-GB" dirty="0" err="1">
                          <a:effectLst/>
                        </a:rPr>
                        <a:t>CpG</a:t>
                      </a:r>
                      <a:r>
                        <a:rPr lang="en-GB" dirty="0">
                          <a:effectLst/>
                        </a:rPr>
                        <a:t> sites with intra-individual change, mostly decreasing methylation</a:t>
                      </a:r>
                    </a:p>
                  </a:txBody>
                  <a:tcPr marL="0" marR="0" marT="0" marB="0" anchor="ctr"/>
                </a:tc>
                <a:tc>
                  <a:txBody>
                    <a:bodyPr/>
                    <a:lstStyle/>
                    <a:p>
                      <a:r>
                        <a:rPr lang="en-GB" i="1" dirty="0">
                          <a:effectLst/>
                        </a:rPr>
                        <a:t>But how do we know there are pregnancy-specific as there is no non-pregnancy group? Have</a:t>
                      </a:r>
                      <a:r>
                        <a:rPr lang="en-GB" i="1" baseline="0" dirty="0">
                          <a:effectLst/>
                        </a:rPr>
                        <a:t> c</a:t>
                      </a:r>
                      <a:r>
                        <a:rPr lang="en-GB" i="1" dirty="0">
                          <a:effectLst/>
                        </a:rPr>
                        <a:t>hecked and found that the sites are highly enriched for age effects ...</a:t>
                      </a:r>
                    </a:p>
                  </a:txBody>
                  <a:tcPr marL="0" marR="0" marT="0" marB="0" anchor="ctr"/>
                </a:tc>
                <a:extLst>
                  <a:ext uri="{0D108BD9-81ED-4DB2-BD59-A6C34878D82A}">
                    <a16:rowId xmlns:a16="http://schemas.microsoft.com/office/drawing/2014/main" val="4137711625"/>
                  </a:ext>
                </a:extLst>
              </a:tr>
            </a:tbl>
          </a:graphicData>
        </a:graphic>
      </p:graphicFrame>
      <p:sp>
        <p:nvSpPr>
          <p:cNvPr id="2" name="Title 1"/>
          <p:cNvSpPr>
            <a:spLocks noGrp="1"/>
          </p:cNvSpPr>
          <p:nvPr>
            <p:ph type="title"/>
          </p:nvPr>
        </p:nvSpPr>
        <p:spPr/>
        <p:txBody>
          <a:bodyPr/>
          <a:lstStyle/>
          <a:p>
            <a:r>
              <a:rPr lang="en-US" dirty="0"/>
              <a:t>EWAS: pregnancy</a:t>
            </a:r>
            <a:endParaRPr lang="en-GB" dirty="0"/>
          </a:p>
        </p:txBody>
      </p:sp>
    </p:spTree>
    <p:extLst>
      <p:ext uri="{BB962C8B-B14F-4D97-AF65-F5344CB8AC3E}">
        <p14:creationId xmlns:p14="http://schemas.microsoft.com/office/powerpoint/2010/main" val="111181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A1494A6-B88E-48F3-B5A1-7F9E847A221D}"/>
              </a:ext>
            </a:extLst>
          </p:cNvPr>
          <p:cNvGraphicFramePr>
            <a:graphicFrameLocks noGrp="1"/>
          </p:cNvGraphicFramePr>
          <p:nvPr/>
        </p:nvGraphicFramePr>
        <p:xfrm>
          <a:off x="838201" y="1690688"/>
          <a:ext cx="10266544" cy="2194560"/>
        </p:xfrm>
        <a:graphic>
          <a:graphicData uri="http://schemas.openxmlformats.org/drawingml/2006/table">
            <a:tbl>
              <a:tblPr firstRow="1" bandRow="1">
                <a:tableStyleId>{5940675A-B579-460E-94D1-54222C63F5DA}</a:tableStyleId>
              </a:tblPr>
              <a:tblGrid>
                <a:gridCol w="5067299">
                  <a:extLst>
                    <a:ext uri="{9D8B030D-6E8A-4147-A177-3AD203B41FA5}">
                      <a16:colId xmlns:a16="http://schemas.microsoft.com/office/drawing/2014/main" val="104772300"/>
                    </a:ext>
                  </a:extLst>
                </a:gridCol>
                <a:gridCol w="5199245">
                  <a:extLst>
                    <a:ext uri="{9D8B030D-6E8A-4147-A177-3AD203B41FA5}">
                      <a16:colId xmlns:a16="http://schemas.microsoft.com/office/drawing/2014/main" val="3255993778"/>
                    </a:ext>
                  </a:extLst>
                </a:gridCol>
              </a:tblGrid>
              <a:tr h="2095500">
                <a:tc>
                  <a:txBody>
                    <a:bodyPr/>
                    <a:lstStyle/>
                    <a:p>
                      <a:r>
                        <a:rPr lang="en-GB" dirty="0">
                          <a:effectLst/>
                        </a:rPr>
                        <a:t>Davis Lynn BC, </a:t>
                      </a:r>
                      <a:r>
                        <a:rPr lang="en-GB" dirty="0" err="1">
                          <a:effectLst/>
                        </a:rPr>
                        <a:t>Bodelon</a:t>
                      </a:r>
                      <a:r>
                        <a:rPr lang="en-GB" dirty="0">
                          <a:effectLst/>
                        </a:rPr>
                        <a:t> C, Pfeiffer RM, Yang HP, Yang H, Lee M, Laird PW, </a:t>
                      </a:r>
                      <a:r>
                        <a:rPr lang="en-GB" dirty="0" err="1">
                          <a:effectLst/>
                        </a:rPr>
                        <a:t>Campan</a:t>
                      </a:r>
                      <a:r>
                        <a:rPr lang="en-GB" dirty="0">
                          <a:effectLst/>
                        </a:rPr>
                        <a:t> M, </a:t>
                      </a:r>
                      <a:r>
                        <a:rPr lang="en-GB" dirty="0" err="1">
                          <a:effectLst/>
                        </a:rPr>
                        <a:t>Weisenberger</a:t>
                      </a:r>
                      <a:r>
                        <a:rPr lang="en-GB" dirty="0">
                          <a:effectLst/>
                        </a:rPr>
                        <a:t> DJ, Murphy J, Sampson JN, Browne EP, </a:t>
                      </a:r>
                      <a:r>
                        <a:rPr lang="en-GB" dirty="0" err="1">
                          <a:effectLst/>
                        </a:rPr>
                        <a:t>Anderton</a:t>
                      </a:r>
                      <a:r>
                        <a:rPr lang="en-GB" dirty="0">
                          <a:effectLst/>
                        </a:rPr>
                        <a:t> DL, Sherman ME, Arcaro KF, </a:t>
                      </a:r>
                      <a:r>
                        <a:rPr lang="en-GB" dirty="0" err="1">
                          <a:effectLst/>
                        </a:rPr>
                        <a:t>Gierach</a:t>
                      </a:r>
                      <a:r>
                        <a:rPr lang="en-GB" dirty="0">
                          <a:effectLst/>
                        </a:rPr>
                        <a:t> GL. </a:t>
                      </a:r>
                      <a:r>
                        <a:rPr lang="en-GB" b="1" dirty="0">
                          <a:effectLst/>
                        </a:rPr>
                        <a:t>Differences in genome-wide DNA methylation profiles in breast milk by race and lactation duration. </a:t>
                      </a:r>
                      <a:r>
                        <a:rPr lang="en-GB" dirty="0">
                          <a:effectLst/>
                        </a:rPr>
                        <a:t>Cancer </a:t>
                      </a:r>
                      <a:r>
                        <a:rPr lang="en-GB" dirty="0" err="1">
                          <a:effectLst/>
                        </a:rPr>
                        <a:t>Prev</a:t>
                      </a:r>
                      <a:r>
                        <a:rPr lang="en-GB" dirty="0">
                          <a:effectLst/>
                        </a:rPr>
                        <a:t> Res (</a:t>
                      </a:r>
                      <a:r>
                        <a:rPr lang="en-GB" dirty="0" err="1">
                          <a:effectLst/>
                        </a:rPr>
                        <a:t>Phila</a:t>
                      </a:r>
                      <a:r>
                        <a:rPr lang="en-GB" dirty="0">
                          <a:effectLst/>
                        </a:rPr>
                        <a:t>). 2019 Sep 3. </a:t>
                      </a:r>
                      <a:r>
                        <a:rPr lang="en-GB" dirty="0" err="1">
                          <a:effectLst/>
                        </a:rPr>
                        <a:t>pii</a:t>
                      </a:r>
                      <a:r>
                        <a:rPr lang="en-GB" dirty="0">
                          <a:effectLst/>
                        </a:rPr>
                        <a:t>: canprevres.0169.2019. </a:t>
                      </a:r>
                      <a:r>
                        <a:rPr lang="en-GB" dirty="0" err="1">
                          <a:effectLst/>
                        </a:rPr>
                        <a:t>doi</a:t>
                      </a:r>
                      <a:r>
                        <a:rPr lang="en-GB" dirty="0">
                          <a:effectLst/>
                        </a:rPr>
                        <a:t>: 10.1158/1940-6207.CAPR-19-0169. </a:t>
                      </a:r>
                    </a:p>
                  </a:txBody>
                  <a:tcPr marL="0" marR="0" marT="0" marB="0" anchor="ctr"/>
                </a:tc>
                <a:tc>
                  <a:txBody>
                    <a:bodyPr/>
                    <a:lstStyle/>
                    <a:p>
                      <a:r>
                        <a:rPr lang="en-GB" dirty="0">
                          <a:effectLst/>
                        </a:rPr>
                        <a:t>"Breast milk samples ... from ... U.S. black (n=57) and white (n=82) women, ages 19 to 44". </a:t>
                      </a:r>
                    </a:p>
                    <a:p>
                      <a:endParaRPr lang="en-GB" dirty="0">
                        <a:effectLst/>
                      </a:endParaRPr>
                    </a:p>
                    <a:p>
                      <a:r>
                        <a:rPr lang="en-GB" dirty="0">
                          <a:effectLst/>
                        </a:rPr>
                        <a:t>284 </a:t>
                      </a:r>
                      <a:r>
                        <a:rPr lang="en-GB" dirty="0" err="1">
                          <a:effectLst/>
                        </a:rPr>
                        <a:t>CpG</a:t>
                      </a:r>
                      <a:r>
                        <a:rPr lang="en-GB" dirty="0">
                          <a:effectLst/>
                        </a:rPr>
                        <a:t> sites different by race, </a:t>
                      </a:r>
                    </a:p>
                    <a:p>
                      <a:r>
                        <a:rPr lang="en-GB" dirty="0">
                          <a:effectLst/>
                        </a:rPr>
                        <a:t>227 </a:t>
                      </a:r>
                      <a:r>
                        <a:rPr lang="en-GB" dirty="0" err="1">
                          <a:effectLst/>
                        </a:rPr>
                        <a:t>CpG</a:t>
                      </a:r>
                      <a:r>
                        <a:rPr lang="en-GB" dirty="0">
                          <a:effectLst/>
                        </a:rPr>
                        <a:t> sites</a:t>
                      </a:r>
                      <a:r>
                        <a:rPr lang="en-GB" baseline="0" dirty="0">
                          <a:effectLst/>
                        </a:rPr>
                        <a:t> (</a:t>
                      </a:r>
                      <a:r>
                        <a:rPr lang="en-GB" dirty="0">
                          <a:effectLst/>
                        </a:rPr>
                        <a:t>negatively) associated with lactation time.</a:t>
                      </a:r>
                    </a:p>
                  </a:txBody>
                  <a:tcPr marL="0" marR="0" marT="0" marB="0" anchor="ctr"/>
                </a:tc>
                <a:extLst>
                  <a:ext uri="{0D108BD9-81ED-4DB2-BD59-A6C34878D82A}">
                    <a16:rowId xmlns:a16="http://schemas.microsoft.com/office/drawing/2014/main" val="2134310715"/>
                  </a:ext>
                </a:extLst>
              </a:tr>
            </a:tbl>
          </a:graphicData>
        </a:graphic>
      </p:graphicFrame>
      <p:sp>
        <p:nvSpPr>
          <p:cNvPr id="2" name="Title 1"/>
          <p:cNvSpPr>
            <a:spLocks noGrp="1"/>
          </p:cNvSpPr>
          <p:nvPr>
            <p:ph type="title"/>
          </p:nvPr>
        </p:nvSpPr>
        <p:spPr/>
        <p:txBody>
          <a:bodyPr/>
          <a:lstStyle/>
          <a:p>
            <a:r>
              <a:rPr lang="en-US" dirty="0"/>
              <a:t>EWAS: breast feeding duration in breast milk</a:t>
            </a:r>
            <a:endParaRPr lang="en-GB" dirty="0"/>
          </a:p>
        </p:txBody>
      </p:sp>
    </p:spTree>
    <p:extLst>
      <p:ext uri="{BB962C8B-B14F-4D97-AF65-F5344CB8AC3E}">
        <p14:creationId xmlns:p14="http://schemas.microsoft.com/office/powerpoint/2010/main" val="221829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study: breastfeeding duration in blood</a:t>
            </a:r>
            <a:endParaRPr lang="en-GB" dirty="0"/>
          </a:p>
        </p:txBody>
      </p:sp>
      <p:graphicFrame>
        <p:nvGraphicFramePr>
          <p:cNvPr id="3" name="Table 2"/>
          <p:cNvGraphicFramePr>
            <a:graphicFrameLocks noGrp="1"/>
          </p:cNvGraphicFramePr>
          <p:nvPr/>
        </p:nvGraphicFramePr>
        <p:xfrm>
          <a:off x="838200" y="1825625"/>
          <a:ext cx="10515600" cy="2468880"/>
        </p:xfrm>
        <a:graphic>
          <a:graphicData uri="http://schemas.openxmlformats.org/drawingml/2006/table">
            <a:tbl>
              <a:tblPr firstRow="1" bandRow="1">
                <a:tableStyleId>{2D5ABB26-0587-4C30-8999-92F81FD0307C}</a:tableStyleId>
              </a:tblPr>
              <a:tblGrid>
                <a:gridCol w="4224810">
                  <a:extLst>
                    <a:ext uri="{9D8B030D-6E8A-4147-A177-3AD203B41FA5}">
                      <a16:colId xmlns:a16="http://schemas.microsoft.com/office/drawing/2014/main" val="2168974386"/>
                    </a:ext>
                  </a:extLst>
                </a:gridCol>
                <a:gridCol w="6290790">
                  <a:extLst>
                    <a:ext uri="{9D8B030D-6E8A-4147-A177-3AD203B41FA5}">
                      <a16:colId xmlns:a16="http://schemas.microsoft.com/office/drawing/2014/main" val="2183615187"/>
                    </a:ext>
                  </a:extLst>
                </a:gridCol>
              </a:tblGrid>
              <a:tr h="1905000">
                <a:tc>
                  <a:txBody>
                    <a:bodyPr/>
                    <a:lstStyle/>
                    <a:p>
                      <a:r>
                        <a:rPr lang="en-GB" dirty="0">
                          <a:effectLst/>
                        </a:rPr>
                        <a:t>Sherwood WB, </a:t>
                      </a:r>
                      <a:r>
                        <a:rPr lang="en-GB" dirty="0" err="1">
                          <a:effectLst/>
                        </a:rPr>
                        <a:t>Bion</a:t>
                      </a:r>
                      <a:r>
                        <a:rPr lang="en-GB" dirty="0">
                          <a:effectLst/>
                        </a:rPr>
                        <a:t> V, Lockett GA, </a:t>
                      </a:r>
                      <a:r>
                        <a:rPr lang="en-GB" dirty="0" err="1">
                          <a:effectLst/>
                        </a:rPr>
                        <a:t>Ziyab</a:t>
                      </a:r>
                      <a:r>
                        <a:rPr lang="en-GB" dirty="0">
                          <a:effectLst/>
                        </a:rPr>
                        <a:t> AH, Soto-Ramirez N, Mukherjee N, </a:t>
                      </a:r>
                      <a:r>
                        <a:rPr lang="en-GB" dirty="0" err="1">
                          <a:effectLst/>
                        </a:rPr>
                        <a:t>Kurukulaaratchy</a:t>
                      </a:r>
                      <a:r>
                        <a:rPr lang="en-GB" dirty="0">
                          <a:effectLst/>
                        </a:rPr>
                        <a:t> RJ, </a:t>
                      </a:r>
                      <a:r>
                        <a:rPr lang="en-GB" dirty="0" err="1">
                          <a:effectLst/>
                        </a:rPr>
                        <a:t>Ewart</a:t>
                      </a:r>
                      <a:r>
                        <a:rPr lang="en-GB" dirty="0">
                          <a:effectLst/>
                        </a:rPr>
                        <a:t> S, Zhang H, Arshad SH, </a:t>
                      </a:r>
                      <a:r>
                        <a:rPr lang="en-GB" dirty="0" err="1">
                          <a:effectLst/>
                        </a:rPr>
                        <a:t>Karmaus</a:t>
                      </a:r>
                      <a:r>
                        <a:rPr lang="en-GB" dirty="0">
                          <a:effectLst/>
                        </a:rPr>
                        <a:t> W, Holloway JW, </a:t>
                      </a:r>
                      <a:r>
                        <a:rPr lang="en-GB" dirty="0" err="1">
                          <a:effectLst/>
                        </a:rPr>
                        <a:t>Rezwan</a:t>
                      </a:r>
                      <a:r>
                        <a:rPr lang="en-GB" dirty="0">
                          <a:effectLst/>
                        </a:rPr>
                        <a:t> FI. </a:t>
                      </a:r>
                      <a:r>
                        <a:rPr lang="en-GB" b="1" dirty="0">
                          <a:effectLst/>
                        </a:rPr>
                        <a:t>Duration of breastfeeding is associated with leptin (LEP) DNA methylation profiles and BMI in 10-year-old </a:t>
                      </a:r>
                      <a:r>
                        <a:rPr lang="en-GB" b="1" dirty="0" err="1">
                          <a:effectLst/>
                        </a:rPr>
                        <a:t>children</a:t>
                      </a:r>
                      <a:r>
                        <a:rPr lang="en-GB" dirty="0" err="1">
                          <a:effectLst/>
                        </a:rPr>
                        <a:t>.Clin</a:t>
                      </a:r>
                      <a:r>
                        <a:rPr lang="en-GB" dirty="0">
                          <a:effectLst/>
                        </a:rPr>
                        <a:t> Epigenetics. 2019 Aug 29;11(1):128. </a:t>
                      </a:r>
                      <a:r>
                        <a:rPr lang="en-GB" dirty="0" err="1">
                          <a:effectLst/>
                        </a:rPr>
                        <a:t>doi</a:t>
                      </a:r>
                      <a:r>
                        <a:rPr lang="en-GB" dirty="0">
                          <a:effectLst/>
                        </a:rPr>
                        <a:t>: 10.1186/s13148-019-0727-9.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rPr>
                        <a:t>"In the Isle of Wight Birth Cohort, peripheral blood </a:t>
                      </a:r>
                      <a:r>
                        <a:rPr lang="en-GB" dirty="0" err="1">
                          <a:effectLst/>
                        </a:rPr>
                        <a:t>DNAm</a:t>
                      </a:r>
                      <a:r>
                        <a:rPr lang="en-GB" dirty="0">
                          <a:effectLst/>
                        </a:rPr>
                        <a:t> at 23 cytosine-phosphate-guanine sites (</a:t>
                      </a:r>
                      <a:r>
                        <a:rPr lang="en-GB" dirty="0" err="1">
                          <a:effectLst/>
                        </a:rPr>
                        <a:t>CpGs</a:t>
                      </a:r>
                      <a:r>
                        <a:rPr lang="en-GB" dirty="0">
                          <a:effectLst/>
                        </a:rPr>
                        <a:t>) in the LEP locus in 10-year-old (n = 297) samples and 16 </a:t>
                      </a:r>
                      <a:r>
                        <a:rPr lang="en-GB" dirty="0" err="1">
                          <a:effectLst/>
                        </a:rPr>
                        <a:t>CpGs</a:t>
                      </a:r>
                      <a:r>
                        <a:rPr lang="en-GB" dirty="0">
                          <a:effectLst/>
                        </a:rPr>
                        <a:t> in 18-year-old (n = 305) samples</a:t>
                      </a:r>
                      <a:r>
                        <a:rPr lang="en-GB" baseline="0" dirty="0">
                          <a:effectLst/>
                        </a:rPr>
                        <a:t> </a:t>
                      </a:r>
                      <a:r>
                        <a:rPr lang="en-GB" dirty="0">
                          <a:effectLst/>
                        </a:rPr>
                        <a:t>... </a:t>
                      </a:r>
                    </a:p>
                    <a:p>
                      <a:r>
                        <a:rPr lang="en-GB" dirty="0">
                          <a:effectLst/>
                        </a:rPr>
                        <a:t>Both total and exclusive breastfeeding duration were associated with </a:t>
                      </a:r>
                      <a:r>
                        <a:rPr lang="en-GB" dirty="0" err="1">
                          <a:effectLst/>
                        </a:rPr>
                        <a:t>DNAm</a:t>
                      </a:r>
                      <a:r>
                        <a:rPr lang="en-GB" dirty="0">
                          <a:effectLst/>
                        </a:rPr>
                        <a:t> at four LEP </a:t>
                      </a:r>
                      <a:r>
                        <a:rPr lang="en-GB" dirty="0" err="1">
                          <a:effectLst/>
                        </a:rPr>
                        <a:t>CpG</a:t>
                      </a:r>
                      <a:r>
                        <a:rPr lang="en-GB" dirty="0">
                          <a:effectLst/>
                        </a:rPr>
                        <a:t> sites at 10 years (P value &lt; 0.05), </a:t>
                      </a:r>
                    </a:p>
                    <a:p>
                      <a:r>
                        <a:rPr lang="en-GB" dirty="0">
                          <a:effectLst/>
                        </a:rPr>
                        <a:t>and not at 18 years."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323790"/>
                  </a:ext>
                </a:extLst>
              </a:tr>
            </a:tbl>
          </a:graphicData>
        </a:graphic>
      </p:graphicFrame>
    </p:spTree>
    <p:extLst>
      <p:ext uri="{BB962C8B-B14F-4D97-AF65-F5344CB8AC3E}">
        <p14:creationId xmlns:p14="http://schemas.microsoft.com/office/powerpoint/2010/main" val="243310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AF5E632-971E-428C-B372-9021F2452C15}"/>
              </a:ext>
            </a:extLst>
          </p:cNvPr>
          <p:cNvGraphicFramePr>
            <a:graphicFrameLocks noGrp="1"/>
          </p:cNvGraphicFramePr>
          <p:nvPr>
            <p:extLst>
              <p:ext uri="{D42A27DB-BD31-4B8C-83A1-F6EECF244321}">
                <p14:modId xmlns:p14="http://schemas.microsoft.com/office/powerpoint/2010/main" val="2922583068"/>
              </p:ext>
            </p:extLst>
          </p:nvPr>
        </p:nvGraphicFramePr>
        <p:xfrm>
          <a:off x="838200" y="1690688"/>
          <a:ext cx="11010900" cy="1438302"/>
        </p:xfrm>
        <a:graphic>
          <a:graphicData uri="http://schemas.openxmlformats.org/drawingml/2006/table">
            <a:tbl>
              <a:tblPr firstRow="1" bandRow="1">
                <a:tableStyleId>{2D5ABB26-0587-4C30-8999-92F81FD0307C}</a:tableStyleId>
              </a:tblPr>
              <a:tblGrid>
                <a:gridCol w="4724400">
                  <a:extLst>
                    <a:ext uri="{9D8B030D-6E8A-4147-A177-3AD203B41FA5}">
                      <a16:colId xmlns:a16="http://schemas.microsoft.com/office/drawing/2014/main" val="1269957571"/>
                    </a:ext>
                  </a:extLst>
                </a:gridCol>
                <a:gridCol w="6286500">
                  <a:extLst>
                    <a:ext uri="{9D8B030D-6E8A-4147-A177-3AD203B41FA5}">
                      <a16:colId xmlns:a16="http://schemas.microsoft.com/office/drawing/2014/main" val="2078520332"/>
                    </a:ext>
                  </a:extLst>
                </a:gridCol>
              </a:tblGrid>
              <a:tr h="1438302">
                <a:tc>
                  <a:txBody>
                    <a:bodyPr/>
                    <a:lstStyle/>
                    <a:p>
                      <a:r>
                        <a:rPr lang="en-GB" dirty="0">
                          <a:effectLst/>
                        </a:rPr>
                        <a:t>Yu F, Li K, Li S, Liu J, Zhang Y, Zhou M, Zhao H, Chen H, Wu N, Liu Z, Su </a:t>
                      </a:r>
                      <a:r>
                        <a:rPr lang="en-GB" b="0" dirty="0">
                          <a:effectLst/>
                        </a:rPr>
                        <a:t>J. </a:t>
                      </a:r>
                      <a:r>
                        <a:rPr lang="en-GB" b="1" dirty="0">
                          <a:effectLst/>
                        </a:rPr>
                        <a:t>CFEA: a cell-free </a:t>
                      </a:r>
                      <a:r>
                        <a:rPr lang="en-GB" b="1" dirty="0" err="1">
                          <a:effectLst/>
                        </a:rPr>
                        <a:t>epigenome</a:t>
                      </a:r>
                      <a:r>
                        <a:rPr lang="en-GB" b="1" dirty="0">
                          <a:effectLst/>
                        </a:rPr>
                        <a:t> atlas in human </a:t>
                      </a:r>
                      <a:r>
                        <a:rPr lang="en-GB" b="1" dirty="0" err="1">
                          <a:effectLst/>
                        </a:rPr>
                        <a:t>diseases</a:t>
                      </a:r>
                      <a:r>
                        <a:rPr lang="en-GB" dirty="0" err="1">
                          <a:effectLst/>
                        </a:rPr>
                        <a:t>.Nucleic</a:t>
                      </a:r>
                      <a:r>
                        <a:rPr lang="en-GB" dirty="0">
                          <a:effectLst/>
                        </a:rPr>
                        <a:t> Acids Res. 2019 Aug 20. </a:t>
                      </a:r>
                      <a:r>
                        <a:rPr lang="en-GB" dirty="0" err="1">
                          <a:effectLst/>
                        </a:rPr>
                        <a:t>pii</a:t>
                      </a:r>
                      <a:r>
                        <a:rPr lang="en-GB" dirty="0">
                          <a:effectLst/>
                        </a:rPr>
                        <a:t>: gkz715. </a:t>
                      </a:r>
                      <a:r>
                        <a:rPr lang="en-GB" dirty="0" err="1">
                          <a:effectLst/>
                        </a:rPr>
                        <a:t>doi</a:t>
                      </a:r>
                      <a:r>
                        <a:rPr lang="en-GB" dirty="0">
                          <a:effectLst/>
                        </a:rPr>
                        <a:t>: 10.1093/</a:t>
                      </a:r>
                      <a:r>
                        <a:rPr lang="en-GB" dirty="0" err="1">
                          <a:effectLst/>
                        </a:rPr>
                        <a:t>nar</a:t>
                      </a:r>
                      <a:r>
                        <a:rPr lang="en-GB" dirty="0">
                          <a:effectLst/>
                        </a:rPr>
                        <a:t>/gkz715.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rPr>
                        <a:t>Includes</a:t>
                      </a:r>
                      <a:r>
                        <a:rPr lang="en-GB" baseline="0" dirty="0">
                          <a:effectLst/>
                        </a:rPr>
                        <a:t> e</a:t>
                      </a:r>
                      <a:r>
                        <a:rPr lang="en-GB" dirty="0">
                          <a:effectLst/>
                        </a:rPr>
                        <a:t>pigenetic profiles: 5mC, 5hmC and NP (nucleosome positioning)</a:t>
                      </a:r>
                      <a:r>
                        <a:rPr lang="en-GB" baseline="0" dirty="0">
                          <a:effectLst/>
                        </a:rPr>
                        <a:t> for</a:t>
                      </a:r>
                      <a:r>
                        <a:rPr lang="en-GB" dirty="0">
                          <a:effectLst/>
                        </a:rPr>
                        <a:t> 27 human diseases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242238"/>
                  </a:ext>
                </a:extLst>
              </a:tr>
            </a:tbl>
          </a:graphicData>
        </a:graphic>
      </p:graphicFrame>
      <p:sp>
        <p:nvSpPr>
          <p:cNvPr id="2" name="Title 1"/>
          <p:cNvSpPr>
            <a:spLocks noGrp="1"/>
          </p:cNvSpPr>
          <p:nvPr>
            <p:ph type="title"/>
          </p:nvPr>
        </p:nvSpPr>
        <p:spPr/>
        <p:txBody>
          <a:bodyPr/>
          <a:lstStyle/>
          <a:p>
            <a:r>
              <a:rPr lang="en-US" dirty="0"/>
              <a:t>Databases</a:t>
            </a:r>
            <a:endParaRPr lang="en-GB" dirty="0"/>
          </a:p>
        </p:txBody>
      </p:sp>
    </p:spTree>
    <p:extLst>
      <p:ext uri="{BB962C8B-B14F-4D97-AF65-F5344CB8AC3E}">
        <p14:creationId xmlns:p14="http://schemas.microsoft.com/office/powerpoint/2010/main" val="123949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GB" dirty="0"/>
          </a:p>
        </p:txBody>
      </p:sp>
      <p:graphicFrame>
        <p:nvGraphicFramePr>
          <p:cNvPr id="3" name="Table 2"/>
          <p:cNvGraphicFramePr>
            <a:graphicFrameLocks noGrp="1"/>
          </p:cNvGraphicFramePr>
          <p:nvPr/>
        </p:nvGraphicFramePr>
        <p:xfrm>
          <a:off x="838200" y="1825625"/>
          <a:ext cx="11010900" cy="2743200"/>
        </p:xfrm>
        <a:graphic>
          <a:graphicData uri="http://schemas.openxmlformats.org/drawingml/2006/table">
            <a:tbl>
              <a:tblPr firstRow="1" bandRow="1">
                <a:tableStyleId>{2D5ABB26-0587-4C30-8999-92F81FD0307C}</a:tableStyleId>
              </a:tblPr>
              <a:tblGrid>
                <a:gridCol w="4724400">
                  <a:extLst>
                    <a:ext uri="{9D8B030D-6E8A-4147-A177-3AD203B41FA5}">
                      <a16:colId xmlns:a16="http://schemas.microsoft.com/office/drawing/2014/main" val="644330374"/>
                    </a:ext>
                  </a:extLst>
                </a:gridCol>
                <a:gridCol w="6286500">
                  <a:extLst>
                    <a:ext uri="{9D8B030D-6E8A-4147-A177-3AD203B41FA5}">
                      <a16:colId xmlns:a16="http://schemas.microsoft.com/office/drawing/2014/main" val="118370836"/>
                    </a:ext>
                  </a:extLst>
                </a:gridCol>
              </a:tblGrid>
              <a:tr h="2306610">
                <a:tc>
                  <a:txBody>
                    <a:bodyPr/>
                    <a:lstStyle/>
                    <a:p>
                      <a:r>
                        <a:rPr lang="en-GB" dirty="0" err="1">
                          <a:effectLst/>
                        </a:rPr>
                        <a:t>Libbrecht</a:t>
                      </a:r>
                      <a:r>
                        <a:rPr lang="en-GB" dirty="0">
                          <a:effectLst/>
                        </a:rPr>
                        <a:t> MW, Rodriguez OL, </a:t>
                      </a:r>
                      <a:r>
                        <a:rPr lang="en-GB" dirty="0" err="1">
                          <a:effectLst/>
                        </a:rPr>
                        <a:t>Weng</a:t>
                      </a:r>
                      <a:r>
                        <a:rPr lang="en-GB" dirty="0">
                          <a:effectLst/>
                        </a:rPr>
                        <a:t> Z, </a:t>
                      </a:r>
                      <a:r>
                        <a:rPr lang="en-GB" dirty="0" err="1">
                          <a:effectLst/>
                        </a:rPr>
                        <a:t>Bilmes</a:t>
                      </a:r>
                      <a:r>
                        <a:rPr lang="en-GB" dirty="0">
                          <a:effectLst/>
                        </a:rPr>
                        <a:t> JA, Hoffman MM, Noble</a:t>
                      </a:r>
                      <a:r>
                        <a:rPr lang="en-GB" b="0" dirty="0">
                          <a:effectLst/>
                        </a:rPr>
                        <a:t> WS. </a:t>
                      </a:r>
                      <a:r>
                        <a:rPr lang="en-GB" b="1" dirty="0">
                          <a:effectLst/>
                        </a:rPr>
                        <a:t>A unified </a:t>
                      </a:r>
                      <a:r>
                        <a:rPr lang="en-GB" b="1" dirty="0" err="1">
                          <a:effectLst/>
                        </a:rPr>
                        <a:t>encyclopedia</a:t>
                      </a:r>
                      <a:r>
                        <a:rPr lang="en-GB" b="1" dirty="0">
                          <a:effectLst/>
                        </a:rPr>
                        <a:t> of human functional DNA elements through fully automated annotation of 164 human cell </a:t>
                      </a:r>
                      <a:r>
                        <a:rPr lang="en-GB" b="1" dirty="0" err="1">
                          <a:effectLst/>
                        </a:rPr>
                        <a:t>types</a:t>
                      </a:r>
                      <a:r>
                        <a:rPr lang="en-GB" dirty="0" err="1">
                          <a:effectLst/>
                        </a:rPr>
                        <a:t>.Genome</a:t>
                      </a:r>
                      <a:r>
                        <a:rPr lang="en-GB" dirty="0">
                          <a:effectLst/>
                        </a:rPr>
                        <a:t> Biol. 2019 Aug 28;20(1):180. </a:t>
                      </a:r>
                      <a:r>
                        <a:rPr lang="en-GB" dirty="0" err="1">
                          <a:effectLst/>
                        </a:rPr>
                        <a:t>doi</a:t>
                      </a:r>
                      <a:r>
                        <a:rPr lang="en-GB" dirty="0">
                          <a:effectLst/>
                        </a:rPr>
                        <a:t>: 10.1186/s13059-019-1784-2.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rPr>
                        <a:t>"we present annotations of 164 human cell types using 1615 data sets." </a:t>
                      </a:r>
                    </a:p>
                    <a:p>
                      <a:endParaRPr lang="en-GB" dirty="0">
                        <a:effectLst/>
                      </a:endParaRPr>
                    </a:p>
                    <a:p>
                      <a:r>
                        <a:rPr lang="en-GB" dirty="0">
                          <a:effectLst/>
                        </a:rPr>
                        <a:t>From these, "we developed a measure of the importance of each genomic position </a:t>
                      </a:r>
                    </a:p>
                    <a:p>
                      <a:r>
                        <a:rPr lang="en-GB" dirty="0">
                          <a:effectLst/>
                        </a:rPr>
                        <a:t>... and combined all annotations into a single, cell type-agnostic </a:t>
                      </a:r>
                      <a:r>
                        <a:rPr lang="en-GB" dirty="0" err="1">
                          <a:effectLst/>
                        </a:rPr>
                        <a:t>encyclopedia</a:t>
                      </a:r>
                      <a:r>
                        <a:rPr lang="en-GB" dirty="0">
                          <a:effectLst/>
                        </a:rPr>
                        <a:t> that </a:t>
                      </a:r>
                      <a:r>
                        <a:rPr lang="en-GB" dirty="0" err="1">
                          <a:effectLst/>
                        </a:rPr>
                        <a:t>catalogs</a:t>
                      </a:r>
                      <a:r>
                        <a:rPr lang="en-GB" dirty="0">
                          <a:effectLst/>
                        </a:rPr>
                        <a:t> all human regulatory elements.“</a:t>
                      </a:r>
                    </a:p>
                    <a:p>
                      <a:endParaRPr lang="en-US" dirty="0">
                        <a:effectLst/>
                      </a:endParaRPr>
                    </a:p>
                    <a:p>
                      <a:r>
                        <a:rPr lang="en-US" dirty="0">
                          <a:effectLst/>
                        </a:rPr>
                        <a:t>Agnostic? “</a:t>
                      </a:r>
                      <a:r>
                        <a:rPr lang="en-GB" sz="1800" b="0" i="0" kern="1200" dirty="0">
                          <a:solidFill>
                            <a:schemeClr val="tx1"/>
                          </a:solidFill>
                          <a:effectLst/>
                          <a:latin typeface="+mn-lt"/>
                          <a:ea typeface="+mn-ea"/>
                          <a:cs typeface="+mn-cs"/>
                        </a:rPr>
                        <a:t>we use an independent annotation approach, training one model separately for each cell type”</a:t>
                      </a:r>
                      <a:endParaRPr lang="en-GB"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558167"/>
                  </a:ext>
                </a:extLst>
              </a:tr>
            </a:tbl>
          </a:graphicData>
        </a:graphic>
      </p:graphicFrame>
    </p:spTree>
    <p:extLst>
      <p:ext uri="{BB962C8B-B14F-4D97-AF65-F5344CB8AC3E}">
        <p14:creationId xmlns:p14="http://schemas.microsoft.com/office/powerpoint/2010/main" val="2347256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9604161-EB3A-41E4-93D7-6815D754A265}"/>
              </a:ext>
            </a:extLst>
          </p:cNvPr>
          <p:cNvGraphicFramePr>
            <a:graphicFrameLocks noGrp="1"/>
          </p:cNvGraphicFramePr>
          <p:nvPr>
            <p:extLst>
              <p:ext uri="{D42A27DB-BD31-4B8C-83A1-F6EECF244321}">
                <p14:modId xmlns:p14="http://schemas.microsoft.com/office/powerpoint/2010/main" val="2232553612"/>
              </p:ext>
            </p:extLst>
          </p:nvPr>
        </p:nvGraphicFramePr>
        <p:xfrm>
          <a:off x="838200" y="1690688"/>
          <a:ext cx="11112500" cy="1371600"/>
        </p:xfrm>
        <a:graphic>
          <a:graphicData uri="http://schemas.openxmlformats.org/drawingml/2006/table">
            <a:tbl>
              <a:tblPr firstRow="1" bandRow="1">
                <a:tableStyleId>{5940675A-B579-460E-94D1-54222C63F5DA}</a:tableStyleId>
              </a:tblPr>
              <a:tblGrid>
                <a:gridCol w="4719998">
                  <a:extLst>
                    <a:ext uri="{9D8B030D-6E8A-4147-A177-3AD203B41FA5}">
                      <a16:colId xmlns:a16="http://schemas.microsoft.com/office/drawing/2014/main" val="3784777005"/>
                    </a:ext>
                  </a:extLst>
                </a:gridCol>
                <a:gridCol w="6392502">
                  <a:extLst>
                    <a:ext uri="{9D8B030D-6E8A-4147-A177-3AD203B41FA5}">
                      <a16:colId xmlns:a16="http://schemas.microsoft.com/office/drawing/2014/main" val="3136267953"/>
                    </a:ext>
                  </a:extLst>
                </a:gridCol>
              </a:tblGrid>
              <a:tr h="1333500">
                <a:tc>
                  <a:txBody>
                    <a:bodyPr/>
                    <a:lstStyle/>
                    <a:p>
                      <a:r>
                        <a:rPr lang="en-GB" dirty="0">
                          <a:effectLst/>
                        </a:rPr>
                        <a:t>Yuan V, Price EM, Del </a:t>
                      </a:r>
                      <a:r>
                        <a:rPr lang="en-GB" dirty="0" err="1">
                          <a:effectLst/>
                        </a:rPr>
                        <a:t>Gobbo</a:t>
                      </a:r>
                      <a:r>
                        <a:rPr lang="en-GB" dirty="0">
                          <a:effectLst/>
                        </a:rPr>
                        <a:t> G, </a:t>
                      </a:r>
                      <a:r>
                        <a:rPr lang="en-GB" dirty="0" err="1">
                          <a:effectLst/>
                        </a:rPr>
                        <a:t>Mostafavi</a:t>
                      </a:r>
                      <a:r>
                        <a:rPr lang="en-GB" dirty="0">
                          <a:effectLst/>
                        </a:rPr>
                        <a:t> S, Cox B, Binder AM, </a:t>
                      </a:r>
                      <a:r>
                        <a:rPr lang="en-GB" dirty="0" err="1">
                          <a:effectLst/>
                        </a:rPr>
                        <a:t>Michels</a:t>
                      </a:r>
                      <a:r>
                        <a:rPr lang="en-GB" dirty="0">
                          <a:effectLst/>
                        </a:rPr>
                        <a:t> KB, </a:t>
                      </a:r>
                      <a:r>
                        <a:rPr lang="en-GB" dirty="0" err="1">
                          <a:effectLst/>
                        </a:rPr>
                        <a:t>Marsit</a:t>
                      </a:r>
                      <a:r>
                        <a:rPr lang="en-GB" dirty="0">
                          <a:effectLst/>
                        </a:rPr>
                        <a:t> C, Robinson WP. </a:t>
                      </a:r>
                      <a:r>
                        <a:rPr lang="en-GB" b="1" dirty="0">
                          <a:effectLst/>
                        </a:rPr>
                        <a:t>Accurate ethnicity prediction from placental DNA methylation data</a:t>
                      </a:r>
                      <a:r>
                        <a:rPr lang="en-GB" dirty="0">
                          <a:effectLst/>
                        </a:rPr>
                        <a:t>. Epigenetics Chromatin. 2019 Aug 9;12(1):51. </a:t>
                      </a:r>
                      <a:r>
                        <a:rPr lang="en-GB" dirty="0" err="1">
                          <a:effectLst/>
                        </a:rPr>
                        <a:t>doi</a:t>
                      </a:r>
                      <a:r>
                        <a:rPr lang="en-GB" dirty="0">
                          <a:effectLst/>
                        </a:rPr>
                        <a:t>: 10.1186/s13072-019-0296-3.</a:t>
                      </a:r>
                    </a:p>
                  </a:txBody>
                  <a:tcPr marL="0" marR="0" marT="0" marB="0" anchor="ctr"/>
                </a:tc>
                <a:tc>
                  <a:txBody>
                    <a:bodyPr/>
                    <a:lstStyle/>
                    <a:p>
                      <a:r>
                        <a:rPr lang="en-GB" dirty="0">
                          <a:effectLst/>
                        </a:rPr>
                        <a:t>"Data from 509 placental samples were used to develop </a:t>
                      </a:r>
                      <a:r>
                        <a:rPr lang="en-GB" dirty="0" err="1">
                          <a:effectLst/>
                        </a:rPr>
                        <a:t>PlaNET</a:t>
                      </a:r>
                      <a:r>
                        <a:rPr lang="en-GB" dirty="0">
                          <a:effectLst/>
                        </a:rPr>
                        <a:t> and show that it accurately predicts (accuracy = 0.938, kappa = 0.823) major classes of self-reported ethnicity/race (African: n = 58, Asian: n = 53, Caucasian: n = 389)"</a:t>
                      </a:r>
                    </a:p>
                  </a:txBody>
                  <a:tcPr marL="0" marR="0" marT="0" marB="0" anchor="ctr"/>
                </a:tc>
                <a:extLst>
                  <a:ext uri="{0D108BD9-81ED-4DB2-BD59-A6C34878D82A}">
                    <a16:rowId xmlns:a16="http://schemas.microsoft.com/office/drawing/2014/main" val="614944185"/>
                  </a:ext>
                </a:extLst>
              </a:tr>
            </a:tbl>
          </a:graphicData>
        </a:graphic>
      </p:graphicFrame>
      <p:sp>
        <p:nvSpPr>
          <p:cNvPr id="2" name="Title 1"/>
          <p:cNvSpPr>
            <a:spLocks noGrp="1"/>
          </p:cNvSpPr>
          <p:nvPr>
            <p:ph type="title"/>
          </p:nvPr>
        </p:nvSpPr>
        <p:spPr/>
        <p:txBody>
          <a:bodyPr/>
          <a:lstStyle/>
          <a:p>
            <a:r>
              <a:rPr lang="en-US" dirty="0"/>
              <a:t>Methods: predicting ethnicity</a:t>
            </a:r>
            <a:endParaRPr lang="en-GB" dirty="0"/>
          </a:p>
        </p:txBody>
      </p:sp>
    </p:spTree>
    <p:extLst>
      <p:ext uri="{BB962C8B-B14F-4D97-AF65-F5344CB8AC3E}">
        <p14:creationId xmlns:p14="http://schemas.microsoft.com/office/powerpoint/2010/main" val="43440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BF53-A561-4D88-9F78-5A23C3036CC3}"/>
              </a:ext>
            </a:extLst>
          </p:cNvPr>
          <p:cNvSpPr>
            <a:spLocks noGrp="1"/>
          </p:cNvSpPr>
          <p:nvPr>
            <p:ph type="title"/>
          </p:nvPr>
        </p:nvSpPr>
        <p:spPr/>
        <p:txBody>
          <a:bodyPr/>
          <a:lstStyle/>
          <a:p>
            <a:r>
              <a:rPr lang="en-GB" dirty="0">
                <a:cs typeface="Calibri Light"/>
              </a:rPr>
              <a:t>Reversing </a:t>
            </a:r>
            <a:r>
              <a:rPr lang="en-GB" dirty="0" err="1">
                <a:cs typeface="Calibri Light"/>
              </a:rPr>
              <a:t>DNAm</a:t>
            </a:r>
            <a:r>
              <a:rPr lang="en-GB" dirty="0">
                <a:cs typeface="Calibri Light"/>
              </a:rPr>
              <a:t> age?</a:t>
            </a:r>
            <a:endParaRPr lang="en-GB" dirty="0"/>
          </a:p>
        </p:txBody>
      </p:sp>
      <p:pic>
        <p:nvPicPr>
          <p:cNvPr id="3" name="Picture 3" descr="A screenshot of a cell phone&#10;&#10;Description generated with very high confidence">
            <a:extLst>
              <a:ext uri="{FF2B5EF4-FFF2-40B4-BE49-F238E27FC236}">
                <a16:creationId xmlns:a16="http://schemas.microsoft.com/office/drawing/2014/main" id="{56EBF489-48E7-4E73-A704-93796AA18592}"/>
              </a:ext>
            </a:extLst>
          </p:cNvPr>
          <p:cNvPicPr>
            <a:picLocks noChangeAspect="1"/>
          </p:cNvPicPr>
          <p:nvPr/>
        </p:nvPicPr>
        <p:blipFill>
          <a:blip r:embed="rId2"/>
          <a:stretch>
            <a:fillRect/>
          </a:stretch>
        </p:blipFill>
        <p:spPr>
          <a:xfrm>
            <a:off x="1000432" y="1688999"/>
            <a:ext cx="6467168" cy="3639775"/>
          </a:xfrm>
          <a:prstGeom prst="rect">
            <a:avLst/>
          </a:prstGeom>
        </p:spPr>
      </p:pic>
      <p:sp>
        <p:nvSpPr>
          <p:cNvPr id="5" name="TextBox 4">
            <a:extLst>
              <a:ext uri="{FF2B5EF4-FFF2-40B4-BE49-F238E27FC236}">
                <a16:creationId xmlns:a16="http://schemas.microsoft.com/office/drawing/2014/main" id="{8C291FC0-068F-452A-B4AB-3856978C0F3B}"/>
              </a:ext>
            </a:extLst>
          </p:cNvPr>
          <p:cNvSpPr txBox="1"/>
          <p:nvPr/>
        </p:nvSpPr>
        <p:spPr>
          <a:xfrm>
            <a:off x="1098754" y="5252884"/>
            <a:ext cx="58034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22222"/>
                </a:solidFill>
                <a:latin typeface="Lora"/>
              </a:rPr>
              <a:t>Fahy, G. M. </a:t>
            </a:r>
            <a:r>
              <a:rPr lang="en-US" i="1" dirty="0">
                <a:solidFill>
                  <a:srgbClr val="222222"/>
                </a:solidFill>
                <a:latin typeface="Lora"/>
              </a:rPr>
              <a:t>et al.</a:t>
            </a:r>
            <a:r>
              <a:rPr lang="en-US" dirty="0">
                <a:solidFill>
                  <a:srgbClr val="222222"/>
                </a:solidFill>
                <a:latin typeface="Lora"/>
              </a:rPr>
              <a:t> </a:t>
            </a:r>
            <a:r>
              <a:rPr lang="en-US" i="1" dirty="0">
                <a:solidFill>
                  <a:srgbClr val="222222"/>
                </a:solidFill>
                <a:latin typeface="Lora"/>
              </a:rPr>
              <a:t>Aging Cell</a:t>
            </a:r>
            <a:r>
              <a:rPr lang="en-US" dirty="0">
                <a:solidFill>
                  <a:srgbClr val="222222"/>
                </a:solidFill>
                <a:latin typeface="Lora"/>
              </a:rPr>
              <a:t> </a:t>
            </a:r>
            <a:endParaRPr lang="en-US" dirty="0">
              <a:solidFill>
                <a:srgbClr val="000000"/>
              </a:solidFill>
              <a:latin typeface="Calibri" panose="020F0502020204030204"/>
              <a:cs typeface="Calibri" panose="020F0502020204030204"/>
            </a:endParaRPr>
          </a:p>
          <a:p>
            <a:r>
              <a:rPr lang="en-US" dirty="0">
                <a:solidFill>
                  <a:srgbClr val="222222"/>
                </a:solidFill>
                <a:latin typeface="Lora"/>
              </a:rPr>
              <a:t>https://doi.org/10.1111/acel.13028 (2019).</a:t>
            </a:r>
            <a:endParaRPr lang="en-US" dirty="0">
              <a:cs typeface="Calibri"/>
            </a:endParaRPr>
          </a:p>
        </p:txBody>
      </p:sp>
      <p:sp>
        <p:nvSpPr>
          <p:cNvPr id="6" name="TextBox 5">
            <a:extLst>
              <a:ext uri="{FF2B5EF4-FFF2-40B4-BE49-F238E27FC236}">
                <a16:creationId xmlns:a16="http://schemas.microsoft.com/office/drawing/2014/main" id="{85E953CC-3303-45BD-9823-C18B20170222}"/>
              </a:ext>
            </a:extLst>
          </p:cNvPr>
          <p:cNvSpPr txBox="1"/>
          <p:nvPr/>
        </p:nvSpPr>
        <p:spPr>
          <a:xfrm>
            <a:off x="7637207" y="1688690"/>
            <a:ext cx="440239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22222"/>
                </a:solidFill>
                <a:latin typeface="Lora"/>
              </a:rPr>
              <a:t>"For one year, nine healthy volunteers took a cocktail of three common drugs — growth hormone and two diabetes medications — and on average shed 2.5 years of their biological ages."</a:t>
            </a:r>
            <a:endParaRPr lang="en-US" dirty="0"/>
          </a:p>
        </p:txBody>
      </p:sp>
      <p:sp>
        <p:nvSpPr>
          <p:cNvPr id="7" name="TextBox 6">
            <a:extLst>
              <a:ext uri="{FF2B5EF4-FFF2-40B4-BE49-F238E27FC236}">
                <a16:creationId xmlns:a16="http://schemas.microsoft.com/office/drawing/2014/main" id="{EE188DE9-BD10-4F7C-9255-94EACCB0F5FB}"/>
              </a:ext>
            </a:extLst>
          </p:cNvPr>
          <p:cNvSpPr txBox="1"/>
          <p:nvPr/>
        </p:nvSpPr>
        <p:spPr>
          <a:xfrm>
            <a:off x="7637207" y="3519949"/>
            <a:ext cx="440239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22222"/>
                </a:solidFill>
                <a:latin typeface="Lora"/>
              </a:rPr>
              <a:t>"Horvath used four different epigenetic clocks to assess each patient’s biological age, and he found significant reversal for each trial participant in all of the tests ... What’s more, the effect persisted in the six participants who provided a final blood sample six months after stopping the trial, he says.</a:t>
            </a:r>
            <a:endParaRPr lang="en-US" dirty="0"/>
          </a:p>
        </p:txBody>
      </p:sp>
    </p:spTree>
    <p:extLst>
      <p:ext uri="{BB962C8B-B14F-4D97-AF65-F5344CB8AC3E}">
        <p14:creationId xmlns:p14="http://schemas.microsoft.com/office/powerpoint/2010/main" val="3972262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using elastic nets</a:t>
            </a:r>
            <a:endParaRPr lang="en-GB" dirty="0"/>
          </a:p>
        </p:txBody>
      </p:sp>
      <p:graphicFrame>
        <p:nvGraphicFramePr>
          <p:cNvPr id="3" name="Table 2"/>
          <p:cNvGraphicFramePr>
            <a:graphicFrameLocks noGrp="1"/>
          </p:cNvGraphicFramePr>
          <p:nvPr/>
        </p:nvGraphicFramePr>
        <p:xfrm>
          <a:off x="838200" y="1825625"/>
          <a:ext cx="11112500" cy="1645920"/>
        </p:xfrm>
        <a:graphic>
          <a:graphicData uri="http://schemas.openxmlformats.org/drawingml/2006/table">
            <a:tbl>
              <a:tblPr firstRow="1" bandRow="1">
                <a:tableStyleId>{5940675A-B579-460E-94D1-54222C63F5DA}</a:tableStyleId>
              </a:tblPr>
              <a:tblGrid>
                <a:gridCol w="4719998">
                  <a:extLst>
                    <a:ext uri="{9D8B030D-6E8A-4147-A177-3AD203B41FA5}">
                      <a16:colId xmlns:a16="http://schemas.microsoft.com/office/drawing/2014/main" val="2267982677"/>
                    </a:ext>
                  </a:extLst>
                </a:gridCol>
                <a:gridCol w="6392502">
                  <a:extLst>
                    <a:ext uri="{9D8B030D-6E8A-4147-A177-3AD203B41FA5}">
                      <a16:colId xmlns:a16="http://schemas.microsoft.com/office/drawing/2014/main" val="2723840671"/>
                    </a:ext>
                  </a:extLst>
                </a:gridCol>
              </a:tblGrid>
              <a:tr h="762000">
                <a:tc>
                  <a:txBody>
                    <a:bodyPr/>
                    <a:lstStyle/>
                    <a:p>
                      <a:r>
                        <a:rPr lang="en-GB" dirty="0" err="1">
                          <a:effectLst/>
                        </a:rPr>
                        <a:t>Engebretsen</a:t>
                      </a:r>
                      <a:r>
                        <a:rPr lang="en-GB" dirty="0">
                          <a:effectLst/>
                        </a:rPr>
                        <a:t> S, </a:t>
                      </a:r>
                      <a:r>
                        <a:rPr lang="en-GB" dirty="0" err="1">
                          <a:effectLst/>
                        </a:rPr>
                        <a:t>Bohlin</a:t>
                      </a:r>
                      <a:r>
                        <a:rPr lang="en-GB" dirty="0">
                          <a:effectLst/>
                        </a:rPr>
                        <a:t> </a:t>
                      </a:r>
                      <a:r>
                        <a:rPr lang="en-GB" dirty="0" err="1">
                          <a:effectLst/>
                        </a:rPr>
                        <a:t>J.</a:t>
                      </a:r>
                      <a:r>
                        <a:rPr lang="en-GB" b="1" dirty="0" err="1">
                          <a:effectLst/>
                        </a:rPr>
                        <a:t>Statistical</a:t>
                      </a:r>
                      <a:r>
                        <a:rPr lang="en-GB" b="1" dirty="0">
                          <a:effectLst/>
                        </a:rPr>
                        <a:t> predictions with </a:t>
                      </a:r>
                      <a:r>
                        <a:rPr lang="en-GB" b="1" dirty="0" err="1">
                          <a:effectLst/>
                        </a:rPr>
                        <a:t>glmnet</a:t>
                      </a:r>
                      <a:r>
                        <a:rPr lang="en-GB" dirty="0" err="1">
                          <a:effectLst/>
                        </a:rPr>
                        <a:t>.Clin</a:t>
                      </a:r>
                      <a:r>
                        <a:rPr lang="en-GB" dirty="0">
                          <a:effectLst/>
                        </a:rPr>
                        <a:t> Epigenetics. 2019 Aug 23;11(1):123. </a:t>
                      </a:r>
                      <a:r>
                        <a:rPr lang="en-GB" dirty="0" err="1">
                          <a:effectLst/>
                        </a:rPr>
                        <a:t>doi</a:t>
                      </a:r>
                      <a:r>
                        <a:rPr lang="en-GB" dirty="0">
                          <a:effectLst/>
                        </a:rPr>
                        <a:t>: 10.1186/s13148-019-0730-1.</a:t>
                      </a:r>
                    </a:p>
                  </a:txBody>
                  <a:tcPr marL="0" marR="0" marT="0" marB="0" anchor="ctr"/>
                </a:tc>
                <a:tc>
                  <a:txBody>
                    <a:bodyPr/>
                    <a:lstStyle/>
                    <a:p>
                      <a:r>
                        <a:rPr lang="en-GB" dirty="0">
                          <a:effectLst/>
                        </a:rPr>
                        <a:t>"We provide guidelines on how to obtain parsimonious models with low mean squared error and include easy to follow walk-through examples for each step in R." </a:t>
                      </a:r>
                    </a:p>
                    <a:p>
                      <a:endParaRPr lang="en-GB" dirty="0">
                        <a:effectLst/>
                      </a:endParaRPr>
                    </a:p>
                    <a:p>
                      <a:r>
                        <a:rPr lang="en-GB" dirty="0">
                          <a:effectLst/>
                        </a:rPr>
                        <a:t>Mainly how to pick the best 'alpha' parameter - how much to weight the l1 and l2 norm penalties.</a:t>
                      </a:r>
                    </a:p>
                  </a:txBody>
                  <a:tcPr marL="0" marR="0" marT="0" marB="0" anchor="ctr"/>
                </a:tc>
                <a:extLst>
                  <a:ext uri="{0D108BD9-81ED-4DB2-BD59-A6C34878D82A}">
                    <a16:rowId xmlns:a16="http://schemas.microsoft.com/office/drawing/2014/main" val="3807553248"/>
                  </a:ext>
                </a:extLst>
              </a:tr>
            </a:tbl>
          </a:graphicData>
        </a:graphic>
      </p:graphicFrame>
    </p:spTree>
    <p:extLst>
      <p:ext uri="{BB962C8B-B14F-4D97-AF65-F5344CB8AC3E}">
        <p14:creationId xmlns:p14="http://schemas.microsoft.com/office/powerpoint/2010/main" val="204512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9604161-EB3A-41E4-93D7-6815D754A265}"/>
              </a:ext>
            </a:extLst>
          </p:cNvPr>
          <p:cNvGraphicFramePr>
            <a:graphicFrameLocks noGrp="1"/>
          </p:cNvGraphicFramePr>
          <p:nvPr>
            <p:extLst>
              <p:ext uri="{D42A27DB-BD31-4B8C-83A1-F6EECF244321}">
                <p14:modId xmlns:p14="http://schemas.microsoft.com/office/powerpoint/2010/main" val="3445128323"/>
              </p:ext>
            </p:extLst>
          </p:nvPr>
        </p:nvGraphicFramePr>
        <p:xfrm>
          <a:off x="838200" y="1690688"/>
          <a:ext cx="11112500" cy="2194560"/>
        </p:xfrm>
        <a:graphic>
          <a:graphicData uri="http://schemas.openxmlformats.org/drawingml/2006/table">
            <a:tbl>
              <a:tblPr firstRow="1" bandRow="1">
                <a:tableStyleId>{5940675A-B579-460E-94D1-54222C63F5DA}</a:tableStyleId>
              </a:tblPr>
              <a:tblGrid>
                <a:gridCol w="4719998">
                  <a:extLst>
                    <a:ext uri="{9D8B030D-6E8A-4147-A177-3AD203B41FA5}">
                      <a16:colId xmlns:a16="http://schemas.microsoft.com/office/drawing/2014/main" val="3784777005"/>
                    </a:ext>
                  </a:extLst>
                </a:gridCol>
                <a:gridCol w="6392502">
                  <a:extLst>
                    <a:ext uri="{9D8B030D-6E8A-4147-A177-3AD203B41FA5}">
                      <a16:colId xmlns:a16="http://schemas.microsoft.com/office/drawing/2014/main" val="3136267953"/>
                    </a:ext>
                  </a:extLst>
                </a:gridCol>
              </a:tblGrid>
              <a:tr h="1905000">
                <a:tc>
                  <a:txBody>
                    <a:bodyPr/>
                    <a:lstStyle/>
                    <a:p>
                      <a:r>
                        <a:rPr lang="en-GB" dirty="0" err="1">
                          <a:effectLst/>
                        </a:rPr>
                        <a:t>Gervin</a:t>
                      </a:r>
                      <a:r>
                        <a:rPr lang="en-GB" dirty="0">
                          <a:effectLst/>
                        </a:rPr>
                        <a:t> K, Salas LA, </a:t>
                      </a:r>
                      <a:r>
                        <a:rPr lang="en-GB" dirty="0" err="1">
                          <a:effectLst/>
                        </a:rPr>
                        <a:t>Bakulski</a:t>
                      </a:r>
                      <a:r>
                        <a:rPr lang="en-GB" dirty="0">
                          <a:effectLst/>
                        </a:rPr>
                        <a:t> KM, van </a:t>
                      </a:r>
                      <a:r>
                        <a:rPr lang="en-GB" dirty="0" err="1">
                          <a:effectLst/>
                        </a:rPr>
                        <a:t>Zelm</a:t>
                      </a:r>
                      <a:r>
                        <a:rPr lang="en-GB" dirty="0">
                          <a:effectLst/>
                        </a:rPr>
                        <a:t> MC, Koestler DC, </a:t>
                      </a:r>
                      <a:r>
                        <a:rPr lang="en-GB" dirty="0" err="1">
                          <a:effectLst/>
                        </a:rPr>
                        <a:t>Wiencke</a:t>
                      </a:r>
                      <a:r>
                        <a:rPr lang="en-GB" dirty="0">
                          <a:effectLst/>
                        </a:rPr>
                        <a:t> JK, </a:t>
                      </a:r>
                      <a:r>
                        <a:rPr lang="en-GB" dirty="0" err="1">
                          <a:effectLst/>
                        </a:rPr>
                        <a:t>Duijts</a:t>
                      </a:r>
                      <a:r>
                        <a:rPr lang="en-GB" dirty="0">
                          <a:effectLst/>
                        </a:rPr>
                        <a:t> L, Moll HA, Kelsey KT, </a:t>
                      </a:r>
                      <a:r>
                        <a:rPr lang="en-GB" dirty="0" err="1">
                          <a:effectLst/>
                        </a:rPr>
                        <a:t>Kobor</a:t>
                      </a:r>
                      <a:r>
                        <a:rPr lang="en-GB" dirty="0">
                          <a:effectLst/>
                        </a:rPr>
                        <a:t> MS, Lyle R, Christensen BC, Felix JF, Jones MJ. </a:t>
                      </a:r>
                      <a:r>
                        <a:rPr lang="en-GB" b="1" dirty="0">
                          <a:effectLst/>
                        </a:rPr>
                        <a:t>Systematic evaluation and validation of reference and library selection methods for deconvolution of cord blood DNA methylation data. </a:t>
                      </a:r>
                      <a:r>
                        <a:rPr lang="en-GB" dirty="0" err="1">
                          <a:effectLst/>
                        </a:rPr>
                        <a:t>Clin</a:t>
                      </a:r>
                      <a:r>
                        <a:rPr lang="en-GB" dirty="0">
                          <a:effectLst/>
                        </a:rPr>
                        <a:t> Epigenetics. 2019 Aug 27;11(1):125. </a:t>
                      </a:r>
                      <a:r>
                        <a:rPr lang="en-GB" dirty="0" err="1">
                          <a:effectLst/>
                        </a:rPr>
                        <a:t>doi</a:t>
                      </a:r>
                      <a:r>
                        <a:rPr lang="en-GB" dirty="0">
                          <a:effectLst/>
                        </a:rPr>
                        <a:t>: 10.1186/s13148-019-0717-y.</a:t>
                      </a:r>
                    </a:p>
                  </a:txBody>
                  <a:tcPr marL="0" marR="0" marT="0" marB="0" anchor="ctr"/>
                </a:tc>
                <a:tc>
                  <a:txBody>
                    <a:bodyPr/>
                    <a:lstStyle/>
                    <a:p>
                      <a:r>
                        <a:rPr lang="en-GB" dirty="0">
                          <a:effectLst/>
                        </a:rPr>
                        <a:t>Found improved cell count estimates by: </a:t>
                      </a:r>
                    </a:p>
                    <a:p>
                      <a:pPr marL="342900" indent="-342900">
                        <a:buAutoNum type="arabicParenBoth"/>
                      </a:pPr>
                      <a:r>
                        <a:rPr lang="en-GB" dirty="0">
                          <a:effectLst/>
                        </a:rPr>
                        <a:t>filtering out '</a:t>
                      </a:r>
                      <a:r>
                        <a:rPr lang="en-GB" dirty="0" err="1">
                          <a:effectLst/>
                        </a:rPr>
                        <a:t>unpure</a:t>
                      </a:r>
                      <a:r>
                        <a:rPr lang="en-GB" dirty="0">
                          <a:effectLst/>
                        </a:rPr>
                        <a:t>' references samples and combining what remained for the four available references to obtain a single reference and </a:t>
                      </a:r>
                    </a:p>
                    <a:p>
                      <a:pPr marL="342900" indent="-342900">
                        <a:buAutoNum type="arabicParenBoth"/>
                      </a:pPr>
                      <a:r>
                        <a:rPr lang="en-GB" dirty="0">
                          <a:effectLst/>
                        </a:rPr>
                        <a:t>selecting </a:t>
                      </a:r>
                      <a:r>
                        <a:rPr lang="en-GB" dirty="0" err="1">
                          <a:effectLst/>
                        </a:rPr>
                        <a:t>CpG</a:t>
                      </a:r>
                      <a:r>
                        <a:rPr lang="en-GB" dirty="0">
                          <a:effectLst/>
                        </a:rPr>
                        <a:t> sites for estimating cell counts using the IDOL iterative algorithm (rather than the procedure implemented in </a:t>
                      </a:r>
                      <a:r>
                        <a:rPr lang="en-GB" dirty="0" err="1">
                          <a:effectLst/>
                        </a:rPr>
                        <a:t>minfi</a:t>
                      </a:r>
                      <a:r>
                        <a:rPr lang="en-GB" dirty="0">
                          <a:effectLst/>
                        </a:rPr>
                        <a:t>). </a:t>
                      </a:r>
                    </a:p>
                  </a:txBody>
                  <a:tcPr marL="0" marR="0" marT="0" marB="0" anchor="ctr"/>
                </a:tc>
                <a:extLst>
                  <a:ext uri="{0D108BD9-81ED-4DB2-BD59-A6C34878D82A}">
                    <a16:rowId xmlns:a16="http://schemas.microsoft.com/office/drawing/2014/main" val="2884814603"/>
                  </a:ext>
                </a:extLst>
              </a:tr>
            </a:tbl>
          </a:graphicData>
        </a:graphic>
      </p:graphicFrame>
      <p:sp>
        <p:nvSpPr>
          <p:cNvPr id="2" name="Title 1"/>
          <p:cNvSpPr>
            <a:spLocks noGrp="1"/>
          </p:cNvSpPr>
          <p:nvPr>
            <p:ph type="title"/>
          </p:nvPr>
        </p:nvSpPr>
        <p:spPr/>
        <p:txBody>
          <a:bodyPr/>
          <a:lstStyle/>
          <a:p>
            <a:r>
              <a:rPr lang="en-US" dirty="0"/>
              <a:t>Methods: cell counts in cord blood</a:t>
            </a:r>
            <a:endParaRPr lang="en-GB" dirty="0"/>
          </a:p>
        </p:txBody>
      </p:sp>
    </p:spTree>
    <p:extLst>
      <p:ext uri="{BB962C8B-B14F-4D97-AF65-F5344CB8AC3E}">
        <p14:creationId xmlns:p14="http://schemas.microsoft.com/office/powerpoint/2010/main" val="40481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A53CA83-49E0-47F4-AB93-09CBD701208C}"/>
              </a:ext>
            </a:extLst>
          </p:cNvPr>
          <p:cNvGraphicFramePr>
            <a:graphicFrameLocks noGrp="1"/>
          </p:cNvGraphicFramePr>
          <p:nvPr>
            <p:extLst>
              <p:ext uri="{D42A27DB-BD31-4B8C-83A1-F6EECF244321}">
                <p14:modId xmlns:p14="http://schemas.microsoft.com/office/powerpoint/2010/main" val="1733763626"/>
              </p:ext>
            </p:extLst>
          </p:nvPr>
        </p:nvGraphicFramePr>
        <p:xfrm>
          <a:off x="838200" y="1690688"/>
          <a:ext cx="10858500" cy="2226236"/>
        </p:xfrm>
        <a:graphic>
          <a:graphicData uri="http://schemas.openxmlformats.org/drawingml/2006/table">
            <a:tbl>
              <a:tblPr firstRow="1" bandRow="1">
                <a:tableStyleId>{5940675A-B579-460E-94D1-54222C63F5DA}</a:tableStyleId>
              </a:tblPr>
              <a:tblGrid>
                <a:gridCol w="5626100">
                  <a:extLst>
                    <a:ext uri="{9D8B030D-6E8A-4147-A177-3AD203B41FA5}">
                      <a16:colId xmlns:a16="http://schemas.microsoft.com/office/drawing/2014/main" val="3484304851"/>
                    </a:ext>
                  </a:extLst>
                </a:gridCol>
                <a:gridCol w="5232400">
                  <a:extLst>
                    <a:ext uri="{9D8B030D-6E8A-4147-A177-3AD203B41FA5}">
                      <a16:colId xmlns:a16="http://schemas.microsoft.com/office/drawing/2014/main" val="3886859703"/>
                    </a:ext>
                  </a:extLst>
                </a:gridCol>
              </a:tblGrid>
              <a:tr h="2226236">
                <a:tc>
                  <a:txBody>
                    <a:bodyPr/>
                    <a:lstStyle/>
                    <a:p>
                      <a:r>
                        <a:rPr lang="en-GB" dirty="0">
                          <a:effectLst/>
                        </a:rPr>
                        <a:t>Zhang Q, </a:t>
                      </a:r>
                      <a:r>
                        <a:rPr lang="en-GB" dirty="0" err="1">
                          <a:effectLst/>
                        </a:rPr>
                        <a:t>Vallerga</a:t>
                      </a:r>
                      <a:r>
                        <a:rPr lang="en-GB" dirty="0">
                          <a:effectLst/>
                        </a:rPr>
                        <a:t> CL, Walker RM, Lin T, </a:t>
                      </a:r>
                      <a:r>
                        <a:rPr lang="en-GB" dirty="0" err="1">
                          <a:effectLst/>
                        </a:rPr>
                        <a:t>Henders</a:t>
                      </a:r>
                      <a:r>
                        <a:rPr lang="en-GB" dirty="0">
                          <a:effectLst/>
                        </a:rPr>
                        <a:t> AK, Montgomery GW, He J, Fan D, </a:t>
                      </a:r>
                      <a:r>
                        <a:rPr lang="en-GB" dirty="0" err="1">
                          <a:effectLst/>
                        </a:rPr>
                        <a:t>Fowdar</a:t>
                      </a:r>
                      <a:r>
                        <a:rPr lang="en-GB" dirty="0">
                          <a:effectLst/>
                        </a:rPr>
                        <a:t> J, Kennedy M, Pitcher T, Pearson J, Halliday G, Kwok JB, </a:t>
                      </a:r>
                      <a:r>
                        <a:rPr lang="en-GB" dirty="0" err="1">
                          <a:effectLst/>
                        </a:rPr>
                        <a:t>Hickie</a:t>
                      </a:r>
                      <a:r>
                        <a:rPr lang="en-GB" dirty="0">
                          <a:effectLst/>
                        </a:rPr>
                        <a:t> I, Lewis S, Anderson T, </a:t>
                      </a:r>
                      <a:r>
                        <a:rPr lang="en-GB" dirty="0" err="1">
                          <a:effectLst/>
                        </a:rPr>
                        <a:t>Silburn</a:t>
                      </a:r>
                      <a:r>
                        <a:rPr lang="en-GB" dirty="0">
                          <a:effectLst/>
                        </a:rPr>
                        <a:t> PA, </a:t>
                      </a:r>
                      <a:r>
                        <a:rPr lang="en-GB" dirty="0" err="1">
                          <a:effectLst/>
                        </a:rPr>
                        <a:t>Mellick</a:t>
                      </a:r>
                      <a:r>
                        <a:rPr lang="en-GB" dirty="0">
                          <a:effectLst/>
                        </a:rPr>
                        <a:t> GD, Harris SE, Redmond P, Murray AD, et al. </a:t>
                      </a:r>
                      <a:r>
                        <a:rPr lang="en-GB" b="1" dirty="0">
                          <a:effectLst/>
                        </a:rPr>
                        <a:t>Improved precision of epigenetic clock estimates across tissues and its implication for biological </a:t>
                      </a:r>
                      <a:r>
                        <a:rPr lang="en-GB" b="1" dirty="0" err="1">
                          <a:effectLst/>
                        </a:rPr>
                        <a:t>ageing</a:t>
                      </a:r>
                      <a:r>
                        <a:rPr lang="en-GB" dirty="0" err="1">
                          <a:effectLst/>
                        </a:rPr>
                        <a:t>.Genome</a:t>
                      </a:r>
                      <a:r>
                        <a:rPr lang="en-GB" dirty="0">
                          <a:effectLst/>
                        </a:rPr>
                        <a:t> Med. 2019 Aug 23;11(1):54. </a:t>
                      </a:r>
                      <a:r>
                        <a:rPr lang="en-GB" dirty="0" err="1">
                          <a:effectLst/>
                        </a:rPr>
                        <a:t>doi</a:t>
                      </a:r>
                      <a:r>
                        <a:rPr lang="en-GB" dirty="0">
                          <a:effectLst/>
                        </a:rPr>
                        <a:t>: 10.1186/s13073-019-0667-1.</a:t>
                      </a:r>
                    </a:p>
                  </a:txBody>
                  <a:tcPr marL="0" marR="0" marT="0" marB="0" anchor="ctr"/>
                </a:tc>
                <a:tc>
                  <a:txBody>
                    <a:bodyPr/>
                    <a:lstStyle/>
                    <a:p>
                      <a:r>
                        <a:rPr lang="en-GB" dirty="0">
                          <a:effectLst/>
                        </a:rPr>
                        <a:t>Build age predictors in </a:t>
                      </a:r>
                      <a:r>
                        <a:rPr lang="en-GB" dirty="0" err="1">
                          <a:effectLst/>
                        </a:rPr>
                        <a:t>DNAm</a:t>
                      </a:r>
                      <a:r>
                        <a:rPr lang="en-GB" dirty="0">
                          <a:effectLst/>
                        </a:rPr>
                        <a:t> from 13,661 blood samples and 259 saliva samples; </a:t>
                      </a:r>
                    </a:p>
                    <a:p>
                      <a:endParaRPr lang="en-GB" dirty="0">
                        <a:effectLst/>
                      </a:endParaRPr>
                    </a:p>
                    <a:p>
                      <a:r>
                        <a:rPr lang="en-GB" dirty="0">
                          <a:effectLst/>
                        </a:rPr>
                        <a:t>Show that prediction will be perfect with </a:t>
                      </a:r>
                    </a:p>
                    <a:p>
                      <a:r>
                        <a:rPr lang="en-GB" dirty="0">
                          <a:effectLst/>
                        </a:rPr>
                        <a:t>large enough training sample; </a:t>
                      </a:r>
                    </a:p>
                    <a:p>
                      <a:endParaRPr lang="en-GB" dirty="0">
                        <a:effectLst/>
                      </a:endParaRPr>
                    </a:p>
                    <a:p>
                      <a:r>
                        <a:rPr lang="en-GB" dirty="0">
                          <a:effectLst/>
                        </a:rPr>
                        <a:t>Association of </a:t>
                      </a:r>
                      <a:r>
                        <a:rPr lang="en-GB" dirty="0" err="1">
                          <a:effectLst/>
                        </a:rPr>
                        <a:t>DNAm</a:t>
                      </a:r>
                      <a:r>
                        <a:rPr lang="en-GB" dirty="0">
                          <a:effectLst/>
                        </a:rPr>
                        <a:t> age acceleration decreases as age prediction accuracy increases.</a:t>
                      </a:r>
                    </a:p>
                  </a:txBody>
                  <a:tcPr marL="0" marR="0" marT="0" marB="0" anchor="ctr"/>
                </a:tc>
                <a:extLst>
                  <a:ext uri="{0D108BD9-81ED-4DB2-BD59-A6C34878D82A}">
                    <a16:rowId xmlns:a16="http://schemas.microsoft.com/office/drawing/2014/main" val="1036389363"/>
                  </a:ext>
                </a:extLst>
              </a:tr>
            </a:tbl>
          </a:graphicData>
        </a:graphic>
      </p:graphicFrame>
      <p:sp>
        <p:nvSpPr>
          <p:cNvPr id="2" name="Title 1"/>
          <p:cNvSpPr>
            <a:spLocks noGrp="1"/>
          </p:cNvSpPr>
          <p:nvPr>
            <p:ph type="title"/>
          </p:nvPr>
        </p:nvSpPr>
        <p:spPr/>
        <p:txBody>
          <a:bodyPr/>
          <a:lstStyle/>
          <a:p>
            <a:r>
              <a:rPr lang="en-US" dirty="0" err="1"/>
              <a:t>DNAm</a:t>
            </a:r>
            <a:r>
              <a:rPr lang="en-US" dirty="0"/>
              <a:t> age and sample size</a:t>
            </a:r>
            <a:endParaRPr lang="en-GB" dirty="0"/>
          </a:p>
        </p:txBody>
      </p:sp>
    </p:spTree>
    <p:extLst>
      <p:ext uri="{BB962C8B-B14F-4D97-AF65-F5344CB8AC3E}">
        <p14:creationId xmlns:p14="http://schemas.microsoft.com/office/powerpoint/2010/main" val="155574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DNAm</a:t>
            </a:r>
            <a:r>
              <a:rPr lang="en-US" dirty="0"/>
              <a:t> age and alcohol use</a:t>
            </a:r>
            <a:endParaRPr lang="en-GB" dirty="0"/>
          </a:p>
        </p:txBody>
      </p:sp>
      <p:graphicFrame>
        <p:nvGraphicFramePr>
          <p:cNvPr id="3" name="Table 2"/>
          <p:cNvGraphicFramePr>
            <a:graphicFrameLocks noGrp="1"/>
          </p:cNvGraphicFramePr>
          <p:nvPr/>
        </p:nvGraphicFramePr>
        <p:xfrm>
          <a:off x="838200" y="1825625"/>
          <a:ext cx="10858500" cy="3017520"/>
        </p:xfrm>
        <a:graphic>
          <a:graphicData uri="http://schemas.openxmlformats.org/drawingml/2006/table">
            <a:tbl>
              <a:tblPr firstRow="1" bandRow="1">
                <a:tableStyleId>{5940675A-B579-460E-94D1-54222C63F5DA}</a:tableStyleId>
              </a:tblPr>
              <a:tblGrid>
                <a:gridCol w="5626100">
                  <a:extLst>
                    <a:ext uri="{9D8B030D-6E8A-4147-A177-3AD203B41FA5}">
                      <a16:colId xmlns:a16="http://schemas.microsoft.com/office/drawing/2014/main" val="735187358"/>
                    </a:ext>
                  </a:extLst>
                </a:gridCol>
                <a:gridCol w="5232400">
                  <a:extLst>
                    <a:ext uri="{9D8B030D-6E8A-4147-A177-3AD203B41FA5}">
                      <a16:colId xmlns:a16="http://schemas.microsoft.com/office/drawing/2014/main" val="3363099614"/>
                    </a:ext>
                  </a:extLst>
                </a:gridCol>
              </a:tblGrid>
              <a:tr h="2331476">
                <a:tc>
                  <a:txBody>
                    <a:bodyPr/>
                    <a:lstStyle/>
                    <a:p>
                      <a:r>
                        <a:rPr lang="en-GB" dirty="0">
                          <a:effectLst/>
                        </a:rPr>
                        <a:t>Luo A, Jung J, Longley M, </a:t>
                      </a:r>
                      <a:r>
                        <a:rPr lang="en-GB" dirty="0" err="1">
                          <a:effectLst/>
                        </a:rPr>
                        <a:t>Rosoff</a:t>
                      </a:r>
                      <a:r>
                        <a:rPr lang="en-GB" dirty="0">
                          <a:effectLst/>
                        </a:rPr>
                        <a:t> DB, </a:t>
                      </a:r>
                      <a:r>
                        <a:rPr lang="en-GB" dirty="0" err="1">
                          <a:effectLst/>
                        </a:rPr>
                        <a:t>Charlet</a:t>
                      </a:r>
                      <a:r>
                        <a:rPr lang="en-GB" dirty="0">
                          <a:effectLst/>
                        </a:rPr>
                        <a:t> K, </a:t>
                      </a:r>
                      <a:r>
                        <a:rPr lang="en-GB" dirty="0" err="1">
                          <a:effectLst/>
                        </a:rPr>
                        <a:t>Muench</a:t>
                      </a:r>
                      <a:r>
                        <a:rPr lang="en-GB" dirty="0">
                          <a:effectLst/>
                        </a:rPr>
                        <a:t> C, Lee J, Hodgkinson CA, Goldman D, Horvath S, </a:t>
                      </a:r>
                      <a:r>
                        <a:rPr lang="en-GB" dirty="0" err="1">
                          <a:effectLst/>
                        </a:rPr>
                        <a:t>Kaminsky</a:t>
                      </a:r>
                      <a:r>
                        <a:rPr lang="en-GB" dirty="0">
                          <a:effectLst/>
                        </a:rPr>
                        <a:t> ZA, </a:t>
                      </a:r>
                      <a:r>
                        <a:rPr lang="en-GB" dirty="0" err="1">
                          <a:effectLst/>
                        </a:rPr>
                        <a:t>Lohoff</a:t>
                      </a:r>
                      <a:r>
                        <a:rPr lang="en-GB" dirty="0">
                          <a:effectLst/>
                        </a:rPr>
                        <a:t> FW. </a:t>
                      </a:r>
                      <a:r>
                        <a:rPr lang="en-GB" b="1" dirty="0">
                          <a:effectLst/>
                        </a:rPr>
                        <a:t>Epigenetic aging is accelerated in alcohol use disorder and regulated by genetic variation in APOL2</a:t>
                      </a:r>
                      <a:r>
                        <a:rPr lang="en-GB" dirty="0">
                          <a:effectLst/>
                        </a:rPr>
                        <a:t>.Neuropsychopharmacology. 2019 Aug 29. </a:t>
                      </a:r>
                      <a:r>
                        <a:rPr lang="en-GB" dirty="0" err="1">
                          <a:effectLst/>
                        </a:rPr>
                        <a:t>doi</a:t>
                      </a:r>
                      <a:r>
                        <a:rPr lang="en-GB" dirty="0">
                          <a:effectLst/>
                        </a:rPr>
                        <a:t>: 10.1038/s41386-019-0500-y. </a:t>
                      </a:r>
                    </a:p>
                  </a:txBody>
                  <a:tcPr marL="0" marR="0" marT="0" marB="0" anchor="ctr"/>
                </a:tc>
                <a:tc>
                  <a:txBody>
                    <a:bodyPr/>
                    <a:lstStyle/>
                    <a:p>
                      <a:r>
                        <a:rPr lang="en-GB" dirty="0">
                          <a:effectLst/>
                        </a:rPr>
                        <a:t>331 AUD and 201 controls; </a:t>
                      </a:r>
                    </a:p>
                    <a:p>
                      <a:endParaRPr lang="en-GB" dirty="0">
                        <a:effectLst/>
                      </a:endParaRPr>
                    </a:p>
                    <a:p>
                      <a:r>
                        <a:rPr lang="en-GB" dirty="0" err="1">
                          <a:effectLst/>
                        </a:rPr>
                        <a:t>Hannum</a:t>
                      </a:r>
                      <a:r>
                        <a:rPr lang="en-GB" dirty="0">
                          <a:effectLst/>
                        </a:rPr>
                        <a:t>, Horvath and </a:t>
                      </a:r>
                      <a:r>
                        <a:rPr lang="en-GB" dirty="0" err="1">
                          <a:effectLst/>
                        </a:rPr>
                        <a:t>Phenoage</a:t>
                      </a:r>
                      <a:r>
                        <a:rPr lang="en-GB" dirty="0">
                          <a:effectLst/>
                        </a:rPr>
                        <a:t> </a:t>
                      </a:r>
                      <a:r>
                        <a:rPr lang="en-GB" dirty="0" err="1">
                          <a:effectLst/>
                        </a:rPr>
                        <a:t>DNAm</a:t>
                      </a:r>
                      <a:r>
                        <a:rPr lang="en-GB" dirty="0">
                          <a:effectLst/>
                        </a:rPr>
                        <a:t> clocks; </a:t>
                      </a:r>
                    </a:p>
                    <a:p>
                      <a:endParaRPr lang="en-US" dirty="0">
                        <a:effectLst/>
                      </a:endParaRPr>
                    </a:p>
                    <a:p>
                      <a:r>
                        <a:rPr lang="en-GB" dirty="0" err="1">
                          <a:effectLst/>
                        </a:rPr>
                        <a:t>Phenoage</a:t>
                      </a:r>
                      <a:r>
                        <a:rPr lang="en-GB" dirty="0">
                          <a:effectLst/>
                        </a:rPr>
                        <a:t> was accelerated 2.22 years higher in AUD than controls (p = 1.85E-5)</a:t>
                      </a:r>
                    </a:p>
                    <a:p>
                      <a:endParaRPr lang="en-GB" dirty="0">
                        <a:effectLst/>
                      </a:endParaRPr>
                    </a:p>
                    <a:p>
                      <a:r>
                        <a:rPr lang="en-GB" dirty="0">
                          <a:effectLst/>
                        </a:rPr>
                        <a:t>GWAS of </a:t>
                      </a:r>
                      <a:r>
                        <a:rPr lang="en-GB" dirty="0" err="1">
                          <a:effectLst/>
                        </a:rPr>
                        <a:t>Phenoage</a:t>
                      </a:r>
                      <a:r>
                        <a:rPr lang="en-GB" dirty="0">
                          <a:effectLst/>
                        </a:rPr>
                        <a:t> in 154 European and 156 African individuals with AUD; </a:t>
                      </a:r>
                    </a:p>
                    <a:p>
                      <a:endParaRPr lang="en-GB" dirty="0">
                        <a:effectLst/>
                      </a:endParaRPr>
                    </a:p>
                    <a:p>
                      <a:r>
                        <a:rPr lang="en-GB" dirty="0">
                          <a:effectLst/>
                        </a:rPr>
                        <a:t>APOL2 the only GWAS finding</a:t>
                      </a:r>
                    </a:p>
                  </a:txBody>
                  <a:tcPr marL="0" marR="0" marT="0" marB="0" anchor="ctr"/>
                </a:tc>
                <a:extLst>
                  <a:ext uri="{0D108BD9-81ED-4DB2-BD59-A6C34878D82A}">
                    <a16:rowId xmlns:a16="http://schemas.microsoft.com/office/drawing/2014/main" val="1565257275"/>
                  </a:ext>
                </a:extLst>
              </a:tr>
            </a:tbl>
          </a:graphicData>
        </a:graphic>
      </p:graphicFrame>
    </p:spTree>
    <p:extLst>
      <p:ext uri="{BB962C8B-B14F-4D97-AF65-F5344CB8AC3E}">
        <p14:creationId xmlns:p14="http://schemas.microsoft.com/office/powerpoint/2010/main" val="333839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079B51D-C84B-44D9-A06A-B056D1595A68}"/>
              </a:ext>
            </a:extLst>
          </p:cNvPr>
          <p:cNvGraphicFramePr>
            <a:graphicFrameLocks noGrp="1"/>
          </p:cNvGraphicFramePr>
          <p:nvPr>
            <p:extLst>
              <p:ext uri="{D42A27DB-BD31-4B8C-83A1-F6EECF244321}">
                <p14:modId xmlns:p14="http://schemas.microsoft.com/office/powerpoint/2010/main" val="1164457447"/>
              </p:ext>
            </p:extLst>
          </p:nvPr>
        </p:nvGraphicFramePr>
        <p:xfrm>
          <a:off x="989400" y="1690688"/>
          <a:ext cx="10580299" cy="1920240"/>
        </p:xfrm>
        <a:graphic>
          <a:graphicData uri="http://schemas.openxmlformats.org/drawingml/2006/table">
            <a:tbl>
              <a:tblPr firstRow="1" bandRow="1">
                <a:tableStyleId>{5940675A-B579-460E-94D1-54222C63F5DA}</a:tableStyleId>
              </a:tblPr>
              <a:tblGrid>
                <a:gridCol w="5657799">
                  <a:extLst>
                    <a:ext uri="{9D8B030D-6E8A-4147-A177-3AD203B41FA5}">
                      <a16:colId xmlns:a16="http://schemas.microsoft.com/office/drawing/2014/main" val="4123519973"/>
                    </a:ext>
                  </a:extLst>
                </a:gridCol>
                <a:gridCol w="4922500">
                  <a:extLst>
                    <a:ext uri="{9D8B030D-6E8A-4147-A177-3AD203B41FA5}">
                      <a16:colId xmlns:a16="http://schemas.microsoft.com/office/drawing/2014/main" val="1981675897"/>
                    </a:ext>
                  </a:extLst>
                </a:gridCol>
              </a:tblGrid>
              <a:tr h="1714500">
                <a:tc>
                  <a:txBody>
                    <a:bodyPr/>
                    <a:lstStyle/>
                    <a:p>
                      <a:r>
                        <a:rPr lang="en-GB" dirty="0">
                          <a:effectLst/>
                        </a:rPr>
                        <a:t>Tajuddin SM, Hernandez DG, Chen BH, Noren Hooten N, Mode NA, Nalls MA, Singleton AB, </a:t>
                      </a:r>
                      <a:r>
                        <a:rPr lang="en-GB" dirty="0" err="1">
                          <a:effectLst/>
                        </a:rPr>
                        <a:t>Ejiogu</a:t>
                      </a:r>
                      <a:r>
                        <a:rPr lang="en-GB" dirty="0">
                          <a:effectLst/>
                        </a:rPr>
                        <a:t> N, </a:t>
                      </a:r>
                      <a:r>
                        <a:rPr lang="en-GB" dirty="0" err="1">
                          <a:effectLst/>
                        </a:rPr>
                        <a:t>Chitrala</a:t>
                      </a:r>
                      <a:r>
                        <a:rPr lang="en-GB" dirty="0">
                          <a:effectLst/>
                        </a:rPr>
                        <a:t> KN, </a:t>
                      </a:r>
                      <a:r>
                        <a:rPr lang="en-GB" dirty="0" err="1">
                          <a:effectLst/>
                        </a:rPr>
                        <a:t>Zonderman</a:t>
                      </a:r>
                      <a:r>
                        <a:rPr lang="en-GB" dirty="0">
                          <a:effectLst/>
                        </a:rPr>
                        <a:t> AB, Evans MK. </a:t>
                      </a:r>
                      <a:r>
                        <a:rPr lang="en-GB" b="1" dirty="0">
                          <a:effectLst/>
                        </a:rPr>
                        <a:t>Novel age-associated DNA methylation changes and epigenetic age acceleration in middle-aged African Americans and </a:t>
                      </a:r>
                      <a:r>
                        <a:rPr lang="en-GB" b="1" dirty="0" err="1">
                          <a:effectLst/>
                        </a:rPr>
                        <a:t>whites</a:t>
                      </a:r>
                      <a:r>
                        <a:rPr lang="en-GB" dirty="0" err="1">
                          <a:effectLst/>
                        </a:rPr>
                        <a:t>.Clin</a:t>
                      </a:r>
                      <a:r>
                        <a:rPr lang="en-GB" dirty="0">
                          <a:effectLst/>
                        </a:rPr>
                        <a:t> Epigenetics. 2019 Aug 19;11(1):119. </a:t>
                      </a:r>
                      <a:r>
                        <a:rPr lang="en-GB" dirty="0" err="1">
                          <a:effectLst/>
                        </a:rPr>
                        <a:t>doi</a:t>
                      </a:r>
                      <a:r>
                        <a:rPr lang="en-GB" dirty="0">
                          <a:effectLst/>
                        </a:rPr>
                        <a:t>: 10.1186/s13148-019-0722-1.</a:t>
                      </a:r>
                    </a:p>
                  </a:txBody>
                  <a:tcPr marL="0" marR="0" marT="0" marB="0" anchor="ctr"/>
                </a:tc>
                <a:tc>
                  <a:txBody>
                    <a:bodyPr/>
                    <a:lstStyle/>
                    <a:p>
                      <a:r>
                        <a:rPr lang="en-GB" dirty="0">
                          <a:effectLst/>
                        </a:rPr>
                        <a:t>n=487; </a:t>
                      </a:r>
                    </a:p>
                    <a:p>
                      <a:endParaRPr lang="en-GB" dirty="0">
                        <a:effectLst/>
                      </a:endParaRPr>
                    </a:p>
                    <a:p>
                      <a:r>
                        <a:rPr lang="en-GB" dirty="0">
                          <a:effectLst/>
                        </a:rPr>
                        <a:t>4930 age-associated sites in Africans, </a:t>
                      </a:r>
                    </a:p>
                    <a:p>
                      <a:r>
                        <a:rPr lang="en-GB" dirty="0">
                          <a:effectLst/>
                        </a:rPr>
                        <a:t>469 in European</a:t>
                      </a:r>
                      <a:r>
                        <a:rPr lang="en-GB" baseline="0" dirty="0">
                          <a:effectLst/>
                        </a:rPr>
                        <a:t>s</a:t>
                      </a:r>
                      <a:endParaRPr lang="en-GB" dirty="0">
                        <a:effectLst/>
                      </a:endParaRPr>
                    </a:p>
                    <a:p>
                      <a:endParaRPr lang="en-GB" dirty="0">
                        <a:effectLst/>
                      </a:endParaRPr>
                    </a:p>
                    <a:p>
                      <a:r>
                        <a:rPr lang="en-GB" dirty="0">
                          <a:effectLst/>
                        </a:rPr>
                        <a:t>Africans had lower extrinsic </a:t>
                      </a:r>
                      <a:r>
                        <a:rPr lang="en-GB" dirty="0" err="1">
                          <a:effectLst/>
                        </a:rPr>
                        <a:t>DNAm</a:t>
                      </a:r>
                      <a:r>
                        <a:rPr lang="en-GB" dirty="0">
                          <a:effectLst/>
                        </a:rPr>
                        <a:t> acceleration,</a:t>
                      </a:r>
                    </a:p>
                    <a:p>
                      <a:r>
                        <a:rPr lang="en-GB" dirty="0">
                          <a:effectLst/>
                        </a:rPr>
                        <a:t>African women the lowest</a:t>
                      </a:r>
                    </a:p>
                  </a:txBody>
                  <a:tcPr marL="0" marR="0" marT="0" marB="0" anchor="ctr"/>
                </a:tc>
                <a:extLst>
                  <a:ext uri="{0D108BD9-81ED-4DB2-BD59-A6C34878D82A}">
                    <a16:rowId xmlns:a16="http://schemas.microsoft.com/office/drawing/2014/main" val="1878738550"/>
                  </a:ext>
                </a:extLst>
              </a:tr>
            </a:tbl>
          </a:graphicData>
        </a:graphic>
      </p:graphicFrame>
      <p:sp>
        <p:nvSpPr>
          <p:cNvPr id="2" name="Title 1"/>
          <p:cNvSpPr>
            <a:spLocks noGrp="1"/>
          </p:cNvSpPr>
          <p:nvPr>
            <p:ph type="title"/>
          </p:nvPr>
        </p:nvSpPr>
        <p:spPr/>
        <p:txBody>
          <a:bodyPr/>
          <a:lstStyle/>
          <a:p>
            <a:r>
              <a:rPr lang="en-US" dirty="0" err="1"/>
              <a:t>DNAm</a:t>
            </a:r>
            <a:r>
              <a:rPr lang="en-US" dirty="0"/>
              <a:t> age and race</a:t>
            </a:r>
            <a:endParaRPr lang="en-GB" dirty="0"/>
          </a:p>
        </p:txBody>
      </p:sp>
    </p:spTree>
    <p:extLst>
      <p:ext uri="{BB962C8B-B14F-4D97-AF65-F5344CB8AC3E}">
        <p14:creationId xmlns:p14="http://schemas.microsoft.com/office/powerpoint/2010/main" val="414369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D2CDD84-8C5A-415A-B309-BCA004DFB7FB}"/>
              </a:ext>
            </a:extLst>
          </p:cNvPr>
          <p:cNvGraphicFramePr>
            <a:graphicFrameLocks noGrp="1"/>
          </p:cNvGraphicFramePr>
          <p:nvPr>
            <p:extLst>
              <p:ext uri="{D42A27DB-BD31-4B8C-83A1-F6EECF244321}">
                <p14:modId xmlns:p14="http://schemas.microsoft.com/office/powerpoint/2010/main" val="1592069621"/>
              </p:ext>
            </p:extLst>
          </p:nvPr>
        </p:nvGraphicFramePr>
        <p:xfrm>
          <a:off x="838200" y="1690688"/>
          <a:ext cx="10680700" cy="3566160"/>
        </p:xfrm>
        <a:graphic>
          <a:graphicData uri="http://schemas.openxmlformats.org/drawingml/2006/table">
            <a:tbl>
              <a:tblPr firstRow="1" bandRow="1">
                <a:tableStyleId>{5940675A-B579-460E-94D1-54222C63F5DA}</a:tableStyleId>
              </a:tblPr>
              <a:tblGrid>
                <a:gridCol w="4483100">
                  <a:extLst>
                    <a:ext uri="{9D8B030D-6E8A-4147-A177-3AD203B41FA5}">
                      <a16:colId xmlns:a16="http://schemas.microsoft.com/office/drawing/2014/main" val="2567141308"/>
                    </a:ext>
                  </a:extLst>
                </a:gridCol>
                <a:gridCol w="6197600">
                  <a:extLst>
                    <a:ext uri="{9D8B030D-6E8A-4147-A177-3AD203B41FA5}">
                      <a16:colId xmlns:a16="http://schemas.microsoft.com/office/drawing/2014/main" val="3345127872"/>
                    </a:ext>
                  </a:extLst>
                </a:gridCol>
              </a:tblGrid>
              <a:tr h="1524000">
                <a:tc>
                  <a:txBody>
                    <a:bodyPr/>
                    <a:lstStyle/>
                    <a:p>
                      <a:r>
                        <a:rPr lang="en-GB" dirty="0" err="1">
                          <a:effectLst/>
                        </a:rPr>
                        <a:t>Starnawska</a:t>
                      </a:r>
                      <a:r>
                        <a:rPr lang="en-GB" dirty="0">
                          <a:effectLst/>
                        </a:rPr>
                        <a:t> A, Tan Q, </a:t>
                      </a:r>
                      <a:r>
                        <a:rPr lang="en-GB" dirty="0" err="1">
                          <a:effectLst/>
                        </a:rPr>
                        <a:t>Soerensen</a:t>
                      </a:r>
                      <a:r>
                        <a:rPr lang="en-GB" dirty="0">
                          <a:effectLst/>
                        </a:rPr>
                        <a:t> M, </a:t>
                      </a:r>
                      <a:r>
                        <a:rPr lang="en-GB" dirty="0" err="1">
                          <a:effectLst/>
                        </a:rPr>
                        <a:t>McGue</a:t>
                      </a:r>
                      <a:r>
                        <a:rPr lang="en-GB" dirty="0">
                          <a:effectLst/>
                        </a:rPr>
                        <a:t> M, Mors O, </a:t>
                      </a:r>
                      <a:r>
                        <a:rPr lang="en-GB" dirty="0" err="1">
                          <a:effectLst/>
                        </a:rPr>
                        <a:t>BÃ¸rglum</a:t>
                      </a:r>
                      <a:r>
                        <a:rPr lang="en-GB" dirty="0">
                          <a:effectLst/>
                        </a:rPr>
                        <a:t> AD, Christensen K, </a:t>
                      </a:r>
                      <a:r>
                        <a:rPr lang="en-GB" dirty="0" err="1">
                          <a:effectLst/>
                        </a:rPr>
                        <a:t>Nyegaard</a:t>
                      </a:r>
                      <a:r>
                        <a:rPr lang="en-GB" dirty="0">
                          <a:effectLst/>
                        </a:rPr>
                        <a:t> M, Christiansen L. </a:t>
                      </a:r>
                      <a:r>
                        <a:rPr lang="en-GB" b="1" dirty="0" err="1">
                          <a:effectLst/>
                        </a:rPr>
                        <a:t>Epigenome</a:t>
                      </a:r>
                      <a:r>
                        <a:rPr lang="en-GB" b="1" dirty="0">
                          <a:effectLst/>
                        </a:rPr>
                        <a:t>-wide association study of depression symptomatology in elderly monozygotic </a:t>
                      </a:r>
                      <a:r>
                        <a:rPr lang="en-GB" b="1" dirty="0" err="1">
                          <a:effectLst/>
                        </a:rPr>
                        <a:t>twins.</a:t>
                      </a:r>
                      <a:r>
                        <a:rPr lang="en-GB" dirty="0" err="1">
                          <a:effectLst/>
                        </a:rPr>
                        <a:t>Transl</a:t>
                      </a:r>
                      <a:r>
                        <a:rPr lang="en-GB" dirty="0">
                          <a:effectLst/>
                        </a:rPr>
                        <a:t> Psychiatry. 2019 Sep 2;9(1):214. </a:t>
                      </a:r>
                      <a:r>
                        <a:rPr lang="en-GB" dirty="0" err="1">
                          <a:effectLst/>
                        </a:rPr>
                        <a:t>doi</a:t>
                      </a:r>
                      <a:r>
                        <a:rPr lang="en-GB" dirty="0">
                          <a:effectLst/>
                        </a:rPr>
                        <a:t>: 10.1038/s41398-019-0548-9.</a:t>
                      </a:r>
                    </a:p>
                  </a:txBody>
                  <a:tcPr marL="0" marR="0" marT="0" marB="0" anchor="ctr"/>
                </a:tc>
                <a:tc>
                  <a:txBody>
                    <a:bodyPr/>
                    <a:lstStyle/>
                    <a:p>
                      <a:r>
                        <a:rPr lang="en-GB" dirty="0">
                          <a:effectLst/>
                        </a:rPr>
                        <a:t>blood for 724 monozygotic Danish twins</a:t>
                      </a:r>
                    </a:p>
                    <a:p>
                      <a:endParaRPr lang="en-GB" dirty="0">
                        <a:effectLst/>
                      </a:endParaRPr>
                    </a:p>
                    <a:p>
                      <a:r>
                        <a:rPr lang="en-GB" dirty="0">
                          <a:effectLst/>
                        </a:rPr>
                        <a:t>2 </a:t>
                      </a:r>
                      <a:r>
                        <a:rPr lang="en-GB" dirty="0" err="1">
                          <a:effectLst/>
                        </a:rPr>
                        <a:t>CpG</a:t>
                      </a:r>
                      <a:r>
                        <a:rPr lang="en-GB" dirty="0">
                          <a:effectLst/>
                        </a:rPr>
                        <a:t> sites associated with depression symptomology score</a:t>
                      </a:r>
                    </a:p>
                  </a:txBody>
                  <a:tcPr marL="0" marR="0" marT="0" marB="0" anchor="ctr"/>
                </a:tc>
                <a:extLst>
                  <a:ext uri="{0D108BD9-81ED-4DB2-BD59-A6C34878D82A}">
                    <a16:rowId xmlns:a16="http://schemas.microsoft.com/office/drawing/2014/main" val="3831866294"/>
                  </a:ext>
                </a:extLst>
              </a:tr>
              <a:tr h="1524000">
                <a:tc>
                  <a:txBody>
                    <a:bodyPr/>
                    <a:lstStyle/>
                    <a:p>
                      <a:r>
                        <a:rPr lang="en-GB" dirty="0">
                          <a:effectLst/>
                        </a:rPr>
                        <a:t>Zhu Y, Strachan E, Fowler E, </a:t>
                      </a:r>
                      <a:r>
                        <a:rPr lang="en-GB" dirty="0" err="1">
                          <a:effectLst/>
                        </a:rPr>
                        <a:t>Bacus</a:t>
                      </a:r>
                      <a:r>
                        <a:rPr lang="en-GB" dirty="0">
                          <a:effectLst/>
                        </a:rPr>
                        <a:t> T, Roy-Byrne P, Zhao J. </a:t>
                      </a:r>
                      <a:r>
                        <a:rPr lang="en-GB" b="1" dirty="0">
                          <a:effectLst/>
                        </a:rPr>
                        <a:t>Genome-wide profiling of DNA </a:t>
                      </a:r>
                      <a:r>
                        <a:rPr lang="en-GB" b="1" dirty="0" err="1">
                          <a:effectLst/>
                        </a:rPr>
                        <a:t>methylome</a:t>
                      </a:r>
                      <a:r>
                        <a:rPr lang="en-GB" b="1" dirty="0">
                          <a:effectLst/>
                        </a:rPr>
                        <a:t> and transcriptome in peripheral blood monocytes for major depression: A Monozygotic Discordant Twin Study. </a:t>
                      </a:r>
                      <a:r>
                        <a:rPr lang="en-GB" dirty="0" err="1">
                          <a:effectLst/>
                        </a:rPr>
                        <a:t>Transl</a:t>
                      </a:r>
                      <a:r>
                        <a:rPr lang="en-GB" dirty="0">
                          <a:effectLst/>
                        </a:rPr>
                        <a:t> Psychiatry. 2019 Sep 2;9(1):215. </a:t>
                      </a:r>
                      <a:r>
                        <a:rPr lang="en-GB" dirty="0" err="1">
                          <a:effectLst/>
                        </a:rPr>
                        <a:t>doi</a:t>
                      </a:r>
                      <a:r>
                        <a:rPr lang="en-GB" dirty="0">
                          <a:effectLst/>
                        </a:rPr>
                        <a:t>: 10.1038/s41398-019-0550-2.</a:t>
                      </a:r>
                    </a:p>
                  </a:txBody>
                  <a:tcPr marL="0" marR="0" marT="0" marB="0" anchor="ctr"/>
                </a:tc>
                <a:tc>
                  <a:txBody>
                    <a:bodyPr/>
                    <a:lstStyle/>
                    <a:p>
                      <a:r>
                        <a:rPr lang="en-GB" dirty="0">
                          <a:effectLst/>
                        </a:rPr>
                        <a:t>RNA-</a:t>
                      </a:r>
                      <a:r>
                        <a:rPr lang="en-GB" dirty="0" err="1">
                          <a:effectLst/>
                        </a:rPr>
                        <a:t>seq</a:t>
                      </a:r>
                      <a:r>
                        <a:rPr lang="en-GB" dirty="0">
                          <a:effectLst/>
                        </a:rPr>
                        <a:t> and EPIC methylation in peripheral blood monocytes for 79 adult monozygotic twin pairs discordant for major depressive disorder</a:t>
                      </a:r>
                    </a:p>
                    <a:p>
                      <a:endParaRPr lang="en-GB" dirty="0">
                        <a:effectLst/>
                      </a:endParaRPr>
                    </a:p>
                    <a:p>
                      <a:r>
                        <a:rPr lang="en-GB" dirty="0">
                          <a:effectLst/>
                        </a:rPr>
                        <a:t>39 DMRs (</a:t>
                      </a:r>
                      <a:r>
                        <a:rPr lang="en-GB" dirty="0" err="1">
                          <a:effectLst/>
                        </a:rPr>
                        <a:t>DMRcate</a:t>
                      </a:r>
                      <a:r>
                        <a:rPr lang="en-GB" dirty="0">
                          <a:effectLst/>
                        </a:rPr>
                        <a:t> with ad hoc criteria) and 30 DEGs</a:t>
                      </a:r>
                    </a:p>
                  </a:txBody>
                  <a:tcPr marL="0" marR="0" marT="0" marB="0" anchor="ctr"/>
                </a:tc>
                <a:extLst>
                  <a:ext uri="{0D108BD9-81ED-4DB2-BD59-A6C34878D82A}">
                    <a16:rowId xmlns:a16="http://schemas.microsoft.com/office/drawing/2014/main" val="929604951"/>
                  </a:ext>
                </a:extLst>
              </a:tr>
            </a:tbl>
          </a:graphicData>
        </a:graphic>
      </p:graphicFrame>
      <p:sp>
        <p:nvSpPr>
          <p:cNvPr id="2" name="Title 1"/>
          <p:cNvSpPr>
            <a:spLocks noGrp="1"/>
          </p:cNvSpPr>
          <p:nvPr>
            <p:ph type="title"/>
          </p:nvPr>
        </p:nvSpPr>
        <p:spPr/>
        <p:txBody>
          <a:bodyPr/>
          <a:lstStyle/>
          <a:p>
            <a:r>
              <a:rPr lang="en-US" dirty="0"/>
              <a:t>EWAS: depression</a:t>
            </a:r>
            <a:endParaRPr lang="en-GB" dirty="0"/>
          </a:p>
        </p:txBody>
      </p:sp>
    </p:spTree>
    <p:extLst>
      <p:ext uri="{BB962C8B-B14F-4D97-AF65-F5344CB8AC3E}">
        <p14:creationId xmlns:p14="http://schemas.microsoft.com/office/powerpoint/2010/main" val="94653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PTSD in semen</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450118204"/>
              </p:ext>
            </p:extLst>
          </p:nvPr>
        </p:nvGraphicFramePr>
        <p:xfrm>
          <a:off x="838200" y="1825625"/>
          <a:ext cx="10266544" cy="1645920"/>
        </p:xfrm>
        <a:graphic>
          <a:graphicData uri="http://schemas.openxmlformats.org/drawingml/2006/table">
            <a:tbl>
              <a:tblPr firstRow="1" bandRow="1">
                <a:tableStyleId>{5940675A-B579-460E-94D1-54222C63F5DA}</a:tableStyleId>
              </a:tblPr>
              <a:tblGrid>
                <a:gridCol w="4500744">
                  <a:extLst>
                    <a:ext uri="{9D8B030D-6E8A-4147-A177-3AD203B41FA5}">
                      <a16:colId xmlns:a16="http://schemas.microsoft.com/office/drawing/2014/main" val="2601382527"/>
                    </a:ext>
                  </a:extLst>
                </a:gridCol>
                <a:gridCol w="5765800">
                  <a:extLst>
                    <a:ext uri="{9D8B030D-6E8A-4147-A177-3AD203B41FA5}">
                      <a16:colId xmlns:a16="http://schemas.microsoft.com/office/drawing/2014/main" val="157853828"/>
                    </a:ext>
                  </a:extLst>
                </a:gridCol>
              </a:tblGrid>
              <a:tr h="1524000">
                <a:tc>
                  <a:txBody>
                    <a:bodyPr/>
                    <a:lstStyle/>
                    <a:p>
                      <a:r>
                        <a:rPr lang="en-GB" dirty="0">
                          <a:effectLst/>
                        </a:rPr>
                        <a:t>Mehta D, Pelzer ES, </a:t>
                      </a:r>
                      <a:r>
                        <a:rPr lang="en-GB" dirty="0" err="1">
                          <a:effectLst/>
                        </a:rPr>
                        <a:t>Bruenig</a:t>
                      </a:r>
                      <a:r>
                        <a:rPr lang="en-GB" dirty="0">
                          <a:effectLst/>
                        </a:rPr>
                        <a:t> D, </a:t>
                      </a:r>
                      <a:r>
                        <a:rPr lang="en-GB" dirty="0" err="1">
                          <a:effectLst/>
                        </a:rPr>
                        <a:t>Lawford</a:t>
                      </a:r>
                      <a:r>
                        <a:rPr lang="en-GB" dirty="0">
                          <a:effectLst/>
                        </a:rPr>
                        <a:t> B, McLeay S, Morris CP, Gibson JN, Young RM, </a:t>
                      </a:r>
                      <a:r>
                        <a:rPr lang="en-GB" dirty="0" err="1">
                          <a:effectLst/>
                        </a:rPr>
                        <a:t>Voisey</a:t>
                      </a:r>
                      <a:r>
                        <a:rPr lang="en-GB" dirty="0">
                          <a:effectLst/>
                        </a:rPr>
                        <a:t> J; PTSD </a:t>
                      </a:r>
                      <a:r>
                        <a:rPr lang="en-GB" dirty="0" err="1">
                          <a:effectLst/>
                        </a:rPr>
                        <a:t>Initiative.</a:t>
                      </a:r>
                      <a:r>
                        <a:rPr lang="en-GB" b="1" dirty="0" err="1">
                          <a:effectLst/>
                        </a:rPr>
                        <a:t>DNA</a:t>
                      </a:r>
                      <a:r>
                        <a:rPr lang="en-GB" b="1" dirty="0">
                          <a:effectLst/>
                        </a:rPr>
                        <a:t> methylation from germline cells in veterans with PTSD. </a:t>
                      </a:r>
                      <a:r>
                        <a:rPr lang="en-GB" dirty="0">
                          <a:effectLst/>
                        </a:rPr>
                        <a:t>J </a:t>
                      </a:r>
                      <a:r>
                        <a:rPr lang="en-GB" dirty="0" err="1">
                          <a:effectLst/>
                        </a:rPr>
                        <a:t>Psychiatr</a:t>
                      </a:r>
                      <a:r>
                        <a:rPr lang="en-GB" dirty="0">
                          <a:effectLst/>
                        </a:rPr>
                        <a:t> Res. 2019 Sep;116:42-50. </a:t>
                      </a:r>
                      <a:r>
                        <a:rPr lang="en-GB" dirty="0" err="1">
                          <a:effectLst/>
                        </a:rPr>
                        <a:t>doi</a:t>
                      </a:r>
                      <a:r>
                        <a:rPr lang="en-GB" dirty="0">
                          <a:effectLst/>
                        </a:rPr>
                        <a:t>: 10.1016/j.jpsychires.2019.06.001. </a:t>
                      </a:r>
                    </a:p>
                  </a:txBody>
                  <a:tcPr marL="0" marR="0" marT="0" marB="0" anchor="ctr"/>
                </a:tc>
                <a:tc>
                  <a:txBody>
                    <a:bodyPr/>
                    <a:lstStyle/>
                    <a:p>
                      <a:r>
                        <a:rPr lang="en-GB" dirty="0">
                          <a:effectLst/>
                        </a:rPr>
                        <a:t>38 semen samples (16 with PTSD, 22 controls)</a:t>
                      </a:r>
                    </a:p>
                    <a:p>
                      <a:endParaRPr lang="en-GB" dirty="0">
                        <a:effectLst/>
                      </a:endParaRPr>
                    </a:p>
                    <a:p>
                      <a:r>
                        <a:rPr lang="en-GB" dirty="0">
                          <a:effectLst/>
                        </a:rPr>
                        <a:t>3 DMPs</a:t>
                      </a:r>
                    </a:p>
                    <a:p>
                      <a:endParaRPr lang="en-GB" dirty="0">
                        <a:effectLst/>
                      </a:endParaRPr>
                    </a:p>
                    <a:p>
                      <a:r>
                        <a:rPr lang="en-GB" dirty="0">
                          <a:effectLst/>
                        </a:rPr>
                        <a:t>some evidence that nominally associated sites enriched for PTSD and mental health associations in blood</a:t>
                      </a:r>
                    </a:p>
                  </a:txBody>
                  <a:tcPr marL="0" marR="0" marT="0" marB="0" anchor="ctr"/>
                </a:tc>
                <a:extLst>
                  <a:ext uri="{0D108BD9-81ED-4DB2-BD59-A6C34878D82A}">
                    <a16:rowId xmlns:a16="http://schemas.microsoft.com/office/drawing/2014/main" val="413832344"/>
                  </a:ext>
                </a:extLst>
              </a:tr>
            </a:tbl>
          </a:graphicData>
        </a:graphic>
      </p:graphicFrame>
    </p:spTree>
    <p:extLst>
      <p:ext uri="{BB962C8B-B14F-4D97-AF65-F5344CB8AC3E}">
        <p14:creationId xmlns:p14="http://schemas.microsoft.com/office/powerpoint/2010/main" val="422954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telomere length</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289920259"/>
              </p:ext>
            </p:extLst>
          </p:nvPr>
        </p:nvGraphicFramePr>
        <p:xfrm>
          <a:off x="838200" y="1825625"/>
          <a:ext cx="10515600" cy="2194560"/>
        </p:xfrm>
        <a:graphic>
          <a:graphicData uri="http://schemas.openxmlformats.org/drawingml/2006/table">
            <a:tbl>
              <a:tblPr firstRow="1" bandRow="1">
                <a:tableStyleId>{5940675A-B579-460E-94D1-54222C63F5DA}</a:tableStyleId>
              </a:tblPr>
              <a:tblGrid>
                <a:gridCol w="4765328">
                  <a:extLst>
                    <a:ext uri="{9D8B030D-6E8A-4147-A177-3AD203B41FA5}">
                      <a16:colId xmlns:a16="http://schemas.microsoft.com/office/drawing/2014/main" val="3260209836"/>
                    </a:ext>
                  </a:extLst>
                </a:gridCol>
                <a:gridCol w="5750272">
                  <a:extLst>
                    <a:ext uri="{9D8B030D-6E8A-4147-A177-3AD203B41FA5}">
                      <a16:colId xmlns:a16="http://schemas.microsoft.com/office/drawing/2014/main" val="300731674"/>
                    </a:ext>
                  </a:extLst>
                </a:gridCol>
              </a:tblGrid>
              <a:tr h="1905000">
                <a:tc>
                  <a:txBody>
                    <a:bodyPr/>
                    <a:lstStyle/>
                    <a:p>
                      <a:r>
                        <a:rPr lang="en-GB" dirty="0">
                          <a:effectLst/>
                        </a:rPr>
                        <a:t>Lee Y, Sun D, Ori APS, Lu AT, </a:t>
                      </a:r>
                      <a:r>
                        <a:rPr lang="en-GB" dirty="0" err="1">
                          <a:effectLst/>
                        </a:rPr>
                        <a:t>Seeboth</a:t>
                      </a:r>
                      <a:r>
                        <a:rPr lang="en-GB" dirty="0">
                          <a:effectLst/>
                        </a:rPr>
                        <a:t> A, Harris SE, Deary IJ, Marioni RE, </a:t>
                      </a:r>
                      <a:r>
                        <a:rPr lang="en-GB" dirty="0" err="1">
                          <a:effectLst/>
                        </a:rPr>
                        <a:t>Soerensen</a:t>
                      </a:r>
                      <a:r>
                        <a:rPr lang="en-GB" dirty="0">
                          <a:effectLst/>
                        </a:rPr>
                        <a:t> M, Mengel-From J, </a:t>
                      </a:r>
                      <a:r>
                        <a:rPr lang="en-GB" dirty="0" err="1">
                          <a:effectLst/>
                        </a:rPr>
                        <a:t>Hjelmborg</a:t>
                      </a:r>
                      <a:r>
                        <a:rPr lang="en-GB" dirty="0">
                          <a:effectLst/>
                        </a:rPr>
                        <a:t> J, Christensen K, Wilson JG, Levy D, Reiner AP, Chen W, Li S, Harris JR, Magnus P, Aviv A, </a:t>
                      </a:r>
                      <a:r>
                        <a:rPr lang="en-GB" dirty="0" err="1">
                          <a:effectLst/>
                        </a:rPr>
                        <a:t>Jugessur</a:t>
                      </a:r>
                      <a:r>
                        <a:rPr lang="en-GB" dirty="0">
                          <a:effectLst/>
                        </a:rPr>
                        <a:t> A, Horvath S. </a:t>
                      </a:r>
                      <a:r>
                        <a:rPr lang="en-GB" b="1" dirty="0" err="1">
                          <a:effectLst/>
                        </a:rPr>
                        <a:t>Epigenome</a:t>
                      </a:r>
                      <a:r>
                        <a:rPr lang="en-GB" b="1" dirty="0">
                          <a:effectLst/>
                        </a:rPr>
                        <a:t>-wide association study of leukocyte telomere length. </a:t>
                      </a:r>
                      <a:r>
                        <a:rPr lang="en-GB" dirty="0">
                          <a:effectLst/>
                        </a:rPr>
                        <a:t>Aging (Albany NY). 2019 Aug 26;11(16):5876-5894. </a:t>
                      </a:r>
                      <a:r>
                        <a:rPr lang="en-GB" dirty="0" err="1">
                          <a:effectLst/>
                        </a:rPr>
                        <a:t>doi</a:t>
                      </a:r>
                      <a:r>
                        <a:rPr lang="en-GB" dirty="0">
                          <a:effectLst/>
                        </a:rPr>
                        <a:t>: 10.18632/aging.102230. </a:t>
                      </a:r>
                      <a:r>
                        <a:rPr lang="en-GB" dirty="0" err="1">
                          <a:effectLst/>
                        </a:rPr>
                        <a:t>Epub</a:t>
                      </a:r>
                      <a:r>
                        <a:rPr lang="en-GB" dirty="0">
                          <a:effectLst/>
                        </a:rPr>
                        <a:t> 2019 Aug 26.</a:t>
                      </a:r>
                    </a:p>
                  </a:txBody>
                  <a:tcPr marL="0" marR="0" marT="0" marB="0" anchor="ctr"/>
                </a:tc>
                <a:tc>
                  <a:txBody>
                    <a:bodyPr/>
                    <a:lstStyle/>
                    <a:p>
                      <a:r>
                        <a:rPr lang="en-GB" dirty="0">
                          <a:effectLst/>
                        </a:rPr>
                        <a:t>"EWAS of leukocyte telomere length using seven large cohorts (n=5,713) - the Framingham Heart Study, the Jackson Heart Study, the Women's Health Initiative, the Bogalusa Heart Study, the Lothian Birth Cohorts of 1921 and 1936, and the Longitudinal Study of Aging Danish Twins." </a:t>
                      </a:r>
                    </a:p>
                    <a:p>
                      <a:endParaRPr lang="en-GB" dirty="0">
                        <a:effectLst/>
                      </a:endParaRPr>
                    </a:p>
                    <a:p>
                      <a:r>
                        <a:rPr lang="en-GB" dirty="0">
                          <a:effectLst/>
                        </a:rPr>
                        <a:t>823 CpG site associations.</a:t>
                      </a:r>
                    </a:p>
                  </a:txBody>
                  <a:tcPr marL="0" marR="0" marT="0" marB="0" anchor="ctr"/>
                </a:tc>
                <a:extLst>
                  <a:ext uri="{0D108BD9-81ED-4DB2-BD59-A6C34878D82A}">
                    <a16:rowId xmlns:a16="http://schemas.microsoft.com/office/drawing/2014/main" val="1365888735"/>
                  </a:ext>
                </a:extLst>
              </a:tr>
            </a:tbl>
          </a:graphicData>
        </a:graphic>
      </p:graphicFrame>
    </p:spTree>
    <p:extLst>
      <p:ext uri="{BB962C8B-B14F-4D97-AF65-F5344CB8AC3E}">
        <p14:creationId xmlns:p14="http://schemas.microsoft.com/office/powerpoint/2010/main" val="203639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EF7A05D-B372-4B33-8E91-20066B6E9DB0}"/>
              </a:ext>
            </a:extLst>
          </p:cNvPr>
          <p:cNvGraphicFramePr>
            <a:graphicFrameLocks noGrp="1"/>
          </p:cNvGraphicFramePr>
          <p:nvPr>
            <p:extLst>
              <p:ext uri="{D42A27DB-BD31-4B8C-83A1-F6EECF244321}">
                <p14:modId xmlns:p14="http://schemas.microsoft.com/office/powerpoint/2010/main" val="1933902349"/>
              </p:ext>
            </p:extLst>
          </p:nvPr>
        </p:nvGraphicFramePr>
        <p:xfrm>
          <a:off x="838200" y="1690688"/>
          <a:ext cx="10706101" cy="3086100"/>
        </p:xfrm>
        <a:graphic>
          <a:graphicData uri="http://schemas.openxmlformats.org/drawingml/2006/table">
            <a:tbl>
              <a:tblPr firstRow="1" bandRow="1">
                <a:tableStyleId>{5940675A-B579-460E-94D1-54222C63F5DA}</a:tableStyleId>
              </a:tblPr>
              <a:tblGrid>
                <a:gridCol w="1257300">
                  <a:extLst>
                    <a:ext uri="{9D8B030D-6E8A-4147-A177-3AD203B41FA5}">
                      <a16:colId xmlns:a16="http://schemas.microsoft.com/office/drawing/2014/main" val="3281999188"/>
                    </a:ext>
                  </a:extLst>
                </a:gridCol>
                <a:gridCol w="5524500">
                  <a:extLst>
                    <a:ext uri="{9D8B030D-6E8A-4147-A177-3AD203B41FA5}">
                      <a16:colId xmlns:a16="http://schemas.microsoft.com/office/drawing/2014/main" val="2434920136"/>
                    </a:ext>
                  </a:extLst>
                </a:gridCol>
                <a:gridCol w="3924301">
                  <a:extLst>
                    <a:ext uri="{9D8B030D-6E8A-4147-A177-3AD203B41FA5}">
                      <a16:colId xmlns:a16="http://schemas.microsoft.com/office/drawing/2014/main" val="2071482023"/>
                    </a:ext>
                  </a:extLst>
                </a:gridCol>
              </a:tblGrid>
              <a:tr h="1714500">
                <a:tc>
                  <a:txBody>
                    <a:bodyPr/>
                    <a:lstStyle/>
                    <a:p>
                      <a:r>
                        <a:rPr lang="en-US" dirty="0">
                          <a:effectLst/>
                        </a:rPr>
                        <a:t>Breast cancer risk factors</a:t>
                      </a:r>
                      <a:endParaRPr lang="en-GB" dirty="0">
                        <a:effectLst/>
                      </a:endParaRPr>
                    </a:p>
                  </a:txBody>
                  <a:tcPr marL="0" marR="0" marT="0" marB="0" anchor="ctr"/>
                </a:tc>
                <a:tc>
                  <a:txBody>
                    <a:bodyPr/>
                    <a:lstStyle/>
                    <a:p>
                      <a:r>
                        <a:rPr lang="en-GB" dirty="0">
                          <a:effectLst/>
                        </a:rPr>
                        <a:t>Li S, </a:t>
                      </a:r>
                      <a:r>
                        <a:rPr lang="en-GB" dirty="0" err="1">
                          <a:effectLst/>
                        </a:rPr>
                        <a:t>Dugue</a:t>
                      </a:r>
                      <a:r>
                        <a:rPr lang="en-GB" dirty="0">
                          <a:effectLst/>
                        </a:rPr>
                        <a:t> PA, </a:t>
                      </a:r>
                      <a:r>
                        <a:rPr lang="en-GB" dirty="0" err="1">
                          <a:effectLst/>
                        </a:rPr>
                        <a:t>Baglietto</a:t>
                      </a:r>
                      <a:r>
                        <a:rPr lang="en-GB" dirty="0">
                          <a:effectLst/>
                        </a:rPr>
                        <a:t> L, </a:t>
                      </a:r>
                      <a:r>
                        <a:rPr lang="en-GB" dirty="0" err="1">
                          <a:effectLst/>
                        </a:rPr>
                        <a:t>Severi</a:t>
                      </a:r>
                      <a:r>
                        <a:rPr lang="en-GB" dirty="0">
                          <a:effectLst/>
                        </a:rPr>
                        <a:t> G, Wong EM, Nguyen TL, Stone J, English DR, Southey MC, Giles GG, Hopper JL, Milne RL. </a:t>
                      </a:r>
                      <a:r>
                        <a:rPr lang="en-GB" b="1" dirty="0">
                          <a:effectLst/>
                        </a:rPr>
                        <a:t>Genome-wide association study of peripheral blood DNA methylation and conventional mammographic density measures. </a:t>
                      </a:r>
                      <a:r>
                        <a:rPr lang="en-GB" dirty="0" err="1">
                          <a:effectLst/>
                        </a:rPr>
                        <a:t>Int</a:t>
                      </a:r>
                      <a:r>
                        <a:rPr lang="en-GB" dirty="0">
                          <a:effectLst/>
                        </a:rPr>
                        <a:t> J Cancer. 2019 Oct 1;145(7):1768-1773. </a:t>
                      </a:r>
                      <a:r>
                        <a:rPr lang="en-GB" dirty="0" err="1">
                          <a:effectLst/>
                        </a:rPr>
                        <a:t>doi</a:t>
                      </a:r>
                      <a:r>
                        <a:rPr lang="en-GB" dirty="0">
                          <a:effectLst/>
                        </a:rPr>
                        <a:t>: 10.1002/ijc.32171. </a:t>
                      </a:r>
                      <a:r>
                        <a:rPr lang="en-GB" dirty="0" err="1">
                          <a:effectLst/>
                        </a:rPr>
                        <a:t>Epub</a:t>
                      </a:r>
                      <a:r>
                        <a:rPr lang="en-GB" dirty="0">
                          <a:effectLst/>
                        </a:rPr>
                        <a:t> 2019 Feb 12.</a:t>
                      </a:r>
                    </a:p>
                  </a:txBody>
                  <a:tcPr marL="0" marR="0" marT="0" marB="0" anchor="ctr"/>
                </a:tc>
                <a:tc>
                  <a:txBody>
                    <a:bodyPr/>
                    <a:lstStyle/>
                    <a:p>
                      <a:r>
                        <a:rPr lang="en-GB" dirty="0">
                          <a:effectLst/>
                        </a:rPr>
                        <a:t>"436 women from the Australian Mammographic Density Twins and Sisters Study and 591 women from the Melbourne Collaborative Cohort Study" </a:t>
                      </a:r>
                    </a:p>
                    <a:p>
                      <a:endParaRPr lang="en-GB" dirty="0">
                        <a:effectLst/>
                      </a:endParaRPr>
                    </a:p>
                    <a:p>
                      <a:r>
                        <a:rPr lang="en-GB" dirty="0">
                          <a:effectLst/>
                        </a:rPr>
                        <a:t>Null.</a:t>
                      </a:r>
                    </a:p>
                  </a:txBody>
                  <a:tcPr marL="0" marR="0" marT="0" marB="0" anchor="ctr"/>
                </a:tc>
                <a:extLst>
                  <a:ext uri="{0D108BD9-81ED-4DB2-BD59-A6C34878D82A}">
                    <a16:rowId xmlns:a16="http://schemas.microsoft.com/office/drawing/2014/main" val="2821278347"/>
                  </a:ext>
                </a:extLst>
              </a:tr>
              <a:tr h="1333500">
                <a:tc>
                  <a:txBody>
                    <a:bodyPr/>
                    <a:lstStyle/>
                    <a:p>
                      <a:r>
                        <a:rPr lang="en-US" dirty="0">
                          <a:effectLst/>
                        </a:rPr>
                        <a:t>Non-small lung cancer</a:t>
                      </a:r>
                      <a:endParaRPr lang="en-GB" dirty="0">
                        <a:effectLst/>
                      </a:endParaRPr>
                    </a:p>
                  </a:txBody>
                  <a:tcPr marL="0" marR="0" marT="0" marB="0" anchor="ctr"/>
                </a:tc>
                <a:tc>
                  <a:txBody>
                    <a:bodyPr/>
                    <a:lstStyle/>
                    <a:p>
                      <a:r>
                        <a:rPr lang="en-GB" dirty="0">
                          <a:effectLst/>
                        </a:rPr>
                        <a:t>Hong Y, Choi HM, Cheong HS, Shin HD, Choi CM, Kim WJ. </a:t>
                      </a:r>
                      <a:r>
                        <a:rPr lang="en-GB" b="1" dirty="0" err="1">
                          <a:effectLst/>
                        </a:rPr>
                        <a:t>Epigenome</a:t>
                      </a:r>
                      <a:r>
                        <a:rPr lang="en-GB" b="1" dirty="0">
                          <a:effectLst/>
                        </a:rPr>
                        <a:t>-Wide Association Analysis of Differentially Methylated Signals in Blood Samples of Patients with Non-Small-Cell Lung Cancer</a:t>
                      </a:r>
                      <a:r>
                        <a:rPr lang="en-GB" dirty="0">
                          <a:effectLst/>
                        </a:rPr>
                        <a:t>. J </a:t>
                      </a:r>
                      <a:r>
                        <a:rPr lang="en-GB" dirty="0" err="1">
                          <a:effectLst/>
                        </a:rPr>
                        <a:t>Clin</a:t>
                      </a:r>
                      <a:r>
                        <a:rPr lang="en-GB" dirty="0">
                          <a:effectLst/>
                        </a:rPr>
                        <a:t> Med. 2019 Aug 25;8(9). </a:t>
                      </a:r>
                      <a:r>
                        <a:rPr lang="en-GB" dirty="0" err="1">
                          <a:effectLst/>
                        </a:rPr>
                        <a:t>pii</a:t>
                      </a:r>
                      <a:r>
                        <a:rPr lang="en-GB" dirty="0">
                          <a:effectLst/>
                        </a:rPr>
                        <a:t>: E1307. </a:t>
                      </a:r>
                      <a:r>
                        <a:rPr lang="en-GB" dirty="0" err="1">
                          <a:effectLst/>
                        </a:rPr>
                        <a:t>doi</a:t>
                      </a:r>
                      <a:r>
                        <a:rPr lang="en-GB" dirty="0">
                          <a:effectLst/>
                        </a:rPr>
                        <a:t>: 10.3390/jcm8091307.</a:t>
                      </a:r>
                    </a:p>
                  </a:txBody>
                  <a:tcPr marL="0" marR="0" marT="0" marB="0" anchor="ctr"/>
                </a:tc>
                <a:tc>
                  <a:txBody>
                    <a:bodyPr/>
                    <a:lstStyle/>
                    <a:p>
                      <a:r>
                        <a:rPr lang="en-GB" dirty="0">
                          <a:effectLst/>
                        </a:rPr>
                        <a:t>150 cases vs 150 controls</a:t>
                      </a:r>
                    </a:p>
                    <a:p>
                      <a:endParaRPr lang="en-GB" dirty="0">
                        <a:effectLst/>
                      </a:endParaRPr>
                    </a:p>
                    <a:p>
                      <a:r>
                        <a:rPr lang="en-GB" dirty="0">
                          <a:effectLst/>
                        </a:rPr>
                        <a:t>no differences except in sub-analysis of smokers </a:t>
                      </a:r>
                    </a:p>
                    <a:p>
                      <a:r>
                        <a:rPr lang="en-GB" dirty="0">
                          <a:effectLst/>
                        </a:rPr>
                        <a:t>-- 2 differentially</a:t>
                      </a:r>
                      <a:r>
                        <a:rPr lang="en-GB" baseline="0" dirty="0">
                          <a:effectLst/>
                        </a:rPr>
                        <a:t> methylated sites.</a:t>
                      </a:r>
                      <a:endParaRPr lang="en-GB" dirty="0">
                        <a:effectLst/>
                      </a:endParaRPr>
                    </a:p>
                  </a:txBody>
                  <a:tcPr marL="0" marR="0" marT="0" marB="0" anchor="ctr"/>
                </a:tc>
                <a:extLst>
                  <a:ext uri="{0D108BD9-81ED-4DB2-BD59-A6C34878D82A}">
                    <a16:rowId xmlns:a16="http://schemas.microsoft.com/office/drawing/2014/main" val="2019090118"/>
                  </a:ext>
                </a:extLst>
              </a:tr>
            </a:tbl>
          </a:graphicData>
        </a:graphic>
      </p:graphicFrame>
      <p:sp>
        <p:nvSpPr>
          <p:cNvPr id="2" name="Title 1"/>
          <p:cNvSpPr>
            <a:spLocks noGrp="1"/>
          </p:cNvSpPr>
          <p:nvPr>
            <p:ph type="title"/>
          </p:nvPr>
        </p:nvSpPr>
        <p:spPr/>
        <p:txBody>
          <a:bodyPr/>
          <a:lstStyle/>
          <a:p>
            <a:r>
              <a:rPr lang="en-US" dirty="0"/>
              <a:t>EWAS: cancer in blood</a:t>
            </a:r>
            <a:endParaRPr lang="en-GB" dirty="0"/>
          </a:p>
        </p:txBody>
      </p:sp>
    </p:spTree>
    <p:extLst>
      <p:ext uri="{BB962C8B-B14F-4D97-AF65-F5344CB8AC3E}">
        <p14:creationId xmlns:p14="http://schemas.microsoft.com/office/powerpoint/2010/main" val="23876479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EB825C-7682-427D-8288-99A36DBBF21C}">
  <ds:schemaRefs>
    <ds:schemaRef ds:uri="http://schemas.microsoft.com/sharepoint/v3/contenttype/forms"/>
  </ds:schemaRefs>
</ds:datastoreItem>
</file>

<file path=customXml/itemProps2.xml><?xml version="1.0" encoding="utf-8"?>
<ds:datastoreItem xmlns:ds="http://schemas.openxmlformats.org/officeDocument/2006/customXml" ds:itemID="{B6872F5B-7637-4534-9A0E-50CD1CCA027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437daf8-e155-4260-9992-e8434af7a544"/>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03E8630-C324-49C9-A151-05100C39F70F}"/>
</file>

<file path=docProps/app.xml><?xml version="1.0" encoding="utf-8"?>
<Properties xmlns="http://schemas.openxmlformats.org/officeDocument/2006/extended-properties" xmlns:vt="http://schemas.openxmlformats.org/officeDocument/2006/docPropsVTypes">
  <Template>office theme</Template>
  <TotalTime>81</TotalTime>
  <Words>2352</Words>
  <Application>Microsoft Office PowerPoint</Application>
  <PresentationFormat>Widescreen</PresentationFormat>
  <Paragraphs>151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Journal club</vt:lpstr>
      <vt:lpstr>Reversing DNAm age?</vt:lpstr>
      <vt:lpstr>DNAm age and sample size</vt:lpstr>
      <vt:lpstr>DNAm age and alcohol use</vt:lpstr>
      <vt:lpstr>DNAm age and race</vt:lpstr>
      <vt:lpstr>EWAS: depression</vt:lpstr>
      <vt:lpstr>EWAS: PTSD in semen</vt:lpstr>
      <vt:lpstr>EWAS: telomere length</vt:lpstr>
      <vt:lpstr>EWAS: cancer in blood</vt:lpstr>
      <vt:lpstr>Candidate study: colorectal cancer</vt:lpstr>
      <vt:lpstr>EWAS: CHD</vt:lpstr>
      <vt:lpstr>EWAS: exposures in pregnancy</vt:lpstr>
      <vt:lpstr>EWAS: ART at birth and in adulthood</vt:lpstr>
      <vt:lpstr>EWAS: pregnancy</vt:lpstr>
      <vt:lpstr>EWAS: breast feeding duration in breast milk</vt:lpstr>
      <vt:lpstr>Candidate study: breastfeeding duration in blood</vt:lpstr>
      <vt:lpstr>Databases</vt:lpstr>
      <vt:lpstr>Database</vt:lpstr>
      <vt:lpstr>Methods: predicting ethnicity</vt:lpstr>
      <vt:lpstr>Methods: using elastic nets</vt:lpstr>
      <vt:lpstr>Methods: cell counts in cord blood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117</cp:revision>
  <dcterms:created xsi:type="dcterms:W3CDTF">2013-07-15T20:26:40Z</dcterms:created>
  <dcterms:modified xsi:type="dcterms:W3CDTF">2019-09-08T22:19:09Z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