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8" r:id="rId5"/>
    <p:sldId id="257" r:id="rId6"/>
    <p:sldId id="258" r:id="rId7"/>
    <p:sldId id="259" r:id="rId8"/>
    <p:sldId id="262" r:id="rId9"/>
    <p:sldId id="267" r:id="rId10"/>
    <p:sldId id="260" r:id="rId11"/>
    <p:sldId id="263" r:id="rId12"/>
    <p:sldId id="264" r:id="rId13"/>
    <p:sldId id="261" r:id="rId14"/>
    <p:sldId id="266" r:id="rId15"/>
    <p:sldId id="265" r:id="rId16"/>
    <p:sldId id="256"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8CACDA-29BB-558D-7A71-F07A33A62A3E}" v="1638" dt="2019-09-16T00:57:38.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5D8CACDA-29BB-558D-7A71-F07A33A62A3E}"/>
    <pc:docChg chg="addSld modSld sldOrd">
      <pc:chgData name="Matthew Suderman" userId="S::ms13525@bristol.ac.uk::2709995e-3ea8-4fb0-9b62-eb8034dec529" providerId="AD" clId="Web-{5D8CACDA-29BB-558D-7A71-F07A33A62A3E}" dt="2019-09-16T00:57:38.669" v="1637" actId="1076"/>
      <pc:docMkLst>
        <pc:docMk/>
      </pc:docMkLst>
      <pc:sldChg chg="addSp modSp mod ord modClrScheme chgLayout">
        <pc:chgData name="Matthew Suderman" userId="S::ms13525@bristol.ac.uk::2709995e-3ea8-4fb0-9b62-eb8034dec529" providerId="AD" clId="Web-{5D8CACDA-29BB-558D-7A71-F07A33A62A3E}" dt="2019-09-16T00:52:29.074" v="1401"/>
        <pc:sldMkLst>
          <pc:docMk/>
          <pc:sldMk cId="109857222" sldId="256"/>
        </pc:sldMkLst>
        <pc:spChg chg="mod ord">
          <ac:chgData name="Matthew Suderman" userId="S::ms13525@bristol.ac.uk::2709995e-3ea8-4fb0-9b62-eb8034dec529" providerId="AD" clId="Web-{5D8CACDA-29BB-558D-7A71-F07A33A62A3E}" dt="2019-09-15T23:31:54.080" v="48" actId="20577"/>
          <ac:spMkLst>
            <pc:docMk/>
            <pc:sldMk cId="109857222" sldId="256"/>
            <ac:spMk id="2" creationId="{00000000-0000-0000-0000-000000000000}"/>
          </ac:spMkLst>
        </pc:spChg>
        <pc:spChg chg="mod ord">
          <ac:chgData name="Matthew Suderman" userId="S::ms13525@bristol.ac.uk::2709995e-3ea8-4fb0-9b62-eb8034dec529" providerId="AD" clId="Web-{5D8CACDA-29BB-558D-7A71-F07A33A62A3E}" dt="2019-09-15T23:32:41.126" v="124" actId="20577"/>
          <ac:spMkLst>
            <pc:docMk/>
            <pc:sldMk cId="109857222" sldId="256"/>
            <ac:spMk id="3" creationId="{00000000-0000-0000-0000-000000000000}"/>
          </ac:spMkLst>
        </pc:spChg>
        <pc:spChg chg="add mod">
          <ac:chgData name="Matthew Suderman" userId="S::ms13525@bristol.ac.uk::2709995e-3ea8-4fb0-9b62-eb8034dec529" providerId="AD" clId="Web-{5D8CACDA-29BB-558D-7A71-F07A33A62A3E}" dt="2019-09-16T00:47:50.677" v="1295" actId="20577"/>
          <ac:spMkLst>
            <pc:docMk/>
            <pc:sldMk cId="109857222" sldId="256"/>
            <ac:spMk id="4" creationId="{6332F21A-786F-4763-BE2A-9B8CE7D9AE8D}"/>
          </ac:spMkLst>
        </pc:spChg>
      </pc:sldChg>
      <pc:sldChg chg="addSp delSp modSp new">
        <pc:chgData name="Matthew Suderman" userId="S::ms13525@bristol.ac.uk::2709995e-3ea8-4fb0-9b62-eb8034dec529" providerId="AD" clId="Web-{5D8CACDA-29BB-558D-7A71-F07A33A62A3E}" dt="2019-09-16T00:53:05.293" v="1428" actId="20577"/>
        <pc:sldMkLst>
          <pc:docMk/>
          <pc:sldMk cId="1582092130" sldId="257"/>
        </pc:sldMkLst>
        <pc:spChg chg="mod">
          <ac:chgData name="Matthew Suderman" userId="S::ms13525@bristol.ac.uk::2709995e-3ea8-4fb0-9b62-eb8034dec529" providerId="AD" clId="Web-{5D8CACDA-29BB-558D-7A71-F07A33A62A3E}" dt="2019-09-16T00:35:03.103" v="266" actId="20577"/>
          <ac:spMkLst>
            <pc:docMk/>
            <pc:sldMk cId="1582092130" sldId="257"/>
            <ac:spMk id="2" creationId="{2A86E574-21EF-413F-B792-7197ABB88342}"/>
          </ac:spMkLst>
        </pc:spChg>
        <pc:spChg chg="add del mod">
          <ac:chgData name="Matthew Suderman" userId="S::ms13525@bristol.ac.uk::2709995e-3ea8-4fb0-9b62-eb8034dec529" providerId="AD" clId="Web-{5D8CACDA-29BB-558D-7A71-F07A33A62A3E}" dt="2019-09-16T00:34:43.712" v="263" actId="20577"/>
          <ac:spMkLst>
            <pc:docMk/>
            <pc:sldMk cId="1582092130" sldId="257"/>
            <ac:spMk id="3" creationId="{3F75DAC1-23A6-4294-B160-42DCF3F1B4E2}"/>
          </ac:spMkLst>
        </pc:spChg>
        <pc:spChg chg="add del mod">
          <ac:chgData name="Matthew Suderman" userId="S::ms13525@bristol.ac.uk::2709995e-3ea8-4fb0-9b62-eb8034dec529" providerId="AD" clId="Web-{5D8CACDA-29BB-558D-7A71-F07A33A62A3E}" dt="2019-09-16T00:48:01.740" v="1301"/>
          <ac:spMkLst>
            <pc:docMk/>
            <pc:sldMk cId="1582092130" sldId="257"/>
            <ac:spMk id="6" creationId="{040F635B-E847-4B65-9685-0B4C6562536A}"/>
          </ac:spMkLst>
        </pc:spChg>
        <pc:spChg chg="add mod">
          <ac:chgData name="Matthew Suderman" userId="S::ms13525@bristol.ac.uk::2709995e-3ea8-4fb0-9b62-eb8034dec529" providerId="AD" clId="Web-{5D8CACDA-29BB-558D-7A71-F07A33A62A3E}" dt="2019-09-16T00:53:05.293" v="1428" actId="20577"/>
          <ac:spMkLst>
            <pc:docMk/>
            <pc:sldMk cId="1582092130" sldId="257"/>
            <ac:spMk id="8" creationId="{D26A32A1-6F89-4077-88AA-577BA29534AA}"/>
          </ac:spMkLst>
        </pc:spChg>
        <pc:graphicFrameChg chg="add del mod ord modGraphic">
          <ac:chgData name="Matthew Suderman" userId="S::ms13525@bristol.ac.uk::2709995e-3ea8-4fb0-9b62-eb8034dec529" providerId="AD" clId="Web-{5D8CACDA-29BB-558D-7A71-F07A33A62A3E}" dt="2019-09-16T00:33:18.650" v="227"/>
          <ac:graphicFrameMkLst>
            <pc:docMk/>
            <pc:sldMk cId="1582092130" sldId="257"/>
            <ac:graphicFrameMk id="5" creationId="{E1A90E6E-BA81-47AB-9BA0-B2853BF7F6D7}"/>
          </ac:graphicFrameMkLst>
        </pc:graphicFrameChg>
      </pc:sldChg>
      <pc:sldChg chg="addSp modSp new">
        <pc:chgData name="Matthew Suderman" userId="S::ms13525@bristol.ac.uk::2709995e-3ea8-4fb0-9b62-eb8034dec529" providerId="AD" clId="Web-{5D8CACDA-29BB-558D-7A71-F07A33A62A3E}" dt="2019-09-16T00:53:18.918" v="1452" actId="20577"/>
        <pc:sldMkLst>
          <pc:docMk/>
          <pc:sldMk cId="1337516826" sldId="258"/>
        </pc:sldMkLst>
        <pc:spChg chg="mod">
          <ac:chgData name="Matthew Suderman" userId="S::ms13525@bristol.ac.uk::2709995e-3ea8-4fb0-9b62-eb8034dec529" providerId="AD" clId="Web-{5D8CACDA-29BB-558D-7A71-F07A33A62A3E}" dt="2019-09-16T00:29:07.922" v="154" actId="20577"/>
          <ac:spMkLst>
            <pc:docMk/>
            <pc:sldMk cId="1337516826" sldId="258"/>
            <ac:spMk id="2" creationId="{4E5CBC3F-9E86-4655-A45B-AA17E01035B8}"/>
          </ac:spMkLst>
        </pc:spChg>
        <pc:spChg chg="mod">
          <ac:chgData name="Matthew Suderman" userId="S::ms13525@bristol.ac.uk::2709995e-3ea8-4fb0-9b62-eb8034dec529" providerId="AD" clId="Web-{5D8CACDA-29BB-558D-7A71-F07A33A62A3E}" dt="2019-09-16T00:36:11.478" v="360" actId="20577"/>
          <ac:spMkLst>
            <pc:docMk/>
            <pc:sldMk cId="1337516826" sldId="258"/>
            <ac:spMk id="3" creationId="{6CFC18F4-DBFD-46D2-B385-D33C53DC62BA}"/>
          </ac:spMkLst>
        </pc:spChg>
        <pc:spChg chg="add mod">
          <ac:chgData name="Matthew Suderman" userId="S::ms13525@bristol.ac.uk::2709995e-3ea8-4fb0-9b62-eb8034dec529" providerId="AD" clId="Web-{5D8CACDA-29BB-558D-7A71-F07A33A62A3E}" dt="2019-09-16T00:53:18.918" v="1452" actId="20577"/>
          <ac:spMkLst>
            <pc:docMk/>
            <pc:sldMk cId="1337516826" sldId="258"/>
            <ac:spMk id="5" creationId="{9CFC75C8-B8F1-46A0-B488-AE973BCF9DF7}"/>
          </ac:spMkLst>
        </pc:spChg>
      </pc:sldChg>
      <pc:sldChg chg="addSp modSp new">
        <pc:chgData name="Matthew Suderman" userId="S::ms13525@bristol.ac.uk::2709995e-3ea8-4fb0-9b62-eb8034dec529" providerId="AD" clId="Web-{5D8CACDA-29BB-558D-7A71-F07A33A62A3E}" dt="2019-09-16T00:53:30.793" v="1479" actId="20577"/>
        <pc:sldMkLst>
          <pc:docMk/>
          <pc:sldMk cId="2094545103" sldId="259"/>
        </pc:sldMkLst>
        <pc:spChg chg="mod">
          <ac:chgData name="Matthew Suderman" userId="S::ms13525@bristol.ac.uk::2709995e-3ea8-4fb0-9b62-eb8034dec529" providerId="AD" clId="Web-{5D8CACDA-29BB-558D-7A71-F07A33A62A3E}" dt="2019-09-16T00:29:04.579" v="153" actId="20577"/>
          <ac:spMkLst>
            <pc:docMk/>
            <pc:sldMk cId="2094545103" sldId="259"/>
            <ac:spMk id="2" creationId="{7B57100A-ABE7-445D-B9DF-E63D5E425E67}"/>
          </ac:spMkLst>
        </pc:spChg>
        <pc:spChg chg="mod">
          <ac:chgData name="Matthew Suderman" userId="S::ms13525@bristol.ac.uk::2709995e-3ea8-4fb0-9b62-eb8034dec529" providerId="AD" clId="Web-{5D8CACDA-29BB-558D-7A71-F07A33A62A3E}" dt="2019-09-16T00:37:05.838" v="401" actId="20577"/>
          <ac:spMkLst>
            <pc:docMk/>
            <pc:sldMk cId="2094545103" sldId="259"/>
            <ac:spMk id="3" creationId="{3D039811-DAA5-4A0B-AFAA-74D9D826F28C}"/>
          </ac:spMkLst>
        </pc:spChg>
        <pc:spChg chg="add mod">
          <ac:chgData name="Matthew Suderman" userId="S::ms13525@bristol.ac.uk::2709995e-3ea8-4fb0-9b62-eb8034dec529" providerId="AD" clId="Web-{5D8CACDA-29BB-558D-7A71-F07A33A62A3E}" dt="2019-09-16T00:53:30.793" v="1479" actId="20577"/>
          <ac:spMkLst>
            <pc:docMk/>
            <pc:sldMk cId="2094545103" sldId="259"/>
            <ac:spMk id="5" creationId="{64649C81-AB73-456A-BC78-D194CECF81F5}"/>
          </ac:spMkLst>
        </pc:spChg>
      </pc:sldChg>
      <pc:sldChg chg="addSp modSp new ord">
        <pc:chgData name="Matthew Suderman" userId="S::ms13525@bristol.ac.uk::2709995e-3ea8-4fb0-9b62-eb8034dec529" providerId="AD" clId="Web-{5D8CACDA-29BB-558D-7A71-F07A33A62A3E}" dt="2019-09-16T00:55:02.340" v="1527"/>
        <pc:sldMkLst>
          <pc:docMk/>
          <pc:sldMk cId="1764915571" sldId="260"/>
        </pc:sldMkLst>
        <pc:spChg chg="mod">
          <ac:chgData name="Matthew Suderman" userId="S::ms13525@bristol.ac.uk::2709995e-3ea8-4fb0-9b62-eb8034dec529" providerId="AD" clId="Web-{5D8CACDA-29BB-558D-7A71-F07A33A62A3E}" dt="2019-09-16T00:29:35.414" v="163" actId="20577"/>
          <ac:spMkLst>
            <pc:docMk/>
            <pc:sldMk cId="1764915571" sldId="260"/>
            <ac:spMk id="2" creationId="{203D64B9-378A-424A-93AD-A18EAEA33D0A}"/>
          </ac:spMkLst>
        </pc:spChg>
        <pc:spChg chg="mod">
          <ac:chgData name="Matthew Suderman" userId="S::ms13525@bristol.ac.uk::2709995e-3ea8-4fb0-9b62-eb8034dec529" providerId="AD" clId="Web-{5D8CACDA-29BB-558D-7A71-F07A33A62A3E}" dt="2019-09-16T00:37:52.169" v="449" actId="20577"/>
          <ac:spMkLst>
            <pc:docMk/>
            <pc:sldMk cId="1764915571" sldId="260"/>
            <ac:spMk id="3" creationId="{BD95BFD8-2603-4C53-AB98-526667A52060}"/>
          </ac:spMkLst>
        </pc:spChg>
        <pc:spChg chg="add mod">
          <ac:chgData name="Matthew Suderman" userId="S::ms13525@bristol.ac.uk::2709995e-3ea8-4fb0-9b62-eb8034dec529" providerId="AD" clId="Web-{5D8CACDA-29BB-558D-7A71-F07A33A62A3E}" dt="2019-09-16T00:49:09.181" v="1332" actId="20577"/>
          <ac:spMkLst>
            <pc:docMk/>
            <pc:sldMk cId="1764915571" sldId="260"/>
            <ac:spMk id="5" creationId="{378BECFF-63F9-4807-920A-D34C8CACAFC5}"/>
          </ac:spMkLst>
        </pc:spChg>
      </pc:sldChg>
      <pc:sldChg chg="addSp modSp new ord">
        <pc:chgData name="Matthew Suderman" userId="S::ms13525@bristol.ac.uk::2709995e-3ea8-4fb0-9b62-eb8034dec529" providerId="AD" clId="Web-{5D8CACDA-29BB-558D-7A71-F07A33A62A3E}" dt="2019-09-16T00:52:12.792" v="1400"/>
        <pc:sldMkLst>
          <pc:docMk/>
          <pc:sldMk cId="1966690219" sldId="261"/>
        </pc:sldMkLst>
        <pc:spChg chg="mod">
          <ac:chgData name="Matthew Suderman" userId="S::ms13525@bristol.ac.uk::2709995e-3ea8-4fb0-9b62-eb8034dec529" providerId="AD" clId="Web-{5D8CACDA-29BB-558D-7A71-F07A33A62A3E}" dt="2019-09-16T00:30:00.524" v="172" actId="20577"/>
          <ac:spMkLst>
            <pc:docMk/>
            <pc:sldMk cId="1966690219" sldId="261"/>
            <ac:spMk id="2" creationId="{F18E37BD-4AE1-427D-9A0E-5E8B77FF0902}"/>
          </ac:spMkLst>
        </pc:spChg>
        <pc:spChg chg="mod">
          <ac:chgData name="Matthew Suderman" userId="S::ms13525@bristol.ac.uk::2709995e-3ea8-4fb0-9b62-eb8034dec529" providerId="AD" clId="Web-{5D8CACDA-29BB-558D-7A71-F07A33A62A3E}" dt="2019-09-16T00:40:07.451" v="644" actId="20577"/>
          <ac:spMkLst>
            <pc:docMk/>
            <pc:sldMk cId="1966690219" sldId="261"/>
            <ac:spMk id="3" creationId="{77497DFD-C214-459C-9DBE-18F12BBD2FAA}"/>
          </ac:spMkLst>
        </pc:spChg>
        <pc:spChg chg="add mod">
          <ac:chgData name="Matthew Suderman" userId="S::ms13525@bristol.ac.uk::2709995e-3ea8-4fb0-9b62-eb8034dec529" providerId="AD" clId="Web-{5D8CACDA-29BB-558D-7A71-F07A33A62A3E}" dt="2019-09-16T00:49:16.587" v="1339" actId="20577"/>
          <ac:spMkLst>
            <pc:docMk/>
            <pc:sldMk cId="1966690219" sldId="261"/>
            <ac:spMk id="5" creationId="{533C60C5-9BC8-4F4C-B6A7-0471E3A84AE5}"/>
          </ac:spMkLst>
        </pc:spChg>
      </pc:sldChg>
      <pc:sldChg chg="addSp modSp new">
        <pc:chgData name="Matthew Suderman" userId="S::ms13525@bristol.ac.uk::2709995e-3ea8-4fb0-9b62-eb8034dec529" providerId="AD" clId="Web-{5D8CACDA-29BB-558D-7A71-F07A33A62A3E}" dt="2019-09-16T00:53:44.246" v="1511" actId="20577"/>
        <pc:sldMkLst>
          <pc:docMk/>
          <pc:sldMk cId="2704494682" sldId="262"/>
        </pc:sldMkLst>
        <pc:spChg chg="mod">
          <ac:chgData name="Matthew Suderman" userId="S::ms13525@bristol.ac.uk::2709995e-3ea8-4fb0-9b62-eb8034dec529" providerId="AD" clId="Web-{5D8CACDA-29BB-558D-7A71-F07A33A62A3E}" dt="2019-09-16T00:30:27.930" v="180" actId="20577"/>
          <ac:spMkLst>
            <pc:docMk/>
            <pc:sldMk cId="2704494682" sldId="262"/>
            <ac:spMk id="2" creationId="{D748F50A-2612-4563-85B3-FDA186BF4B56}"/>
          </ac:spMkLst>
        </pc:spChg>
        <pc:spChg chg="mod">
          <ac:chgData name="Matthew Suderman" userId="S::ms13525@bristol.ac.uk::2709995e-3ea8-4fb0-9b62-eb8034dec529" providerId="AD" clId="Web-{5D8CACDA-29BB-558D-7A71-F07A33A62A3E}" dt="2019-09-16T00:41:19.545" v="702" actId="20577"/>
          <ac:spMkLst>
            <pc:docMk/>
            <pc:sldMk cId="2704494682" sldId="262"/>
            <ac:spMk id="3" creationId="{1F7B5949-2E65-4404-8F23-24882D1BE994}"/>
          </ac:spMkLst>
        </pc:spChg>
        <pc:spChg chg="add mod">
          <ac:chgData name="Matthew Suderman" userId="S::ms13525@bristol.ac.uk::2709995e-3ea8-4fb0-9b62-eb8034dec529" providerId="AD" clId="Web-{5D8CACDA-29BB-558D-7A71-F07A33A62A3E}" dt="2019-09-16T00:53:44.246" v="1511" actId="20577"/>
          <ac:spMkLst>
            <pc:docMk/>
            <pc:sldMk cId="2704494682" sldId="262"/>
            <ac:spMk id="5" creationId="{9AD26F23-A3F4-468E-96B7-B1129226EF53}"/>
          </ac:spMkLst>
        </pc:spChg>
      </pc:sldChg>
      <pc:sldChg chg="addSp modSp new">
        <pc:chgData name="Matthew Suderman" userId="S::ms13525@bristol.ac.uk::2709995e-3ea8-4fb0-9b62-eb8034dec529" providerId="AD" clId="Web-{5D8CACDA-29BB-558D-7A71-F07A33A62A3E}" dt="2019-09-16T00:49:27.306" v="1345" actId="20577"/>
        <pc:sldMkLst>
          <pc:docMk/>
          <pc:sldMk cId="3298909889" sldId="263"/>
        </pc:sldMkLst>
        <pc:spChg chg="mod">
          <ac:chgData name="Matthew Suderman" userId="S::ms13525@bristol.ac.uk::2709995e-3ea8-4fb0-9b62-eb8034dec529" providerId="AD" clId="Web-{5D8CACDA-29BB-558D-7A71-F07A33A62A3E}" dt="2019-09-16T00:30:49.102" v="188" actId="20577"/>
          <ac:spMkLst>
            <pc:docMk/>
            <pc:sldMk cId="3298909889" sldId="263"/>
            <ac:spMk id="2" creationId="{94AFAF63-93A1-4A5D-A44A-2A6ED09C67CB}"/>
          </ac:spMkLst>
        </pc:spChg>
        <pc:spChg chg="mod">
          <ac:chgData name="Matthew Suderman" userId="S::ms13525@bristol.ac.uk::2709995e-3ea8-4fb0-9b62-eb8034dec529" providerId="AD" clId="Web-{5D8CACDA-29BB-558D-7A71-F07A33A62A3E}" dt="2019-09-16T00:41:37.217" v="714" actId="20577"/>
          <ac:spMkLst>
            <pc:docMk/>
            <pc:sldMk cId="3298909889" sldId="263"/>
            <ac:spMk id="3" creationId="{5BECE5F0-9909-4BC1-B835-B769EDC1F5FC}"/>
          </ac:spMkLst>
        </pc:spChg>
        <pc:spChg chg="add mod">
          <ac:chgData name="Matthew Suderman" userId="S::ms13525@bristol.ac.uk::2709995e-3ea8-4fb0-9b62-eb8034dec529" providerId="AD" clId="Web-{5D8CACDA-29BB-558D-7A71-F07A33A62A3E}" dt="2019-09-16T00:49:27.306" v="1345" actId="20577"/>
          <ac:spMkLst>
            <pc:docMk/>
            <pc:sldMk cId="3298909889" sldId="263"/>
            <ac:spMk id="5" creationId="{A26F1A12-7E4D-4B99-8524-06ECD3033D28}"/>
          </ac:spMkLst>
        </pc:spChg>
      </pc:sldChg>
      <pc:sldChg chg="addSp modSp new">
        <pc:chgData name="Matthew Suderman" userId="S::ms13525@bristol.ac.uk::2709995e-3ea8-4fb0-9b62-eb8034dec529" providerId="AD" clId="Web-{5D8CACDA-29BB-558D-7A71-F07A33A62A3E}" dt="2019-09-16T00:49:46.056" v="1356" actId="1076"/>
        <pc:sldMkLst>
          <pc:docMk/>
          <pc:sldMk cId="289951508" sldId="264"/>
        </pc:sldMkLst>
        <pc:spChg chg="mod">
          <ac:chgData name="Matthew Suderman" userId="S::ms13525@bristol.ac.uk::2709995e-3ea8-4fb0-9b62-eb8034dec529" providerId="AD" clId="Web-{5D8CACDA-29BB-558D-7A71-F07A33A62A3E}" dt="2019-09-16T00:49:46.025" v="1355" actId="1076"/>
          <ac:spMkLst>
            <pc:docMk/>
            <pc:sldMk cId="289951508" sldId="264"/>
            <ac:spMk id="2" creationId="{E495564C-35F9-48F3-A15D-7314F995DEB7}"/>
          </ac:spMkLst>
        </pc:spChg>
        <pc:spChg chg="mod">
          <ac:chgData name="Matthew Suderman" userId="S::ms13525@bristol.ac.uk::2709995e-3ea8-4fb0-9b62-eb8034dec529" providerId="AD" clId="Web-{5D8CACDA-29BB-558D-7A71-F07A33A62A3E}" dt="2019-09-16T00:49:46.056" v="1356" actId="1076"/>
          <ac:spMkLst>
            <pc:docMk/>
            <pc:sldMk cId="289951508" sldId="264"/>
            <ac:spMk id="3" creationId="{90DD2EA5-35E2-4DF5-9427-FCE401D5AC1A}"/>
          </ac:spMkLst>
        </pc:spChg>
        <pc:spChg chg="add mod">
          <ac:chgData name="Matthew Suderman" userId="S::ms13525@bristol.ac.uk::2709995e-3ea8-4fb0-9b62-eb8034dec529" providerId="AD" clId="Web-{5D8CACDA-29BB-558D-7A71-F07A33A62A3E}" dt="2019-09-16T00:49:36.634" v="1352" actId="20577"/>
          <ac:spMkLst>
            <pc:docMk/>
            <pc:sldMk cId="289951508" sldId="264"/>
            <ac:spMk id="5" creationId="{9DFDAC79-901A-407F-B167-A2D85EDAD561}"/>
          </ac:spMkLst>
        </pc:spChg>
      </pc:sldChg>
      <pc:sldChg chg="addSp modSp new ord">
        <pc:chgData name="Matthew Suderman" userId="S::ms13525@bristol.ac.uk::2709995e-3ea8-4fb0-9b62-eb8034dec529" providerId="AD" clId="Web-{5D8CACDA-29BB-558D-7A71-F07A33A62A3E}" dt="2019-09-16T00:52:39.964" v="1403"/>
        <pc:sldMkLst>
          <pc:docMk/>
          <pc:sldMk cId="3862380702" sldId="265"/>
        </pc:sldMkLst>
        <pc:spChg chg="mod">
          <ac:chgData name="Matthew Suderman" userId="S::ms13525@bristol.ac.uk::2709995e-3ea8-4fb0-9b62-eb8034dec529" providerId="AD" clId="Web-{5D8CACDA-29BB-558D-7A71-F07A33A62A3E}" dt="2019-09-16T00:49:58.322" v="1364" actId="1076"/>
          <ac:spMkLst>
            <pc:docMk/>
            <pc:sldMk cId="3862380702" sldId="265"/>
            <ac:spMk id="2" creationId="{ABBA4C93-C9B6-4360-946A-041873C60A9D}"/>
          </ac:spMkLst>
        </pc:spChg>
        <pc:spChg chg="mod">
          <ac:chgData name="Matthew Suderman" userId="S::ms13525@bristol.ac.uk::2709995e-3ea8-4fb0-9b62-eb8034dec529" providerId="AD" clId="Web-{5D8CACDA-29BB-558D-7A71-F07A33A62A3E}" dt="2019-09-16T00:49:58.338" v="1365" actId="1076"/>
          <ac:spMkLst>
            <pc:docMk/>
            <pc:sldMk cId="3862380702" sldId="265"/>
            <ac:spMk id="3" creationId="{E36C73D5-BBF6-4345-BF70-37396BD7D1F0}"/>
          </ac:spMkLst>
        </pc:spChg>
        <pc:spChg chg="add mod">
          <ac:chgData name="Matthew Suderman" userId="S::ms13525@bristol.ac.uk::2709995e-3ea8-4fb0-9b62-eb8034dec529" providerId="AD" clId="Web-{5D8CACDA-29BB-558D-7A71-F07A33A62A3E}" dt="2019-09-16T00:49:52.400" v="1361" actId="20577"/>
          <ac:spMkLst>
            <pc:docMk/>
            <pc:sldMk cId="3862380702" sldId="265"/>
            <ac:spMk id="5" creationId="{E2D8A2A5-BCF1-4E3C-85B6-04B39E20C1BF}"/>
          </ac:spMkLst>
        </pc:spChg>
      </pc:sldChg>
      <pc:sldChg chg="addSp delSp modSp new">
        <pc:chgData name="Matthew Suderman" userId="S::ms13525@bristol.ac.uk::2709995e-3ea8-4fb0-9b62-eb8034dec529" providerId="AD" clId="Web-{5D8CACDA-29BB-558D-7A71-F07A33A62A3E}" dt="2019-09-16T00:51:14.870" v="1390" actId="1076"/>
        <pc:sldMkLst>
          <pc:docMk/>
          <pc:sldMk cId="262934921" sldId="266"/>
        </pc:sldMkLst>
        <pc:spChg chg="mod">
          <ac:chgData name="Matthew Suderman" userId="S::ms13525@bristol.ac.uk::2709995e-3ea8-4fb0-9b62-eb8034dec529" providerId="AD" clId="Web-{5D8CACDA-29BB-558D-7A71-F07A33A62A3E}" dt="2019-09-16T00:32:06.540" v="212" actId="20577"/>
          <ac:spMkLst>
            <pc:docMk/>
            <pc:sldMk cId="262934921" sldId="266"/>
            <ac:spMk id="2" creationId="{C54A9E9C-A666-4700-BB35-6BC70E80B574}"/>
          </ac:spMkLst>
        </pc:spChg>
        <pc:spChg chg="del mod">
          <ac:chgData name="Matthew Suderman" userId="S::ms13525@bristol.ac.uk::2709995e-3ea8-4fb0-9b62-eb8034dec529" providerId="AD" clId="Web-{5D8CACDA-29BB-558D-7A71-F07A33A62A3E}" dt="2019-09-16T00:50:46.557" v="1383"/>
          <ac:spMkLst>
            <pc:docMk/>
            <pc:sldMk cId="262934921" sldId="266"/>
            <ac:spMk id="3" creationId="{2630276F-11BE-4AC5-A202-5430FF57E508}"/>
          </ac:spMkLst>
        </pc:spChg>
        <pc:spChg chg="add mod">
          <ac:chgData name="Matthew Suderman" userId="S::ms13525@bristol.ac.uk::2709995e-3ea8-4fb0-9b62-eb8034dec529" providerId="AD" clId="Web-{5D8CACDA-29BB-558D-7A71-F07A33A62A3E}" dt="2019-09-16T00:50:05.728" v="1375" actId="20577"/>
          <ac:spMkLst>
            <pc:docMk/>
            <pc:sldMk cId="262934921" sldId="266"/>
            <ac:spMk id="5" creationId="{9D1C6957-0756-47A6-922A-79DF3FF4050B}"/>
          </ac:spMkLst>
        </pc:spChg>
        <pc:spChg chg="add del mod">
          <ac:chgData name="Matthew Suderman" userId="S::ms13525@bristol.ac.uk::2709995e-3ea8-4fb0-9b62-eb8034dec529" providerId="AD" clId="Web-{5D8CACDA-29BB-558D-7A71-F07A33A62A3E}" dt="2019-09-16T00:51:07.042" v="1389"/>
          <ac:spMkLst>
            <pc:docMk/>
            <pc:sldMk cId="262934921" sldId="266"/>
            <ac:spMk id="7" creationId="{441A0E92-D76B-44C1-B443-F1C5113CEE4F}"/>
          </ac:spMkLst>
        </pc:spChg>
        <pc:spChg chg="add mod">
          <ac:chgData name="Matthew Suderman" userId="S::ms13525@bristol.ac.uk::2709995e-3ea8-4fb0-9b62-eb8034dec529" providerId="AD" clId="Web-{5D8CACDA-29BB-558D-7A71-F07A33A62A3E}" dt="2019-09-16T00:51:14.870" v="1390" actId="1076"/>
          <ac:spMkLst>
            <pc:docMk/>
            <pc:sldMk cId="262934921" sldId="266"/>
            <ac:spMk id="8" creationId="{607EFE4D-6D28-46BB-AD07-FA01313E3025}"/>
          </ac:spMkLst>
        </pc:spChg>
      </pc:sldChg>
      <pc:sldChg chg="addSp delSp modSp new ord">
        <pc:chgData name="Matthew Suderman" userId="S::ms13525@bristol.ac.uk::2709995e-3ea8-4fb0-9b62-eb8034dec529" providerId="AD" clId="Web-{5D8CACDA-29BB-558D-7A71-F07A33A62A3E}" dt="2019-09-16T00:54:50.371" v="1525"/>
        <pc:sldMkLst>
          <pc:docMk/>
          <pc:sldMk cId="739767212" sldId="267"/>
        </pc:sldMkLst>
        <pc:spChg chg="mod">
          <ac:chgData name="Matthew Suderman" userId="S::ms13525@bristol.ac.uk::2709995e-3ea8-4fb0-9b62-eb8034dec529" providerId="AD" clId="Web-{5D8CACDA-29BB-558D-7A71-F07A33A62A3E}" dt="2019-09-16T00:32:27.352" v="220" actId="20577"/>
          <ac:spMkLst>
            <pc:docMk/>
            <pc:sldMk cId="739767212" sldId="267"/>
            <ac:spMk id="2" creationId="{029642C6-1D6C-4A1C-9B16-937F8AEC9B18}"/>
          </ac:spMkLst>
        </pc:spChg>
        <pc:spChg chg="del mod">
          <ac:chgData name="Matthew Suderman" userId="S::ms13525@bristol.ac.uk::2709995e-3ea8-4fb0-9b62-eb8034dec529" providerId="AD" clId="Web-{5D8CACDA-29BB-558D-7A71-F07A33A62A3E}" dt="2019-09-16T00:50:57.402" v="1386"/>
          <ac:spMkLst>
            <pc:docMk/>
            <pc:sldMk cId="739767212" sldId="267"/>
            <ac:spMk id="3" creationId="{6FC08A4B-4A36-46BF-B806-DB3D351D1E15}"/>
          </ac:spMkLst>
        </pc:spChg>
        <pc:spChg chg="add mod">
          <ac:chgData name="Matthew Suderman" userId="S::ms13525@bristol.ac.uk::2709995e-3ea8-4fb0-9b62-eb8034dec529" providerId="AD" clId="Web-{5D8CACDA-29BB-558D-7A71-F07A33A62A3E}" dt="2019-09-16T00:50:12.463" v="1379" actId="20577"/>
          <ac:spMkLst>
            <pc:docMk/>
            <pc:sldMk cId="739767212" sldId="267"/>
            <ac:spMk id="5" creationId="{E2044294-4AA2-476E-988F-565C8EF21718}"/>
          </ac:spMkLst>
        </pc:spChg>
        <pc:spChg chg="add mod">
          <ac:chgData name="Matthew Suderman" userId="S::ms13525@bristol.ac.uk::2709995e-3ea8-4fb0-9b62-eb8034dec529" providerId="AD" clId="Web-{5D8CACDA-29BB-558D-7A71-F07A33A62A3E}" dt="2019-09-16T00:51:24.011" v="1392" actId="1076"/>
          <ac:spMkLst>
            <pc:docMk/>
            <pc:sldMk cId="739767212" sldId="267"/>
            <ac:spMk id="6" creationId="{8D9D0259-FF83-4126-8531-8E174EA0B897}"/>
          </ac:spMkLst>
        </pc:spChg>
        <pc:spChg chg="add del mod">
          <ac:chgData name="Matthew Suderman" userId="S::ms13525@bristol.ac.uk::2709995e-3ea8-4fb0-9b62-eb8034dec529" providerId="AD" clId="Web-{5D8CACDA-29BB-558D-7A71-F07A33A62A3E}" dt="2019-09-16T00:51:19.308" v="1391"/>
          <ac:spMkLst>
            <pc:docMk/>
            <pc:sldMk cId="739767212" sldId="267"/>
            <ac:spMk id="8" creationId="{5F8656BC-D45B-413D-B32C-C7F32A71F6C0}"/>
          </ac:spMkLst>
        </pc:spChg>
        <pc:spChg chg="add mod">
          <ac:chgData name="Matthew Suderman" userId="S::ms13525@bristol.ac.uk::2709995e-3ea8-4fb0-9b62-eb8034dec529" providerId="AD" clId="Web-{5D8CACDA-29BB-558D-7A71-F07A33A62A3E}" dt="2019-09-16T00:54:36.434" v="1523" actId="20577"/>
          <ac:spMkLst>
            <pc:docMk/>
            <pc:sldMk cId="739767212" sldId="267"/>
            <ac:spMk id="10" creationId="{7CC160A0-A70A-437B-9E62-80856D59CCE7}"/>
          </ac:spMkLst>
        </pc:spChg>
      </pc:sldChg>
      <pc:sldChg chg="addSp modSp new mod ord modClrScheme chgLayout">
        <pc:chgData name="Matthew Suderman" userId="S::ms13525@bristol.ac.uk::2709995e-3ea8-4fb0-9b62-eb8034dec529" providerId="AD" clId="Web-{5D8CACDA-29BB-558D-7A71-F07A33A62A3E}" dt="2019-09-16T00:57:38.669" v="1637" actId="1076"/>
        <pc:sldMkLst>
          <pc:docMk/>
          <pc:sldMk cId="3930471469" sldId="268"/>
        </pc:sldMkLst>
        <pc:spChg chg="mod ord">
          <ac:chgData name="Matthew Suderman" userId="S::ms13525@bristol.ac.uk::2709995e-3ea8-4fb0-9b62-eb8034dec529" providerId="AD" clId="Web-{5D8CACDA-29BB-558D-7A71-F07A33A62A3E}" dt="2019-09-16T00:47:21.115" v="1277" actId="20577"/>
          <ac:spMkLst>
            <pc:docMk/>
            <pc:sldMk cId="3930471469" sldId="268"/>
            <ac:spMk id="2" creationId="{63595897-E03D-4171-B9A9-E25FC7435C53}"/>
          </ac:spMkLst>
        </pc:spChg>
        <pc:spChg chg="mod ord">
          <ac:chgData name="Matthew Suderman" userId="S::ms13525@bristol.ac.uk::2709995e-3ea8-4fb0-9b62-eb8034dec529" providerId="AD" clId="Web-{5D8CACDA-29BB-558D-7A71-F07A33A62A3E}" dt="2019-09-16T00:47:27.552" v="1288" actId="20577"/>
          <ac:spMkLst>
            <pc:docMk/>
            <pc:sldMk cId="3930471469" sldId="268"/>
            <ac:spMk id="3" creationId="{56507132-AD6A-4E47-BFA3-F90F31BA5815}"/>
          </ac:spMkLst>
        </pc:spChg>
        <pc:graphicFrameChg chg="add mod modGraphic">
          <ac:chgData name="Matthew Suderman" userId="S::ms13525@bristol.ac.uk::2709995e-3ea8-4fb0-9b62-eb8034dec529" providerId="AD" clId="Web-{5D8CACDA-29BB-558D-7A71-F07A33A62A3E}" dt="2019-09-16T00:57:38.669" v="1637" actId="1076"/>
          <ac:graphicFrameMkLst>
            <pc:docMk/>
            <pc:sldMk cId="3930471469" sldId="268"/>
            <ac:graphicFrameMk id="4" creationId="{F6503F17-55B9-4536-BDDD-A41185E2703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15/09/2019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15/09/2019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15/09/2019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15/09/2019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cbi.nlm.nih.gov/pubmed/3150410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ncbi.nlm.nih.gov/pubmed/3148454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ncbi.nlm.nih.gov/pubmed/3148507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ncbi.nlm.nih.gov/pubmed/3150177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cbi.nlm.nih.gov/pubmed/3151086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ubmed/3150901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ubmed/3150634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cbi.nlm.nih.gov/pubmed/3150151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cbi.nlm.nih.gov/pubmed/3147718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pubmed/3150606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ncbi.nlm.nih.gov/pubmed/3149785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ncbi.nlm.nih.gov/pubmed/3149479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5897-E03D-4171-B9A9-E25FC7435C53}"/>
              </a:ext>
            </a:extLst>
          </p:cNvPr>
          <p:cNvSpPr>
            <a:spLocks noGrp="1"/>
          </p:cNvSpPr>
          <p:nvPr>
            <p:ph type="ctrTitle"/>
          </p:nvPr>
        </p:nvSpPr>
        <p:spPr/>
        <p:txBody>
          <a:bodyPr/>
          <a:lstStyle/>
          <a:p>
            <a:r>
              <a:rPr lang="en-GB">
                <a:cs typeface="Calibri Light"/>
              </a:rPr>
              <a:t>Journal club</a:t>
            </a:r>
            <a:endParaRPr lang="en-GB"/>
          </a:p>
        </p:txBody>
      </p:sp>
      <p:sp>
        <p:nvSpPr>
          <p:cNvPr id="3" name="Content Placeholder 2">
            <a:extLst>
              <a:ext uri="{FF2B5EF4-FFF2-40B4-BE49-F238E27FC236}">
                <a16:creationId xmlns:a16="http://schemas.microsoft.com/office/drawing/2014/main" id="{56507132-AD6A-4E47-BFA3-F90F31BA5815}"/>
              </a:ext>
            </a:extLst>
          </p:cNvPr>
          <p:cNvSpPr>
            <a:spLocks noGrp="1"/>
          </p:cNvSpPr>
          <p:nvPr>
            <p:ph type="subTitle" idx="1"/>
          </p:nvPr>
        </p:nvSpPr>
        <p:spPr/>
        <p:txBody>
          <a:bodyPr vert="horz" lIns="91440" tIns="45720" rIns="91440" bIns="45720" rtlCol="0" anchor="t">
            <a:normAutofit/>
          </a:bodyPr>
          <a:lstStyle/>
          <a:p>
            <a:r>
              <a:rPr lang="en-GB">
                <a:cs typeface="Calibri"/>
              </a:rPr>
              <a:t>Sept 16, 2019</a:t>
            </a:r>
            <a:endParaRPr lang="en-GB"/>
          </a:p>
        </p:txBody>
      </p:sp>
      <p:graphicFrame>
        <p:nvGraphicFramePr>
          <p:cNvPr id="4" name="Table 4">
            <a:extLst>
              <a:ext uri="{FF2B5EF4-FFF2-40B4-BE49-F238E27FC236}">
                <a16:creationId xmlns:a16="http://schemas.microsoft.com/office/drawing/2014/main" id="{F6503F17-55B9-4536-BDDD-A41185E2703D}"/>
              </a:ext>
            </a:extLst>
          </p:cNvPr>
          <p:cNvGraphicFramePr>
            <a:graphicFrameLocks noGrp="1"/>
          </p:cNvGraphicFramePr>
          <p:nvPr>
            <p:extLst>
              <p:ext uri="{D42A27DB-BD31-4B8C-83A1-F6EECF244321}">
                <p14:modId xmlns:p14="http://schemas.microsoft.com/office/powerpoint/2010/main" val="4131234533"/>
              </p:ext>
            </p:extLst>
          </p:nvPr>
        </p:nvGraphicFramePr>
        <p:xfrm>
          <a:off x="4775544" y="4248241"/>
          <a:ext cx="2727187" cy="1854200"/>
        </p:xfrm>
        <a:graphic>
          <a:graphicData uri="http://schemas.openxmlformats.org/drawingml/2006/table">
            <a:tbl>
              <a:tblPr firstRow="1" bandRow="1">
                <a:tableStyleId>{5940675A-B579-460E-94D1-54222C63F5DA}</a:tableStyleId>
              </a:tblPr>
              <a:tblGrid>
                <a:gridCol w="2066440">
                  <a:extLst>
                    <a:ext uri="{9D8B030D-6E8A-4147-A177-3AD203B41FA5}">
                      <a16:colId xmlns:a16="http://schemas.microsoft.com/office/drawing/2014/main" val="1346837094"/>
                    </a:ext>
                  </a:extLst>
                </a:gridCol>
                <a:gridCol w="660747">
                  <a:extLst>
                    <a:ext uri="{9D8B030D-6E8A-4147-A177-3AD203B41FA5}">
                      <a16:colId xmlns:a16="http://schemas.microsoft.com/office/drawing/2014/main" val="1001472769"/>
                    </a:ext>
                  </a:extLst>
                </a:gridCol>
              </a:tblGrid>
              <a:tr h="370840">
                <a:tc>
                  <a:txBody>
                    <a:bodyPr/>
                    <a:lstStyle/>
                    <a:p>
                      <a:r>
                        <a:rPr lang="en-GB"/>
                        <a:t>EWAS</a:t>
                      </a:r>
                    </a:p>
                  </a:txBody>
                  <a:tcPr/>
                </a:tc>
                <a:tc>
                  <a:txBody>
                    <a:bodyPr/>
                    <a:lstStyle/>
                    <a:p>
                      <a:r>
                        <a:rPr lang="en-GB"/>
                        <a:t>7</a:t>
                      </a:r>
                    </a:p>
                  </a:txBody>
                  <a:tcPr/>
                </a:tc>
                <a:extLst>
                  <a:ext uri="{0D108BD9-81ED-4DB2-BD59-A6C34878D82A}">
                    <a16:rowId xmlns:a16="http://schemas.microsoft.com/office/drawing/2014/main" val="3794640680"/>
                  </a:ext>
                </a:extLst>
              </a:tr>
              <a:tr h="370840">
                <a:tc>
                  <a:txBody>
                    <a:bodyPr/>
                    <a:lstStyle/>
                    <a:p>
                      <a:r>
                        <a:rPr lang="en-GB"/>
                        <a:t>DNAm score</a:t>
                      </a:r>
                    </a:p>
                  </a:txBody>
                  <a:tcPr/>
                </a:tc>
                <a:tc>
                  <a:txBody>
                    <a:bodyPr/>
                    <a:lstStyle/>
                    <a:p>
                      <a:r>
                        <a:rPr lang="en-GB"/>
                        <a:t>1</a:t>
                      </a:r>
                    </a:p>
                  </a:txBody>
                  <a:tcPr/>
                </a:tc>
                <a:extLst>
                  <a:ext uri="{0D108BD9-81ED-4DB2-BD59-A6C34878D82A}">
                    <a16:rowId xmlns:a16="http://schemas.microsoft.com/office/drawing/2014/main" val="3297945638"/>
                  </a:ext>
                </a:extLst>
              </a:tr>
              <a:tr h="370840">
                <a:tc>
                  <a:txBody>
                    <a:bodyPr/>
                    <a:lstStyle/>
                    <a:p>
                      <a:r>
                        <a:rPr lang="en-GB"/>
                        <a:t>Method</a:t>
                      </a:r>
                    </a:p>
                  </a:txBody>
                  <a:tcPr/>
                </a:tc>
                <a:tc>
                  <a:txBody>
                    <a:bodyPr/>
                    <a:lstStyle/>
                    <a:p>
                      <a:r>
                        <a:rPr lang="en-GB"/>
                        <a:t>2</a:t>
                      </a:r>
                    </a:p>
                  </a:txBody>
                  <a:tcPr/>
                </a:tc>
                <a:extLst>
                  <a:ext uri="{0D108BD9-81ED-4DB2-BD59-A6C34878D82A}">
                    <a16:rowId xmlns:a16="http://schemas.microsoft.com/office/drawing/2014/main" val="2447292180"/>
                  </a:ext>
                </a:extLst>
              </a:tr>
              <a:tr h="370840">
                <a:tc>
                  <a:txBody>
                    <a:bodyPr/>
                    <a:lstStyle/>
                    <a:p>
                      <a:r>
                        <a:rPr lang="en-GB"/>
                        <a:t>Mechanism</a:t>
                      </a:r>
                      <a:endParaRPr lang="en-GB" dirty="0"/>
                    </a:p>
                  </a:txBody>
                  <a:tcPr/>
                </a:tc>
                <a:tc>
                  <a:txBody>
                    <a:bodyPr/>
                    <a:lstStyle/>
                    <a:p>
                      <a:r>
                        <a:rPr lang="en-GB"/>
                        <a:t>1</a:t>
                      </a:r>
                    </a:p>
                  </a:txBody>
                  <a:tcPr/>
                </a:tc>
                <a:extLst>
                  <a:ext uri="{0D108BD9-81ED-4DB2-BD59-A6C34878D82A}">
                    <a16:rowId xmlns:a16="http://schemas.microsoft.com/office/drawing/2014/main" val="2331476271"/>
                  </a:ext>
                </a:extLst>
              </a:tr>
              <a:tr h="370840">
                <a:tc>
                  <a:txBody>
                    <a:bodyPr/>
                    <a:lstStyle/>
                    <a:p>
                      <a:r>
                        <a:rPr lang="en-GB"/>
                        <a:t>Review</a:t>
                      </a:r>
                    </a:p>
                  </a:txBody>
                  <a:tcPr/>
                </a:tc>
                <a:tc>
                  <a:txBody>
                    <a:bodyPr/>
                    <a:lstStyle/>
                    <a:p>
                      <a:r>
                        <a:rPr lang="en-GB"/>
                        <a:t>1</a:t>
                      </a:r>
                    </a:p>
                  </a:txBody>
                  <a:tcPr/>
                </a:tc>
                <a:extLst>
                  <a:ext uri="{0D108BD9-81ED-4DB2-BD59-A6C34878D82A}">
                    <a16:rowId xmlns:a16="http://schemas.microsoft.com/office/drawing/2014/main" val="2145241927"/>
                  </a:ext>
                </a:extLst>
              </a:tr>
            </a:tbl>
          </a:graphicData>
        </a:graphic>
      </p:graphicFrame>
    </p:spTree>
    <p:extLst>
      <p:ext uri="{BB962C8B-B14F-4D97-AF65-F5344CB8AC3E}">
        <p14:creationId xmlns:p14="http://schemas.microsoft.com/office/powerpoint/2010/main" val="3930471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37BD-4AE1-427D-9A0E-5E8B77FF0902}"/>
              </a:ext>
            </a:extLst>
          </p:cNvPr>
          <p:cNvSpPr>
            <a:spLocks noGrp="1"/>
          </p:cNvSpPr>
          <p:nvPr>
            <p:ph type="title"/>
          </p:nvPr>
        </p:nvSpPr>
        <p:spPr/>
        <p:txBody>
          <a:bodyPr>
            <a:normAutofit/>
          </a:bodyPr>
          <a:lstStyle/>
          <a:p>
            <a:r>
              <a:rPr lang="en-GB" sz="2000" b="1" dirty="0">
                <a:ea typeface="+mj-lt"/>
                <a:cs typeface="+mj-lt"/>
                <a:hlinkClick r:id="rId2"/>
              </a:rPr>
              <a:t>Methods for Dealing With Missing Covariate Data in Epigenome-Wide Association Studies.</a:t>
            </a:r>
            <a:endParaRPr lang="en-US" sz="2000" b="1">
              <a:cs typeface="Calibri Light"/>
            </a:endParaRPr>
          </a:p>
          <a:p>
            <a:r>
              <a:rPr lang="en-GB" sz="2000" b="1">
                <a:ea typeface="+mj-lt"/>
                <a:cs typeface="+mj-lt"/>
              </a:rPr>
              <a:t>Mills HL, Heron J, Relton C, Suderman M, Tilling K.</a:t>
            </a:r>
            <a:endParaRPr lang="en-GB" sz="2000" b="1">
              <a:cs typeface="Calibri Light"/>
            </a:endParaRPr>
          </a:p>
          <a:p>
            <a:r>
              <a:rPr lang="en-GB" sz="2000" b="1">
                <a:ea typeface="+mj-lt"/>
                <a:cs typeface="+mj-lt"/>
              </a:rPr>
              <a:t>Am J Epidemiol. 2019 Sep 5. pii: kwz186.</a:t>
            </a:r>
            <a:endParaRPr lang="en-GB" sz="2000" b="1"/>
          </a:p>
          <a:p>
            <a:endParaRPr lang="en-GB" dirty="0">
              <a:cs typeface="Calibri Light"/>
            </a:endParaRPr>
          </a:p>
        </p:txBody>
      </p:sp>
      <p:sp>
        <p:nvSpPr>
          <p:cNvPr id="3" name="Content Placeholder 2">
            <a:extLst>
              <a:ext uri="{FF2B5EF4-FFF2-40B4-BE49-F238E27FC236}">
                <a16:creationId xmlns:a16="http://schemas.microsoft.com/office/drawing/2014/main" id="{77497DFD-C214-459C-9DBE-18F12BBD2FAA}"/>
              </a:ext>
            </a:extLst>
          </p:cNvPr>
          <p:cNvSpPr>
            <a:spLocks noGrp="1"/>
          </p:cNvSpPr>
          <p:nvPr>
            <p:ph idx="1"/>
          </p:nvPr>
        </p:nvSpPr>
        <p:spPr/>
        <p:txBody>
          <a:bodyPr vert="horz" lIns="91440" tIns="45720" rIns="91440" bIns="45720" rtlCol="0" anchor="t">
            <a:normAutofit/>
          </a:bodyPr>
          <a:lstStyle/>
          <a:p>
            <a:r>
              <a:rPr lang="en-GB">
                <a:cs typeface="Calibri"/>
              </a:rPr>
              <a:t>Proposes and evaluates several adaptations of multiple imputation for EWAS</a:t>
            </a:r>
          </a:p>
          <a:p>
            <a:r>
              <a:rPr lang="en-GB">
                <a:cs typeface="Calibri"/>
              </a:rPr>
              <a:t>The fastest are biased but some 'reasonably' fast approaches are not</a:t>
            </a:r>
            <a:endParaRPr lang="en-GB" dirty="0">
              <a:cs typeface="Calibri"/>
            </a:endParaRPr>
          </a:p>
        </p:txBody>
      </p:sp>
      <p:sp>
        <p:nvSpPr>
          <p:cNvPr id="5" name="TextBox 4">
            <a:extLst>
              <a:ext uri="{FF2B5EF4-FFF2-40B4-BE49-F238E27FC236}">
                <a16:creationId xmlns:a16="http://schemas.microsoft.com/office/drawing/2014/main" id="{533C60C5-9BC8-4F4C-B6A7-0471E3A84AE5}"/>
              </a:ext>
            </a:extLst>
          </p:cNvPr>
          <p:cNvSpPr txBox="1"/>
          <p:nvPr/>
        </p:nvSpPr>
        <p:spPr>
          <a:xfrm>
            <a:off x="-2583" y="-25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Method</a:t>
            </a:r>
            <a:endParaRPr lang="en-US"/>
          </a:p>
        </p:txBody>
      </p:sp>
    </p:spTree>
    <p:extLst>
      <p:ext uri="{BB962C8B-B14F-4D97-AF65-F5344CB8AC3E}">
        <p14:creationId xmlns:p14="http://schemas.microsoft.com/office/powerpoint/2010/main" val="196669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9E9C-A666-4700-BB35-6BC70E80B574}"/>
              </a:ext>
            </a:extLst>
          </p:cNvPr>
          <p:cNvSpPr>
            <a:spLocks noGrp="1"/>
          </p:cNvSpPr>
          <p:nvPr>
            <p:ph type="title"/>
          </p:nvPr>
        </p:nvSpPr>
        <p:spPr/>
        <p:txBody>
          <a:bodyPr>
            <a:normAutofit/>
          </a:bodyPr>
          <a:lstStyle/>
          <a:p>
            <a:r>
              <a:rPr lang="en-GB" sz="2000" b="1" dirty="0">
                <a:ea typeface="+mj-lt"/>
                <a:cs typeface="+mj-lt"/>
                <a:hlinkClick r:id="rId2"/>
              </a:rPr>
              <a:t>TOAST: improving reference-free cell composition estimation by cross-cell type differential analysis.</a:t>
            </a:r>
            <a:endParaRPr lang="en-US" sz="2000" b="1">
              <a:cs typeface="Calibri Light"/>
            </a:endParaRPr>
          </a:p>
          <a:p>
            <a:r>
              <a:rPr lang="en-GB" sz="2000" b="1">
                <a:ea typeface="+mj-lt"/>
                <a:cs typeface="+mj-lt"/>
              </a:rPr>
              <a:t>Li Z, Wu H.</a:t>
            </a:r>
            <a:endParaRPr lang="en-GB" sz="2000" b="1" dirty="0">
              <a:cs typeface="Calibri Light"/>
            </a:endParaRPr>
          </a:p>
          <a:p>
            <a:r>
              <a:rPr lang="en-GB" sz="2000" b="1">
                <a:ea typeface="+mj-lt"/>
                <a:cs typeface="+mj-lt"/>
              </a:rPr>
              <a:t>Genome Biol. 2019 Sep 4;20(1):190.</a:t>
            </a:r>
            <a:endParaRPr lang="en-GB" sz="2000" b="1" dirty="0">
              <a:cs typeface="Calibri Light"/>
            </a:endParaRPr>
          </a:p>
          <a:p>
            <a:endParaRPr lang="en-GB" sz="2000" b="1" dirty="0">
              <a:cs typeface="Calibri Light"/>
            </a:endParaRPr>
          </a:p>
        </p:txBody>
      </p:sp>
      <p:sp>
        <p:nvSpPr>
          <p:cNvPr id="5" name="TextBox 4">
            <a:extLst>
              <a:ext uri="{FF2B5EF4-FFF2-40B4-BE49-F238E27FC236}">
                <a16:creationId xmlns:a16="http://schemas.microsoft.com/office/drawing/2014/main" id="{9D1C6957-0756-47A6-922A-79DF3FF4050B}"/>
              </a:ext>
            </a:extLst>
          </p:cNvPr>
          <p:cNvSpPr txBox="1"/>
          <p:nvPr/>
        </p:nvSpPr>
        <p:spPr>
          <a:xfrm>
            <a:off x="-2583" y="-25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Method</a:t>
            </a:r>
          </a:p>
        </p:txBody>
      </p:sp>
      <p:sp>
        <p:nvSpPr>
          <p:cNvPr id="8" name="Content Placeholder 2">
            <a:extLst>
              <a:ext uri="{FF2B5EF4-FFF2-40B4-BE49-F238E27FC236}">
                <a16:creationId xmlns:a16="http://schemas.microsoft.com/office/drawing/2014/main" id="{607EFE4D-6D28-46BB-AD07-FA01313E3025}"/>
              </a:ext>
            </a:extLst>
          </p:cNvPr>
          <p:cNvSpPr>
            <a:spLocks noGrp="1"/>
          </p:cNvSpPr>
          <p:nvPr/>
        </p:nvSpPr>
        <p:spPr>
          <a:xfrm>
            <a:off x="838200" y="1696472"/>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ea typeface="+mn-lt"/>
                <a:cs typeface="+mn-lt"/>
              </a:rPr>
              <a:t>Reference-free methods highly dependent on the set of CpG sites selected to estimate cell counts. </a:t>
            </a:r>
          </a:p>
          <a:p>
            <a:r>
              <a:rPr lang="en-GB">
                <a:ea typeface="+mn-lt"/>
                <a:cs typeface="+mn-lt"/>
              </a:rPr>
              <a:t>Most methods essentially end up selecting the most variable sites.</a:t>
            </a:r>
          </a:p>
          <a:p>
            <a:r>
              <a:rPr lang="en-GB">
                <a:ea typeface="+mn-lt"/>
                <a:cs typeface="+mn-lt"/>
              </a:rPr>
              <a:t>Algorithm iterates between:</a:t>
            </a:r>
            <a:endParaRPr lang="en-GB" dirty="0">
              <a:ea typeface="+mn-lt"/>
              <a:cs typeface="+mn-lt"/>
            </a:endParaRPr>
          </a:p>
          <a:p>
            <a:pPr lvl="1"/>
            <a:r>
              <a:rPr lang="en-GB">
                <a:ea typeface="+mn-lt"/>
                <a:cs typeface="+mn-lt"/>
              </a:rPr>
              <a:t>Applying reference-free method</a:t>
            </a:r>
            <a:endParaRPr lang="en-GB" dirty="0">
              <a:ea typeface="+mn-lt"/>
              <a:cs typeface="+mn-lt"/>
            </a:endParaRPr>
          </a:p>
          <a:p>
            <a:pPr lvl="1"/>
            <a:r>
              <a:rPr lang="en-GB">
                <a:ea typeface="+mn-lt"/>
                <a:cs typeface="+mn-lt"/>
              </a:rPr>
              <a:t>Identifying cell-type discordant CpG sites</a:t>
            </a:r>
          </a:p>
          <a:p>
            <a:r>
              <a:rPr lang="en-GB">
                <a:cs typeface="Calibri"/>
              </a:rPr>
              <a:t>Show that this algorithm improves performance</a:t>
            </a:r>
            <a:endParaRPr lang="en-GB" dirty="0">
              <a:cs typeface="Calibri"/>
            </a:endParaRPr>
          </a:p>
        </p:txBody>
      </p:sp>
    </p:spTree>
    <p:extLst>
      <p:ext uri="{BB962C8B-B14F-4D97-AF65-F5344CB8AC3E}">
        <p14:creationId xmlns:p14="http://schemas.microsoft.com/office/powerpoint/2010/main" val="26293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4C93-C9B6-4360-946A-041873C60A9D}"/>
              </a:ext>
            </a:extLst>
          </p:cNvPr>
          <p:cNvSpPr>
            <a:spLocks noGrp="1"/>
          </p:cNvSpPr>
          <p:nvPr>
            <p:ph type="title"/>
          </p:nvPr>
        </p:nvSpPr>
        <p:spPr>
          <a:xfrm>
            <a:off x="838200" y="545939"/>
            <a:ext cx="11096786" cy="1338478"/>
          </a:xfrm>
        </p:spPr>
        <p:txBody>
          <a:bodyPr vert="horz" lIns="91440" tIns="45720" rIns="91440" bIns="45720" rtlCol="0" anchor="ctr">
            <a:noAutofit/>
          </a:bodyPr>
          <a:lstStyle/>
          <a:p>
            <a:r>
              <a:rPr lang="en-GB" sz="2000" b="1" dirty="0">
                <a:ea typeface="+mj-lt"/>
                <a:cs typeface="+mj-lt"/>
                <a:hlinkClick r:id="rId2"/>
              </a:rPr>
              <a:t>The histone mark H3K36me2 recruits DNMT3A and shapes the intergenic DNA methylation landscape.</a:t>
            </a:r>
            <a:endParaRPr lang="en-US" sz="2000" b="1">
              <a:cs typeface="Calibri Light"/>
            </a:endParaRPr>
          </a:p>
          <a:p>
            <a:r>
              <a:rPr lang="en-GB" sz="2000" b="1">
                <a:ea typeface="+mj-lt"/>
                <a:cs typeface="+mj-lt"/>
              </a:rPr>
              <a:t>Weinberg DN, Papillon-Cavanagh S, Chen H, Yue Y, Chen X, Rajagopalan KN, Horth C, McGuire JT, Xu X, Nikbakht H, Lemiesz AE, Marchione DM, Marunde MR, Meiners MJ, Cheek MA, Keogh MC, Bareke E, Djedid A, Harutyunyan AS, Jabado N, Garcia BA, Li H, Allis CD, Majewski J, Lu C.</a:t>
            </a:r>
            <a:endParaRPr lang="en-GB" sz="2000" b="1" dirty="0">
              <a:cs typeface="Calibri Light"/>
            </a:endParaRPr>
          </a:p>
          <a:p>
            <a:r>
              <a:rPr lang="en-GB" sz="2000" b="1">
                <a:ea typeface="+mj-lt"/>
                <a:cs typeface="+mj-lt"/>
              </a:rPr>
              <a:t>Nature. 2019 Sep;573(7773):281-286.</a:t>
            </a:r>
            <a:endParaRPr lang="en-GB" sz="2000" b="1" dirty="0">
              <a:cs typeface="Calibri Light"/>
            </a:endParaRPr>
          </a:p>
          <a:p>
            <a:endParaRPr lang="en-GB" sz="2000" b="1" dirty="0">
              <a:cs typeface="Calibri Light"/>
            </a:endParaRPr>
          </a:p>
        </p:txBody>
      </p:sp>
      <p:sp>
        <p:nvSpPr>
          <p:cNvPr id="3" name="Content Placeholder 2">
            <a:extLst>
              <a:ext uri="{FF2B5EF4-FFF2-40B4-BE49-F238E27FC236}">
                <a16:creationId xmlns:a16="http://schemas.microsoft.com/office/drawing/2014/main" id="{E36C73D5-BBF6-4345-BF70-37396BD7D1F0}"/>
              </a:ext>
            </a:extLst>
          </p:cNvPr>
          <p:cNvSpPr>
            <a:spLocks noGrp="1"/>
          </p:cNvSpPr>
          <p:nvPr>
            <p:ph idx="1"/>
          </p:nvPr>
        </p:nvSpPr>
        <p:spPr>
          <a:xfrm>
            <a:off x="838200" y="2006439"/>
            <a:ext cx="10515600" cy="4351338"/>
          </a:xfrm>
        </p:spPr>
        <p:txBody>
          <a:bodyPr vert="horz" lIns="91440" tIns="45720" rIns="91440" bIns="45720" rtlCol="0" anchor="t">
            <a:normAutofit/>
          </a:bodyPr>
          <a:lstStyle/>
          <a:p>
            <a:pPr marL="0" indent="0">
              <a:buNone/>
            </a:pPr>
            <a:r>
              <a:rPr lang="en-GB">
                <a:ea typeface="+mn-lt"/>
                <a:cs typeface="+mn-lt"/>
              </a:rPr>
              <a:t>"NSD1-mediated H3K36me2 is required for the recruitment of DNMT3A and maintenance of DNA methylation at intergenic regions."</a:t>
            </a:r>
            <a:endParaRPr lang="en-GB">
              <a:cs typeface="Calibri" panose="020F0502020204030204"/>
            </a:endParaRPr>
          </a:p>
        </p:txBody>
      </p:sp>
      <p:sp>
        <p:nvSpPr>
          <p:cNvPr id="5" name="TextBox 4">
            <a:extLst>
              <a:ext uri="{FF2B5EF4-FFF2-40B4-BE49-F238E27FC236}">
                <a16:creationId xmlns:a16="http://schemas.microsoft.com/office/drawing/2014/main" id="{E2D8A2A5-BCF1-4E3C-85B6-04B39E20C1BF}"/>
              </a:ext>
            </a:extLst>
          </p:cNvPr>
          <p:cNvSpPr txBox="1"/>
          <p:nvPr/>
        </p:nvSpPr>
        <p:spPr>
          <a:xfrm>
            <a:off x="-2583" y="-25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Mechanism</a:t>
            </a:r>
            <a:endParaRPr lang="en-US"/>
          </a:p>
        </p:txBody>
      </p:sp>
    </p:spTree>
    <p:extLst>
      <p:ext uri="{BB962C8B-B14F-4D97-AF65-F5344CB8AC3E}">
        <p14:creationId xmlns:p14="http://schemas.microsoft.com/office/powerpoint/2010/main" val="386238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GB" sz="2000" b="1" dirty="0">
                <a:ea typeface="+mj-lt"/>
                <a:cs typeface="+mj-lt"/>
                <a:hlinkClick r:id="rId2"/>
              </a:rPr>
              <a:t>The NIH Common Fund/Roadmap Epigenomics Program: Successes of a comprehensive consortium.</a:t>
            </a:r>
            <a:endParaRPr lang="en-US" sz="2000" b="1">
              <a:cs typeface="Calibri Light"/>
            </a:endParaRPr>
          </a:p>
          <a:p>
            <a:r>
              <a:rPr lang="en-GB" sz="2000" b="1" dirty="0">
                <a:ea typeface="+mj-lt"/>
                <a:cs typeface="+mj-lt"/>
              </a:rPr>
              <a:t>Satterlee JS, Chadwick LH, Tyson FL, McAllister K, Beaver J, Birnbaum L, Volkow ND, Wilder EL, Anderson JM, Roy AL.</a:t>
            </a:r>
            <a:endParaRPr lang="en-GB" sz="2000" b="1">
              <a:cs typeface="Calibri Light"/>
            </a:endParaRPr>
          </a:p>
          <a:p>
            <a:r>
              <a:rPr lang="en-GB" sz="2000" b="1" dirty="0">
                <a:ea typeface="+mj-lt"/>
                <a:cs typeface="+mj-lt"/>
              </a:rPr>
              <a:t>Sci Adv. 2019 Jul 10;5(7):eaaw6507</a:t>
            </a:r>
            <a:endParaRPr lang="en-GB" sz="2000" b="1" dirty="0">
              <a:cs typeface="Calibri Light"/>
            </a:endParaRPr>
          </a:p>
          <a:p>
            <a:endParaRPr lang="en-GB" sz="2000" dirty="0">
              <a:cs typeface="Calibri Light"/>
            </a:endParaRPr>
          </a:p>
        </p:txBody>
      </p:sp>
      <p:sp>
        <p:nvSpPr>
          <p:cNvPr id="3" name="Subtitle 2"/>
          <p:cNvSpPr>
            <a:spLocks noGrp="1"/>
          </p:cNvSpPr>
          <p:nvPr>
            <p:ph idx="1"/>
          </p:nvPr>
        </p:nvSpPr>
        <p:spPr/>
        <p:txBody>
          <a:bodyPr vert="horz" lIns="91440" tIns="45720" rIns="91440" bIns="45720" rtlCol="0" anchor="t">
            <a:normAutofit fontScale="70000" lnSpcReduction="20000"/>
          </a:bodyPr>
          <a:lstStyle/>
          <a:p>
            <a:pPr marL="0" indent="0">
              <a:buNone/>
            </a:pPr>
            <a:r>
              <a:rPr lang="en-GB" sz="3400" b="1" dirty="0">
                <a:ea typeface="+mn-lt"/>
                <a:cs typeface="+mn-lt"/>
              </a:rPr>
              <a:t>Highlights </a:t>
            </a:r>
            <a:endParaRPr lang="en-GB" sz="3400">
              <a:ea typeface="+mn-lt"/>
              <a:cs typeface="+mn-lt"/>
            </a:endParaRPr>
          </a:p>
          <a:p>
            <a:pPr marL="0" indent="0">
              <a:buNone/>
            </a:pPr>
            <a:r>
              <a:rPr lang="en-GB" dirty="0">
                <a:ea typeface="+mn-lt"/>
                <a:cs typeface="+mn-lt"/>
              </a:rPr>
              <a:t>1) Critical analysis of current funding reveals gaps where Common Fund support can have the greatest impact;</a:t>
            </a:r>
            <a:endParaRPr lang="en-GB">
              <a:cs typeface="Calibri"/>
            </a:endParaRPr>
          </a:p>
          <a:p>
            <a:pPr marL="0" indent="0">
              <a:buNone/>
            </a:pPr>
            <a:r>
              <a:rPr lang="en-GB" dirty="0">
                <a:ea typeface="+mn-lt"/>
                <a:cs typeface="+mn-lt"/>
              </a:rPr>
              <a:t>2) Scientific gaps often occur around issues that cannot be addressed by a single researcher and that require a multidisciplinary and coordinated effort to achieve;</a:t>
            </a:r>
            <a:endParaRPr lang="en-GB" dirty="0">
              <a:cs typeface="Calibri" panose="020F0502020204030204"/>
            </a:endParaRPr>
          </a:p>
          <a:p>
            <a:pPr marL="0" indent="0">
              <a:buNone/>
            </a:pPr>
            <a:r>
              <a:rPr lang="en-GB" dirty="0">
                <a:ea typeface="+mn-lt"/>
                <a:cs typeface="+mn-lt"/>
              </a:rPr>
              <a:t>3) Development of community resources requires consistent input from scientists who represent the user community;</a:t>
            </a:r>
            <a:endParaRPr lang="en-GB" dirty="0">
              <a:cs typeface="Calibri" panose="020F0502020204030204"/>
            </a:endParaRPr>
          </a:p>
          <a:p>
            <a:pPr marL="0" indent="0">
              <a:buNone/>
            </a:pPr>
            <a:r>
              <a:rPr lang="en-GB" dirty="0">
                <a:ea typeface="+mn-lt"/>
                <a:cs typeface="+mn-lt"/>
              </a:rPr>
              <a:t>4) Community resources need to be developed in the context of the international community—this requires dedicated time and effort;</a:t>
            </a:r>
            <a:endParaRPr lang="en-GB" dirty="0">
              <a:cs typeface="Calibri"/>
            </a:endParaRPr>
          </a:p>
          <a:p>
            <a:pPr marL="0" indent="0">
              <a:buNone/>
            </a:pPr>
            <a:r>
              <a:rPr lang="en-GB" dirty="0">
                <a:ea typeface="+mn-lt"/>
                <a:cs typeface="+mn-lt"/>
              </a:rPr>
              <a:t>5) Principal investigators funded to generate a community resource need to commit to consortium goals and community outreach;</a:t>
            </a:r>
            <a:endParaRPr lang="en-GB" dirty="0">
              <a:cs typeface="Calibri"/>
            </a:endParaRPr>
          </a:p>
          <a:p>
            <a:pPr marL="0" indent="0">
              <a:buNone/>
            </a:pPr>
            <a:r>
              <a:rPr lang="en-GB" dirty="0">
                <a:ea typeface="+mn-lt"/>
                <a:cs typeface="+mn-lt"/>
              </a:rPr>
              <a:t>6) </a:t>
            </a:r>
            <a:r>
              <a:rPr lang="en-GB" b="1" dirty="0">
                <a:ea typeface="+mn-lt"/>
                <a:cs typeface="+mn-lt"/>
              </a:rPr>
              <a:t>Early sharing of large datasets and tools does not impede the work of data/tool generators—it enhances the impact of the data/tools</a:t>
            </a:r>
            <a:endParaRPr lang="en-GB" b="1">
              <a:cs typeface="Calibri" panose="020F0502020204030204"/>
            </a:endParaRPr>
          </a:p>
          <a:p>
            <a:pPr marL="0" indent="0">
              <a:buNone/>
            </a:pPr>
            <a:r>
              <a:rPr lang="en-GB" dirty="0">
                <a:ea typeface="+mn-lt"/>
                <a:cs typeface="+mn-lt"/>
              </a:rPr>
              <a:t>7) The combination of consortium-driven community resource development in addition to discovery and technology development projects can result in rapid advances for the field as a whole.</a:t>
            </a:r>
            <a:endParaRPr lang="en-GB" dirty="0">
              <a:cs typeface="Calibri"/>
            </a:endParaRPr>
          </a:p>
          <a:p>
            <a:pPr marL="0" indent="0">
              <a:buNone/>
            </a:pPr>
            <a:endParaRPr lang="en-GB" dirty="0">
              <a:cs typeface="Calibri"/>
            </a:endParaRPr>
          </a:p>
        </p:txBody>
      </p:sp>
      <p:sp>
        <p:nvSpPr>
          <p:cNvPr id="4" name="TextBox 3">
            <a:extLst>
              <a:ext uri="{FF2B5EF4-FFF2-40B4-BE49-F238E27FC236}">
                <a16:creationId xmlns:a16="http://schemas.microsoft.com/office/drawing/2014/main" id="{6332F21A-786F-4763-BE2A-9B8CE7D9AE8D}"/>
              </a:ext>
            </a:extLst>
          </p:cNvPr>
          <p:cNvSpPr txBox="1"/>
          <p:nvPr/>
        </p:nvSpPr>
        <p:spPr>
          <a:xfrm>
            <a:off x="-2583" y="-25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Review</a:t>
            </a: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E574-21EF-413F-B792-7197ABB88342}"/>
              </a:ext>
            </a:extLst>
          </p:cNvPr>
          <p:cNvSpPr>
            <a:spLocks noGrp="1"/>
          </p:cNvSpPr>
          <p:nvPr>
            <p:ph type="title"/>
          </p:nvPr>
        </p:nvSpPr>
        <p:spPr/>
        <p:txBody>
          <a:bodyPr vert="horz" lIns="91440" tIns="45720" rIns="91440" bIns="45720" rtlCol="0" anchor="ctr">
            <a:noAutofit/>
          </a:bodyPr>
          <a:lstStyle/>
          <a:p>
            <a:r>
              <a:rPr lang="en-GB" sz="2000" b="1" dirty="0">
                <a:ea typeface="+mj-lt"/>
                <a:cs typeface="+mj-lt"/>
                <a:hlinkClick r:id="rId2"/>
              </a:rPr>
              <a:t>Body Mass Index Drives Changes in DNA Methylation: A Longitudinal Study.</a:t>
            </a:r>
            <a:endParaRPr lang="en-US" sz="2000" b="1">
              <a:cs typeface="Calibri Light"/>
            </a:endParaRPr>
          </a:p>
          <a:p>
            <a:r>
              <a:rPr lang="en-GB" sz="2000" b="1">
                <a:ea typeface="+mj-lt"/>
                <a:cs typeface="+mj-lt"/>
              </a:rPr>
              <a:t>Sun D, Zhang T, Su S, Hao G, Chen T, Li QZ, Bazzano LA, He J, Wang X, Li S, Chen W.</a:t>
            </a:r>
            <a:endParaRPr lang="en-GB" sz="2000" b="1">
              <a:cs typeface="Calibri Light"/>
            </a:endParaRPr>
          </a:p>
          <a:p>
            <a:r>
              <a:rPr lang="en-GB" sz="2000" b="1">
                <a:ea typeface="+mj-lt"/>
                <a:cs typeface="+mj-lt"/>
              </a:rPr>
              <a:t>Circ Res. 2019 Sep 12. </a:t>
            </a:r>
            <a:endParaRPr lang="en-GB" sz="2000" b="1">
              <a:cs typeface="Calibri Light"/>
            </a:endParaRPr>
          </a:p>
        </p:txBody>
      </p:sp>
      <p:sp>
        <p:nvSpPr>
          <p:cNvPr id="3" name="Content Placeholder 2">
            <a:extLst>
              <a:ext uri="{FF2B5EF4-FFF2-40B4-BE49-F238E27FC236}">
                <a16:creationId xmlns:a16="http://schemas.microsoft.com/office/drawing/2014/main" id="{3F75DAC1-23A6-4294-B160-42DCF3F1B4E2}"/>
              </a:ext>
            </a:extLst>
          </p:cNvPr>
          <p:cNvSpPr>
            <a:spLocks noGrp="1"/>
          </p:cNvSpPr>
          <p:nvPr>
            <p:ph idx="1"/>
          </p:nvPr>
        </p:nvSpPr>
        <p:spPr/>
        <p:txBody>
          <a:bodyPr vert="horz" lIns="91440" tIns="45720" rIns="91440" bIns="45720" rtlCol="0" anchor="t">
            <a:normAutofit lnSpcReduction="10000"/>
          </a:bodyPr>
          <a:lstStyle/>
          <a:p>
            <a:pPr marL="457200" indent="-457200"/>
            <a:r>
              <a:rPr lang="en-GB">
                <a:ea typeface="+mn-lt"/>
                <a:cs typeface="+mn-lt"/>
              </a:rPr>
              <a:t>n=995 White and n=490 Black from the Bogalusa Heart Study</a:t>
            </a:r>
            <a:endParaRPr lang="en-US">
              <a:ea typeface="+mn-lt"/>
              <a:cs typeface="+mn-lt"/>
            </a:endParaRPr>
          </a:p>
          <a:p>
            <a:pPr marL="457200" indent="-457200"/>
            <a:r>
              <a:rPr lang="en-GB" dirty="0">
                <a:ea typeface="+mn-lt"/>
                <a:cs typeface="+mn-lt"/>
              </a:rPr>
              <a:t>DNAm </a:t>
            </a:r>
            <a:r>
              <a:rPr lang="en-GB">
                <a:ea typeface="+mn-lt"/>
                <a:cs typeface="+mn-lt"/>
              </a:rPr>
              <a:t>and BMI measured 6.2 years apart in 439 white and 201 Black</a:t>
            </a:r>
            <a:endParaRPr lang="en-US">
              <a:ea typeface="+mn-lt"/>
              <a:cs typeface="+mn-lt"/>
            </a:endParaRPr>
          </a:p>
          <a:p>
            <a:pPr marL="457200" indent="-457200"/>
            <a:r>
              <a:rPr lang="en-GB" dirty="0">
                <a:ea typeface="+mn-lt"/>
                <a:cs typeface="+mn-lt"/>
              </a:rPr>
              <a:t>Replication in 252 White and 228 Black from the Georgia Stress and </a:t>
            </a:r>
            <a:r>
              <a:rPr lang="en-GB">
                <a:ea typeface="+mn-lt"/>
                <a:cs typeface="+mn-lt"/>
              </a:rPr>
              <a:t>Heart Study</a:t>
            </a:r>
            <a:endParaRPr lang="en-US">
              <a:ea typeface="+mn-lt"/>
              <a:cs typeface="+mn-lt"/>
            </a:endParaRPr>
          </a:p>
          <a:p>
            <a:pPr marL="457200" indent="-457200"/>
            <a:r>
              <a:rPr lang="en-GB" dirty="0">
                <a:ea typeface="+mn-lt"/>
                <a:cs typeface="+mn-lt"/>
              </a:rPr>
              <a:t>349 CpG sites (266 novel) in Whites and 36 (21 novel) in Blacks with </a:t>
            </a:r>
            <a:r>
              <a:rPr lang="en-GB">
                <a:ea typeface="+mn-lt"/>
                <a:cs typeface="+mn-lt"/>
              </a:rPr>
              <a:t>replicated associations with BMI</a:t>
            </a:r>
            <a:endParaRPr lang="en-US">
              <a:ea typeface="+mn-lt"/>
              <a:cs typeface="+mn-lt"/>
            </a:endParaRPr>
          </a:p>
          <a:p>
            <a:pPr marL="457200" indent="-457200"/>
            <a:r>
              <a:rPr lang="en-GB">
                <a:ea typeface="+mn-lt"/>
                <a:cs typeface="+mn-lt"/>
              </a:rPr>
              <a:t>8 sites in common</a:t>
            </a:r>
            <a:endParaRPr lang="en-US">
              <a:ea typeface="+mn-lt"/>
              <a:cs typeface="+mn-lt"/>
            </a:endParaRPr>
          </a:p>
          <a:p>
            <a:pPr marL="457200" indent="-457200"/>
            <a:r>
              <a:rPr lang="en-GB">
                <a:ea typeface="+mn-lt"/>
                <a:cs typeface="+mn-lt"/>
              </a:rPr>
              <a:t>cross-lagged panel </a:t>
            </a:r>
            <a:r>
              <a:rPr lang="en-GB" dirty="0">
                <a:ea typeface="+mn-lt"/>
                <a:cs typeface="+mn-lt"/>
              </a:rPr>
              <a:t>analyses identified paths from BMI to DNAm but not the opposite.</a:t>
            </a:r>
            <a:endParaRPr lang="en-US">
              <a:cs typeface="Calibri"/>
            </a:endParaRPr>
          </a:p>
        </p:txBody>
      </p:sp>
      <p:sp>
        <p:nvSpPr>
          <p:cNvPr id="8" name="TextBox 7">
            <a:extLst>
              <a:ext uri="{FF2B5EF4-FFF2-40B4-BE49-F238E27FC236}">
                <a16:creationId xmlns:a16="http://schemas.microsoft.com/office/drawing/2014/main" id="{D26A32A1-6F89-4077-88AA-577BA29534AA}"/>
              </a:ext>
            </a:extLst>
          </p:cNvPr>
          <p:cNvSpPr txBox="1"/>
          <p:nvPr/>
        </p:nvSpPr>
        <p:spPr>
          <a:xfrm>
            <a:off x="-2583" y="-25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EWAS (longitudinal)</a:t>
            </a:r>
            <a:endParaRPr lang="en-GB">
              <a:cs typeface="Calibri"/>
            </a:endParaRPr>
          </a:p>
        </p:txBody>
      </p:sp>
    </p:spTree>
    <p:extLst>
      <p:ext uri="{BB962C8B-B14F-4D97-AF65-F5344CB8AC3E}">
        <p14:creationId xmlns:p14="http://schemas.microsoft.com/office/powerpoint/2010/main" val="158209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BC3F-9E86-4655-A45B-AA17E01035B8}"/>
              </a:ext>
            </a:extLst>
          </p:cNvPr>
          <p:cNvSpPr>
            <a:spLocks noGrp="1"/>
          </p:cNvSpPr>
          <p:nvPr>
            <p:ph type="title"/>
          </p:nvPr>
        </p:nvSpPr>
        <p:spPr/>
        <p:txBody>
          <a:bodyPr vert="horz" lIns="91440" tIns="45720" rIns="91440" bIns="45720" rtlCol="0" anchor="ctr">
            <a:noAutofit/>
          </a:bodyPr>
          <a:lstStyle/>
          <a:p>
            <a:r>
              <a:rPr lang="en-GB" sz="2000" b="1" dirty="0">
                <a:ea typeface="+mj-lt"/>
                <a:cs typeface="+mj-lt"/>
                <a:hlinkClick r:id="rId2"/>
              </a:rPr>
              <a:t>Socioeconomic status and DNA methylation from birth through mid-childhood: a prospective study in Project Viva.</a:t>
            </a:r>
            <a:endParaRPr lang="en-US" sz="2000" b="1">
              <a:ea typeface="+mj-lt"/>
              <a:cs typeface="+mj-lt"/>
            </a:endParaRPr>
          </a:p>
          <a:p>
            <a:r>
              <a:rPr lang="en-GB" sz="2000" b="1">
                <a:ea typeface="+mj-lt"/>
                <a:cs typeface="+mj-lt"/>
              </a:rPr>
              <a:t>Laubach ZM, Perng W, Cardenas A, Rifas-Shiman SL, Oken E, DeMeo D, Litonjua AA, Duca RC, Godderis L, Baccarelli A, Hivert MF.</a:t>
            </a:r>
          </a:p>
          <a:p>
            <a:r>
              <a:rPr lang="en-GB" sz="2000" b="1">
                <a:ea typeface="+mj-lt"/>
                <a:cs typeface="+mj-lt"/>
              </a:rPr>
              <a:t>Epigenomics. 2019 Sep 11.</a:t>
            </a:r>
          </a:p>
        </p:txBody>
      </p:sp>
      <p:sp>
        <p:nvSpPr>
          <p:cNvPr id="3" name="Content Placeholder 2">
            <a:extLst>
              <a:ext uri="{FF2B5EF4-FFF2-40B4-BE49-F238E27FC236}">
                <a16:creationId xmlns:a16="http://schemas.microsoft.com/office/drawing/2014/main" id="{6CFC18F4-DBFD-46D2-B385-D33C53DC62BA}"/>
              </a:ext>
            </a:extLst>
          </p:cNvPr>
          <p:cNvSpPr>
            <a:spLocks noGrp="1"/>
          </p:cNvSpPr>
          <p:nvPr>
            <p:ph idx="1"/>
          </p:nvPr>
        </p:nvSpPr>
        <p:spPr/>
        <p:txBody>
          <a:bodyPr vert="horz" lIns="91440" tIns="45720" rIns="91440" bIns="45720" rtlCol="0" anchor="t">
            <a:normAutofit/>
          </a:bodyPr>
          <a:lstStyle/>
          <a:p>
            <a:r>
              <a:rPr lang="en-GB">
                <a:ea typeface="+mn-lt"/>
                <a:cs typeface="+mn-lt"/>
              </a:rPr>
              <a:t>DNAm for 609 children at birth (cord), age 3 and age 7 (peripheral blood) in Project VIVA. </a:t>
            </a:r>
          </a:p>
          <a:p>
            <a:r>
              <a:rPr lang="en-GB">
                <a:ea typeface="+mn-lt"/>
                <a:cs typeface="+mn-lt"/>
              </a:rPr>
              <a:t>Differences were tested between the top and bottom 10% of SES (</a:t>
            </a:r>
            <a:r>
              <a:rPr lang="en-GB" i="1">
                <a:ea typeface="+mn-lt"/>
                <a:cs typeface="+mn-lt"/>
              </a:rPr>
              <a:t>not sure if this means n=60 vs 60</a:t>
            </a:r>
            <a:r>
              <a:rPr lang="en-GB">
                <a:ea typeface="+mn-lt"/>
                <a:cs typeface="+mn-lt"/>
              </a:rPr>
              <a:t>)</a:t>
            </a:r>
            <a:r>
              <a:rPr lang="en-GB" dirty="0">
                <a:ea typeface="+mn-lt"/>
                <a:cs typeface="+mn-lt"/>
              </a:rPr>
              <a:t> </a:t>
            </a:r>
          </a:p>
          <a:p>
            <a:r>
              <a:rPr lang="en-GB">
                <a:ea typeface="+mn-lt"/>
                <a:cs typeface="+mn-lt"/>
              </a:rPr>
              <a:t>4 differences observed in cord and 1 persisted beyond birth. </a:t>
            </a:r>
            <a:endParaRPr lang="en-GB">
              <a:cs typeface="Calibri"/>
            </a:endParaRPr>
          </a:p>
        </p:txBody>
      </p:sp>
      <p:sp>
        <p:nvSpPr>
          <p:cNvPr id="5" name="TextBox 4">
            <a:extLst>
              <a:ext uri="{FF2B5EF4-FFF2-40B4-BE49-F238E27FC236}">
                <a16:creationId xmlns:a16="http://schemas.microsoft.com/office/drawing/2014/main" id="{9CFC75C8-B8F1-46A0-B488-AE973BCF9DF7}"/>
              </a:ext>
            </a:extLst>
          </p:cNvPr>
          <p:cNvSpPr txBox="1"/>
          <p:nvPr/>
        </p:nvSpPr>
        <p:spPr>
          <a:xfrm>
            <a:off x="-2583" y="-25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EWAS (longitudinal)</a:t>
            </a:r>
            <a:endParaRPr lang="en-US"/>
          </a:p>
        </p:txBody>
      </p:sp>
    </p:spTree>
    <p:extLst>
      <p:ext uri="{BB962C8B-B14F-4D97-AF65-F5344CB8AC3E}">
        <p14:creationId xmlns:p14="http://schemas.microsoft.com/office/powerpoint/2010/main" val="133751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100A-ABE7-445D-B9DF-E63D5E425E67}"/>
              </a:ext>
            </a:extLst>
          </p:cNvPr>
          <p:cNvSpPr>
            <a:spLocks noGrp="1"/>
          </p:cNvSpPr>
          <p:nvPr>
            <p:ph type="title"/>
          </p:nvPr>
        </p:nvSpPr>
        <p:spPr>
          <a:xfrm>
            <a:off x="838200" y="365125"/>
            <a:ext cx="11109701" cy="1338478"/>
          </a:xfrm>
        </p:spPr>
        <p:txBody>
          <a:bodyPr vert="horz" lIns="91440" tIns="45720" rIns="91440" bIns="45720" rtlCol="0" anchor="ctr">
            <a:noAutofit/>
          </a:bodyPr>
          <a:lstStyle/>
          <a:p>
            <a:r>
              <a:rPr lang="en-GB" sz="2000" b="1" dirty="0">
                <a:ea typeface="+mj-lt"/>
                <a:cs typeface="+mj-lt"/>
                <a:hlinkClick r:id="rId2"/>
              </a:rPr>
              <a:t>Epigenome-Wide Association Study of Incident Type 2 Diabetes in a British Population: EPIC-Norfolk Study.</a:t>
            </a:r>
            <a:endParaRPr lang="en-US" sz="2000" b="1">
              <a:cs typeface="Calibri Light"/>
            </a:endParaRPr>
          </a:p>
          <a:p>
            <a:r>
              <a:rPr lang="en-GB" sz="2000" b="1">
                <a:ea typeface="+mj-lt"/>
                <a:cs typeface="+mj-lt"/>
              </a:rPr>
              <a:t>Cardona A, Day FR, Perry JRB, Loh M, Chu AY, Lehne B, Paul DS, Lotta LA, Stewart ID, Kerrison ND, Scott RA, Khaw KT, Forouhi NG, Langenberg C, Liu C, Mendelson MM, Levy D, Beck S, Leslie RD, Dupuis J, Meigs JB, Kooner JS, Pihlajamäki J, Vaag A, Perfilyev A, Ling C, Hivert MF, Chambers JC, Wareham NJ, Ong KK.</a:t>
            </a:r>
            <a:endParaRPr lang="en-GB" sz="2000" b="1">
              <a:cs typeface="Calibri Light"/>
            </a:endParaRPr>
          </a:p>
          <a:p>
            <a:r>
              <a:rPr lang="en-GB" sz="2000" b="1">
                <a:ea typeface="+mj-lt"/>
                <a:cs typeface="+mj-lt"/>
              </a:rPr>
              <a:t>Diabetes. 2019 Sep 10. </a:t>
            </a:r>
            <a:endParaRPr lang="en-GB" sz="2000" b="1">
              <a:cs typeface="Calibri Light"/>
            </a:endParaRPr>
          </a:p>
        </p:txBody>
      </p:sp>
      <p:sp>
        <p:nvSpPr>
          <p:cNvPr id="3" name="Content Placeholder 2">
            <a:extLst>
              <a:ext uri="{FF2B5EF4-FFF2-40B4-BE49-F238E27FC236}">
                <a16:creationId xmlns:a16="http://schemas.microsoft.com/office/drawing/2014/main" id="{3D039811-DAA5-4A0B-AFAA-74D9D826F28C}"/>
              </a:ext>
            </a:extLst>
          </p:cNvPr>
          <p:cNvSpPr>
            <a:spLocks noGrp="1"/>
          </p:cNvSpPr>
          <p:nvPr>
            <p:ph idx="1"/>
          </p:nvPr>
        </p:nvSpPr>
        <p:spPr/>
        <p:txBody>
          <a:bodyPr vert="horz" lIns="91440" tIns="45720" rIns="91440" bIns="45720" rtlCol="0" anchor="t">
            <a:normAutofit/>
          </a:bodyPr>
          <a:lstStyle/>
          <a:p>
            <a:r>
              <a:rPr lang="en-GB">
                <a:ea typeface="+mn-lt"/>
                <a:cs typeface="+mn-lt"/>
              </a:rPr>
              <a:t>Case-control study of T2DM</a:t>
            </a:r>
          </a:p>
          <a:p>
            <a:r>
              <a:rPr lang="en-GB">
                <a:ea typeface="+mn-lt"/>
                <a:cs typeface="+mn-lt"/>
              </a:rPr>
              <a:t>DNAm measured in blood collected 'before onset' (up to 11 years)</a:t>
            </a:r>
          </a:p>
          <a:p>
            <a:r>
              <a:rPr lang="en-GB">
                <a:ea typeface="+mn-lt"/>
                <a:cs typeface="+mn-lt"/>
              </a:rPr>
              <a:t>18 differentially methylated CpG sites, 3 observed previously</a:t>
            </a:r>
          </a:p>
          <a:p>
            <a:r>
              <a:rPr lang="en-GB">
                <a:ea typeface="+mn-lt"/>
                <a:cs typeface="+mn-lt"/>
              </a:rPr>
              <a:t>16 had meQTLs, one indicated a causal role for DNAm</a:t>
            </a:r>
            <a:endParaRPr lang="en-GB">
              <a:cs typeface="Calibri"/>
            </a:endParaRPr>
          </a:p>
        </p:txBody>
      </p:sp>
      <p:sp>
        <p:nvSpPr>
          <p:cNvPr id="5" name="TextBox 4">
            <a:extLst>
              <a:ext uri="{FF2B5EF4-FFF2-40B4-BE49-F238E27FC236}">
                <a16:creationId xmlns:a16="http://schemas.microsoft.com/office/drawing/2014/main" id="{64649C81-AB73-456A-BC78-D194CECF81F5}"/>
              </a:ext>
            </a:extLst>
          </p:cNvPr>
          <p:cNvSpPr txBox="1"/>
          <p:nvPr/>
        </p:nvSpPr>
        <p:spPr>
          <a:xfrm>
            <a:off x="-2583" y="-25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EWAS (case-control)</a:t>
            </a:r>
            <a:endParaRPr lang="en-US"/>
          </a:p>
        </p:txBody>
      </p:sp>
    </p:spTree>
    <p:extLst>
      <p:ext uri="{BB962C8B-B14F-4D97-AF65-F5344CB8AC3E}">
        <p14:creationId xmlns:p14="http://schemas.microsoft.com/office/powerpoint/2010/main" val="209454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F50A-2612-4563-85B3-FDA186BF4B56}"/>
              </a:ext>
            </a:extLst>
          </p:cNvPr>
          <p:cNvSpPr>
            <a:spLocks noGrp="1"/>
          </p:cNvSpPr>
          <p:nvPr>
            <p:ph type="title"/>
          </p:nvPr>
        </p:nvSpPr>
        <p:spPr/>
        <p:txBody>
          <a:bodyPr>
            <a:normAutofit/>
          </a:bodyPr>
          <a:lstStyle/>
          <a:p>
            <a:r>
              <a:rPr lang="en-GB" sz="2000" b="1" dirty="0">
                <a:ea typeface="+mj-lt"/>
                <a:cs typeface="+mj-lt"/>
                <a:hlinkClick r:id="rId2"/>
              </a:rPr>
              <a:t>A methylation study of long-term depression risk.</a:t>
            </a:r>
            <a:endParaRPr lang="en-US" sz="2000" b="1">
              <a:cs typeface="Calibri Light"/>
            </a:endParaRPr>
          </a:p>
          <a:p>
            <a:r>
              <a:rPr lang="en-GB" sz="2000" b="1">
                <a:ea typeface="+mj-lt"/>
                <a:cs typeface="+mj-lt"/>
              </a:rPr>
              <a:t>Clark SL, Hattab MW, Chan RF, Shabalin AA, Han LKM, Zhao M, Smit JH, Jansen R, Milaneschi Y, Xie LY, van Grootheest G, Penninx BWJH, Aberg KA, van den Oord EJCG.</a:t>
            </a:r>
            <a:endParaRPr lang="en-GB" sz="2000" b="1" dirty="0">
              <a:cs typeface="Calibri Light"/>
            </a:endParaRPr>
          </a:p>
          <a:p>
            <a:r>
              <a:rPr lang="en-GB" sz="2000" b="1">
                <a:ea typeface="+mj-lt"/>
                <a:cs typeface="+mj-lt"/>
              </a:rPr>
              <a:t>Mol Psychiatry. 2019 Sep 9. </a:t>
            </a:r>
            <a:endParaRPr lang="en-GB" sz="2000" b="1" dirty="0">
              <a:cs typeface="Calibri Light"/>
            </a:endParaRPr>
          </a:p>
          <a:p>
            <a:endParaRPr lang="en-GB" sz="2000" b="1" dirty="0">
              <a:cs typeface="Calibri Light"/>
            </a:endParaRPr>
          </a:p>
        </p:txBody>
      </p:sp>
      <p:sp>
        <p:nvSpPr>
          <p:cNvPr id="3" name="Content Placeholder 2">
            <a:extLst>
              <a:ext uri="{FF2B5EF4-FFF2-40B4-BE49-F238E27FC236}">
                <a16:creationId xmlns:a16="http://schemas.microsoft.com/office/drawing/2014/main" id="{1F7B5949-2E65-4404-8F23-24882D1BE994}"/>
              </a:ext>
            </a:extLst>
          </p:cNvPr>
          <p:cNvSpPr>
            <a:spLocks noGrp="1"/>
          </p:cNvSpPr>
          <p:nvPr>
            <p:ph idx="1"/>
          </p:nvPr>
        </p:nvSpPr>
        <p:spPr/>
        <p:txBody>
          <a:bodyPr vert="horz" lIns="91440" tIns="45720" rIns="91440" bIns="45720" rtlCol="0" anchor="t">
            <a:normAutofit/>
          </a:bodyPr>
          <a:lstStyle/>
          <a:p>
            <a:r>
              <a:rPr lang="en-GB">
                <a:ea typeface="+mn-lt"/>
                <a:cs typeface="+mn-lt"/>
              </a:rPr>
              <a:t>"blood DNA methylation profiles from 581 MDD patients at baseline with </a:t>
            </a:r>
            <a:r>
              <a:rPr lang="en-GB" u="sng">
                <a:ea typeface="+mn-lt"/>
                <a:cs typeface="+mn-lt"/>
              </a:rPr>
              <a:t>MDD status 6 years later</a:t>
            </a:r>
            <a:r>
              <a:rPr lang="en-GB" dirty="0">
                <a:ea typeface="+mn-lt"/>
                <a:cs typeface="+mn-lt"/>
              </a:rPr>
              <a:t>"</a:t>
            </a:r>
          </a:p>
          <a:p>
            <a:r>
              <a:rPr lang="en-GB">
                <a:ea typeface="+mn-lt"/>
                <a:cs typeface="+mn-lt"/>
              </a:rPr>
              <a:t>DNA methylation by MBD-seq</a:t>
            </a:r>
            <a:endParaRPr lang="en-GB" dirty="0">
              <a:ea typeface="+mn-lt"/>
              <a:cs typeface="+mn-lt"/>
            </a:endParaRPr>
          </a:p>
          <a:p>
            <a:r>
              <a:rPr lang="en-GB">
                <a:ea typeface="+mn-lt"/>
                <a:cs typeface="+mn-lt"/>
              </a:rPr>
              <a:t>"A resampling approach showed a highly significant association between methylation profiles in blood at baseline and future disease status (P = 2.0 × 10-16)." </a:t>
            </a:r>
          </a:p>
          <a:p>
            <a:r>
              <a:rPr lang="en-GB">
                <a:ea typeface="+mn-lt"/>
                <a:cs typeface="+mn-lt"/>
              </a:rPr>
              <a:t>DNA methylation risk score had AUC=0.724, better than genetic or clinical predictors.</a:t>
            </a:r>
            <a:endParaRPr lang="en-GB">
              <a:cs typeface="Calibri"/>
            </a:endParaRPr>
          </a:p>
        </p:txBody>
      </p:sp>
      <p:sp>
        <p:nvSpPr>
          <p:cNvPr id="5" name="TextBox 4">
            <a:extLst>
              <a:ext uri="{FF2B5EF4-FFF2-40B4-BE49-F238E27FC236}">
                <a16:creationId xmlns:a16="http://schemas.microsoft.com/office/drawing/2014/main" id="{9AD26F23-A3F4-468E-96B7-B1129226EF53}"/>
              </a:ext>
            </a:extLst>
          </p:cNvPr>
          <p:cNvSpPr txBox="1"/>
          <p:nvPr/>
        </p:nvSpPr>
        <p:spPr>
          <a:xfrm>
            <a:off x="-2583" y="-25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EWAS (predictive)</a:t>
            </a:r>
            <a:endParaRPr lang="en-US"/>
          </a:p>
        </p:txBody>
      </p:sp>
    </p:spTree>
    <p:extLst>
      <p:ext uri="{BB962C8B-B14F-4D97-AF65-F5344CB8AC3E}">
        <p14:creationId xmlns:p14="http://schemas.microsoft.com/office/powerpoint/2010/main" val="2704494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42C6-1D6C-4A1C-9B16-937F8AEC9B18}"/>
              </a:ext>
            </a:extLst>
          </p:cNvPr>
          <p:cNvSpPr>
            <a:spLocks noGrp="1"/>
          </p:cNvSpPr>
          <p:nvPr>
            <p:ph type="title"/>
          </p:nvPr>
        </p:nvSpPr>
        <p:spPr/>
        <p:txBody>
          <a:bodyPr>
            <a:normAutofit/>
          </a:bodyPr>
          <a:lstStyle/>
          <a:p>
            <a:r>
              <a:rPr lang="en-GB" sz="2000" b="1" dirty="0">
                <a:ea typeface="+mj-lt"/>
                <a:cs typeface="+mj-lt"/>
                <a:hlinkClick r:id="rId2"/>
              </a:rPr>
              <a:t>Peripheral blood DNA methylation differences in twin pairs discordant for Alzheimer's disease.</a:t>
            </a:r>
            <a:endParaRPr lang="en-US" sz="2000" b="1">
              <a:cs typeface="Calibri Light"/>
            </a:endParaRPr>
          </a:p>
          <a:p>
            <a:r>
              <a:rPr lang="en-GB" sz="2000" b="1">
                <a:ea typeface="+mj-lt"/>
                <a:cs typeface="+mj-lt"/>
              </a:rPr>
              <a:t>Konki M, Malonzo M, Karlsson IK, Lindgren N, Ghimire B, Smolander J, Scheinin NM, Ollikainen M, Laiho A, Elo LL, Lönnberg T, Röyttä M, Pedersen NL, Kaprio J, Lähdesmäki H, Rinne JO, Lund RJ.</a:t>
            </a:r>
            <a:endParaRPr lang="en-GB" sz="2000" b="1" dirty="0">
              <a:cs typeface="Calibri Light"/>
            </a:endParaRPr>
          </a:p>
          <a:p>
            <a:r>
              <a:rPr lang="en-GB" sz="2000" b="1">
                <a:ea typeface="+mj-lt"/>
                <a:cs typeface="+mj-lt"/>
              </a:rPr>
              <a:t>Clin Epigenetics. 2019 Sep 2;11(1):130. </a:t>
            </a:r>
            <a:endParaRPr lang="en-GB" sz="2000" b="1" dirty="0">
              <a:cs typeface="Calibri Light"/>
            </a:endParaRPr>
          </a:p>
          <a:p>
            <a:endParaRPr lang="en-GB" sz="2000" b="1" dirty="0">
              <a:cs typeface="Calibri Light"/>
            </a:endParaRPr>
          </a:p>
        </p:txBody>
      </p:sp>
      <p:sp>
        <p:nvSpPr>
          <p:cNvPr id="5" name="TextBox 4">
            <a:extLst>
              <a:ext uri="{FF2B5EF4-FFF2-40B4-BE49-F238E27FC236}">
                <a16:creationId xmlns:a16="http://schemas.microsoft.com/office/drawing/2014/main" id="{E2044294-4AA2-476E-988F-565C8EF21718}"/>
              </a:ext>
            </a:extLst>
          </p:cNvPr>
          <p:cNvSpPr txBox="1"/>
          <p:nvPr/>
        </p:nvSpPr>
        <p:spPr>
          <a:xfrm>
            <a:off x="-2583" y="-25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a:endParaRPr>
          </a:p>
        </p:txBody>
      </p:sp>
      <p:sp>
        <p:nvSpPr>
          <p:cNvPr id="6" name="Content Placeholder 2">
            <a:extLst>
              <a:ext uri="{FF2B5EF4-FFF2-40B4-BE49-F238E27FC236}">
                <a16:creationId xmlns:a16="http://schemas.microsoft.com/office/drawing/2014/main" id="{8D9D0259-FF83-4126-8531-8E174EA0B897}"/>
              </a:ext>
            </a:extLst>
          </p:cNvPr>
          <p:cNvSpPr>
            <a:spLocks noGrp="1"/>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ea typeface="+mn-lt"/>
                <a:cs typeface="+mn-lt"/>
              </a:rPr>
              <a:t>23 disease discordant twin pairs</a:t>
            </a:r>
          </a:p>
          <a:p>
            <a:r>
              <a:rPr lang="en-GB">
                <a:ea typeface="+mn-lt"/>
                <a:cs typeface="+mn-lt"/>
              </a:rPr>
              <a:t>blood methylation profiles </a:t>
            </a:r>
          </a:p>
          <a:p>
            <a:r>
              <a:rPr lang="en-GB">
                <a:ea typeface="+mn-lt"/>
                <a:cs typeface="+mn-lt"/>
              </a:rPr>
              <a:t>11 genomic regions with &gt;15% methylation differences</a:t>
            </a:r>
          </a:p>
          <a:p>
            <a:r>
              <a:rPr lang="en-GB">
                <a:cs typeface="Calibri" panose="020F0502020204030204"/>
              </a:rPr>
              <a:t>Selected one region for replication </a:t>
            </a:r>
            <a:endParaRPr lang="en-GB"/>
          </a:p>
          <a:p>
            <a:r>
              <a:rPr lang="en-GB">
                <a:ea typeface="+mn-lt"/>
                <a:cs typeface="+mn-lt"/>
              </a:rPr>
              <a:t>follow-up in 120 twin pairs indicates that effect in that region caused by the disease state</a:t>
            </a:r>
            <a:endParaRPr lang="en-GB">
              <a:cs typeface="Calibri"/>
            </a:endParaRPr>
          </a:p>
        </p:txBody>
      </p:sp>
      <p:sp>
        <p:nvSpPr>
          <p:cNvPr id="10" name="TextBox 9">
            <a:extLst>
              <a:ext uri="{FF2B5EF4-FFF2-40B4-BE49-F238E27FC236}">
                <a16:creationId xmlns:a16="http://schemas.microsoft.com/office/drawing/2014/main" id="{7CC160A0-A70A-437B-9E62-80856D59CCE7}"/>
              </a:ext>
            </a:extLst>
          </p:cNvPr>
          <p:cNvSpPr txBox="1"/>
          <p:nvPr/>
        </p:nvSpPr>
        <p:spPr>
          <a:xfrm>
            <a:off x="-5166" y="77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EWAS (twins)</a:t>
            </a:r>
          </a:p>
        </p:txBody>
      </p:sp>
    </p:spTree>
    <p:extLst>
      <p:ext uri="{BB962C8B-B14F-4D97-AF65-F5344CB8AC3E}">
        <p14:creationId xmlns:p14="http://schemas.microsoft.com/office/powerpoint/2010/main" val="73976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64B9-378A-424A-93AD-A18EAEA33D0A}"/>
              </a:ext>
            </a:extLst>
          </p:cNvPr>
          <p:cNvSpPr>
            <a:spLocks noGrp="1"/>
          </p:cNvSpPr>
          <p:nvPr>
            <p:ph type="title"/>
          </p:nvPr>
        </p:nvSpPr>
        <p:spPr/>
        <p:txBody>
          <a:bodyPr>
            <a:normAutofit/>
          </a:bodyPr>
          <a:lstStyle/>
          <a:p>
            <a:r>
              <a:rPr lang="en-GB" sz="2000" b="1" dirty="0">
                <a:ea typeface="+mj-lt"/>
                <a:cs typeface="+mj-lt"/>
                <a:hlinkClick r:id="rId2"/>
              </a:rPr>
              <a:t>The effect of age on DNA methylation in whole blood among Bangladeshi men and women.</a:t>
            </a:r>
            <a:endParaRPr lang="en-US" sz="2000" b="1">
              <a:ea typeface="+mj-lt"/>
              <a:cs typeface="+mj-lt"/>
            </a:endParaRPr>
          </a:p>
          <a:p>
            <a:r>
              <a:rPr lang="en-GB" sz="2000" b="1">
                <a:ea typeface="+mj-lt"/>
                <a:cs typeface="+mj-lt"/>
              </a:rPr>
              <a:t>Jansen RJ, Tong L, Argos M, Jasmine F, Rakibuz-Zaman M, Sarwar G, Islam MT, Shahriar H, Islam T, Rahman M, Yunus M, Kibriya MG, Baron JA, Ahsan H, Pierce BL.</a:t>
            </a:r>
          </a:p>
          <a:p>
            <a:r>
              <a:rPr lang="en-GB" sz="2000" b="1">
                <a:ea typeface="+mj-lt"/>
                <a:cs typeface="+mj-lt"/>
              </a:rPr>
              <a:t>BMC Genomics. 2019 Sep 10;20(1):704.</a:t>
            </a:r>
          </a:p>
        </p:txBody>
      </p:sp>
      <p:sp>
        <p:nvSpPr>
          <p:cNvPr id="3" name="Content Placeholder 2">
            <a:extLst>
              <a:ext uri="{FF2B5EF4-FFF2-40B4-BE49-F238E27FC236}">
                <a16:creationId xmlns:a16="http://schemas.microsoft.com/office/drawing/2014/main" id="{BD95BFD8-2603-4C53-AB98-526667A52060}"/>
              </a:ext>
            </a:extLst>
          </p:cNvPr>
          <p:cNvSpPr>
            <a:spLocks noGrp="1"/>
          </p:cNvSpPr>
          <p:nvPr>
            <p:ph idx="1"/>
          </p:nvPr>
        </p:nvSpPr>
        <p:spPr/>
        <p:txBody>
          <a:bodyPr vert="horz" lIns="91440" tIns="45720" rIns="91440" bIns="45720" rtlCol="0" anchor="t">
            <a:normAutofit/>
          </a:bodyPr>
          <a:lstStyle/>
          <a:p>
            <a:r>
              <a:rPr lang="en-GB">
                <a:ea typeface="+mn-lt"/>
                <a:cs typeface="+mn-lt"/>
              </a:rPr>
              <a:t>blood for 400 adult participants (189 males and 211 females) from Bangladesh</a:t>
            </a:r>
          </a:p>
          <a:p>
            <a:r>
              <a:rPr lang="en-GB">
                <a:ea typeface="+mn-lt"/>
                <a:cs typeface="+mn-lt"/>
              </a:rPr>
              <a:t>age range 25-70</a:t>
            </a:r>
          </a:p>
          <a:p>
            <a:r>
              <a:rPr lang="en-GB">
                <a:ea typeface="+mn-lt"/>
                <a:cs typeface="+mn-lt"/>
              </a:rPr>
              <a:t>986 CpG sites associated with age among men</a:t>
            </a:r>
          </a:p>
          <a:p>
            <a:r>
              <a:rPr lang="en-GB">
                <a:ea typeface="+mn-lt"/>
                <a:cs typeface="+mn-lt"/>
              </a:rPr>
              <a:t>3479 among women</a:t>
            </a:r>
          </a:p>
          <a:p>
            <a:r>
              <a:rPr lang="en-GB">
                <a:ea typeface="+mn-lt"/>
                <a:cs typeface="+mn-lt"/>
              </a:rPr>
              <a:t>over 60% replicated</a:t>
            </a:r>
          </a:p>
          <a:p>
            <a:r>
              <a:rPr lang="en-GB">
                <a:ea typeface="+mn-lt"/>
                <a:cs typeface="+mn-lt"/>
              </a:rPr>
              <a:t>resulting age predictor had R=0.8 correlation with chronological age ...</a:t>
            </a:r>
            <a:endParaRPr lang="en-GB">
              <a:cs typeface="Calibri"/>
            </a:endParaRPr>
          </a:p>
        </p:txBody>
      </p:sp>
      <p:sp>
        <p:nvSpPr>
          <p:cNvPr id="5" name="TextBox 4">
            <a:extLst>
              <a:ext uri="{FF2B5EF4-FFF2-40B4-BE49-F238E27FC236}">
                <a16:creationId xmlns:a16="http://schemas.microsoft.com/office/drawing/2014/main" id="{378BECFF-63F9-4807-920A-D34C8CACAFC5}"/>
              </a:ext>
            </a:extLst>
          </p:cNvPr>
          <p:cNvSpPr txBox="1"/>
          <p:nvPr/>
        </p:nvSpPr>
        <p:spPr>
          <a:xfrm>
            <a:off x="-2583" y="-25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EWAS</a:t>
            </a:r>
            <a:endParaRPr lang="en-US"/>
          </a:p>
        </p:txBody>
      </p:sp>
    </p:spTree>
    <p:extLst>
      <p:ext uri="{BB962C8B-B14F-4D97-AF65-F5344CB8AC3E}">
        <p14:creationId xmlns:p14="http://schemas.microsoft.com/office/powerpoint/2010/main" val="176491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AF63-93A1-4A5D-A44A-2A6ED09C67CB}"/>
              </a:ext>
            </a:extLst>
          </p:cNvPr>
          <p:cNvSpPr>
            <a:spLocks noGrp="1"/>
          </p:cNvSpPr>
          <p:nvPr>
            <p:ph type="title"/>
          </p:nvPr>
        </p:nvSpPr>
        <p:spPr/>
        <p:txBody>
          <a:bodyPr>
            <a:normAutofit/>
          </a:bodyPr>
          <a:lstStyle/>
          <a:p>
            <a:r>
              <a:rPr lang="en-GB" sz="2000" b="1" dirty="0">
                <a:ea typeface="+mj-lt"/>
                <a:cs typeface="+mj-lt"/>
                <a:hlinkClick r:id="rId2"/>
              </a:rPr>
              <a:t>Placental DNA Methylation Mediates the Association of Prenatal Maternal Smoking on Birth Weight.</a:t>
            </a:r>
            <a:endParaRPr lang="en-US" sz="2000" b="1">
              <a:cs typeface="Calibri Light"/>
            </a:endParaRPr>
          </a:p>
          <a:p>
            <a:r>
              <a:rPr lang="en-GB" sz="2000" b="1">
                <a:ea typeface="+mj-lt"/>
                <a:cs typeface="+mj-lt"/>
              </a:rPr>
              <a:t>Cardenas A, Lutz SM, Everson TM, Perron P, Bouchard L, Hivert MF.</a:t>
            </a:r>
            <a:endParaRPr lang="en-GB" sz="2000" b="1" dirty="0">
              <a:cs typeface="Calibri Light"/>
            </a:endParaRPr>
          </a:p>
          <a:p>
            <a:r>
              <a:rPr lang="en-GB" sz="2000" b="1">
                <a:ea typeface="+mj-lt"/>
                <a:cs typeface="+mj-lt"/>
              </a:rPr>
              <a:t>Am J Epidemiol. 2019 Sep 9. pii: kwz184. </a:t>
            </a:r>
            <a:endParaRPr lang="en-GB" sz="2000" b="1" dirty="0">
              <a:cs typeface="Calibri Light"/>
            </a:endParaRPr>
          </a:p>
          <a:p>
            <a:endParaRPr lang="en-GB" sz="2000" b="1" dirty="0">
              <a:cs typeface="Calibri Light"/>
            </a:endParaRPr>
          </a:p>
        </p:txBody>
      </p:sp>
      <p:sp>
        <p:nvSpPr>
          <p:cNvPr id="3" name="Content Placeholder 2">
            <a:extLst>
              <a:ext uri="{FF2B5EF4-FFF2-40B4-BE49-F238E27FC236}">
                <a16:creationId xmlns:a16="http://schemas.microsoft.com/office/drawing/2014/main" id="{5BECE5F0-9909-4BC1-B835-B769EDC1F5FC}"/>
              </a:ext>
            </a:extLst>
          </p:cNvPr>
          <p:cNvSpPr>
            <a:spLocks noGrp="1"/>
          </p:cNvSpPr>
          <p:nvPr>
            <p:ph idx="1"/>
          </p:nvPr>
        </p:nvSpPr>
        <p:spPr/>
        <p:txBody>
          <a:bodyPr vert="horz" lIns="91440" tIns="45720" rIns="91440" bIns="45720" rtlCol="0" anchor="t">
            <a:normAutofit/>
          </a:bodyPr>
          <a:lstStyle/>
          <a:p>
            <a:r>
              <a:rPr lang="en-GB">
                <a:ea typeface="+mn-lt"/>
                <a:cs typeface="+mn-lt"/>
              </a:rPr>
              <a:t>n=441 placentas</a:t>
            </a:r>
          </a:p>
          <a:p>
            <a:r>
              <a:rPr lang="en-GB">
                <a:ea typeface="+mn-lt"/>
                <a:cs typeface="+mn-lt"/>
              </a:rPr>
              <a:t>71 CpG sites associated with prenatal smoking</a:t>
            </a:r>
          </a:p>
          <a:p>
            <a:r>
              <a:rPr lang="en-GB">
                <a:ea typeface="+mn-lt"/>
                <a:cs typeface="+mn-lt"/>
              </a:rPr>
              <a:t>7 found to mediate effect (50-87% of 175g effect)</a:t>
            </a:r>
            <a:endParaRPr lang="en-GB">
              <a:cs typeface="Calibri"/>
            </a:endParaRPr>
          </a:p>
        </p:txBody>
      </p:sp>
      <p:sp>
        <p:nvSpPr>
          <p:cNvPr id="5" name="TextBox 4">
            <a:extLst>
              <a:ext uri="{FF2B5EF4-FFF2-40B4-BE49-F238E27FC236}">
                <a16:creationId xmlns:a16="http://schemas.microsoft.com/office/drawing/2014/main" id="{A26F1A12-7E4D-4B99-8524-06ECD3033D28}"/>
              </a:ext>
            </a:extLst>
          </p:cNvPr>
          <p:cNvSpPr txBox="1"/>
          <p:nvPr/>
        </p:nvSpPr>
        <p:spPr>
          <a:xfrm>
            <a:off x="-2583" y="-25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EWAS</a:t>
            </a:r>
            <a:endParaRPr lang="en-US"/>
          </a:p>
        </p:txBody>
      </p:sp>
    </p:spTree>
    <p:extLst>
      <p:ext uri="{BB962C8B-B14F-4D97-AF65-F5344CB8AC3E}">
        <p14:creationId xmlns:p14="http://schemas.microsoft.com/office/powerpoint/2010/main" val="3298909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564C-35F9-48F3-A15D-7314F995DEB7}"/>
              </a:ext>
            </a:extLst>
          </p:cNvPr>
          <p:cNvSpPr>
            <a:spLocks noGrp="1"/>
          </p:cNvSpPr>
          <p:nvPr>
            <p:ph type="title"/>
          </p:nvPr>
        </p:nvSpPr>
        <p:spPr>
          <a:xfrm>
            <a:off x="838200" y="636345"/>
            <a:ext cx="11355090" cy="1338478"/>
          </a:xfrm>
        </p:spPr>
        <p:txBody>
          <a:bodyPr vert="horz" lIns="91440" tIns="45720" rIns="91440" bIns="45720" rtlCol="0" anchor="ctr">
            <a:noAutofit/>
          </a:bodyPr>
          <a:lstStyle/>
          <a:p>
            <a:r>
              <a:rPr lang="en-GB" sz="2000" b="1" dirty="0">
                <a:ea typeface="+mj-lt"/>
                <a:cs typeface="+mj-lt"/>
                <a:hlinkClick r:id="rId2"/>
              </a:rPr>
              <a:t>Validated inference of smoking habits from blood with a finite DNA methylation marker set.</a:t>
            </a:r>
            <a:endParaRPr lang="en-US" sz="2000" b="1">
              <a:cs typeface="Calibri Light"/>
            </a:endParaRPr>
          </a:p>
          <a:p>
            <a:r>
              <a:rPr lang="en-GB" sz="2000" b="1">
                <a:ea typeface="+mj-lt"/>
                <a:cs typeface="+mj-lt"/>
              </a:rPr>
              <a:t>Maas SCE, Vidaki A, Wilson R, Teumer A, Liu F, van Meurs JBJ, Uitterlinden AG, Boomsma DI, de Geus EJC, Willemsen G, van Dongen J, van der Kallen CJH, Slagboom PE, Beekman M, van Heemst D, van den Berg LH; BIOS Consortium, Duijts L, Jaddoe VWV, Ladwig KH, Kunze S, Peters A, Ikram MA, Grabe HJ, Felix JF, Waldenberger M, Franco OH, Ghanbari M, Kayser M.</a:t>
            </a:r>
            <a:endParaRPr lang="en-GB" sz="2000" b="1" dirty="0">
              <a:cs typeface="Calibri Light"/>
            </a:endParaRPr>
          </a:p>
          <a:p>
            <a:r>
              <a:rPr lang="en-GB" sz="2000" b="1">
                <a:ea typeface="+mj-lt"/>
                <a:cs typeface="+mj-lt"/>
              </a:rPr>
              <a:t>Eur J Epidemiol. 2019 Sep 7.</a:t>
            </a:r>
            <a:endParaRPr lang="en-GB" sz="2000" b="1" dirty="0">
              <a:cs typeface="Calibri Light"/>
            </a:endParaRPr>
          </a:p>
          <a:p>
            <a:endParaRPr lang="en-GB" sz="2000" b="1" dirty="0">
              <a:cs typeface="Calibri Light"/>
            </a:endParaRPr>
          </a:p>
        </p:txBody>
      </p:sp>
      <p:sp>
        <p:nvSpPr>
          <p:cNvPr id="3" name="Content Placeholder 2">
            <a:extLst>
              <a:ext uri="{FF2B5EF4-FFF2-40B4-BE49-F238E27FC236}">
                <a16:creationId xmlns:a16="http://schemas.microsoft.com/office/drawing/2014/main" id="{90DD2EA5-35E2-4DF5-9427-FCE401D5AC1A}"/>
              </a:ext>
            </a:extLst>
          </p:cNvPr>
          <p:cNvSpPr>
            <a:spLocks noGrp="1"/>
          </p:cNvSpPr>
          <p:nvPr>
            <p:ph idx="1"/>
          </p:nvPr>
        </p:nvSpPr>
        <p:spPr>
          <a:xfrm>
            <a:off x="838200" y="2096845"/>
            <a:ext cx="10515600" cy="4351338"/>
          </a:xfrm>
        </p:spPr>
        <p:txBody>
          <a:bodyPr vert="horz" lIns="91440" tIns="45720" rIns="91440" bIns="45720" rtlCol="0" anchor="t">
            <a:normAutofit lnSpcReduction="10000"/>
          </a:bodyPr>
          <a:lstStyle/>
          <a:p>
            <a:r>
              <a:rPr lang="en-GB">
                <a:ea typeface="+mn-lt"/>
                <a:cs typeface="+mn-lt"/>
              </a:rPr>
              <a:t>14 epigenome-wide association studies for marker discovery  </a:t>
            </a:r>
          </a:p>
          <a:p>
            <a:r>
              <a:rPr lang="en-GB">
                <a:ea typeface="+mn-lt"/>
                <a:cs typeface="+mn-lt"/>
              </a:rPr>
              <a:t>6 population-based cohorts (N = 3764) for model building </a:t>
            </a:r>
          </a:p>
          <a:p>
            <a:r>
              <a:rPr lang="en-GB">
                <a:ea typeface="+mn-lt"/>
                <a:cs typeface="+mn-lt"/>
              </a:rPr>
              <a:t>13-CpG signature</a:t>
            </a:r>
          </a:p>
          <a:p>
            <a:r>
              <a:rPr lang="en-GB">
                <a:ea typeface="+mn-lt"/>
                <a:cs typeface="+mn-lt"/>
              </a:rPr>
              <a:t>Area Under the Curve (AUC)=0.9 for differentiating current vs never</a:t>
            </a:r>
          </a:p>
          <a:p>
            <a:r>
              <a:rPr lang="en-GB">
                <a:ea typeface="+mn-lt"/>
                <a:cs typeface="+mn-lt"/>
              </a:rPr>
              <a:t>AUC=0.7 for former</a:t>
            </a:r>
          </a:p>
          <a:p>
            <a:r>
              <a:rPr lang="en-GB">
                <a:ea typeface="+mn-lt"/>
                <a:cs typeface="+mn-lt"/>
              </a:rPr>
              <a:t>AUC=0.78 for never</a:t>
            </a:r>
          </a:p>
          <a:p>
            <a:r>
              <a:rPr lang="en-GB">
                <a:ea typeface="+mn-lt"/>
                <a:cs typeface="+mn-lt"/>
              </a:rPr>
              <a:t>AUC=0.8 for &gt;10 pack-year smokers </a:t>
            </a:r>
          </a:p>
          <a:p>
            <a:r>
              <a:rPr lang="en-GB">
                <a:ea typeface="+mn-lt"/>
                <a:cs typeface="+mn-lt"/>
              </a:rPr>
              <a:t>Children age 6 found to be non-smokers even with prenatal smoking exposure.</a:t>
            </a:r>
            <a:endParaRPr lang="en-GB">
              <a:cs typeface="Calibri"/>
            </a:endParaRPr>
          </a:p>
        </p:txBody>
      </p:sp>
      <p:sp>
        <p:nvSpPr>
          <p:cNvPr id="5" name="TextBox 4">
            <a:extLst>
              <a:ext uri="{FF2B5EF4-FFF2-40B4-BE49-F238E27FC236}">
                <a16:creationId xmlns:a16="http://schemas.microsoft.com/office/drawing/2014/main" id="{9DFDAC79-901A-407F-B167-A2D85EDAD561}"/>
              </a:ext>
            </a:extLst>
          </p:cNvPr>
          <p:cNvSpPr txBox="1"/>
          <p:nvPr/>
        </p:nvSpPr>
        <p:spPr>
          <a:xfrm>
            <a:off x="-2583" y="-25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DNAm score</a:t>
            </a:r>
            <a:endParaRPr lang="en-US"/>
          </a:p>
        </p:txBody>
      </p:sp>
    </p:spTree>
    <p:extLst>
      <p:ext uri="{BB962C8B-B14F-4D97-AF65-F5344CB8AC3E}">
        <p14:creationId xmlns:p14="http://schemas.microsoft.com/office/powerpoint/2010/main" val="2899515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EF0494-D354-4019-AF93-9E1247DA3A86}">
  <ds:schemaRefs>
    <ds:schemaRef ds:uri="http://schemas.microsoft.com/sharepoint/v3/contenttype/forms"/>
  </ds:schemaRefs>
</ds:datastoreItem>
</file>

<file path=customXml/itemProps2.xml><?xml version="1.0" encoding="utf-8"?>
<ds:datastoreItem xmlns:ds="http://schemas.openxmlformats.org/officeDocument/2006/customXml" ds:itemID="{D6368142-47AA-47A5-849D-2860A68FA981}"/>
</file>

<file path=customXml/itemProps3.xml><?xml version="1.0" encoding="utf-8"?>
<ds:datastoreItem xmlns:ds="http://schemas.openxmlformats.org/officeDocument/2006/customXml" ds:itemID="{E54F59D5-4AA5-4F5B-92EC-11657F7113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Journal club</vt:lpstr>
      <vt:lpstr>Body Mass Index Drives Changes in DNA Methylation: A Longitudinal Study. Sun D, Zhang T, Su S, Hao G, Chen T, Li QZ, Bazzano LA, He J, Wang X, Li S, Chen W. Circ Res. 2019 Sep 12. </vt:lpstr>
      <vt:lpstr>Socioeconomic status and DNA methylation from birth through mid-childhood: a prospective study in Project Viva. Laubach ZM, Perng W, Cardenas A, Rifas-Shiman SL, Oken E, DeMeo D, Litonjua AA, Duca RC, Godderis L, Baccarelli A, Hivert MF. Epigenomics. 2019 Sep 11.</vt:lpstr>
      <vt:lpstr>Epigenome-Wide Association Study of Incident Type 2 Diabetes in a British Population: EPIC-Norfolk Study. Cardona A, Day FR, Perry JRB, Loh M, Chu AY, Lehne B, Paul DS, Lotta LA, Stewart ID, Kerrison ND, Scott RA, Khaw KT, Forouhi NG, Langenberg C, Liu C, Mendelson MM, Levy D, Beck S, Leslie RD, Dupuis J, Meigs JB, Kooner JS, Pihlajamäki J, Vaag A, Perfilyev A, Ling C, Hivert MF, Chambers JC, Wareham NJ, Ong KK. Diabetes. 2019 Sep 10. </vt:lpstr>
      <vt:lpstr>A methylation study of long-term depression risk. Clark SL, Hattab MW, Chan RF, Shabalin AA, Han LKM, Zhao M, Smit JH, Jansen R, Milaneschi Y, Xie LY, van Grootheest G, Penninx BWJH, Aberg KA, van den Oord EJCG. Mol Psychiatry. 2019 Sep 9.  </vt:lpstr>
      <vt:lpstr>Peripheral blood DNA methylation differences in twin pairs discordant for Alzheimer's disease. Konki M, Malonzo M, Karlsson IK, Lindgren N, Ghimire B, Smolander J, Scheinin NM, Ollikainen M, Laiho A, Elo LL, Lönnberg T, Röyttä M, Pedersen NL, Kaprio J, Lähdesmäki H, Rinne JO, Lund RJ. Clin Epigenetics. 2019 Sep 2;11(1):130.  </vt:lpstr>
      <vt:lpstr>The effect of age on DNA methylation in whole blood among Bangladeshi men and women. Jansen RJ, Tong L, Argos M, Jasmine F, Rakibuz-Zaman M, Sarwar G, Islam MT, Shahriar H, Islam T, Rahman M, Yunus M, Kibriya MG, Baron JA, Ahsan H, Pierce BL. BMC Genomics. 2019 Sep 10;20(1):704.</vt:lpstr>
      <vt:lpstr>Placental DNA Methylation Mediates the Association of Prenatal Maternal Smoking on Birth Weight. Cardenas A, Lutz SM, Everson TM, Perron P, Bouchard L, Hivert MF. Am J Epidemiol. 2019 Sep 9. pii: kwz184.  </vt:lpstr>
      <vt:lpstr>Validated inference of smoking habits from blood with a finite DNA methylation marker set. Maas SCE, Vidaki A, Wilson R, Teumer A, Liu F, van Meurs JBJ, Uitterlinden AG, Boomsma DI, de Geus EJC, Willemsen G, van Dongen J, van der Kallen CJH, Slagboom PE, Beekman M, van Heemst D, van den Berg LH; BIOS Consortium, Duijts L, Jaddoe VWV, Ladwig KH, Kunze S, Peters A, Ikram MA, Grabe HJ, Felix JF, Waldenberger M, Franco OH, Ghanbari M, Kayser M. Eur J Epidemiol. 2019 Sep 7. </vt:lpstr>
      <vt:lpstr>Methods for Dealing With Missing Covariate Data in Epigenome-Wide Association Studies. Mills HL, Heron J, Relton C, Suderman M, Tilling K. Am J Epidemiol. 2019 Sep 5. pii: kwz186. </vt:lpstr>
      <vt:lpstr>TOAST: improving reference-free cell composition estimation by cross-cell type differential analysis. Li Z, Wu H. Genome Biol. 2019 Sep 4;20(1):190. </vt:lpstr>
      <vt:lpstr>The histone mark H3K36me2 recruits DNMT3A and shapes the intergenic DNA methylation landscape. Weinberg DN, Papillon-Cavanagh S, Chen H, Yue Y, Chen X, Rajagopalan KN, Horth C, McGuire JT, Xu X, Nikbakht H, Lemiesz AE, Marchione DM, Marunde MR, Meiners MJ, Cheek MA, Keogh MC, Bareke E, Djedid A, Harutyunyan AS, Jabado N, Garcia BA, Li H, Allis CD, Majewski J, Lu C. Nature. 2019 Sep;573(7773):281-286. </vt:lpstr>
      <vt:lpstr>The NIH Common Fund/Roadmap Epigenomics Program: Successes of a comprehensive consortium. Satterlee JS, Chadwick LH, Tyson FL, McAllister K, Beaver J, Birnbaum L, Volkow ND, Wilder EL, Anderson JM, Roy AL. Sci Adv. 2019 Jul 10;5(7):eaaw6507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288</cp:revision>
  <dcterms:created xsi:type="dcterms:W3CDTF">2013-07-15T20:26:40Z</dcterms:created>
  <dcterms:modified xsi:type="dcterms:W3CDTF">2019-09-16T00:57:38Z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