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9FF39-8664-4590-9018-B3D5EBB2C1A6}" v="3078" dt="2019-10-13T22:32:44.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A589FF39-8664-4590-9018-B3D5EBB2C1A6}"/>
    <pc:docChg chg="addSld delSld modSld">
      <pc:chgData name="Matthew Suderman" userId="S::ms13525@bristol.ac.uk::2709995e-3ea8-4fb0-9b62-eb8034dec529" providerId="AD" clId="Web-{A589FF39-8664-4590-9018-B3D5EBB2C1A6}" dt="2019-10-13T22:32:44.231" v="3075" actId="1076"/>
      <pc:docMkLst>
        <pc:docMk/>
      </pc:docMkLst>
      <pc:sldChg chg="addSp delSp modSp">
        <pc:chgData name="Matthew Suderman" userId="S::ms13525@bristol.ac.uk::2709995e-3ea8-4fb0-9b62-eb8034dec529" providerId="AD" clId="Web-{A589FF39-8664-4590-9018-B3D5EBB2C1A6}" dt="2019-10-13T22:32:44.231" v="3075" actId="1076"/>
        <pc:sldMkLst>
          <pc:docMk/>
          <pc:sldMk cId="109857222" sldId="256"/>
        </pc:sldMkLst>
        <pc:spChg chg="mod">
          <ac:chgData name="Matthew Suderman" userId="S::ms13525@bristol.ac.uk::2709995e-3ea8-4fb0-9b62-eb8034dec529" providerId="AD" clId="Web-{A589FF39-8664-4590-9018-B3D5EBB2C1A6}" dt="2019-10-13T22:32:28.012" v="3070" actId="1076"/>
          <ac:spMkLst>
            <pc:docMk/>
            <pc:sldMk cId="109857222" sldId="256"/>
            <ac:spMk id="2" creationId="{00000000-0000-0000-0000-000000000000}"/>
          </ac:spMkLst>
        </pc:spChg>
        <pc:spChg chg="del">
          <ac:chgData name="Matthew Suderman" userId="S::ms13525@bristol.ac.uk::2709995e-3ea8-4fb0-9b62-eb8034dec529" providerId="AD" clId="Web-{A589FF39-8664-4590-9018-B3D5EBB2C1A6}" dt="2019-10-13T22:29:44.293" v="2935"/>
          <ac:spMkLst>
            <pc:docMk/>
            <pc:sldMk cId="109857222" sldId="256"/>
            <ac:spMk id="3" creationId="{00000000-0000-0000-0000-000000000000}"/>
          </ac:spMkLst>
        </pc:spChg>
        <pc:graphicFrameChg chg="add mod modGraphic">
          <ac:chgData name="Matthew Suderman" userId="S::ms13525@bristol.ac.uk::2709995e-3ea8-4fb0-9b62-eb8034dec529" providerId="AD" clId="Web-{A589FF39-8664-4590-9018-B3D5EBB2C1A6}" dt="2019-10-13T22:32:44.231" v="3075" actId="1076"/>
          <ac:graphicFrameMkLst>
            <pc:docMk/>
            <pc:sldMk cId="109857222" sldId="256"/>
            <ac:graphicFrameMk id="4" creationId="{44BA0544-E9B3-4E6C-A2C7-C9AB17C34C21}"/>
          </ac:graphicFrameMkLst>
        </pc:graphicFrameChg>
      </pc:sldChg>
      <pc:sldChg chg="addSp modSp new">
        <pc:chgData name="Matthew Suderman" userId="S::ms13525@bristol.ac.uk::2709995e-3ea8-4fb0-9b62-eb8034dec529" providerId="AD" clId="Web-{A589FF39-8664-4590-9018-B3D5EBB2C1A6}" dt="2019-10-13T21:45:40.482" v="386"/>
        <pc:sldMkLst>
          <pc:docMk/>
          <pc:sldMk cId="3672509427" sldId="257"/>
        </pc:sldMkLst>
        <pc:spChg chg="mod">
          <ac:chgData name="Matthew Suderman" userId="S::ms13525@bristol.ac.uk::2709995e-3ea8-4fb0-9b62-eb8034dec529" providerId="AD" clId="Web-{A589FF39-8664-4590-9018-B3D5EBB2C1A6}" dt="2019-10-13T21:45:40.482" v="386"/>
          <ac:spMkLst>
            <pc:docMk/>
            <pc:sldMk cId="3672509427" sldId="257"/>
            <ac:spMk id="2" creationId="{A051AE55-C412-4F97-B8BC-7897E1B8FE80}"/>
          </ac:spMkLst>
        </pc:spChg>
        <pc:spChg chg="mod">
          <ac:chgData name="Matthew Suderman" userId="S::ms13525@bristol.ac.uk::2709995e-3ea8-4fb0-9b62-eb8034dec529" providerId="AD" clId="Web-{A589FF39-8664-4590-9018-B3D5EBB2C1A6}" dt="2019-10-13T21:30:49.899" v="135" actId="14100"/>
          <ac:spMkLst>
            <pc:docMk/>
            <pc:sldMk cId="3672509427" sldId="257"/>
            <ac:spMk id="3" creationId="{784E00D2-8947-4BC0-B376-A387D60BAC35}"/>
          </ac:spMkLst>
        </pc:spChg>
        <pc:spChg chg="add mod">
          <ac:chgData name="Matthew Suderman" userId="S::ms13525@bristol.ac.uk::2709995e-3ea8-4fb0-9b62-eb8034dec529" providerId="AD" clId="Web-{A589FF39-8664-4590-9018-B3D5EBB2C1A6}" dt="2019-10-13T21:27:24.038" v="14" actId="1076"/>
          <ac:spMkLst>
            <pc:docMk/>
            <pc:sldMk cId="3672509427" sldId="257"/>
            <ac:spMk id="4" creationId="{C6D6135E-B0E9-4A4D-A5E1-FC2244602EBB}"/>
          </ac:spMkLst>
        </pc:spChg>
      </pc:sldChg>
      <pc:sldChg chg="add del replId">
        <pc:chgData name="Matthew Suderman" userId="S::ms13525@bristol.ac.uk::2709995e-3ea8-4fb0-9b62-eb8034dec529" providerId="AD" clId="Web-{A589FF39-8664-4590-9018-B3D5EBB2C1A6}" dt="2019-10-13T21:30:43.086" v="134"/>
        <pc:sldMkLst>
          <pc:docMk/>
          <pc:sldMk cId="2165222675" sldId="258"/>
        </pc:sldMkLst>
      </pc:sldChg>
      <pc:sldChg chg="addSp modSp add replId">
        <pc:chgData name="Matthew Suderman" userId="S::ms13525@bristol.ac.uk::2709995e-3ea8-4fb0-9b62-eb8034dec529" providerId="AD" clId="Web-{A589FF39-8664-4590-9018-B3D5EBB2C1A6}" dt="2019-10-13T21:45:36.450" v="385"/>
        <pc:sldMkLst>
          <pc:docMk/>
          <pc:sldMk cId="3717943642" sldId="259"/>
        </pc:sldMkLst>
        <pc:spChg chg="mod">
          <ac:chgData name="Matthew Suderman" userId="S::ms13525@bristol.ac.uk::2709995e-3ea8-4fb0-9b62-eb8034dec529" providerId="AD" clId="Web-{A589FF39-8664-4590-9018-B3D5EBB2C1A6}" dt="2019-10-13T21:45:36.450" v="385"/>
          <ac:spMkLst>
            <pc:docMk/>
            <pc:sldMk cId="3717943642" sldId="259"/>
            <ac:spMk id="2" creationId="{A051AE55-C412-4F97-B8BC-7897E1B8FE80}"/>
          </ac:spMkLst>
        </pc:spChg>
        <pc:spChg chg="mod">
          <ac:chgData name="Matthew Suderman" userId="S::ms13525@bristol.ac.uk::2709995e-3ea8-4fb0-9b62-eb8034dec529" providerId="AD" clId="Web-{A589FF39-8664-4590-9018-B3D5EBB2C1A6}" dt="2019-10-13T21:31:30.602" v="144" actId="14100"/>
          <ac:spMkLst>
            <pc:docMk/>
            <pc:sldMk cId="3717943642" sldId="259"/>
            <ac:spMk id="3" creationId="{784E00D2-8947-4BC0-B376-A387D60BAC35}"/>
          </ac:spMkLst>
        </pc:spChg>
        <pc:spChg chg="add mod">
          <ac:chgData name="Matthew Suderman" userId="S::ms13525@bristol.ac.uk::2709995e-3ea8-4fb0-9b62-eb8034dec529" providerId="AD" clId="Web-{A589FF39-8664-4590-9018-B3D5EBB2C1A6}" dt="2019-10-13T21:35:50.072" v="161" actId="1076"/>
          <ac:spMkLst>
            <pc:docMk/>
            <pc:sldMk cId="3717943642" sldId="259"/>
            <ac:spMk id="7" creationId="{D9CC7706-F3CD-4389-8E65-19CA310A07BA}"/>
          </ac:spMkLst>
        </pc:spChg>
        <pc:picChg chg="add mod modCrop">
          <ac:chgData name="Matthew Suderman" userId="S::ms13525@bristol.ac.uk::2709995e-3ea8-4fb0-9b62-eb8034dec529" providerId="AD" clId="Web-{A589FF39-8664-4590-9018-B3D5EBB2C1A6}" dt="2019-10-13T21:35:52.604" v="162" actId="1076"/>
          <ac:picMkLst>
            <pc:docMk/>
            <pc:sldMk cId="3717943642" sldId="259"/>
            <ac:picMk id="5" creationId="{A1A40D9D-A6A6-4715-BBB3-434C2C7E03E7}"/>
          </ac:picMkLst>
        </pc:picChg>
      </pc:sldChg>
      <pc:sldChg chg="addSp delSp modSp add replId">
        <pc:chgData name="Matthew Suderman" userId="S::ms13525@bristol.ac.uk::2709995e-3ea8-4fb0-9b62-eb8034dec529" providerId="AD" clId="Web-{A589FF39-8664-4590-9018-B3D5EBB2C1A6}" dt="2019-10-13T21:45:31.982" v="384"/>
        <pc:sldMkLst>
          <pc:docMk/>
          <pc:sldMk cId="661623684" sldId="260"/>
        </pc:sldMkLst>
        <pc:spChg chg="mod">
          <ac:chgData name="Matthew Suderman" userId="S::ms13525@bristol.ac.uk::2709995e-3ea8-4fb0-9b62-eb8034dec529" providerId="AD" clId="Web-{A589FF39-8664-4590-9018-B3D5EBB2C1A6}" dt="2019-10-13T21:45:31.982" v="384"/>
          <ac:spMkLst>
            <pc:docMk/>
            <pc:sldMk cId="661623684" sldId="260"/>
            <ac:spMk id="2" creationId="{A051AE55-C412-4F97-B8BC-7897E1B8FE80}"/>
          </ac:spMkLst>
        </pc:spChg>
        <pc:spChg chg="mod">
          <ac:chgData name="Matthew Suderman" userId="S::ms13525@bristol.ac.uk::2709995e-3ea8-4fb0-9b62-eb8034dec529" providerId="AD" clId="Web-{A589FF39-8664-4590-9018-B3D5EBB2C1A6}" dt="2019-10-13T21:41:22.511" v="318" actId="20577"/>
          <ac:spMkLst>
            <pc:docMk/>
            <pc:sldMk cId="661623684" sldId="260"/>
            <ac:spMk id="3" creationId="{784E00D2-8947-4BC0-B376-A387D60BAC35}"/>
          </ac:spMkLst>
        </pc:spChg>
        <pc:spChg chg="del">
          <ac:chgData name="Matthew Suderman" userId="S::ms13525@bristol.ac.uk::2709995e-3ea8-4fb0-9b62-eb8034dec529" providerId="AD" clId="Web-{A589FF39-8664-4590-9018-B3D5EBB2C1A6}" dt="2019-10-13T21:36:33.901" v="170"/>
          <ac:spMkLst>
            <pc:docMk/>
            <pc:sldMk cId="661623684" sldId="260"/>
            <ac:spMk id="7" creationId="{D9CC7706-F3CD-4389-8E65-19CA310A07BA}"/>
          </ac:spMkLst>
        </pc:spChg>
        <pc:spChg chg="add mod">
          <ac:chgData name="Matthew Suderman" userId="S::ms13525@bristol.ac.uk::2709995e-3ea8-4fb0-9b62-eb8034dec529" providerId="AD" clId="Web-{A589FF39-8664-4590-9018-B3D5EBB2C1A6}" dt="2019-10-13T21:39:33.480" v="220" actId="1076"/>
          <ac:spMkLst>
            <pc:docMk/>
            <pc:sldMk cId="661623684" sldId="260"/>
            <ac:spMk id="9" creationId="{6DADE609-B819-4738-9A46-F84F6657959E}"/>
          </ac:spMkLst>
        </pc:spChg>
        <pc:spChg chg="add del mod">
          <ac:chgData name="Matthew Suderman" userId="S::ms13525@bristol.ac.uk::2709995e-3ea8-4fb0-9b62-eb8034dec529" providerId="AD" clId="Web-{A589FF39-8664-4590-9018-B3D5EBB2C1A6}" dt="2019-10-13T21:40:56.824" v="229"/>
          <ac:spMkLst>
            <pc:docMk/>
            <pc:sldMk cId="661623684" sldId="260"/>
            <ac:spMk id="10" creationId="{449BE7CD-0962-4C1B-83A4-CEF9AFD272D7}"/>
          </ac:spMkLst>
        </pc:spChg>
        <pc:picChg chg="del">
          <ac:chgData name="Matthew Suderman" userId="S::ms13525@bristol.ac.uk::2709995e-3ea8-4fb0-9b62-eb8034dec529" providerId="AD" clId="Web-{A589FF39-8664-4590-9018-B3D5EBB2C1A6}" dt="2019-10-13T21:36:26.776" v="166"/>
          <ac:picMkLst>
            <pc:docMk/>
            <pc:sldMk cId="661623684" sldId="260"/>
            <ac:picMk id="5" creationId="{A1A40D9D-A6A6-4715-BBB3-434C2C7E03E7}"/>
          </ac:picMkLst>
        </pc:picChg>
        <pc:picChg chg="add mod modCrop">
          <ac:chgData name="Matthew Suderman" userId="S::ms13525@bristol.ac.uk::2709995e-3ea8-4fb0-9b62-eb8034dec529" providerId="AD" clId="Web-{A589FF39-8664-4590-9018-B3D5EBB2C1A6}" dt="2019-10-13T21:39:37.417" v="222" actId="14100"/>
          <ac:picMkLst>
            <pc:docMk/>
            <pc:sldMk cId="661623684" sldId="260"/>
            <ac:picMk id="6" creationId="{37653DF5-C32B-4CD0-9A73-481D191EA5EE}"/>
          </ac:picMkLst>
        </pc:picChg>
      </pc:sldChg>
      <pc:sldChg chg="addSp modSp new">
        <pc:chgData name="Matthew Suderman" userId="S::ms13525@bristol.ac.uk::2709995e-3ea8-4fb0-9b62-eb8034dec529" providerId="AD" clId="Web-{A589FF39-8664-4590-9018-B3D5EBB2C1A6}" dt="2019-10-13T21:47:12.513" v="438" actId="20577"/>
        <pc:sldMkLst>
          <pc:docMk/>
          <pc:sldMk cId="4255904688" sldId="261"/>
        </pc:sldMkLst>
        <pc:spChg chg="mod">
          <ac:chgData name="Matthew Suderman" userId="S::ms13525@bristol.ac.uk::2709995e-3ea8-4fb0-9b62-eb8034dec529" providerId="AD" clId="Web-{A589FF39-8664-4590-9018-B3D5EBB2C1A6}" dt="2019-10-13T21:45:16.950" v="383"/>
          <ac:spMkLst>
            <pc:docMk/>
            <pc:sldMk cId="4255904688" sldId="261"/>
            <ac:spMk id="2" creationId="{41A3E3B8-CA32-497E-A5CD-8ADAACC2DE47}"/>
          </ac:spMkLst>
        </pc:spChg>
        <pc:spChg chg="mod">
          <ac:chgData name="Matthew Suderman" userId="S::ms13525@bristol.ac.uk::2709995e-3ea8-4fb0-9b62-eb8034dec529" providerId="AD" clId="Web-{A589FF39-8664-4590-9018-B3D5EBB2C1A6}" dt="2019-10-13T21:47:12.513" v="438" actId="20577"/>
          <ac:spMkLst>
            <pc:docMk/>
            <pc:sldMk cId="4255904688" sldId="261"/>
            <ac:spMk id="3" creationId="{CFAE4DB1-4976-4964-A11D-22709F927B07}"/>
          </ac:spMkLst>
        </pc:spChg>
        <pc:spChg chg="add mod">
          <ac:chgData name="Matthew Suderman" userId="S::ms13525@bristol.ac.uk::2709995e-3ea8-4fb0-9b62-eb8034dec529" providerId="AD" clId="Web-{A589FF39-8664-4590-9018-B3D5EBB2C1A6}" dt="2019-10-13T21:42:21.402" v="335" actId="20577"/>
          <ac:spMkLst>
            <pc:docMk/>
            <pc:sldMk cId="4255904688" sldId="261"/>
            <ac:spMk id="5" creationId="{005C5DAD-1A91-4E5A-BD6B-FA706663424B}"/>
          </ac:spMkLst>
        </pc:spChg>
      </pc:sldChg>
      <pc:sldChg chg="new del">
        <pc:chgData name="Matthew Suderman" userId="S::ms13525@bristol.ac.uk::2709995e-3ea8-4fb0-9b62-eb8034dec529" providerId="AD" clId="Web-{A589FF39-8664-4590-9018-B3D5EBB2C1A6}" dt="2019-10-13T21:45:49.122" v="388"/>
        <pc:sldMkLst>
          <pc:docMk/>
          <pc:sldMk cId="673112805" sldId="262"/>
        </pc:sldMkLst>
      </pc:sldChg>
      <pc:sldChg chg="modSp add replId">
        <pc:chgData name="Matthew Suderman" userId="S::ms13525@bristol.ac.uk::2709995e-3ea8-4fb0-9b62-eb8034dec529" providerId="AD" clId="Web-{A589FF39-8664-4590-9018-B3D5EBB2C1A6}" dt="2019-10-13T21:47:08.498" v="436" actId="20577"/>
        <pc:sldMkLst>
          <pc:docMk/>
          <pc:sldMk cId="4131618434" sldId="262"/>
        </pc:sldMkLst>
        <pc:spChg chg="mod">
          <ac:chgData name="Matthew Suderman" userId="S::ms13525@bristol.ac.uk::2709995e-3ea8-4fb0-9b62-eb8034dec529" providerId="AD" clId="Web-{A589FF39-8664-4590-9018-B3D5EBB2C1A6}" dt="2019-10-13T21:46:19.466" v="394" actId="20577"/>
          <ac:spMkLst>
            <pc:docMk/>
            <pc:sldMk cId="4131618434" sldId="262"/>
            <ac:spMk id="2" creationId="{41A3E3B8-CA32-497E-A5CD-8ADAACC2DE47}"/>
          </ac:spMkLst>
        </pc:spChg>
        <pc:spChg chg="mod">
          <ac:chgData name="Matthew Suderman" userId="S::ms13525@bristol.ac.uk::2709995e-3ea8-4fb0-9b62-eb8034dec529" providerId="AD" clId="Web-{A589FF39-8664-4590-9018-B3D5EBB2C1A6}" dt="2019-10-13T21:47:08.498" v="436" actId="20577"/>
          <ac:spMkLst>
            <pc:docMk/>
            <pc:sldMk cId="4131618434" sldId="262"/>
            <ac:spMk id="3" creationId="{CFAE4DB1-4976-4964-A11D-22709F927B07}"/>
          </ac:spMkLst>
        </pc:spChg>
      </pc:sldChg>
      <pc:sldChg chg="modSp add replId">
        <pc:chgData name="Matthew Suderman" userId="S::ms13525@bristol.ac.uk::2709995e-3ea8-4fb0-9b62-eb8034dec529" providerId="AD" clId="Web-{A589FF39-8664-4590-9018-B3D5EBB2C1A6}" dt="2019-10-13T21:49:43.311" v="645" actId="20577"/>
        <pc:sldMkLst>
          <pc:docMk/>
          <pc:sldMk cId="388200808" sldId="263"/>
        </pc:sldMkLst>
        <pc:spChg chg="mod">
          <ac:chgData name="Matthew Suderman" userId="S::ms13525@bristol.ac.uk::2709995e-3ea8-4fb0-9b62-eb8034dec529" providerId="AD" clId="Web-{A589FF39-8664-4590-9018-B3D5EBB2C1A6}" dt="2019-10-13T21:47:46.451" v="450" actId="20577"/>
          <ac:spMkLst>
            <pc:docMk/>
            <pc:sldMk cId="388200808" sldId="263"/>
            <ac:spMk id="2" creationId="{41A3E3B8-CA32-497E-A5CD-8ADAACC2DE47}"/>
          </ac:spMkLst>
        </pc:spChg>
        <pc:spChg chg="mod">
          <ac:chgData name="Matthew Suderman" userId="S::ms13525@bristol.ac.uk::2709995e-3ea8-4fb0-9b62-eb8034dec529" providerId="AD" clId="Web-{A589FF39-8664-4590-9018-B3D5EBB2C1A6}" dt="2019-10-13T21:49:43.311" v="645" actId="20577"/>
          <ac:spMkLst>
            <pc:docMk/>
            <pc:sldMk cId="388200808" sldId="263"/>
            <ac:spMk id="3" creationId="{CFAE4DB1-4976-4964-A11D-22709F927B07}"/>
          </ac:spMkLst>
        </pc:spChg>
        <pc:spChg chg="mod">
          <ac:chgData name="Matthew Suderman" userId="S::ms13525@bristol.ac.uk::2709995e-3ea8-4fb0-9b62-eb8034dec529" providerId="AD" clId="Web-{A589FF39-8664-4590-9018-B3D5EBB2C1A6}" dt="2019-10-13T21:47:31.138" v="444" actId="20577"/>
          <ac:spMkLst>
            <pc:docMk/>
            <pc:sldMk cId="388200808" sldId="263"/>
            <ac:spMk id="5" creationId="{005C5DAD-1A91-4E5A-BD6B-FA706663424B}"/>
          </ac:spMkLst>
        </pc:spChg>
      </pc:sldChg>
      <pc:sldChg chg="modSp add replId">
        <pc:chgData name="Matthew Suderman" userId="S::ms13525@bristol.ac.uk::2709995e-3ea8-4fb0-9b62-eb8034dec529" providerId="AD" clId="Web-{A589FF39-8664-4590-9018-B3D5EBB2C1A6}" dt="2019-10-13T21:51:15.499" v="690" actId="20577"/>
        <pc:sldMkLst>
          <pc:docMk/>
          <pc:sldMk cId="3241192640" sldId="264"/>
        </pc:sldMkLst>
        <pc:spChg chg="mod">
          <ac:chgData name="Matthew Suderman" userId="S::ms13525@bristol.ac.uk::2709995e-3ea8-4fb0-9b62-eb8034dec529" providerId="AD" clId="Web-{A589FF39-8664-4590-9018-B3D5EBB2C1A6}" dt="2019-10-13T21:50:32.108" v="657" actId="20577"/>
          <ac:spMkLst>
            <pc:docMk/>
            <pc:sldMk cId="3241192640" sldId="264"/>
            <ac:spMk id="2" creationId="{41A3E3B8-CA32-497E-A5CD-8ADAACC2DE47}"/>
          </ac:spMkLst>
        </pc:spChg>
        <pc:spChg chg="mod">
          <ac:chgData name="Matthew Suderman" userId="S::ms13525@bristol.ac.uk::2709995e-3ea8-4fb0-9b62-eb8034dec529" providerId="AD" clId="Web-{A589FF39-8664-4590-9018-B3D5EBB2C1A6}" dt="2019-10-13T21:51:15.499" v="690" actId="20577"/>
          <ac:spMkLst>
            <pc:docMk/>
            <pc:sldMk cId="3241192640" sldId="264"/>
            <ac:spMk id="3" creationId="{CFAE4DB1-4976-4964-A11D-22709F927B07}"/>
          </ac:spMkLst>
        </pc:spChg>
        <pc:spChg chg="mod">
          <ac:chgData name="Matthew Suderman" userId="S::ms13525@bristol.ac.uk::2709995e-3ea8-4fb0-9b62-eb8034dec529" providerId="AD" clId="Web-{A589FF39-8664-4590-9018-B3D5EBB2C1A6}" dt="2019-10-13T21:50:13.218" v="655" actId="20577"/>
          <ac:spMkLst>
            <pc:docMk/>
            <pc:sldMk cId="3241192640" sldId="264"/>
            <ac:spMk id="5" creationId="{005C5DAD-1A91-4E5A-BD6B-FA706663424B}"/>
          </ac:spMkLst>
        </pc:spChg>
      </pc:sldChg>
      <pc:sldChg chg="modSp add replId">
        <pc:chgData name="Matthew Suderman" userId="S::ms13525@bristol.ac.uk::2709995e-3ea8-4fb0-9b62-eb8034dec529" providerId="AD" clId="Web-{A589FF39-8664-4590-9018-B3D5EBB2C1A6}" dt="2019-10-13T21:54:36.359" v="760" actId="20577"/>
        <pc:sldMkLst>
          <pc:docMk/>
          <pc:sldMk cId="959765689" sldId="265"/>
        </pc:sldMkLst>
        <pc:spChg chg="mod">
          <ac:chgData name="Matthew Suderman" userId="S::ms13525@bristol.ac.uk::2709995e-3ea8-4fb0-9b62-eb8034dec529" providerId="AD" clId="Web-{A589FF39-8664-4590-9018-B3D5EBB2C1A6}" dt="2019-10-13T21:53:34.609" v="700" actId="20577"/>
          <ac:spMkLst>
            <pc:docMk/>
            <pc:sldMk cId="959765689" sldId="265"/>
            <ac:spMk id="2" creationId="{41A3E3B8-CA32-497E-A5CD-8ADAACC2DE47}"/>
          </ac:spMkLst>
        </pc:spChg>
        <pc:spChg chg="mod">
          <ac:chgData name="Matthew Suderman" userId="S::ms13525@bristol.ac.uk::2709995e-3ea8-4fb0-9b62-eb8034dec529" providerId="AD" clId="Web-{A589FF39-8664-4590-9018-B3D5EBB2C1A6}" dt="2019-10-13T21:54:36.359" v="760" actId="20577"/>
          <ac:spMkLst>
            <pc:docMk/>
            <pc:sldMk cId="959765689" sldId="265"/>
            <ac:spMk id="3" creationId="{CFAE4DB1-4976-4964-A11D-22709F927B07}"/>
          </ac:spMkLst>
        </pc:spChg>
        <pc:spChg chg="mod">
          <ac:chgData name="Matthew Suderman" userId="S::ms13525@bristol.ac.uk::2709995e-3ea8-4fb0-9b62-eb8034dec529" providerId="AD" clId="Web-{A589FF39-8664-4590-9018-B3D5EBB2C1A6}" dt="2019-10-13T21:53:26.812" v="697" actId="20577"/>
          <ac:spMkLst>
            <pc:docMk/>
            <pc:sldMk cId="959765689" sldId="265"/>
            <ac:spMk id="5" creationId="{005C5DAD-1A91-4E5A-BD6B-FA706663424B}"/>
          </ac:spMkLst>
        </pc:spChg>
      </pc:sldChg>
      <pc:sldChg chg="new del">
        <pc:chgData name="Matthew Suderman" userId="S::ms13525@bristol.ac.uk::2709995e-3ea8-4fb0-9b62-eb8034dec529" providerId="AD" clId="Web-{A589FF39-8664-4590-9018-B3D5EBB2C1A6}" dt="2019-10-13T21:55:07.985" v="764"/>
        <pc:sldMkLst>
          <pc:docMk/>
          <pc:sldMk cId="993014500" sldId="266"/>
        </pc:sldMkLst>
      </pc:sldChg>
      <pc:sldChg chg="modSp add replId">
        <pc:chgData name="Matthew Suderman" userId="S::ms13525@bristol.ac.uk::2709995e-3ea8-4fb0-9b62-eb8034dec529" providerId="AD" clId="Web-{A589FF39-8664-4590-9018-B3D5EBB2C1A6}" dt="2019-10-13T21:58:42.126" v="916" actId="20577"/>
        <pc:sldMkLst>
          <pc:docMk/>
          <pc:sldMk cId="3737076345" sldId="266"/>
        </pc:sldMkLst>
        <pc:spChg chg="mod">
          <ac:chgData name="Matthew Suderman" userId="S::ms13525@bristol.ac.uk::2709995e-3ea8-4fb0-9b62-eb8034dec529" providerId="AD" clId="Web-{A589FF39-8664-4590-9018-B3D5EBB2C1A6}" dt="2019-10-13T21:55:37.141" v="770" actId="20577"/>
          <ac:spMkLst>
            <pc:docMk/>
            <pc:sldMk cId="3737076345" sldId="266"/>
            <ac:spMk id="2" creationId="{41A3E3B8-CA32-497E-A5CD-8ADAACC2DE47}"/>
          </ac:spMkLst>
        </pc:spChg>
        <pc:spChg chg="mod">
          <ac:chgData name="Matthew Suderman" userId="S::ms13525@bristol.ac.uk::2709995e-3ea8-4fb0-9b62-eb8034dec529" providerId="AD" clId="Web-{A589FF39-8664-4590-9018-B3D5EBB2C1A6}" dt="2019-10-13T21:58:42.126" v="916" actId="20577"/>
          <ac:spMkLst>
            <pc:docMk/>
            <pc:sldMk cId="3737076345" sldId="266"/>
            <ac:spMk id="3" creationId="{CFAE4DB1-4976-4964-A11D-22709F927B07}"/>
          </ac:spMkLst>
        </pc:spChg>
      </pc:sldChg>
      <pc:sldChg chg="modSp add replId">
        <pc:chgData name="Matthew Suderman" userId="S::ms13525@bristol.ac.uk::2709995e-3ea8-4fb0-9b62-eb8034dec529" providerId="AD" clId="Web-{A589FF39-8664-4590-9018-B3D5EBB2C1A6}" dt="2019-10-13T22:01:06.268" v="1087" actId="20577"/>
        <pc:sldMkLst>
          <pc:docMk/>
          <pc:sldMk cId="902529101" sldId="267"/>
        </pc:sldMkLst>
        <pc:spChg chg="mod">
          <ac:chgData name="Matthew Suderman" userId="S::ms13525@bristol.ac.uk::2709995e-3ea8-4fb0-9b62-eb8034dec529" providerId="AD" clId="Web-{A589FF39-8664-4590-9018-B3D5EBB2C1A6}" dt="2019-10-13T21:59:27.627" v="922" actId="14100"/>
          <ac:spMkLst>
            <pc:docMk/>
            <pc:sldMk cId="902529101" sldId="267"/>
            <ac:spMk id="2" creationId="{41A3E3B8-CA32-497E-A5CD-8ADAACC2DE47}"/>
          </ac:spMkLst>
        </pc:spChg>
        <pc:spChg chg="mod">
          <ac:chgData name="Matthew Suderman" userId="S::ms13525@bristol.ac.uk::2709995e-3ea8-4fb0-9b62-eb8034dec529" providerId="AD" clId="Web-{A589FF39-8664-4590-9018-B3D5EBB2C1A6}" dt="2019-10-13T22:01:06.268" v="1087" actId="20577"/>
          <ac:spMkLst>
            <pc:docMk/>
            <pc:sldMk cId="902529101" sldId="267"/>
            <ac:spMk id="3" creationId="{CFAE4DB1-4976-4964-A11D-22709F927B07}"/>
          </ac:spMkLst>
        </pc:spChg>
      </pc:sldChg>
      <pc:sldChg chg="modSp add replId">
        <pc:chgData name="Matthew Suderman" userId="S::ms13525@bristol.ac.uk::2709995e-3ea8-4fb0-9b62-eb8034dec529" providerId="AD" clId="Web-{A589FF39-8664-4590-9018-B3D5EBB2C1A6}" dt="2019-10-13T22:05:06.582" v="1329" actId="20577"/>
        <pc:sldMkLst>
          <pc:docMk/>
          <pc:sldMk cId="1422268872" sldId="268"/>
        </pc:sldMkLst>
        <pc:spChg chg="mod">
          <ac:chgData name="Matthew Suderman" userId="S::ms13525@bristol.ac.uk::2709995e-3ea8-4fb0-9b62-eb8034dec529" providerId="AD" clId="Web-{A589FF39-8664-4590-9018-B3D5EBB2C1A6}" dt="2019-10-13T22:01:41.065" v="1094" actId="20577"/>
          <ac:spMkLst>
            <pc:docMk/>
            <pc:sldMk cId="1422268872" sldId="268"/>
            <ac:spMk id="2" creationId="{41A3E3B8-CA32-497E-A5CD-8ADAACC2DE47}"/>
          </ac:spMkLst>
        </pc:spChg>
        <pc:spChg chg="mod">
          <ac:chgData name="Matthew Suderman" userId="S::ms13525@bristol.ac.uk::2709995e-3ea8-4fb0-9b62-eb8034dec529" providerId="AD" clId="Web-{A589FF39-8664-4590-9018-B3D5EBB2C1A6}" dt="2019-10-13T22:05:06.582" v="1329" actId="20577"/>
          <ac:spMkLst>
            <pc:docMk/>
            <pc:sldMk cId="1422268872" sldId="268"/>
            <ac:spMk id="3" creationId="{CFAE4DB1-4976-4964-A11D-22709F927B07}"/>
          </ac:spMkLst>
        </pc:spChg>
      </pc:sldChg>
      <pc:sldChg chg="modSp add replId">
        <pc:chgData name="Matthew Suderman" userId="S::ms13525@bristol.ac.uk::2709995e-3ea8-4fb0-9b62-eb8034dec529" providerId="AD" clId="Web-{A589FF39-8664-4590-9018-B3D5EBB2C1A6}" dt="2019-10-13T22:06:24.677" v="1392" actId="20577"/>
        <pc:sldMkLst>
          <pc:docMk/>
          <pc:sldMk cId="1130271718" sldId="269"/>
        </pc:sldMkLst>
        <pc:spChg chg="mod">
          <ac:chgData name="Matthew Suderman" userId="S::ms13525@bristol.ac.uk::2709995e-3ea8-4fb0-9b62-eb8034dec529" providerId="AD" clId="Web-{A589FF39-8664-4590-9018-B3D5EBB2C1A6}" dt="2019-10-13T22:05:39.972" v="1338" actId="14100"/>
          <ac:spMkLst>
            <pc:docMk/>
            <pc:sldMk cId="1130271718" sldId="269"/>
            <ac:spMk id="2" creationId="{41A3E3B8-CA32-497E-A5CD-8ADAACC2DE47}"/>
          </ac:spMkLst>
        </pc:spChg>
        <pc:spChg chg="mod">
          <ac:chgData name="Matthew Suderman" userId="S::ms13525@bristol.ac.uk::2709995e-3ea8-4fb0-9b62-eb8034dec529" providerId="AD" clId="Web-{A589FF39-8664-4590-9018-B3D5EBB2C1A6}" dt="2019-10-13T22:06:24.677" v="1392" actId="20577"/>
          <ac:spMkLst>
            <pc:docMk/>
            <pc:sldMk cId="1130271718" sldId="269"/>
            <ac:spMk id="3" creationId="{CFAE4DB1-4976-4964-A11D-22709F927B07}"/>
          </ac:spMkLst>
        </pc:spChg>
      </pc:sldChg>
      <pc:sldChg chg="modSp add replId">
        <pc:chgData name="Matthew Suderman" userId="S::ms13525@bristol.ac.uk::2709995e-3ea8-4fb0-9b62-eb8034dec529" providerId="AD" clId="Web-{A589FF39-8664-4590-9018-B3D5EBB2C1A6}" dt="2019-10-13T22:08:08.676" v="1463" actId="20577"/>
        <pc:sldMkLst>
          <pc:docMk/>
          <pc:sldMk cId="2965847216" sldId="270"/>
        </pc:sldMkLst>
        <pc:spChg chg="mod">
          <ac:chgData name="Matthew Suderman" userId="S::ms13525@bristol.ac.uk::2709995e-3ea8-4fb0-9b62-eb8034dec529" providerId="AD" clId="Web-{A589FF39-8664-4590-9018-B3D5EBB2C1A6}" dt="2019-10-13T22:06:54.395" v="1397" actId="20577"/>
          <ac:spMkLst>
            <pc:docMk/>
            <pc:sldMk cId="2965847216" sldId="270"/>
            <ac:spMk id="2" creationId="{41A3E3B8-CA32-497E-A5CD-8ADAACC2DE47}"/>
          </ac:spMkLst>
        </pc:spChg>
        <pc:spChg chg="mod">
          <ac:chgData name="Matthew Suderman" userId="S::ms13525@bristol.ac.uk::2709995e-3ea8-4fb0-9b62-eb8034dec529" providerId="AD" clId="Web-{A589FF39-8664-4590-9018-B3D5EBB2C1A6}" dt="2019-10-13T22:08:08.676" v="1463" actId="20577"/>
          <ac:spMkLst>
            <pc:docMk/>
            <pc:sldMk cId="2965847216" sldId="270"/>
            <ac:spMk id="3" creationId="{CFAE4DB1-4976-4964-A11D-22709F927B07}"/>
          </ac:spMkLst>
        </pc:spChg>
      </pc:sldChg>
      <pc:sldChg chg="modSp add replId">
        <pc:chgData name="Matthew Suderman" userId="S::ms13525@bristol.ac.uk::2709995e-3ea8-4fb0-9b62-eb8034dec529" providerId="AD" clId="Web-{A589FF39-8664-4590-9018-B3D5EBB2C1A6}" dt="2019-10-13T22:10:06.036" v="1565" actId="20577"/>
        <pc:sldMkLst>
          <pc:docMk/>
          <pc:sldMk cId="2478653756" sldId="271"/>
        </pc:sldMkLst>
        <pc:spChg chg="mod">
          <ac:chgData name="Matthew Suderman" userId="S::ms13525@bristol.ac.uk::2709995e-3ea8-4fb0-9b62-eb8034dec529" providerId="AD" clId="Web-{A589FF39-8664-4590-9018-B3D5EBB2C1A6}" dt="2019-10-13T22:08:47.880" v="1479" actId="20577"/>
          <ac:spMkLst>
            <pc:docMk/>
            <pc:sldMk cId="2478653756" sldId="271"/>
            <ac:spMk id="2" creationId="{41A3E3B8-CA32-497E-A5CD-8ADAACC2DE47}"/>
          </ac:spMkLst>
        </pc:spChg>
        <pc:spChg chg="mod">
          <ac:chgData name="Matthew Suderman" userId="S::ms13525@bristol.ac.uk::2709995e-3ea8-4fb0-9b62-eb8034dec529" providerId="AD" clId="Web-{A589FF39-8664-4590-9018-B3D5EBB2C1A6}" dt="2019-10-13T22:10:06.036" v="1565" actId="20577"/>
          <ac:spMkLst>
            <pc:docMk/>
            <pc:sldMk cId="2478653756" sldId="271"/>
            <ac:spMk id="3" creationId="{CFAE4DB1-4976-4964-A11D-22709F927B07}"/>
          </ac:spMkLst>
        </pc:spChg>
        <pc:spChg chg="mod">
          <ac:chgData name="Matthew Suderman" userId="S::ms13525@bristol.ac.uk::2709995e-3ea8-4fb0-9b62-eb8034dec529" providerId="AD" clId="Web-{A589FF39-8664-4590-9018-B3D5EBB2C1A6}" dt="2019-10-13T22:08:42.067" v="1476" actId="20577"/>
          <ac:spMkLst>
            <pc:docMk/>
            <pc:sldMk cId="2478653756" sldId="271"/>
            <ac:spMk id="5" creationId="{005C5DAD-1A91-4E5A-BD6B-FA706663424B}"/>
          </ac:spMkLst>
        </pc:spChg>
      </pc:sldChg>
      <pc:sldChg chg="new del">
        <pc:chgData name="Matthew Suderman" userId="S::ms13525@bristol.ac.uk::2709995e-3ea8-4fb0-9b62-eb8034dec529" providerId="AD" clId="Web-{A589FF39-8664-4590-9018-B3D5EBB2C1A6}" dt="2019-10-13T22:10:20.740" v="1569"/>
        <pc:sldMkLst>
          <pc:docMk/>
          <pc:sldMk cId="163250937" sldId="272"/>
        </pc:sldMkLst>
      </pc:sldChg>
      <pc:sldChg chg="modSp add replId">
        <pc:chgData name="Matthew Suderman" userId="S::ms13525@bristol.ac.uk::2709995e-3ea8-4fb0-9b62-eb8034dec529" providerId="AD" clId="Web-{A589FF39-8664-4590-9018-B3D5EBB2C1A6}" dt="2019-10-13T22:12:55.756" v="1725" actId="20577"/>
        <pc:sldMkLst>
          <pc:docMk/>
          <pc:sldMk cId="2354811683" sldId="272"/>
        </pc:sldMkLst>
        <pc:spChg chg="mod">
          <ac:chgData name="Matthew Suderman" userId="S::ms13525@bristol.ac.uk::2709995e-3ea8-4fb0-9b62-eb8034dec529" providerId="AD" clId="Web-{A589FF39-8664-4590-9018-B3D5EBB2C1A6}" dt="2019-10-13T22:10:43.724" v="1572" actId="20577"/>
          <ac:spMkLst>
            <pc:docMk/>
            <pc:sldMk cId="2354811683" sldId="272"/>
            <ac:spMk id="2" creationId="{41A3E3B8-CA32-497E-A5CD-8ADAACC2DE47}"/>
          </ac:spMkLst>
        </pc:spChg>
        <pc:spChg chg="mod">
          <ac:chgData name="Matthew Suderman" userId="S::ms13525@bristol.ac.uk::2709995e-3ea8-4fb0-9b62-eb8034dec529" providerId="AD" clId="Web-{A589FF39-8664-4590-9018-B3D5EBB2C1A6}" dt="2019-10-13T22:12:55.756" v="1725" actId="20577"/>
          <ac:spMkLst>
            <pc:docMk/>
            <pc:sldMk cId="2354811683" sldId="272"/>
            <ac:spMk id="3" creationId="{CFAE4DB1-4976-4964-A11D-22709F927B07}"/>
          </ac:spMkLst>
        </pc:spChg>
        <pc:spChg chg="mod">
          <ac:chgData name="Matthew Suderman" userId="S::ms13525@bristol.ac.uk::2709995e-3ea8-4fb0-9b62-eb8034dec529" providerId="AD" clId="Web-{A589FF39-8664-4590-9018-B3D5EBB2C1A6}" dt="2019-10-13T22:10:50.474" v="1573" actId="20577"/>
          <ac:spMkLst>
            <pc:docMk/>
            <pc:sldMk cId="2354811683" sldId="272"/>
            <ac:spMk id="5" creationId="{005C5DAD-1A91-4E5A-BD6B-FA706663424B}"/>
          </ac:spMkLst>
        </pc:spChg>
      </pc:sldChg>
      <pc:sldChg chg="addSp delSp modSp add replId">
        <pc:chgData name="Matthew Suderman" userId="S::ms13525@bristol.ac.uk::2709995e-3ea8-4fb0-9b62-eb8034dec529" providerId="AD" clId="Web-{A589FF39-8664-4590-9018-B3D5EBB2C1A6}" dt="2019-10-13T22:15:41.023" v="1814" actId="20577"/>
        <pc:sldMkLst>
          <pc:docMk/>
          <pc:sldMk cId="1080561969" sldId="273"/>
        </pc:sldMkLst>
        <pc:spChg chg="mod">
          <ac:chgData name="Matthew Suderman" userId="S::ms13525@bristol.ac.uk::2709995e-3ea8-4fb0-9b62-eb8034dec529" providerId="AD" clId="Web-{A589FF39-8664-4590-9018-B3D5EBB2C1A6}" dt="2019-10-13T22:15:25.913" v="1805" actId="14100"/>
          <ac:spMkLst>
            <pc:docMk/>
            <pc:sldMk cId="1080561969" sldId="273"/>
            <ac:spMk id="2" creationId="{41A3E3B8-CA32-497E-A5CD-8ADAACC2DE47}"/>
          </ac:spMkLst>
        </pc:spChg>
        <pc:spChg chg="mod">
          <ac:chgData name="Matthew Suderman" userId="S::ms13525@bristol.ac.uk::2709995e-3ea8-4fb0-9b62-eb8034dec529" providerId="AD" clId="Web-{A589FF39-8664-4590-9018-B3D5EBB2C1A6}" dt="2019-10-13T22:15:41.023" v="1814" actId="20577"/>
          <ac:spMkLst>
            <pc:docMk/>
            <pc:sldMk cId="1080561969" sldId="273"/>
            <ac:spMk id="3" creationId="{CFAE4DB1-4976-4964-A11D-22709F927B07}"/>
          </ac:spMkLst>
        </pc:spChg>
        <pc:spChg chg="add del mod">
          <ac:chgData name="Matthew Suderman" userId="S::ms13525@bristol.ac.uk::2709995e-3ea8-4fb0-9b62-eb8034dec529" providerId="AD" clId="Web-{A589FF39-8664-4590-9018-B3D5EBB2C1A6}" dt="2019-10-13T22:14:04.881" v="1744"/>
          <ac:spMkLst>
            <pc:docMk/>
            <pc:sldMk cId="1080561969" sldId="273"/>
            <ac:spMk id="4" creationId="{BD304C6C-79C2-459F-951C-BACB4BBD6C49}"/>
          </ac:spMkLst>
        </pc:spChg>
      </pc:sldChg>
      <pc:sldChg chg="new del">
        <pc:chgData name="Matthew Suderman" userId="S::ms13525@bristol.ac.uk::2709995e-3ea8-4fb0-9b62-eb8034dec529" providerId="AD" clId="Web-{A589FF39-8664-4590-9018-B3D5EBB2C1A6}" dt="2019-10-13T22:13:06.209" v="1729"/>
        <pc:sldMkLst>
          <pc:docMk/>
          <pc:sldMk cId="2664778556" sldId="273"/>
        </pc:sldMkLst>
      </pc:sldChg>
      <pc:sldChg chg="new del">
        <pc:chgData name="Matthew Suderman" userId="S::ms13525@bristol.ac.uk::2709995e-3ea8-4fb0-9b62-eb8034dec529" providerId="AD" clId="Web-{A589FF39-8664-4590-9018-B3D5EBB2C1A6}" dt="2019-10-13T22:16:12.023" v="1820"/>
        <pc:sldMkLst>
          <pc:docMk/>
          <pc:sldMk cId="2673129394" sldId="274"/>
        </pc:sldMkLst>
      </pc:sldChg>
      <pc:sldChg chg="modSp add replId">
        <pc:chgData name="Matthew Suderman" userId="S::ms13525@bristol.ac.uk::2709995e-3ea8-4fb0-9b62-eb8034dec529" providerId="AD" clId="Web-{A589FF39-8664-4590-9018-B3D5EBB2C1A6}" dt="2019-10-13T22:24:37.838" v="2577" actId="20577"/>
        <pc:sldMkLst>
          <pc:docMk/>
          <pc:sldMk cId="447666508" sldId="275"/>
        </pc:sldMkLst>
        <pc:spChg chg="mod">
          <ac:chgData name="Matthew Suderman" userId="S::ms13525@bristol.ac.uk::2709995e-3ea8-4fb0-9b62-eb8034dec529" providerId="AD" clId="Web-{A589FF39-8664-4590-9018-B3D5EBB2C1A6}" dt="2019-10-13T22:23:51.541" v="2531" actId="20577"/>
          <ac:spMkLst>
            <pc:docMk/>
            <pc:sldMk cId="447666508" sldId="275"/>
            <ac:spMk id="2" creationId="{41A3E3B8-CA32-497E-A5CD-8ADAACC2DE47}"/>
          </ac:spMkLst>
        </pc:spChg>
        <pc:spChg chg="mod">
          <ac:chgData name="Matthew Suderman" userId="S::ms13525@bristol.ac.uk::2709995e-3ea8-4fb0-9b62-eb8034dec529" providerId="AD" clId="Web-{A589FF39-8664-4590-9018-B3D5EBB2C1A6}" dt="2019-10-13T22:24:37.838" v="2577" actId="20577"/>
          <ac:spMkLst>
            <pc:docMk/>
            <pc:sldMk cId="447666508" sldId="275"/>
            <ac:spMk id="3" creationId="{CFAE4DB1-4976-4964-A11D-22709F927B07}"/>
          </ac:spMkLst>
        </pc:spChg>
        <pc:spChg chg="mod">
          <ac:chgData name="Matthew Suderman" userId="S::ms13525@bristol.ac.uk::2709995e-3ea8-4fb0-9b62-eb8034dec529" providerId="AD" clId="Web-{A589FF39-8664-4590-9018-B3D5EBB2C1A6}" dt="2019-10-13T22:16:35.429" v="1826" actId="20577"/>
          <ac:spMkLst>
            <pc:docMk/>
            <pc:sldMk cId="447666508" sldId="275"/>
            <ac:spMk id="5" creationId="{005C5DAD-1A91-4E5A-BD6B-FA706663424B}"/>
          </ac:spMkLst>
        </pc:spChg>
      </pc:sldChg>
      <pc:sldChg chg="new del">
        <pc:chgData name="Matthew Suderman" userId="S::ms13525@bristol.ac.uk::2709995e-3ea8-4fb0-9b62-eb8034dec529" providerId="AD" clId="Web-{A589FF39-8664-4590-9018-B3D5EBB2C1A6}" dt="2019-10-13T22:23:25.525" v="2525"/>
        <pc:sldMkLst>
          <pc:docMk/>
          <pc:sldMk cId="3175147014" sldId="276"/>
        </pc:sldMkLst>
      </pc:sldChg>
      <pc:sldChg chg="modSp add replId">
        <pc:chgData name="Matthew Suderman" userId="S::ms13525@bristol.ac.uk::2709995e-3ea8-4fb0-9b62-eb8034dec529" providerId="AD" clId="Web-{A589FF39-8664-4590-9018-B3D5EBB2C1A6}" dt="2019-10-13T22:29:18.965" v="2886" actId="20577"/>
        <pc:sldMkLst>
          <pc:docMk/>
          <pc:sldMk cId="3289766002" sldId="276"/>
        </pc:sldMkLst>
        <pc:spChg chg="mod">
          <ac:chgData name="Matthew Suderman" userId="S::ms13525@bristol.ac.uk::2709995e-3ea8-4fb0-9b62-eb8034dec529" providerId="AD" clId="Web-{A589FF39-8664-4590-9018-B3D5EBB2C1A6}" dt="2019-10-13T22:26:11.979" v="2583" actId="14100"/>
          <ac:spMkLst>
            <pc:docMk/>
            <pc:sldMk cId="3289766002" sldId="276"/>
            <ac:spMk id="2" creationId="{41A3E3B8-CA32-497E-A5CD-8ADAACC2DE47}"/>
          </ac:spMkLst>
        </pc:spChg>
        <pc:spChg chg="mod">
          <ac:chgData name="Matthew Suderman" userId="S::ms13525@bristol.ac.uk::2709995e-3ea8-4fb0-9b62-eb8034dec529" providerId="AD" clId="Web-{A589FF39-8664-4590-9018-B3D5EBB2C1A6}" dt="2019-10-13T22:29:18.965" v="2886" actId="20577"/>
          <ac:spMkLst>
            <pc:docMk/>
            <pc:sldMk cId="3289766002" sldId="276"/>
            <ac:spMk id="3" creationId="{CFAE4DB1-4976-4964-A11D-22709F927B07}"/>
          </ac:spMkLst>
        </pc:spChg>
      </pc:sldChg>
      <pc:sldChg chg="add del replId">
        <pc:chgData name="Matthew Suderman" userId="S::ms13525@bristol.ac.uk::2709995e-3ea8-4fb0-9b62-eb8034dec529" providerId="AD" clId="Web-{A589FF39-8664-4590-9018-B3D5EBB2C1A6}" dt="2019-10-13T22:23:29.620" v="2527"/>
        <pc:sldMkLst>
          <pc:docMk/>
          <pc:sldMk cId="206289118" sldId="277"/>
        </pc:sldMkLst>
      </pc:sldChg>
      <pc:sldChg chg="modSp add del replId">
        <pc:chgData name="Matthew Suderman" userId="S::ms13525@bristol.ac.uk::2709995e-3ea8-4fb0-9b62-eb8034dec529" providerId="AD" clId="Web-{A589FF39-8664-4590-9018-B3D5EBB2C1A6}" dt="2019-10-13T22:23:27.447" v="2526"/>
        <pc:sldMkLst>
          <pc:docMk/>
          <pc:sldMk cId="3135347522" sldId="278"/>
        </pc:sldMkLst>
        <pc:spChg chg="mod">
          <ac:chgData name="Matthew Suderman" userId="S::ms13525@bristol.ac.uk::2709995e-3ea8-4fb0-9b62-eb8034dec529" providerId="AD" clId="Web-{A589FF39-8664-4590-9018-B3D5EBB2C1A6}" dt="2019-10-13T22:21:11.071" v="2226" actId="20577"/>
          <ac:spMkLst>
            <pc:docMk/>
            <pc:sldMk cId="3135347522" sldId="278"/>
            <ac:spMk id="2" creationId="{41A3E3B8-CA32-497E-A5CD-8ADAACC2DE47}"/>
          </ac:spMkLst>
        </pc:spChg>
        <pc:spChg chg="mod">
          <ac:chgData name="Matthew Suderman" userId="S::ms13525@bristol.ac.uk::2709995e-3ea8-4fb0-9b62-eb8034dec529" providerId="AD" clId="Web-{A589FF39-8664-4590-9018-B3D5EBB2C1A6}" dt="2019-10-13T22:23:17.605" v="2521" actId="20577"/>
          <ac:spMkLst>
            <pc:docMk/>
            <pc:sldMk cId="3135347522" sldId="278"/>
            <ac:spMk id="3" creationId="{CFAE4DB1-4976-4964-A11D-22709F927B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13/10/2019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13/10/2019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13/10/2019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imhgenetics.org/resources/commonmind"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gd.big.ac.cn/ewas/datahub"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5346"/>
            <a:ext cx="9144000" cy="2387600"/>
          </a:xfrm>
        </p:spPr>
        <p:txBody>
          <a:bodyPr/>
          <a:lstStyle/>
          <a:p>
            <a:r>
              <a:rPr lang="en-GB" dirty="0">
                <a:cs typeface="Calibri Light"/>
              </a:rPr>
              <a:t>Journal club</a:t>
            </a:r>
            <a:br>
              <a:rPr lang="en-GB" dirty="0">
                <a:cs typeface="Calibri Light"/>
              </a:rPr>
            </a:br>
            <a:r>
              <a:rPr lang="en-GB">
                <a:cs typeface="Calibri Light"/>
              </a:rPr>
              <a:t>Oct 14, 2019</a:t>
            </a:r>
            <a:endParaRPr lang="en-GB"/>
          </a:p>
        </p:txBody>
      </p:sp>
      <p:graphicFrame>
        <p:nvGraphicFramePr>
          <p:cNvPr id="4" name="Table 4">
            <a:extLst>
              <a:ext uri="{FF2B5EF4-FFF2-40B4-BE49-F238E27FC236}">
                <a16:creationId xmlns:a16="http://schemas.microsoft.com/office/drawing/2014/main" id="{44BA0544-E9B3-4E6C-A2C7-C9AB17C34C21}"/>
              </a:ext>
            </a:extLst>
          </p:cNvPr>
          <p:cNvGraphicFramePr>
            <a:graphicFrameLocks noGrp="1"/>
          </p:cNvGraphicFramePr>
          <p:nvPr>
            <p:extLst>
              <p:ext uri="{D42A27DB-BD31-4B8C-83A1-F6EECF244321}">
                <p14:modId xmlns:p14="http://schemas.microsoft.com/office/powerpoint/2010/main" val="2439017248"/>
              </p:ext>
            </p:extLst>
          </p:nvPr>
        </p:nvGraphicFramePr>
        <p:xfrm>
          <a:off x="4271850" y="2892138"/>
          <a:ext cx="3809734" cy="3337556"/>
        </p:xfrm>
        <a:graphic>
          <a:graphicData uri="http://schemas.openxmlformats.org/drawingml/2006/table">
            <a:tbl>
              <a:tblPr firstRow="1" bandRow="1">
                <a:tableStyleId>{5C22544A-7EE6-4342-B048-85BDC9FD1C3A}</a:tableStyleId>
              </a:tblPr>
              <a:tblGrid>
                <a:gridCol w="2742880">
                  <a:extLst>
                    <a:ext uri="{9D8B030D-6E8A-4147-A177-3AD203B41FA5}">
                      <a16:colId xmlns:a16="http://schemas.microsoft.com/office/drawing/2014/main" val="4203194865"/>
                    </a:ext>
                  </a:extLst>
                </a:gridCol>
                <a:gridCol w="1066854">
                  <a:extLst>
                    <a:ext uri="{9D8B030D-6E8A-4147-A177-3AD203B41FA5}">
                      <a16:colId xmlns:a16="http://schemas.microsoft.com/office/drawing/2014/main" val="2926195362"/>
                    </a:ext>
                  </a:extLst>
                </a:gridCol>
              </a:tblGrid>
              <a:tr h="370839">
                <a:tc>
                  <a:txBody>
                    <a:bodyPr/>
                    <a:lstStyle/>
                    <a:p>
                      <a:pPr lvl="0">
                        <a:buNone/>
                      </a:pPr>
                      <a:r>
                        <a:rPr lang="en-GB"/>
                        <a:t>Categories</a:t>
                      </a:r>
                      <a:endParaRPr lang="en-GB" dirty="0"/>
                    </a:p>
                  </a:txBody>
                  <a:tcPr/>
                </a:tc>
                <a:tc>
                  <a:txBody>
                    <a:bodyPr/>
                    <a:lstStyle/>
                    <a:p>
                      <a:pPr lvl="0">
                        <a:buNone/>
                      </a:pPr>
                      <a:r>
                        <a:rPr lang="en-GB"/>
                        <a:t>Number</a:t>
                      </a:r>
                      <a:endParaRPr lang="en-GB" dirty="0"/>
                    </a:p>
                  </a:txBody>
                  <a:tcPr/>
                </a:tc>
                <a:extLst>
                  <a:ext uri="{0D108BD9-81ED-4DB2-BD59-A6C34878D82A}">
                    <a16:rowId xmlns:a16="http://schemas.microsoft.com/office/drawing/2014/main" val="3951958382"/>
                  </a:ext>
                </a:extLst>
              </a:tr>
              <a:tr h="370840">
                <a:tc>
                  <a:txBody>
                    <a:bodyPr/>
                    <a:lstStyle/>
                    <a:p>
                      <a:r>
                        <a:rPr lang="en-GB"/>
                        <a:t>Database</a:t>
                      </a:r>
                    </a:p>
                  </a:txBody>
                  <a:tcPr/>
                </a:tc>
                <a:tc>
                  <a:txBody>
                    <a:bodyPr/>
                    <a:lstStyle/>
                    <a:p>
                      <a:r>
                        <a:rPr lang="en-GB"/>
                        <a:t>3</a:t>
                      </a:r>
                    </a:p>
                  </a:txBody>
                  <a:tcPr/>
                </a:tc>
                <a:extLst>
                  <a:ext uri="{0D108BD9-81ED-4DB2-BD59-A6C34878D82A}">
                    <a16:rowId xmlns:a16="http://schemas.microsoft.com/office/drawing/2014/main" val="3767991088"/>
                  </a:ext>
                </a:extLst>
              </a:tr>
              <a:tr h="370840">
                <a:tc>
                  <a:txBody>
                    <a:bodyPr/>
                    <a:lstStyle/>
                    <a:p>
                      <a:r>
                        <a:rPr lang="en-GB"/>
                        <a:t>DNAm age</a:t>
                      </a:r>
                    </a:p>
                  </a:txBody>
                  <a:tcPr/>
                </a:tc>
                <a:tc>
                  <a:txBody>
                    <a:bodyPr/>
                    <a:lstStyle/>
                    <a:p>
                      <a:r>
                        <a:rPr lang="en-GB"/>
                        <a:t>2</a:t>
                      </a:r>
                    </a:p>
                  </a:txBody>
                  <a:tcPr/>
                </a:tc>
                <a:extLst>
                  <a:ext uri="{0D108BD9-81ED-4DB2-BD59-A6C34878D82A}">
                    <a16:rowId xmlns:a16="http://schemas.microsoft.com/office/drawing/2014/main" val="1712264222"/>
                  </a:ext>
                </a:extLst>
              </a:tr>
              <a:tr h="370840">
                <a:tc>
                  <a:txBody>
                    <a:bodyPr/>
                    <a:lstStyle/>
                    <a:p>
                      <a:r>
                        <a:rPr lang="en-GB"/>
                        <a:t>DNAm score (smoking)</a:t>
                      </a:r>
                    </a:p>
                  </a:txBody>
                  <a:tcPr/>
                </a:tc>
                <a:tc>
                  <a:txBody>
                    <a:bodyPr/>
                    <a:lstStyle/>
                    <a:p>
                      <a:r>
                        <a:rPr lang="en-GB"/>
                        <a:t>1</a:t>
                      </a:r>
                    </a:p>
                  </a:txBody>
                  <a:tcPr/>
                </a:tc>
                <a:extLst>
                  <a:ext uri="{0D108BD9-81ED-4DB2-BD59-A6C34878D82A}">
                    <a16:rowId xmlns:a16="http://schemas.microsoft.com/office/drawing/2014/main" val="4217242403"/>
                  </a:ext>
                </a:extLst>
              </a:tr>
              <a:tr h="370840">
                <a:tc>
                  <a:txBody>
                    <a:bodyPr/>
                    <a:lstStyle/>
                    <a:p>
                      <a:r>
                        <a:rPr lang="en-GB"/>
                        <a:t>Epigenetics</a:t>
                      </a:r>
                    </a:p>
                  </a:txBody>
                  <a:tcPr/>
                </a:tc>
                <a:tc>
                  <a:txBody>
                    <a:bodyPr/>
                    <a:lstStyle/>
                    <a:p>
                      <a:r>
                        <a:rPr lang="en-GB"/>
                        <a:t>1</a:t>
                      </a:r>
                    </a:p>
                  </a:txBody>
                  <a:tcPr/>
                </a:tc>
                <a:extLst>
                  <a:ext uri="{0D108BD9-81ED-4DB2-BD59-A6C34878D82A}">
                    <a16:rowId xmlns:a16="http://schemas.microsoft.com/office/drawing/2014/main" val="2996723276"/>
                  </a:ext>
                </a:extLst>
              </a:tr>
              <a:tr h="370840">
                <a:tc>
                  <a:txBody>
                    <a:bodyPr/>
                    <a:lstStyle/>
                    <a:p>
                      <a:r>
                        <a:rPr lang="en-GB"/>
                        <a:t>EWAS</a:t>
                      </a:r>
                    </a:p>
                  </a:txBody>
                  <a:tcPr/>
                </a:tc>
                <a:tc>
                  <a:txBody>
                    <a:bodyPr/>
                    <a:lstStyle/>
                    <a:p>
                      <a:r>
                        <a:rPr lang="en-GB"/>
                        <a:t>6</a:t>
                      </a:r>
                    </a:p>
                  </a:txBody>
                  <a:tcPr/>
                </a:tc>
                <a:extLst>
                  <a:ext uri="{0D108BD9-81ED-4DB2-BD59-A6C34878D82A}">
                    <a16:rowId xmlns:a16="http://schemas.microsoft.com/office/drawing/2014/main" val="3383544391"/>
                  </a:ext>
                </a:extLst>
              </a:tr>
              <a:tr h="370840">
                <a:tc>
                  <a:txBody>
                    <a:bodyPr/>
                    <a:lstStyle/>
                    <a:p>
                      <a:r>
                        <a:rPr lang="en-GB"/>
                        <a:t>Genetics</a:t>
                      </a:r>
                    </a:p>
                  </a:txBody>
                  <a:tcPr/>
                </a:tc>
                <a:tc>
                  <a:txBody>
                    <a:bodyPr/>
                    <a:lstStyle/>
                    <a:p>
                      <a:r>
                        <a:rPr lang="en-GB"/>
                        <a:t>1</a:t>
                      </a:r>
                    </a:p>
                  </a:txBody>
                  <a:tcPr/>
                </a:tc>
                <a:extLst>
                  <a:ext uri="{0D108BD9-81ED-4DB2-BD59-A6C34878D82A}">
                    <a16:rowId xmlns:a16="http://schemas.microsoft.com/office/drawing/2014/main" val="3208821603"/>
                  </a:ext>
                </a:extLst>
              </a:tr>
              <a:tr h="370839">
                <a:tc>
                  <a:txBody>
                    <a:bodyPr/>
                    <a:lstStyle/>
                    <a:p>
                      <a:pPr lvl="0">
                        <a:buNone/>
                      </a:pPr>
                      <a:r>
                        <a:rPr lang="en-GB"/>
                        <a:t>meQTLs</a:t>
                      </a:r>
                      <a:endParaRPr lang="en-GB" dirty="0"/>
                    </a:p>
                  </a:txBody>
                  <a:tcPr/>
                </a:tc>
                <a:tc>
                  <a:txBody>
                    <a:bodyPr/>
                    <a:lstStyle/>
                    <a:p>
                      <a:pPr lvl="0">
                        <a:buNone/>
                      </a:pPr>
                      <a:r>
                        <a:rPr lang="en-GB"/>
                        <a:t>2</a:t>
                      </a:r>
                      <a:endParaRPr lang="en-GB" dirty="0"/>
                    </a:p>
                  </a:txBody>
                  <a:tcPr/>
                </a:tc>
                <a:extLst>
                  <a:ext uri="{0D108BD9-81ED-4DB2-BD59-A6C34878D82A}">
                    <a16:rowId xmlns:a16="http://schemas.microsoft.com/office/drawing/2014/main" val="1078076991"/>
                  </a:ext>
                </a:extLst>
              </a:tr>
              <a:tr h="370838">
                <a:tc>
                  <a:txBody>
                    <a:bodyPr/>
                    <a:lstStyle/>
                    <a:p>
                      <a:pPr lvl="0">
                        <a:buNone/>
                      </a:pPr>
                      <a:r>
                        <a:rPr lang="en-GB"/>
                        <a:t>Methods</a:t>
                      </a:r>
                      <a:endParaRPr lang="en-GB" dirty="0"/>
                    </a:p>
                  </a:txBody>
                  <a:tcPr/>
                </a:tc>
                <a:tc>
                  <a:txBody>
                    <a:bodyPr/>
                    <a:lstStyle/>
                    <a:p>
                      <a:pPr lvl="0">
                        <a:buNone/>
                      </a:pPr>
                      <a:r>
                        <a:rPr lang="en-GB"/>
                        <a:t>2</a:t>
                      </a:r>
                      <a:endParaRPr lang="en-GB" dirty="0"/>
                    </a:p>
                  </a:txBody>
                  <a:tcPr/>
                </a:tc>
                <a:extLst>
                  <a:ext uri="{0D108BD9-81ED-4DB2-BD59-A6C34878D82A}">
                    <a16:rowId xmlns:a16="http://schemas.microsoft.com/office/drawing/2014/main" val="689170019"/>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733324"/>
          </a:xfrm>
          <a:solidFill>
            <a:schemeClr val="accent1">
              <a:lumMod val="20000"/>
              <a:lumOff val="80000"/>
            </a:schemeClr>
          </a:solidFill>
        </p:spPr>
        <p:txBody>
          <a:bodyPr>
            <a:noAutofit/>
          </a:bodyPr>
          <a:lstStyle/>
          <a:p>
            <a:r>
              <a:rPr lang="en-GB" sz="2800">
                <a:ea typeface="+mj-lt"/>
                <a:cs typeface="+mj-lt"/>
              </a:rPr>
              <a:t>Broholm C, Ribel-Madsen R, Hjort L, Olsson AH, Ahlers JMD, Hansen NS, Schrölkamp M, Gillberg L, Perfilyev A, Volkov P, Ling C, Jørgensen SW, Mortensen B, Hingst J, Wojtaszewski J, Scheele C, Brøns C, Pedersen BK, Vaag A. </a:t>
            </a:r>
            <a:r>
              <a:rPr lang="en-GB" sz="2800" b="1">
                <a:ea typeface="+mj-lt"/>
                <a:cs typeface="+mj-lt"/>
              </a:rPr>
              <a:t>Epigenome- and Transcriptome-wide Changes in Muscle Stem Cells from Low Birth Weight Men</a:t>
            </a:r>
            <a:r>
              <a:rPr lang="en-GB" sz="2800">
                <a:ea typeface="+mj-lt"/>
                <a:cs typeface="+mj-lt"/>
              </a:rPr>
              <a:t>. Endocr Res. 2019 Sep 30:1-14. doi: 10.1080/07435800.2019.1669160. [Epub ahead of print] PubMed PMID: 31566019.</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3181724"/>
            <a:ext cx="10515600" cy="3331035"/>
          </a:xfrm>
        </p:spPr>
        <p:txBody>
          <a:bodyPr vert="horz" lIns="91440" tIns="45720" rIns="91440" bIns="45720" rtlCol="0" anchor="t">
            <a:normAutofit/>
          </a:bodyPr>
          <a:lstStyle/>
          <a:p>
            <a:r>
              <a:rPr lang="en-GB">
                <a:ea typeface="+mn-lt"/>
                <a:cs typeface="+mn-lt"/>
              </a:rPr>
              <a:t>muscle progenitor cells </a:t>
            </a:r>
            <a:endParaRPr lang="en-GB" dirty="0">
              <a:ea typeface="+mn-lt"/>
              <a:cs typeface="+mn-lt"/>
            </a:endParaRPr>
          </a:p>
          <a:p>
            <a:r>
              <a:rPr lang="en-GB">
                <a:ea typeface="+mn-lt"/>
                <a:cs typeface="+mn-lt"/>
              </a:rPr>
              <a:t>23 LBW and 15 NBW controls</a:t>
            </a:r>
          </a:p>
          <a:p>
            <a:r>
              <a:rPr lang="en-GB">
                <a:ea typeface="+mn-lt"/>
                <a:cs typeface="+mn-lt"/>
              </a:rPr>
              <a:t>56 CpG sites differentially methylated</a:t>
            </a:r>
          </a:p>
          <a:p>
            <a:r>
              <a:rPr lang="en-GB">
                <a:ea typeface="+mn-lt"/>
                <a:cs typeface="+mn-lt"/>
              </a:rPr>
              <a:t>14 genes differentially expressed, particularly FYN and HDAC7</a:t>
            </a:r>
          </a:p>
          <a:p>
            <a:r>
              <a:rPr lang="en-GB">
                <a:ea typeface="+mn-lt"/>
                <a:cs typeface="+mn-lt"/>
              </a:rPr>
              <a:t>follow-up experimental work determined that "Silencing of FYN and HDAC7 was associated with impaired myotube formation, which for HDAC7 reduced muscle glucose uptake."</a:t>
            </a:r>
            <a:endParaRPr lang="en-GB">
              <a:cs typeface="Calibri"/>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EWAS</a:t>
            </a:r>
            <a:endParaRPr lang="en-GB" dirty="0">
              <a:cs typeface="Calibri"/>
            </a:endParaRPr>
          </a:p>
        </p:txBody>
      </p:sp>
    </p:spTree>
    <p:extLst>
      <p:ext uri="{BB962C8B-B14F-4D97-AF65-F5344CB8AC3E}">
        <p14:creationId xmlns:p14="http://schemas.microsoft.com/office/powerpoint/2010/main" val="373707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100477"/>
          </a:xfrm>
          <a:solidFill>
            <a:schemeClr val="accent1">
              <a:lumMod val="20000"/>
              <a:lumOff val="80000"/>
            </a:schemeClr>
          </a:solidFill>
        </p:spPr>
        <p:txBody>
          <a:bodyPr>
            <a:noAutofit/>
          </a:bodyPr>
          <a:lstStyle/>
          <a:p>
            <a:r>
              <a:rPr lang="en-GB" sz="2800">
                <a:ea typeface="+mj-lt"/>
                <a:cs typeface="+mj-lt"/>
              </a:rPr>
              <a:t>Solomon O, Macisaac JL, Tindula G, Kobor MS, Eskenazi B, Holland N. 5-</a:t>
            </a:r>
            <a:r>
              <a:rPr lang="en-GB" sz="2800" b="1">
                <a:ea typeface="+mj-lt"/>
                <a:cs typeface="+mj-lt"/>
              </a:rPr>
              <a:t>Hydroxymethylcytosine in cord blood and associations of DNA methylation with sex in newborns.</a:t>
            </a:r>
            <a:r>
              <a:rPr lang="en-GB" sz="2800">
                <a:ea typeface="+mj-lt"/>
                <a:cs typeface="+mj-lt"/>
              </a:rPr>
              <a:t> Mutagenesis. 2019 Oct 6. pii: gez023. doi: 10.1093/mutage/gez023. [Epub ahead of print] PubMed PMID: 31587037.</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2548877"/>
            <a:ext cx="10515600" cy="3963882"/>
          </a:xfrm>
        </p:spPr>
        <p:txBody>
          <a:bodyPr vert="horz" lIns="91440" tIns="45720" rIns="91440" bIns="45720" rtlCol="0" anchor="t">
            <a:normAutofit/>
          </a:bodyPr>
          <a:lstStyle/>
          <a:p>
            <a:r>
              <a:rPr lang="en-GB">
                <a:ea typeface="+mn-lt"/>
                <a:cs typeface="+mn-lt"/>
              </a:rPr>
              <a:t>5mC and 5hmC</a:t>
            </a:r>
            <a:endParaRPr lang="en-GB" dirty="0">
              <a:ea typeface="+mn-lt"/>
              <a:cs typeface="+mn-lt"/>
            </a:endParaRPr>
          </a:p>
          <a:p>
            <a:r>
              <a:rPr lang="en-GB">
                <a:ea typeface="+mn-lt"/>
                <a:cs typeface="+mn-lt"/>
              </a:rPr>
              <a:t>n=41 (CHAMACOS)</a:t>
            </a:r>
          </a:p>
          <a:p>
            <a:r>
              <a:rPr lang="en-GB">
                <a:ea typeface="+mn-lt"/>
                <a:cs typeface="+mn-lt"/>
              </a:rPr>
              <a:t>cord blood</a:t>
            </a:r>
            <a:endParaRPr lang="en-GB" dirty="0">
              <a:ea typeface="+mn-lt"/>
              <a:cs typeface="+mn-lt"/>
            </a:endParaRPr>
          </a:p>
          <a:p>
            <a:r>
              <a:rPr lang="en-GB">
                <a:ea typeface="+mn-lt"/>
                <a:cs typeface="+mn-lt"/>
              </a:rPr>
              <a:t>low levels of 5hmC</a:t>
            </a:r>
          </a:p>
          <a:p>
            <a:r>
              <a:rPr lang="en-GB">
                <a:ea typeface="+mn-lt"/>
                <a:cs typeface="+mn-lt"/>
              </a:rPr>
              <a:t>cor(5mC, 5hmC+5mC) = 0.25</a:t>
            </a:r>
          </a:p>
          <a:p>
            <a:r>
              <a:rPr lang="en-GB">
                <a:ea typeface="+mn-lt"/>
                <a:cs typeface="+mn-lt"/>
              </a:rPr>
              <a:t>5hmC sex-discordant at 21 CpG sites</a:t>
            </a:r>
            <a:endParaRPr lang="en-GB">
              <a:cs typeface="Calibri"/>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EWAS</a:t>
            </a:r>
            <a:endParaRPr lang="en-GB" dirty="0">
              <a:cs typeface="Calibri"/>
            </a:endParaRPr>
          </a:p>
        </p:txBody>
      </p:sp>
    </p:spTree>
    <p:extLst>
      <p:ext uri="{BB962C8B-B14F-4D97-AF65-F5344CB8AC3E}">
        <p14:creationId xmlns:p14="http://schemas.microsoft.com/office/powerpoint/2010/main" val="90252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888307"/>
          </a:xfrm>
          <a:solidFill>
            <a:schemeClr val="accent1">
              <a:lumMod val="20000"/>
              <a:lumOff val="80000"/>
            </a:schemeClr>
          </a:solidFill>
        </p:spPr>
        <p:txBody>
          <a:bodyPr>
            <a:noAutofit/>
          </a:bodyPr>
          <a:lstStyle/>
          <a:p>
            <a:r>
              <a:rPr lang="en-GB" sz="2800">
                <a:ea typeface="+mj-lt"/>
                <a:cs typeface="+mj-lt"/>
              </a:rPr>
              <a:t>Ju C, Fiori LM, Belzeaux R, Theroux JF, Chen GG, Aouabed Z, Blier P, Farzan F, Frey BN, Giacobbe P, Lam RW, Leri F, MacQueen GM, Milev R, Müller DJ, Parikh SV, Rotzinger S, Soares CN, Uher R, Li Q, Foster JA, Kennedy SH, Turecki G. </a:t>
            </a:r>
            <a:r>
              <a:rPr lang="en-GB" sz="2800" b="1">
                <a:ea typeface="+mj-lt"/>
                <a:cs typeface="+mj-lt"/>
              </a:rPr>
              <a:t>Integrated genome-wide methylation and expression analyses reveal functional predictors of response to antidepressants. </a:t>
            </a:r>
            <a:r>
              <a:rPr lang="en-GB" sz="2800">
                <a:ea typeface="+mj-lt"/>
                <a:cs typeface="+mj-lt"/>
              </a:rPr>
              <a:t>Transl Psychiatry. 2019 Oct 8;9(1):254. doi: 10.1038/s41398-019-0589-0. PubMed PMID: 31594917.</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3336707"/>
            <a:ext cx="10515600" cy="3176052"/>
          </a:xfrm>
        </p:spPr>
        <p:txBody>
          <a:bodyPr vert="horz" lIns="91440" tIns="45720" rIns="91440" bIns="45720" rtlCol="0" anchor="t">
            <a:normAutofit fontScale="70000" lnSpcReduction="20000"/>
          </a:bodyPr>
          <a:lstStyle/>
          <a:p>
            <a:r>
              <a:rPr lang="en-GB">
                <a:ea typeface="+mn-lt"/>
                <a:cs typeface="+mn-lt"/>
              </a:rPr>
              <a:t>n=211 MDD and n=112 controls age 18-60</a:t>
            </a:r>
          </a:p>
          <a:p>
            <a:r>
              <a:rPr lang="en-GB">
                <a:ea typeface="+mn-lt"/>
                <a:cs typeface="+mn-lt"/>
              </a:rPr>
              <a:t>8-week escitalopram (SRI anti-depressant)</a:t>
            </a:r>
          </a:p>
          <a:p>
            <a:r>
              <a:rPr lang="en-GB">
                <a:ea typeface="+mn-lt"/>
                <a:cs typeface="+mn-lt"/>
              </a:rPr>
              <a:t>n=82 responders and n=95 non-responders among MDD</a:t>
            </a:r>
          </a:p>
          <a:p>
            <a:r>
              <a:rPr lang="en-GB">
                <a:ea typeface="+mn-lt"/>
                <a:cs typeface="+mn-lt"/>
              </a:rPr>
              <a:t>303 CpG sites differentially methylated</a:t>
            </a:r>
          </a:p>
          <a:p>
            <a:r>
              <a:rPr lang="en-GB">
                <a:ea typeface="+mn-lt"/>
                <a:cs typeface="+mn-lt"/>
              </a:rPr>
              <a:t>2009 differentially expressed genes</a:t>
            </a:r>
          </a:p>
          <a:p>
            <a:r>
              <a:rPr lang="en-GB">
                <a:ea typeface="+mn-lt"/>
                <a:cs typeface="+mn-lt"/>
              </a:rPr>
              <a:t>overlap = 3 genes/CpG sites</a:t>
            </a:r>
            <a:endParaRPr lang="en-GB" dirty="0">
              <a:ea typeface="+mn-lt"/>
              <a:cs typeface="+mn-lt"/>
            </a:endParaRPr>
          </a:p>
          <a:p>
            <a:r>
              <a:rPr lang="en-GB">
                <a:ea typeface="+mn-lt"/>
                <a:cs typeface="+mn-lt"/>
              </a:rPr>
              <a:t>replication: </a:t>
            </a:r>
          </a:p>
          <a:p>
            <a:pPr lvl="1"/>
            <a:r>
              <a:rPr lang="en-GB">
                <a:ea typeface="+mn-lt"/>
                <a:cs typeface="+mn-lt"/>
              </a:rPr>
              <a:t>n=71 responders and n=76 non-responders</a:t>
            </a:r>
            <a:endParaRPr lang="en-GB" dirty="0">
              <a:ea typeface="+mn-lt"/>
              <a:cs typeface="+mn-lt"/>
            </a:endParaRPr>
          </a:p>
          <a:p>
            <a:pPr lvl="1"/>
            <a:r>
              <a:rPr lang="en-GB">
                <a:ea typeface="+mn-lt"/>
                <a:cs typeface="+mn-lt"/>
              </a:rPr>
              <a:t>One of three overlapping sites replicated </a:t>
            </a:r>
          </a:p>
          <a:p>
            <a:pPr lvl="1"/>
            <a:r>
              <a:rPr lang="en-GB">
                <a:ea typeface="+mn-lt"/>
                <a:cs typeface="+mn-lt"/>
              </a:rPr>
              <a:t>AUC = 0.59 for predicting response </a:t>
            </a:r>
            <a:endParaRPr lang="en-GB">
              <a:cs typeface="Calibri"/>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EWAS</a:t>
            </a:r>
            <a:endParaRPr lang="en-GB" dirty="0">
              <a:cs typeface="Calibri"/>
            </a:endParaRPr>
          </a:p>
        </p:txBody>
      </p:sp>
    </p:spTree>
    <p:extLst>
      <p:ext uri="{BB962C8B-B14F-4D97-AF65-F5344CB8AC3E}">
        <p14:creationId xmlns:p14="http://schemas.microsoft.com/office/powerpoint/2010/main" val="142226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1971324"/>
          </a:xfrm>
          <a:solidFill>
            <a:schemeClr val="accent1">
              <a:lumMod val="20000"/>
              <a:lumOff val="80000"/>
            </a:schemeClr>
          </a:solidFill>
        </p:spPr>
        <p:txBody>
          <a:bodyPr>
            <a:noAutofit/>
          </a:bodyPr>
          <a:lstStyle/>
          <a:p>
            <a:r>
              <a:rPr lang="en-GB" sz="2800">
                <a:ea typeface="+mj-lt"/>
                <a:cs typeface="+mj-lt"/>
              </a:rPr>
              <a:t>Liu J, Zhang Z, Xu J, Song X, Yuan W, Miao M, Liang H, Du J. </a:t>
            </a:r>
            <a:r>
              <a:rPr lang="en-GB" sz="2800" b="1">
                <a:ea typeface="+mj-lt"/>
                <a:cs typeface="+mj-lt"/>
              </a:rPr>
              <a:t>Genome-wide DNA methylation changes in placenta tissues associated with small for gestational age newborns; cohort study in the Chinese population.</a:t>
            </a:r>
            <a:r>
              <a:rPr lang="en-GB" sz="2800" dirty="0">
                <a:ea typeface="+mj-lt"/>
                <a:cs typeface="+mj-lt"/>
              </a:rPr>
              <a:t> </a:t>
            </a:r>
            <a:r>
              <a:rPr lang="en-GB" sz="2800">
                <a:ea typeface="+mj-lt"/>
                <a:cs typeface="+mj-lt"/>
              </a:rPr>
              <a:t>Epigenomics. 2019 Oct 9. doi: 10.2217/epi-2019-0004. [Epub ahead of print] PubMed PMID: 31596135.</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2523046"/>
            <a:ext cx="10515600" cy="3989713"/>
          </a:xfrm>
        </p:spPr>
        <p:txBody>
          <a:bodyPr vert="horz" lIns="91440" tIns="45720" rIns="91440" bIns="45720" rtlCol="0" anchor="t">
            <a:normAutofit/>
          </a:bodyPr>
          <a:lstStyle/>
          <a:p>
            <a:r>
              <a:rPr lang="en-GB">
                <a:ea typeface="+mn-lt"/>
                <a:cs typeface="+mn-lt"/>
              </a:rPr>
              <a:t>n=1292, with 39 small for gestational age</a:t>
            </a:r>
            <a:endParaRPr lang="en-US">
              <a:ea typeface="+mn-lt"/>
              <a:cs typeface="+mn-lt"/>
            </a:endParaRPr>
          </a:p>
          <a:p>
            <a:r>
              <a:rPr lang="en-GB">
                <a:ea typeface="+mn-lt"/>
                <a:cs typeface="+mn-lt"/>
              </a:rPr>
              <a:t>Placenta</a:t>
            </a:r>
            <a:endParaRPr lang="en-US">
              <a:ea typeface="+mn-lt"/>
              <a:cs typeface="+mn-lt"/>
            </a:endParaRPr>
          </a:p>
          <a:p>
            <a:r>
              <a:rPr lang="en-GB">
                <a:ea typeface="+mn-lt"/>
                <a:cs typeface="+mn-lt"/>
              </a:rPr>
              <a:t>2012 CpG sites associated with SGA</a:t>
            </a:r>
            <a:endParaRPr lang="en-US">
              <a:ea typeface="+mn-lt"/>
              <a:cs typeface="+mn-lt"/>
            </a:endParaRPr>
          </a:p>
          <a:p>
            <a:r>
              <a:rPr lang="en-GB">
                <a:ea typeface="+mn-lt"/>
                <a:cs typeface="+mn-lt"/>
              </a:rPr>
              <a:t>5 CpG sites associated with folic acid supplementation (FAM198A)</a:t>
            </a:r>
            <a:endParaRPr lang="en-US">
              <a:cs typeface="Calibri"/>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EWAS</a:t>
            </a:r>
            <a:endParaRPr lang="en-GB" dirty="0">
              <a:cs typeface="Calibri"/>
            </a:endParaRPr>
          </a:p>
        </p:txBody>
      </p:sp>
    </p:spTree>
    <p:extLst>
      <p:ext uri="{BB962C8B-B14F-4D97-AF65-F5344CB8AC3E}">
        <p14:creationId xmlns:p14="http://schemas.microsoft.com/office/powerpoint/2010/main" val="113027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1971324"/>
          </a:xfrm>
          <a:solidFill>
            <a:schemeClr val="accent1">
              <a:lumMod val="20000"/>
              <a:lumOff val="80000"/>
            </a:schemeClr>
          </a:solidFill>
        </p:spPr>
        <p:txBody>
          <a:bodyPr>
            <a:noAutofit/>
          </a:bodyPr>
          <a:lstStyle/>
          <a:p>
            <a:r>
              <a:rPr lang="en-GB" sz="2800">
                <a:ea typeface="+mj-lt"/>
                <a:cs typeface="+mj-lt"/>
              </a:rPr>
              <a:t>Kresovich JK, Harmon QE, Xu Z, Nichols HB, Sandler DP, Taylor JA. </a:t>
            </a:r>
            <a:r>
              <a:rPr lang="en-GB" sz="2800" b="1">
                <a:ea typeface="+mj-lt"/>
                <a:cs typeface="+mj-lt"/>
              </a:rPr>
              <a:t>Reproduction, DNA methylation and biological age.</a:t>
            </a:r>
            <a:r>
              <a:rPr lang="en-GB" sz="2800">
                <a:ea typeface="+mj-lt"/>
                <a:cs typeface="+mj-lt"/>
              </a:rPr>
              <a:t> Hum Reprod. 2019 Oct 10. pii: dez149. doi: 10.1093/humrep/dez149. [Epub ahead of print] PubMed PMID: 31600381.</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2523046"/>
            <a:ext cx="10515600" cy="3989713"/>
          </a:xfrm>
        </p:spPr>
        <p:txBody>
          <a:bodyPr vert="horz" lIns="91440" tIns="45720" rIns="91440" bIns="45720" rtlCol="0" anchor="t">
            <a:normAutofit/>
          </a:bodyPr>
          <a:lstStyle/>
          <a:p>
            <a:r>
              <a:rPr lang="en-GB">
                <a:ea typeface="+mn-lt"/>
                <a:cs typeface="+mn-lt"/>
              </a:rPr>
              <a:t>n=2356 women age 35-74 (Sister Study)</a:t>
            </a:r>
            <a:endParaRPr lang="en-US">
              <a:ea typeface="+mn-lt"/>
              <a:cs typeface="+mn-lt"/>
            </a:endParaRPr>
          </a:p>
          <a:p>
            <a:r>
              <a:rPr lang="en-GB">
                <a:ea typeface="+mn-lt"/>
                <a:cs typeface="+mn-lt"/>
              </a:rPr>
              <a:t>whole blood</a:t>
            </a:r>
            <a:endParaRPr lang="en-US">
              <a:ea typeface="+mn-lt"/>
              <a:cs typeface="+mn-lt"/>
            </a:endParaRPr>
          </a:p>
          <a:p>
            <a:r>
              <a:rPr lang="en-GB">
                <a:ea typeface="+mn-lt"/>
                <a:cs typeface="+mn-lt"/>
              </a:rPr>
              <a:t>parity associated with 17 CpG sites</a:t>
            </a:r>
            <a:endParaRPr lang="en-GB" dirty="0">
              <a:ea typeface="+mn-lt"/>
              <a:cs typeface="+mn-lt"/>
            </a:endParaRPr>
          </a:p>
          <a:p>
            <a:r>
              <a:rPr lang="en-GB">
                <a:ea typeface="+mn-lt"/>
                <a:cs typeface="+mn-lt"/>
              </a:rPr>
              <a:t>Hannum, Horvath and Phenoage epigenetic clocks</a:t>
            </a:r>
            <a:endParaRPr lang="en-US">
              <a:ea typeface="+mn-lt"/>
              <a:cs typeface="+mn-lt"/>
            </a:endParaRPr>
          </a:p>
          <a:p>
            <a:pPr lvl="1"/>
            <a:r>
              <a:rPr lang="en-GB">
                <a:ea typeface="+mn-lt"/>
                <a:cs typeface="+mn-lt"/>
              </a:rPr>
              <a:t>weak associations with parity </a:t>
            </a:r>
            <a:endParaRPr lang="en-US">
              <a:ea typeface="+mn-lt"/>
              <a:cs typeface="+mn-lt"/>
            </a:endParaRPr>
          </a:p>
          <a:p>
            <a:pPr lvl="1"/>
            <a:r>
              <a:rPr lang="en-GB">
                <a:ea typeface="+mn-lt"/>
                <a:cs typeface="+mn-lt"/>
              </a:rPr>
              <a:t>further weakened by adjustment for BMI</a:t>
            </a:r>
            <a:endParaRPr lang="en-US">
              <a:ea typeface="+mn-lt"/>
              <a:cs typeface="+mn-lt"/>
            </a:endParaRPr>
          </a:p>
          <a:p>
            <a:pPr lvl="1"/>
            <a:r>
              <a:rPr lang="en-GB">
                <a:ea typeface="+mn-lt"/>
                <a:cs typeface="+mn-lt"/>
              </a:rPr>
              <a:t>weak associations with abnormal glucose tolerance</a:t>
            </a:r>
            <a:endParaRPr lang="en-US">
              <a:ea typeface="+mn-lt"/>
              <a:cs typeface="+mn-lt"/>
            </a:endParaRPr>
          </a:p>
          <a:p>
            <a:endParaRPr lang="en-GB" dirty="0">
              <a:ea typeface="+mn-lt"/>
              <a:cs typeface="+mn-lt"/>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EWAS</a:t>
            </a:r>
            <a:endParaRPr lang="en-GB" dirty="0">
              <a:cs typeface="Calibri"/>
            </a:endParaRPr>
          </a:p>
        </p:txBody>
      </p:sp>
    </p:spTree>
    <p:extLst>
      <p:ext uri="{BB962C8B-B14F-4D97-AF65-F5344CB8AC3E}">
        <p14:creationId xmlns:p14="http://schemas.microsoft.com/office/powerpoint/2010/main" val="296584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836646"/>
          </a:xfrm>
          <a:solidFill>
            <a:schemeClr val="accent1">
              <a:lumMod val="20000"/>
              <a:lumOff val="80000"/>
            </a:schemeClr>
          </a:solidFill>
        </p:spPr>
        <p:txBody>
          <a:bodyPr>
            <a:noAutofit/>
          </a:bodyPr>
          <a:lstStyle/>
          <a:p>
            <a:r>
              <a:rPr lang="en-GB" sz="2800">
                <a:ea typeface="+mj-lt"/>
                <a:cs typeface="+mj-lt"/>
              </a:rPr>
              <a:t>Helgeland Ø, Vaudel M, Juliusson PB, Lingaas Holmen O, Juodakis J, Bacelis J, Jacobsson B, Lindekleiv H, Hveem K, Lie RT, Knudsen GP, Stoltenberg C, Magnus P, Sagen JV, Molven A, Johansson S, Njølstad PR. </a:t>
            </a:r>
            <a:r>
              <a:rPr lang="en-GB" sz="2800" b="1">
                <a:ea typeface="+mj-lt"/>
                <a:cs typeface="+mj-lt"/>
              </a:rPr>
              <a:t>Genome-wide association study reveals dynamic role of genetic variation in infant and early childhood growth.</a:t>
            </a:r>
            <a:r>
              <a:rPr lang="en-GB" sz="2800">
                <a:ea typeface="+mj-lt"/>
                <a:cs typeface="+mj-lt"/>
              </a:rPr>
              <a:t> Nat Commun. 2019 Oct 1;10(1):4448. doi: 10.1038/s41467-019-12308-0. PubMed PMID: 31575865.</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3285045"/>
            <a:ext cx="10515600" cy="3227714"/>
          </a:xfrm>
        </p:spPr>
        <p:txBody>
          <a:bodyPr vert="horz" lIns="91440" tIns="45720" rIns="91440" bIns="45720" rtlCol="0" anchor="t">
            <a:normAutofit fontScale="92500" lnSpcReduction="20000"/>
          </a:bodyPr>
          <a:lstStyle/>
          <a:p>
            <a:r>
              <a:rPr lang="en-GB">
                <a:ea typeface="+mn-lt"/>
                <a:cs typeface="+mn-lt"/>
              </a:rPr>
              <a:t>GWAS of BMI</a:t>
            </a:r>
            <a:endParaRPr lang="en-GB" dirty="0">
              <a:ea typeface="+mn-lt"/>
              <a:cs typeface="+mn-lt"/>
            </a:endParaRPr>
          </a:p>
          <a:p>
            <a:r>
              <a:rPr lang="en-GB">
                <a:ea typeface="+mn-lt"/>
                <a:cs typeface="+mn-lt"/>
              </a:rPr>
              <a:t>12 time points from 0-8 (9286 children in MOBA)</a:t>
            </a:r>
          </a:p>
          <a:p>
            <a:r>
              <a:rPr lang="en-GB">
                <a:ea typeface="+mn-lt"/>
                <a:cs typeface="+mn-lt"/>
              </a:rPr>
              <a:t>transient effects in the leptin receptor </a:t>
            </a:r>
          </a:p>
          <a:p>
            <a:pPr lvl="1"/>
            <a:r>
              <a:rPr lang="en-GB">
                <a:ea typeface="+mn-lt"/>
                <a:cs typeface="+mn-lt"/>
              </a:rPr>
              <a:t>no effect at birth</a:t>
            </a:r>
          </a:p>
          <a:p>
            <a:pPr lvl="1"/>
            <a:r>
              <a:rPr lang="en-GB">
                <a:ea typeface="+mn-lt"/>
                <a:cs typeface="+mn-lt"/>
              </a:rPr>
              <a:t>increasing to peak at 6-12 months</a:t>
            </a:r>
          </a:p>
          <a:p>
            <a:pPr lvl="1"/>
            <a:r>
              <a:rPr lang="en-GB">
                <a:ea typeface="+mn-lt"/>
                <a:cs typeface="+mn-lt"/>
              </a:rPr>
              <a:t>little effect after age 5</a:t>
            </a:r>
          </a:p>
          <a:p>
            <a:r>
              <a:rPr lang="en-GB">
                <a:ea typeface="+mn-lt"/>
                <a:cs typeface="+mn-lt"/>
              </a:rPr>
              <a:t>transient effects in the leptin gene </a:t>
            </a:r>
          </a:p>
          <a:p>
            <a:pPr lvl="1"/>
            <a:r>
              <a:rPr lang="en-GB">
                <a:ea typeface="+mn-lt"/>
                <a:cs typeface="+mn-lt"/>
              </a:rPr>
              <a:t>peaking at 1.5 years</a:t>
            </a:r>
          </a:p>
          <a:p>
            <a:r>
              <a:rPr lang="en-GB">
                <a:ea typeface="+mn-lt"/>
                <a:cs typeface="+mn-lt"/>
              </a:rPr>
              <a:t>replicated in 5235 children</a:t>
            </a:r>
            <a:endParaRPr lang="en-GB">
              <a:cs typeface="Calibri" panose="020F0502020204030204"/>
            </a:endParaRPr>
          </a:p>
          <a:p>
            <a:endParaRPr lang="en-GB" dirty="0">
              <a:ea typeface="+mn-lt"/>
              <a:cs typeface="+mn-lt"/>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Genetics</a:t>
            </a:r>
            <a:endParaRPr lang="en-GB" dirty="0">
              <a:cs typeface="Calibri"/>
            </a:endParaRPr>
          </a:p>
        </p:txBody>
      </p:sp>
    </p:spTree>
    <p:extLst>
      <p:ext uri="{BB962C8B-B14F-4D97-AF65-F5344CB8AC3E}">
        <p14:creationId xmlns:p14="http://schemas.microsoft.com/office/powerpoint/2010/main" val="2478653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836646"/>
          </a:xfrm>
          <a:solidFill>
            <a:schemeClr val="accent1">
              <a:lumMod val="20000"/>
              <a:lumOff val="80000"/>
            </a:schemeClr>
          </a:solidFill>
        </p:spPr>
        <p:txBody>
          <a:bodyPr>
            <a:noAutofit/>
          </a:bodyPr>
          <a:lstStyle/>
          <a:p>
            <a:r>
              <a:rPr lang="en-GB" sz="2800">
                <a:ea typeface="+mj-lt"/>
                <a:cs typeface="+mj-lt"/>
              </a:rPr>
              <a:t>Huan T, Joehanes R, Song C, Peng F, Guo Y, Mendelson M, Yao C, Liu C, Ma J, Richard M, Agha G, Guan W, Almli LM, Conneely KN, Keefe J, Hwang SJ, Johnson AD, Fornage M, Liang L, Levy D. </a:t>
            </a:r>
            <a:r>
              <a:rPr lang="en-GB" sz="2800" b="1">
                <a:ea typeface="+mj-lt"/>
                <a:cs typeface="+mj-lt"/>
              </a:rPr>
              <a:t>Genome-wide identification of DNA methylation QTLs in whole blood highlights pathways for cardiovascular disease.</a:t>
            </a:r>
            <a:r>
              <a:rPr lang="en-GB" sz="2800">
                <a:ea typeface="+mj-lt"/>
                <a:cs typeface="+mj-lt"/>
              </a:rPr>
              <a:t> Nat Commun. 2019 Sep 19;10(1):4267. doi: 10.1038/s41467-019-12228-z. PubMed PMID: 31537805; PubMed Central PMCID: PMC6753136.</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3285045"/>
            <a:ext cx="10515600" cy="3227714"/>
          </a:xfrm>
        </p:spPr>
        <p:txBody>
          <a:bodyPr vert="horz" lIns="91440" tIns="45720" rIns="91440" bIns="45720" rtlCol="0" anchor="t">
            <a:normAutofit/>
          </a:bodyPr>
          <a:lstStyle/>
          <a:p>
            <a:r>
              <a:rPr lang="en-GB">
                <a:ea typeface="+mn-lt"/>
                <a:cs typeface="+mn-lt"/>
              </a:rPr>
              <a:t>n=4170 blood samples</a:t>
            </a:r>
            <a:endParaRPr lang="en-GB" dirty="0">
              <a:ea typeface="+mn-lt"/>
              <a:cs typeface="+mn-lt"/>
            </a:endParaRPr>
          </a:p>
          <a:p>
            <a:r>
              <a:rPr lang="en-GB">
                <a:ea typeface="+mn-lt"/>
                <a:cs typeface="+mn-lt"/>
              </a:rPr>
              <a:t>identify 4.7M cis and 630K trans meQTLs targetting 120K CpG sites</a:t>
            </a:r>
          </a:p>
          <a:p>
            <a:r>
              <a:rPr lang="en-GB">
                <a:ea typeface="+mn-lt"/>
                <a:cs typeface="+mn-lt"/>
              </a:rPr>
              <a:t>replicated in 1347 individuals from two studies</a:t>
            </a:r>
          </a:p>
          <a:p>
            <a:r>
              <a:rPr lang="en-GB">
                <a:ea typeface="+mn-lt"/>
                <a:cs typeface="+mn-lt"/>
              </a:rPr>
              <a:t>22 trans-meQTL 'hotspots' targeting &gt; 30 CpG sites</a:t>
            </a:r>
            <a:endParaRPr lang="en-US">
              <a:ea typeface="+mn-lt"/>
              <a:cs typeface="+mn-lt"/>
            </a:endParaRPr>
          </a:p>
          <a:p>
            <a:pPr lvl="1"/>
            <a:r>
              <a:rPr lang="en-GB">
                <a:ea typeface="+mn-lt"/>
                <a:cs typeface="+mn-lt"/>
              </a:rPr>
              <a:t>these hotspots act in cis on expression of nearby genes</a:t>
            </a:r>
          </a:p>
          <a:p>
            <a:r>
              <a:rPr lang="en-GB">
                <a:ea typeface="+mn-lt"/>
                <a:cs typeface="+mn-lt"/>
              </a:rPr>
              <a:t>MR of cardiovascular traits identify 92 causal CpG sites</a:t>
            </a:r>
          </a:p>
          <a:p>
            <a:endParaRPr lang="en-GB" dirty="0">
              <a:ea typeface="+mn-lt"/>
              <a:cs typeface="+mn-lt"/>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meQTLs</a:t>
            </a:r>
            <a:endParaRPr lang="en-US"/>
          </a:p>
        </p:txBody>
      </p:sp>
    </p:spTree>
    <p:extLst>
      <p:ext uri="{BB962C8B-B14F-4D97-AF65-F5344CB8AC3E}">
        <p14:creationId xmlns:p14="http://schemas.microsoft.com/office/powerpoint/2010/main" val="235481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1738849"/>
          </a:xfrm>
          <a:solidFill>
            <a:schemeClr val="accent1">
              <a:lumMod val="20000"/>
              <a:lumOff val="80000"/>
            </a:schemeClr>
          </a:solidFill>
        </p:spPr>
        <p:txBody>
          <a:bodyPr>
            <a:noAutofit/>
          </a:bodyPr>
          <a:lstStyle/>
          <a:p>
            <a:r>
              <a:rPr lang="en-GB" sz="2800">
                <a:ea typeface="+mj-lt"/>
                <a:cs typeface="+mj-lt"/>
              </a:rPr>
              <a:t>Houlahan KE …  Boutros PC. </a:t>
            </a:r>
            <a:r>
              <a:rPr lang="en-GB" sz="2800" b="1" dirty="0">
                <a:ea typeface="+mj-lt"/>
                <a:cs typeface="+mj-lt"/>
              </a:rPr>
              <a:t>Genome-wide germline correlates of the epigenetic landscape of prostate cancer. </a:t>
            </a:r>
            <a:r>
              <a:rPr lang="en-GB" sz="2800" dirty="0">
                <a:ea typeface="+mj-lt"/>
                <a:cs typeface="+mj-lt"/>
              </a:rPr>
              <a:t>Nat Med. 2019 Oct 7. doi: 10.1038/s41591-019-0579-z. [Epub ahead of print] PubMed PMID: 31591588.</a:t>
            </a:r>
            <a:endParaRPr lang="en-US" dirty="0">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2251824"/>
            <a:ext cx="10515600" cy="4260935"/>
          </a:xfrm>
        </p:spPr>
        <p:txBody>
          <a:bodyPr vert="horz" lIns="91440" tIns="45720" rIns="91440" bIns="45720" rtlCol="0" anchor="t">
            <a:normAutofit/>
          </a:bodyPr>
          <a:lstStyle/>
          <a:p>
            <a:r>
              <a:rPr lang="en-GB">
                <a:ea typeface="+mn-lt"/>
                <a:cs typeface="+mn-lt"/>
              </a:rPr>
              <a:t>241 discovery and 348 validation patients </a:t>
            </a:r>
            <a:endParaRPr lang="en-GB" dirty="0">
              <a:ea typeface="+mn-lt"/>
              <a:cs typeface="+mn-lt"/>
            </a:endParaRPr>
          </a:p>
          <a:p>
            <a:r>
              <a:rPr lang="en-GB">
                <a:ea typeface="+mn-lt"/>
                <a:cs typeface="+mn-lt"/>
              </a:rPr>
              <a:t>germline WGS</a:t>
            </a:r>
          </a:p>
          <a:p>
            <a:r>
              <a:rPr lang="en-GB">
                <a:ea typeface="+mn-lt"/>
                <a:cs typeface="+mn-lt"/>
              </a:rPr>
              <a:t>prostate tumor methylation</a:t>
            </a:r>
          </a:p>
          <a:p>
            <a:r>
              <a:rPr lang="en-GB">
                <a:ea typeface="+mn-lt"/>
                <a:cs typeface="+mn-lt"/>
              </a:rPr>
              <a:t>identified and validated 1178 loci with altered DNA methylation in tumor but not nonmalignant tissue</a:t>
            </a:r>
          </a:p>
          <a:p>
            <a:r>
              <a:rPr lang="en-GB">
                <a:ea typeface="+mn-lt"/>
                <a:cs typeface="+mn-lt"/>
              </a:rPr>
              <a:t>provide evidence that tumor meQTLs influence chromatin structure and RNA and protein abundance. </a:t>
            </a:r>
            <a:endParaRPr lang="en-GB">
              <a:cs typeface="Calibri" panose="020F0502020204030204"/>
            </a:endParaRPr>
          </a:p>
          <a:p>
            <a:endParaRPr lang="en-GB" dirty="0">
              <a:ea typeface="+mn-lt"/>
              <a:cs typeface="+mn-lt"/>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meQTLs</a:t>
            </a:r>
            <a:endParaRPr lang="en-US"/>
          </a:p>
        </p:txBody>
      </p:sp>
    </p:spTree>
    <p:extLst>
      <p:ext uri="{BB962C8B-B14F-4D97-AF65-F5344CB8AC3E}">
        <p14:creationId xmlns:p14="http://schemas.microsoft.com/office/powerpoint/2010/main" val="1080561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772068"/>
          </a:xfrm>
          <a:solidFill>
            <a:schemeClr val="accent1">
              <a:lumMod val="20000"/>
              <a:lumOff val="80000"/>
            </a:schemeClr>
          </a:solidFill>
        </p:spPr>
        <p:txBody>
          <a:bodyPr>
            <a:noAutofit/>
          </a:bodyPr>
          <a:lstStyle/>
          <a:p>
            <a:r>
              <a:rPr lang="en-GB" sz="2800">
                <a:ea typeface="+mj-lt"/>
                <a:cs typeface="+mj-lt"/>
              </a:rPr>
              <a:t>Barton SJ, Melton PE, Titcombe P, Murray R, Rauschert S, Lillycrop KA, Huang RC, Holbrook JD, Godfrey KM. </a:t>
            </a:r>
            <a:r>
              <a:rPr lang="en-GB" sz="2800" b="1">
                <a:ea typeface="+mj-lt"/>
                <a:cs typeface="+mj-lt"/>
              </a:rPr>
              <a:t>In Epigenomic Studies, Including Cell-Type Adjustments in Regression Models Can Introduce Multicollinearity, Resulting in Apparent Reversal of Direction of Association.</a:t>
            </a:r>
            <a:r>
              <a:rPr lang="en-GB" sz="2800">
                <a:ea typeface="+mj-lt"/>
                <a:cs typeface="+mj-lt"/>
              </a:rPr>
              <a:t> Front Genet. 2019 Sep 10;10:816. doi: 10.3389/fgene.2019.00816. eCollection 2019. PubMed PMID: 31552104; PubMed Central PMCID: PMC6746958.</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3194638"/>
            <a:ext cx="10515600" cy="3318121"/>
          </a:xfrm>
        </p:spPr>
        <p:txBody>
          <a:bodyPr vert="horz" lIns="91440" tIns="45720" rIns="91440" bIns="45720" rtlCol="0" anchor="t">
            <a:normAutofit/>
          </a:bodyPr>
          <a:lstStyle/>
          <a:p>
            <a:r>
              <a:rPr lang="en-GB">
                <a:ea typeface="+mn-lt"/>
                <a:cs typeface="+mn-lt"/>
              </a:rPr>
              <a:t>n=812 at age 17 (Western Australian Pregnancy Cohort Study)</a:t>
            </a:r>
            <a:endParaRPr lang="en-GB" dirty="0">
              <a:ea typeface="+mn-lt"/>
              <a:cs typeface="+mn-lt"/>
            </a:endParaRPr>
          </a:p>
          <a:p>
            <a:r>
              <a:rPr lang="en-GB">
                <a:ea typeface="+mn-lt"/>
                <a:cs typeface="+mn-lt"/>
              </a:rPr>
              <a:t>EWAS of BMI adjusted for age and sex</a:t>
            </a:r>
          </a:p>
          <a:p>
            <a:r>
              <a:rPr lang="en-GB">
                <a:ea typeface="+mn-lt"/>
                <a:cs typeface="+mn-lt"/>
              </a:rPr>
              <a:t>cell counts estimated using the Houseman algorithm</a:t>
            </a:r>
          </a:p>
          <a:p>
            <a:r>
              <a:rPr lang="en-GB" u="sng">
                <a:ea typeface="+mn-lt"/>
                <a:cs typeface="+mn-lt"/>
              </a:rPr>
              <a:t>Problem</a:t>
            </a:r>
            <a:r>
              <a:rPr lang="en-GB">
                <a:ea typeface="+mn-lt"/>
                <a:cs typeface="+mn-lt"/>
              </a:rPr>
              <a:t>: associations in the CDKN2A promoter reversed direction when adjusted for cell counts</a:t>
            </a:r>
          </a:p>
          <a:p>
            <a:r>
              <a:rPr lang="en-GB" u="sng">
                <a:ea typeface="+mn-lt"/>
                <a:cs typeface="+mn-lt"/>
              </a:rPr>
              <a:t>Reason</a:t>
            </a:r>
            <a:r>
              <a:rPr lang="en-GB">
                <a:ea typeface="+mn-lt"/>
                <a:cs typeface="+mn-lt"/>
              </a:rPr>
              <a:t>: correlation high between cell counts and promoter methylation</a:t>
            </a:r>
            <a:endParaRPr lang="en-GB">
              <a:cs typeface="Calibri" panose="020F0502020204030204"/>
            </a:endParaRPr>
          </a:p>
          <a:p>
            <a:endParaRPr lang="en-GB" dirty="0">
              <a:ea typeface="+mn-lt"/>
              <a:cs typeface="+mn-lt"/>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Methods</a:t>
            </a:r>
            <a:endParaRPr lang="en-US"/>
          </a:p>
        </p:txBody>
      </p:sp>
    </p:spTree>
    <p:extLst>
      <p:ext uri="{BB962C8B-B14F-4D97-AF65-F5344CB8AC3E}">
        <p14:creationId xmlns:p14="http://schemas.microsoft.com/office/powerpoint/2010/main" val="447666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345865"/>
          </a:xfrm>
          <a:solidFill>
            <a:schemeClr val="accent1">
              <a:lumMod val="20000"/>
              <a:lumOff val="80000"/>
            </a:schemeClr>
          </a:solidFill>
        </p:spPr>
        <p:txBody>
          <a:bodyPr>
            <a:noAutofit/>
          </a:bodyPr>
          <a:lstStyle/>
          <a:p>
            <a:r>
              <a:rPr lang="en-GB" sz="2800">
                <a:ea typeface="+mj-lt"/>
                <a:cs typeface="+mj-lt"/>
              </a:rPr>
              <a:t>Liu K, Theusch E, Zhou Y, Ashuach T, Dose AC, Bickel PJ, Medina MW, Huang H. </a:t>
            </a:r>
            <a:r>
              <a:rPr lang="en-GB" sz="2800" b="1">
                <a:ea typeface="+mj-lt"/>
                <a:cs typeface="+mj-lt"/>
              </a:rPr>
              <a:t>GeneFishing to reconstruct context specific portraits of biological processes</a:t>
            </a:r>
            <a:r>
              <a:rPr lang="en-GB" sz="2800">
                <a:ea typeface="+mj-lt"/>
                <a:cs typeface="+mj-lt"/>
              </a:rPr>
              <a:t>. Proc Natl Acad Sci U S A. 2019 Sep 17;116(38):18943-18950. doi: 10.1073/pnas.1820340116. Epub 2019 Sep 4. PubMed PMID: 31484776; PubMed Central PMCID: PMC6754596.</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2807181"/>
            <a:ext cx="10515600" cy="3705578"/>
          </a:xfrm>
        </p:spPr>
        <p:txBody>
          <a:bodyPr vert="horz" lIns="91440" tIns="45720" rIns="91440" bIns="45720" rtlCol="0" anchor="t">
            <a:normAutofit/>
          </a:bodyPr>
          <a:lstStyle/>
          <a:p>
            <a:r>
              <a:rPr lang="en-GB" u="sng">
                <a:ea typeface="+mn-lt"/>
                <a:cs typeface="+mn-lt"/>
              </a:rPr>
              <a:t>Input</a:t>
            </a:r>
            <a:r>
              <a:rPr lang="en-GB">
                <a:ea typeface="+mn-lt"/>
                <a:cs typeface="+mn-lt"/>
              </a:rPr>
              <a:t>: set of genes (bait) and omic datasets</a:t>
            </a:r>
            <a:endParaRPr lang="en-GB" dirty="0">
              <a:ea typeface="+mn-lt"/>
              <a:cs typeface="+mn-lt"/>
            </a:endParaRPr>
          </a:p>
          <a:p>
            <a:r>
              <a:rPr lang="en-GB" u="sng">
                <a:ea typeface="+mn-lt"/>
                <a:cs typeface="+mn-lt"/>
              </a:rPr>
              <a:t>Method</a:t>
            </a:r>
            <a:r>
              <a:rPr lang="en-GB">
                <a:ea typeface="+mn-lt"/>
                <a:cs typeface="+mn-lt"/>
              </a:rPr>
              <a:t>: clustering, dimension reduction, … </a:t>
            </a:r>
            <a:r>
              <a:rPr lang="en-GB" i="1">
                <a:ea typeface="+mn-lt"/>
                <a:cs typeface="+mn-lt"/>
              </a:rPr>
              <a:t>but not deep learning!</a:t>
            </a:r>
            <a:endParaRPr lang="en-GB" i="1" dirty="0">
              <a:ea typeface="+mn-lt"/>
              <a:cs typeface="+mn-lt"/>
            </a:endParaRPr>
          </a:p>
          <a:p>
            <a:r>
              <a:rPr lang="en-GB" u="sng">
                <a:ea typeface="+mn-lt"/>
                <a:cs typeface="+mn-lt"/>
              </a:rPr>
              <a:t>Output</a:t>
            </a:r>
            <a:r>
              <a:rPr lang="en-GB">
                <a:ea typeface="+mn-lt"/>
                <a:cs typeface="+mn-lt"/>
              </a:rPr>
              <a:t>: a set of genes with related expression patterns (fish)</a:t>
            </a:r>
            <a:endParaRPr lang="en-GB" i="1" dirty="0">
              <a:ea typeface="+mn-lt"/>
              <a:cs typeface="+mn-lt"/>
            </a:endParaRPr>
          </a:p>
          <a:p>
            <a:r>
              <a:rPr lang="en-GB">
                <a:ea typeface="+mn-lt"/>
                <a:cs typeface="+mn-lt"/>
              </a:rPr>
              <a:t>Proof of principle:</a:t>
            </a:r>
          </a:p>
          <a:p>
            <a:pPr lvl="1"/>
            <a:r>
              <a:rPr lang="en-GB" u="sng">
                <a:ea typeface="+mn-lt"/>
                <a:cs typeface="+mn-lt"/>
              </a:rPr>
              <a:t>Bait</a:t>
            </a:r>
            <a:r>
              <a:rPr lang="en-GB">
                <a:ea typeface="+mn-lt"/>
                <a:cs typeface="+mn-lt"/>
              </a:rPr>
              <a:t>: 21 genes involved in cholesterol metabolism </a:t>
            </a:r>
          </a:p>
          <a:p>
            <a:pPr lvl="1"/>
            <a:r>
              <a:rPr lang="en-GB" u="sng">
                <a:ea typeface="+mn-lt"/>
                <a:cs typeface="+mn-lt"/>
              </a:rPr>
              <a:t>Fish</a:t>
            </a:r>
            <a:r>
              <a:rPr lang="en-GB">
                <a:ea typeface="+mn-lt"/>
                <a:cs typeface="+mn-lt"/>
              </a:rPr>
              <a:t>: gene GLO1 previously unlinked to cholesterol metabolism</a:t>
            </a:r>
          </a:p>
          <a:p>
            <a:pPr lvl="1"/>
            <a:r>
              <a:rPr lang="en-GB" u="sng">
                <a:ea typeface="+mn-lt"/>
                <a:cs typeface="+mn-lt"/>
              </a:rPr>
              <a:t>Experiment</a:t>
            </a:r>
            <a:r>
              <a:rPr lang="en-GB">
                <a:ea typeface="+mn-lt"/>
                <a:cs typeface="+mn-lt"/>
              </a:rPr>
              <a:t>:  knocked down in a cell line and cellular cholesterol ester levels increase </a:t>
            </a:r>
            <a:endParaRPr lang="en-GB">
              <a:cs typeface="Calibri" panose="020F0502020204030204"/>
            </a:endParaRPr>
          </a:p>
          <a:p>
            <a:endParaRPr lang="en-GB" dirty="0">
              <a:ea typeface="+mn-lt"/>
              <a:cs typeface="+mn-lt"/>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Methods</a:t>
            </a:r>
            <a:endParaRPr lang="en-US"/>
          </a:p>
        </p:txBody>
      </p:sp>
    </p:spTree>
    <p:extLst>
      <p:ext uri="{BB962C8B-B14F-4D97-AF65-F5344CB8AC3E}">
        <p14:creationId xmlns:p14="http://schemas.microsoft.com/office/powerpoint/2010/main" val="328976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2513766"/>
          </a:xfrm>
          <a:solidFill>
            <a:schemeClr val="accent1">
              <a:lumMod val="20000"/>
              <a:lumOff val="80000"/>
            </a:schemeClr>
          </a:solidFill>
        </p:spPr>
        <p:txBody>
          <a:bodyPr>
            <a:noAutofit/>
          </a:bodyPr>
          <a:lstStyle/>
          <a:p>
            <a:r>
              <a:rPr lang="en-GB" sz="2800">
                <a:ea typeface="+mj-lt"/>
                <a:cs typeface="+mj-lt"/>
              </a:rPr>
              <a:t>Jung I, Schmitt A, Diao Y, Lee AJ, Liu T, Yang D, Tan C, Eom J, Chan M, Chee S, Chiang Z, Kim C, Masliah E, Barr CL, Li B, Kuan S, Kim D, Ren B. </a:t>
            </a:r>
            <a:r>
              <a:rPr lang="en-GB" sz="2800" b="1">
                <a:ea typeface="+mj-lt"/>
                <a:cs typeface="+mj-lt"/>
              </a:rPr>
              <a:t>A compendium of promoter-centered long-range chromatin interactions in the human genome. </a:t>
            </a:r>
            <a:r>
              <a:rPr lang="en-GB" sz="2800">
                <a:ea typeface="+mj-lt"/>
                <a:cs typeface="+mj-lt"/>
              </a:rPr>
              <a:t>Nat Genet. 2019 Oct;51(10):1442-1449. doi: 10.1038/s41588-019-0494-8. Epub 2019 Sep 9. PubMed PMID: 31501517.</a:t>
            </a:r>
            <a:endParaRPr lang="en-US" sz="280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3052574"/>
            <a:ext cx="10515600" cy="3124389"/>
          </a:xfrm>
        </p:spPr>
        <p:txBody>
          <a:bodyPr vert="horz" lIns="91440" tIns="45720" rIns="91440" bIns="45720" rtlCol="0" anchor="t">
            <a:normAutofit/>
          </a:bodyPr>
          <a:lstStyle/>
          <a:p>
            <a:r>
              <a:rPr lang="en-GB">
                <a:ea typeface="+mn-lt"/>
                <a:cs typeface="+mn-lt"/>
              </a:rPr>
              <a:t>Hi-C of 27 human cell/tissue types </a:t>
            </a:r>
            <a:endParaRPr lang="en-US">
              <a:ea typeface="+mn-lt"/>
              <a:cs typeface="+mn-lt"/>
            </a:endParaRPr>
          </a:p>
          <a:p>
            <a:r>
              <a:rPr lang="en-GB">
                <a:ea typeface="+mn-lt"/>
                <a:cs typeface="+mn-lt"/>
              </a:rPr>
              <a:t>Used to </a:t>
            </a:r>
            <a:endParaRPr lang="en-US">
              <a:ea typeface="+mn-lt"/>
              <a:cs typeface="+mn-lt"/>
            </a:endParaRPr>
          </a:p>
          <a:p>
            <a:pPr marL="971550" lvl="1" indent="-514350">
              <a:buAutoNum type="arabicPeriod"/>
            </a:pPr>
            <a:r>
              <a:rPr lang="en-GB">
                <a:ea typeface="+mn-lt"/>
                <a:cs typeface="+mn-lt"/>
              </a:rPr>
              <a:t>identify interactions between promoters</a:t>
            </a:r>
            <a:endParaRPr lang="en-US">
              <a:ea typeface="+mn-lt"/>
              <a:cs typeface="+mn-lt"/>
            </a:endParaRPr>
          </a:p>
          <a:p>
            <a:pPr marL="971550" lvl="1" indent="-514350">
              <a:buAutoNum type="arabicPeriod"/>
            </a:pPr>
            <a:r>
              <a:rPr lang="en-GB">
                <a:ea typeface="+mn-lt"/>
                <a:cs typeface="+mn-lt"/>
              </a:rPr>
              <a:t>infer target genes of regulatory elements</a:t>
            </a:r>
            <a:endParaRPr lang="en-US">
              <a:ea typeface="+mn-lt"/>
              <a:cs typeface="+mn-lt"/>
            </a:endParaRPr>
          </a:p>
          <a:p>
            <a:pPr marL="971550" lvl="1" indent="-514350">
              <a:buAutoNum type="arabicPeriod"/>
            </a:pPr>
            <a:r>
              <a:rPr lang="en-GB">
                <a:ea typeface="+mn-lt"/>
                <a:cs typeface="+mn-lt"/>
              </a:rPr>
              <a:t>Infer regulatory function of 27K </a:t>
            </a:r>
            <a:r>
              <a:rPr lang="en-GB" dirty="0">
                <a:ea typeface="+mn-lt"/>
                <a:cs typeface="+mn-lt"/>
              </a:rPr>
              <a:t>noncoding sequence variants.</a:t>
            </a:r>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Database</a:t>
            </a:r>
            <a:endParaRPr lang="en-US"/>
          </a:p>
        </p:txBody>
      </p:sp>
    </p:spTree>
    <p:extLst>
      <p:ext uri="{BB962C8B-B14F-4D97-AF65-F5344CB8AC3E}">
        <p14:creationId xmlns:p14="http://schemas.microsoft.com/office/powerpoint/2010/main" val="367250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3120783"/>
          </a:xfrm>
          <a:solidFill>
            <a:schemeClr val="accent1">
              <a:lumMod val="20000"/>
              <a:lumOff val="80000"/>
            </a:schemeClr>
          </a:solidFill>
        </p:spPr>
        <p:txBody>
          <a:bodyPr>
            <a:noAutofit/>
          </a:bodyPr>
          <a:lstStyle/>
          <a:p>
            <a:r>
              <a:rPr lang="en-GB" sz="2800">
                <a:ea typeface="+mj-lt"/>
                <a:cs typeface="+mj-lt"/>
              </a:rPr>
              <a:t>Hoffman GE, Bendl J, Voloudakis G, Montgomery KS, Sloofman L, Wang YC, Shah HR, Hauberg ME, Johnson JS, Girdhar K, Song L, Fullard JF, Kramer R, Hahn CG, Gur R, Marenco S, Lipska BK, Lewis DA, Haroutunian V, Hemby S, Sullivan P, Akbarian S, Chess A, Buxbaum JD, Crawford GE, Domenici E, Devlin B, Sieberts SK, Peters MA, Roussos P.</a:t>
            </a:r>
            <a:r>
              <a:rPr lang="en-GB" sz="2800" b="1">
                <a:ea typeface="+mj-lt"/>
                <a:cs typeface="+mj-lt"/>
              </a:rPr>
              <a:t> CommonMind Consortium provides transcriptomic and epigenomic data for Schizophrenia and Bipolar Disorder. </a:t>
            </a:r>
            <a:r>
              <a:rPr lang="en-GB" sz="2800">
                <a:ea typeface="+mj-lt"/>
                <a:cs typeface="+mj-lt"/>
              </a:rPr>
              <a:t>Sci Data. 2019 Sep 24;6(1):180. doi: 10.1038/s41597-019-0183-6. PubMed PMID: 31551426.</a:t>
            </a:r>
            <a:endParaRPr lang="en-US" sz="280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3840403"/>
            <a:ext cx="10515600" cy="2336560"/>
          </a:xfrm>
        </p:spPr>
        <p:txBody>
          <a:bodyPr vert="horz" lIns="91440" tIns="45720" rIns="91440" bIns="45720" rtlCol="0" anchor="t">
            <a:normAutofit lnSpcReduction="10000"/>
          </a:bodyPr>
          <a:lstStyle/>
          <a:p>
            <a:r>
              <a:rPr lang="en-GB">
                <a:ea typeface="+mn-lt"/>
                <a:cs typeface="+mn-lt"/>
              </a:rPr>
              <a:t>RNA-seq and SNPs (n=980)</a:t>
            </a:r>
          </a:p>
          <a:p>
            <a:r>
              <a:rPr lang="en-GB">
                <a:ea typeface="+mn-lt"/>
                <a:cs typeface="+mn-lt"/>
              </a:rPr>
              <a:t>ATAC-seq (n=269)</a:t>
            </a:r>
          </a:p>
          <a:p>
            <a:r>
              <a:rPr lang="en-GB">
                <a:ea typeface="+mn-lt"/>
                <a:cs typeface="+mn-lt"/>
              </a:rPr>
              <a:t>dorsolateral prefrontal cortex</a:t>
            </a:r>
          </a:p>
          <a:p>
            <a:r>
              <a:rPr lang="en-GB">
                <a:ea typeface="+mn-lt"/>
                <a:cs typeface="+mn-lt"/>
              </a:rPr>
              <a:t>schizophrenic (n=353)</a:t>
            </a:r>
          </a:p>
          <a:p>
            <a:r>
              <a:rPr lang="en-GB">
                <a:ea typeface="+mn-lt"/>
                <a:cs typeface="+mn-lt"/>
              </a:rPr>
              <a:t>bipolar disorder (n=120)</a:t>
            </a:r>
            <a:endParaRPr lang="en-GB">
              <a:cs typeface="Calibri"/>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Database</a:t>
            </a:r>
            <a:endParaRPr lang="en-US"/>
          </a:p>
        </p:txBody>
      </p:sp>
      <p:pic>
        <p:nvPicPr>
          <p:cNvPr id="5" name="Picture 5" descr="A screenshot of a social media post&#10;&#10;Description generated with very high confidence">
            <a:extLst>
              <a:ext uri="{FF2B5EF4-FFF2-40B4-BE49-F238E27FC236}">
                <a16:creationId xmlns:a16="http://schemas.microsoft.com/office/drawing/2014/main" id="{A1A40D9D-A6A6-4715-BBB3-434C2C7E03E7}"/>
              </a:ext>
            </a:extLst>
          </p:cNvPr>
          <p:cNvPicPr>
            <a:picLocks noChangeAspect="1"/>
          </p:cNvPicPr>
          <p:nvPr/>
        </p:nvPicPr>
        <p:blipFill rotWithShape="1">
          <a:blip r:embed="rId2"/>
          <a:srcRect l="5882" t="12673" r="45956" b="55299"/>
          <a:stretch/>
        </p:blipFill>
        <p:spPr>
          <a:xfrm>
            <a:off x="6054670" y="4281923"/>
            <a:ext cx="3380103" cy="1794893"/>
          </a:xfrm>
          <a:prstGeom prst="rect">
            <a:avLst/>
          </a:prstGeom>
        </p:spPr>
      </p:pic>
      <p:sp>
        <p:nvSpPr>
          <p:cNvPr id="7" name="TextBox 6">
            <a:extLst>
              <a:ext uri="{FF2B5EF4-FFF2-40B4-BE49-F238E27FC236}">
                <a16:creationId xmlns:a16="http://schemas.microsoft.com/office/drawing/2014/main" id="{D9CC7706-F3CD-4389-8E65-19CA310A07BA}"/>
              </a:ext>
            </a:extLst>
          </p:cNvPr>
          <p:cNvSpPr txBox="1"/>
          <p:nvPr/>
        </p:nvSpPr>
        <p:spPr>
          <a:xfrm>
            <a:off x="6054671" y="3781587"/>
            <a:ext cx="5610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https://www.nimhgenetics.org/resources/commonmind</a:t>
            </a:r>
            <a:endParaRPr lang="en-US"/>
          </a:p>
        </p:txBody>
      </p:sp>
    </p:spTree>
    <p:extLst>
      <p:ext uri="{BB962C8B-B14F-4D97-AF65-F5344CB8AC3E}">
        <p14:creationId xmlns:p14="http://schemas.microsoft.com/office/powerpoint/2010/main" val="371794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519292"/>
          </a:xfrm>
          <a:solidFill>
            <a:schemeClr val="accent1">
              <a:lumMod val="20000"/>
              <a:lumOff val="80000"/>
            </a:schemeClr>
          </a:solidFill>
        </p:spPr>
        <p:txBody>
          <a:bodyPr>
            <a:noAutofit/>
          </a:bodyPr>
          <a:lstStyle/>
          <a:p>
            <a:r>
              <a:rPr lang="en-GB" sz="2800">
                <a:ea typeface="+mj-lt"/>
                <a:cs typeface="+mj-lt"/>
              </a:rPr>
              <a:t>Xiong Z, Li M, Yang F, Ma Y, Sang J, Li R, Li Z, Zhang Z, Bao Y. </a:t>
            </a:r>
            <a:r>
              <a:rPr lang="en-GB" sz="2800" b="1">
                <a:ea typeface="+mj-lt"/>
                <a:cs typeface="+mj-lt"/>
              </a:rPr>
              <a:t>EWAS Data Hub: a resource of DNA methylation array data and metadata.</a:t>
            </a:r>
            <a:r>
              <a:rPr lang="en-GB" sz="2800">
                <a:ea typeface="+mj-lt"/>
                <a:cs typeface="+mj-lt"/>
              </a:rPr>
              <a:t> Nucleic Acids Res. 2019 Oct 4. pii: gkz840. doi: 10.1093/nar/gkz840. [Epub ahead of print] PubMed PMID: 31584095.</a:t>
            </a:r>
            <a:endParaRPr lang="en-US">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200166"/>
            <a:ext cx="4613330" cy="3976797"/>
          </a:xfrm>
        </p:spPr>
        <p:txBody>
          <a:bodyPr vert="horz" lIns="91440" tIns="45720" rIns="91440" bIns="45720" rtlCol="0" anchor="t">
            <a:normAutofit/>
          </a:bodyPr>
          <a:lstStyle/>
          <a:p>
            <a:r>
              <a:rPr lang="en-GB">
                <a:ea typeface="+mn-lt"/>
                <a:cs typeface="+mn-lt"/>
              </a:rPr>
              <a:t>75,344 publicly available DNA methylation profiles</a:t>
            </a:r>
            <a:endParaRPr lang="en-GB" dirty="0">
              <a:ea typeface="+mn-lt"/>
              <a:cs typeface="+mn-lt"/>
            </a:endParaRPr>
          </a:p>
          <a:p>
            <a:r>
              <a:rPr lang="en-GB">
                <a:ea typeface="+mn-lt"/>
                <a:cs typeface="+mn-lt"/>
              </a:rPr>
              <a:t>normalized to remove batch effects</a:t>
            </a:r>
          </a:p>
          <a:p>
            <a:r>
              <a:rPr lang="en-GB">
                <a:ea typeface="+mn-lt"/>
                <a:cs typeface="+mn-lt"/>
              </a:rPr>
              <a:t>81 tissues/cell types</a:t>
            </a:r>
          </a:p>
          <a:p>
            <a:r>
              <a:rPr lang="en-GB">
                <a:ea typeface="+mn-lt"/>
                <a:cs typeface="+mn-lt"/>
              </a:rPr>
              <a:t>Same group that created EWAS Atlas (</a:t>
            </a:r>
            <a:r>
              <a:rPr lang="en-US" dirty="0">
                <a:ea typeface="+mn-lt"/>
                <a:cs typeface="+mn-lt"/>
                <a:hlinkClick r:id=""/>
              </a:rPr>
              <a:t>https://bigd.big.ac.cn/ewas</a:t>
            </a:r>
            <a:r>
              <a:rPr lang="en-GB">
                <a:ea typeface="+mn-lt"/>
                <a:cs typeface="+mn-lt"/>
              </a:rPr>
              <a:t>)</a:t>
            </a:r>
            <a:endParaRPr lang="en-GB">
              <a:ea typeface="+mn-lt"/>
              <a:cs typeface="+mn-lt"/>
              <a:hlinkClick r:id=""/>
            </a:endParaRPr>
          </a:p>
          <a:p>
            <a:pPr marL="0" indent="0">
              <a:buNone/>
            </a:pPr>
            <a:endParaRPr lang="en-GB" dirty="0">
              <a:ea typeface="+mn-lt"/>
              <a:cs typeface="+mn-lt"/>
            </a:endParaRPr>
          </a:p>
          <a:p>
            <a:pPr marL="0" indent="0">
              <a:buNone/>
            </a:pPr>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Database</a:t>
            </a:r>
            <a:endParaRPr lang="en-US"/>
          </a:p>
        </p:txBody>
      </p:sp>
      <p:pic>
        <p:nvPicPr>
          <p:cNvPr id="6" name="Picture 7" descr="A screenshot of a cell phone&#10;&#10;Description generated with very high confidence">
            <a:extLst>
              <a:ext uri="{FF2B5EF4-FFF2-40B4-BE49-F238E27FC236}">
                <a16:creationId xmlns:a16="http://schemas.microsoft.com/office/drawing/2014/main" id="{37653DF5-C32B-4CD0-9A73-481D191EA5EE}"/>
              </a:ext>
            </a:extLst>
          </p:cNvPr>
          <p:cNvPicPr>
            <a:picLocks noChangeAspect="1"/>
          </p:cNvPicPr>
          <p:nvPr/>
        </p:nvPicPr>
        <p:blipFill rotWithShape="1">
          <a:blip r:embed="rId2"/>
          <a:srcRect t="77" r="3318" b="4451"/>
          <a:stretch/>
        </p:blipFill>
        <p:spPr>
          <a:xfrm>
            <a:off x="5525146" y="2309248"/>
            <a:ext cx="5726882" cy="4515998"/>
          </a:xfrm>
          <a:prstGeom prst="rect">
            <a:avLst/>
          </a:prstGeom>
        </p:spPr>
      </p:pic>
      <p:sp>
        <p:nvSpPr>
          <p:cNvPr id="9" name="TextBox 8">
            <a:extLst>
              <a:ext uri="{FF2B5EF4-FFF2-40B4-BE49-F238E27FC236}">
                <a16:creationId xmlns:a16="http://schemas.microsoft.com/office/drawing/2014/main" id="{6DADE609-B819-4738-9A46-F84F6657959E}"/>
              </a:ext>
            </a:extLst>
          </p:cNvPr>
          <p:cNvSpPr txBox="1"/>
          <p:nvPr/>
        </p:nvSpPr>
        <p:spPr>
          <a:xfrm>
            <a:off x="5434739" y="1947621"/>
            <a:ext cx="52358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0563C1"/>
                </a:solidFill>
                <a:cs typeface="Arial"/>
                <a:hlinkClick r:id="rId3"/>
              </a:rPr>
              <a:t>https://bigd.big.ac.cn/ewas/datahub</a:t>
            </a:r>
            <a:endParaRPr lang="en-GB"/>
          </a:p>
        </p:txBody>
      </p:sp>
    </p:spTree>
    <p:extLst>
      <p:ext uri="{BB962C8B-B14F-4D97-AF65-F5344CB8AC3E}">
        <p14:creationId xmlns:p14="http://schemas.microsoft.com/office/powerpoint/2010/main" val="66162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035901"/>
          </a:xfrm>
          <a:solidFill>
            <a:schemeClr val="accent1">
              <a:lumMod val="20000"/>
              <a:lumOff val="80000"/>
            </a:schemeClr>
          </a:solidFill>
        </p:spPr>
        <p:txBody>
          <a:bodyPr>
            <a:noAutofit/>
          </a:bodyPr>
          <a:lstStyle/>
          <a:p>
            <a:r>
              <a:rPr lang="en-GB" sz="2800">
                <a:ea typeface="+mj-lt"/>
                <a:cs typeface="+mj-lt"/>
              </a:rPr>
              <a:t>Li C, Wang Z, Hardy T, Huang Y, Hui Q, Crusto CA, Wright ML, Taylor JY, Sun YV. </a:t>
            </a:r>
            <a:r>
              <a:rPr lang="en-GB" sz="2800" b="1">
                <a:ea typeface="+mj-lt"/>
                <a:cs typeface="+mj-lt"/>
              </a:rPr>
              <a:t>Association of Obesity with DNA Methylation Age Acceleration in African American Mothers from the InterGEN Study</a:t>
            </a:r>
            <a:r>
              <a:rPr lang="en-GB" sz="2800">
                <a:ea typeface="+mj-lt"/>
                <a:cs typeface="+mj-lt"/>
              </a:rPr>
              <a:t>. Int J Mol Sci. 2019 Aug 31;20(17). pii: E4273. doi: 10.3390/ijms20174273. PubMed PMID: 31480455; PubMed Central PMCID: PMC6747309.</a:t>
            </a:r>
            <a:endParaRPr lang="en-US" sz="2800">
              <a:cs typeface="Calibri Ligh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2587624"/>
            <a:ext cx="10515600" cy="3589339"/>
          </a:xfrm>
        </p:spPr>
        <p:txBody>
          <a:bodyPr vert="horz" lIns="91440" tIns="45720" rIns="91440" bIns="45720" rtlCol="0" anchor="t">
            <a:normAutofit/>
          </a:bodyPr>
          <a:lstStyle/>
          <a:p>
            <a:r>
              <a:rPr lang="en-GB">
                <a:ea typeface="+mn-lt"/>
                <a:cs typeface="+mn-lt"/>
              </a:rPr>
              <a:t>n=232 </a:t>
            </a:r>
            <a:endParaRPr lang="en-US"/>
          </a:p>
          <a:p>
            <a:r>
              <a:rPr lang="en-GB">
                <a:ea typeface="+mn-lt"/>
                <a:cs typeface="+mn-lt"/>
              </a:rPr>
              <a:t>saliva samples </a:t>
            </a:r>
            <a:endParaRPr lang="en-GB"/>
          </a:p>
          <a:p>
            <a:r>
              <a:rPr lang="en-GB">
                <a:ea typeface="+mn-lt"/>
                <a:cs typeface="+mn-lt"/>
              </a:rPr>
              <a:t>African American women</a:t>
            </a:r>
          </a:p>
          <a:p>
            <a:r>
              <a:rPr lang="en-GB">
                <a:ea typeface="+mn-lt"/>
                <a:cs typeface="+mn-lt"/>
              </a:rPr>
              <a:t>average age 30</a:t>
            </a:r>
          </a:p>
          <a:p>
            <a:r>
              <a:rPr lang="en-GB" u="sng">
                <a:ea typeface="+mn-lt"/>
                <a:cs typeface="+mn-lt"/>
              </a:rPr>
              <a:t>Result</a:t>
            </a:r>
            <a:r>
              <a:rPr lang="en-GB">
                <a:ea typeface="+mn-lt"/>
                <a:cs typeface="+mn-lt"/>
              </a:rPr>
              <a:t>: 1 kg/m</a:t>
            </a:r>
            <a:r>
              <a:rPr lang="en-GB" baseline="30000">
                <a:ea typeface="+mn-lt"/>
                <a:cs typeface="+mn-lt"/>
              </a:rPr>
              <a:t>2</a:t>
            </a:r>
            <a:r>
              <a:rPr lang="en-GB">
                <a:ea typeface="+mn-lt"/>
                <a:cs typeface="+mn-lt"/>
              </a:rPr>
              <a:t> increase in BMI associated with 0.14 years increase in DNAm age acceleration</a:t>
            </a:r>
            <a:endParaRPr lang="en-GB">
              <a:cs typeface="Calibri"/>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DNAm age</a:t>
            </a:r>
            <a:endParaRPr lang="en-US"/>
          </a:p>
        </p:txBody>
      </p:sp>
    </p:spTree>
    <p:extLst>
      <p:ext uri="{BB962C8B-B14F-4D97-AF65-F5344CB8AC3E}">
        <p14:creationId xmlns:p14="http://schemas.microsoft.com/office/powerpoint/2010/main" val="425590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358782"/>
          </a:xfrm>
          <a:solidFill>
            <a:schemeClr val="accent1">
              <a:lumMod val="20000"/>
              <a:lumOff val="80000"/>
            </a:schemeClr>
          </a:solidFill>
        </p:spPr>
        <p:txBody>
          <a:bodyPr>
            <a:noAutofit/>
          </a:bodyPr>
          <a:lstStyle/>
          <a:p>
            <a:r>
              <a:rPr lang="en-GB" sz="2800">
                <a:ea typeface="+mj-lt"/>
                <a:cs typeface="+mj-lt"/>
              </a:rPr>
              <a:t>Hernando-Herraez I, Evano B, Stubbs T, Commere PH, Jan Bonder M, Clark S, Andrews S, Tajbakhsh S, Reik W. </a:t>
            </a:r>
            <a:r>
              <a:rPr lang="en-GB" sz="2800" b="1">
                <a:ea typeface="+mj-lt"/>
                <a:cs typeface="+mj-lt"/>
              </a:rPr>
              <a:t>Ageing affects DNA methylation drift and transcriptional cell-to-cell variability in mouse muscle stem cells.</a:t>
            </a:r>
            <a:r>
              <a:rPr lang="en-GB" sz="2800" dirty="0">
                <a:ea typeface="+mj-lt"/>
                <a:cs typeface="+mj-lt"/>
              </a:rPr>
              <a:t> </a:t>
            </a:r>
            <a:r>
              <a:rPr lang="en-GB" sz="2800">
                <a:ea typeface="+mj-lt"/>
                <a:cs typeface="+mj-lt"/>
              </a:rPr>
              <a:t>Nat Commun. 2019 Sep 25;10(1):4361. doi: 10.1038/s41467-019-12293-4. PubMed PMID: 31554804; PubMed Central PMCID: PMC6761124.</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2781352"/>
            <a:ext cx="10515600" cy="3395611"/>
          </a:xfrm>
        </p:spPr>
        <p:txBody>
          <a:bodyPr vert="horz" lIns="91440" tIns="45720" rIns="91440" bIns="45720" rtlCol="0" anchor="t">
            <a:normAutofit/>
          </a:bodyPr>
          <a:lstStyle/>
          <a:p>
            <a:r>
              <a:rPr lang="en-GB">
                <a:ea typeface="+mn-lt"/>
                <a:cs typeface="+mn-lt"/>
              </a:rPr>
              <a:t>single-cell transcriptomes and methylomes</a:t>
            </a:r>
            <a:endParaRPr lang="en-US">
              <a:ea typeface="+mn-lt"/>
              <a:cs typeface="+mn-lt"/>
            </a:endParaRPr>
          </a:p>
          <a:p>
            <a:r>
              <a:rPr lang="en-GB">
                <a:ea typeface="+mn-lt"/>
                <a:cs typeface="+mn-lt"/>
              </a:rPr>
              <a:t>mouse muscle stem cells. </a:t>
            </a:r>
            <a:endParaRPr lang="en-US">
              <a:ea typeface="+mn-lt"/>
              <a:cs typeface="+mn-lt"/>
            </a:endParaRPr>
          </a:p>
          <a:p>
            <a:r>
              <a:rPr lang="en-GB" u="sng">
                <a:ea typeface="+mn-lt"/>
                <a:cs typeface="+mn-lt"/>
              </a:rPr>
              <a:t>Result</a:t>
            </a:r>
            <a:r>
              <a:rPr lang="en-GB">
                <a:ea typeface="+mn-lt"/>
                <a:cs typeface="+mn-lt"/>
              </a:rPr>
              <a:t>: "epigenetic drift ... in promoters is associated with the degradation of coherent transcriptional networks during stem cell aging".</a:t>
            </a:r>
            <a:endParaRPr lang="en-US">
              <a:cs typeface="Calibri"/>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DNAm age</a:t>
            </a:r>
            <a:endParaRPr lang="en-US"/>
          </a:p>
        </p:txBody>
      </p:sp>
    </p:spTree>
    <p:extLst>
      <p:ext uri="{BB962C8B-B14F-4D97-AF65-F5344CB8AC3E}">
        <p14:creationId xmlns:p14="http://schemas.microsoft.com/office/powerpoint/2010/main" val="413161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358782"/>
          </a:xfrm>
          <a:solidFill>
            <a:schemeClr val="accent1">
              <a:lumMod val="20000"/>
              <a:lumOff val="80000"/>
            </a:schemeClr>
          </a:solidFill>
        </p:spPr>
        <p:txBody>
          <a:bodyPr>
            <a:noAutofit/>
          </a:bodyPr>
          <a:lstStyle/>
          <a:p>
            <a:r>
              <a:rPr lang="en-GB" sz="2800">
                <a:ea typeface="+mj-lt"/>
                <a:cs typeface="+mj-lt"/>
              </a:rPr>
              <a:t>Corley J, Cox SR, Harris SE, Hernandez MV, Maniega SM, Bastin ME, Wardlaw JM, Starr JM, Marioni RE, Deary IJ. </a:t>
            </a:r>
            <a:r>
              <a:rPr lang="en-GB" sz="2800" b="1">
                <a:ea typeface="+mj-lt"/>
                <a:cs typeface="+mj-lt"/>
              </a:rPr>
              <a:t>Epigenetic signatures of smoking associate with cognitive function, brain structure, and mental and physical health outcomes in the Lothian Birth Cohort 1936.</a:t>
            </a:r>
            <a:r>
              <a:rPr lang="en-GB" sz="2800">
                <a:ea typeface="+mj-lt"/>
                <a:cs typeface="+mj-lt"/>
              </a:rPr>
              <a:t> Transl Psychiatry. 2019 Oct 7;9(1):248. doi: 10.1038/s41398-019-0576-5. PubMed PMID: 31591380.</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2781352"/>
            <a:ext cx="10515600" cy="3731407"/>
          </a:xfrm>
        </p:spPr>
        <p:txBody>
          <a:bodyPr vert="horz" lIns="91440" tIns="45720" rIns="91440" bIns="45720" rtlCol="0" anchor="t">
            <a:normAutofit fontScale="77500" lnSpcReduction="20000"/>
          </a:bodyPr>
          <a:lstStyle/>
          <a:p>
            <a:r>
              <a:rPr lang="en-GB">
                <a:ea typeface="+mn-lt"/>
                <a:cs typeface="+mn-lt"/>
              </a:rPr>
              <a:t>n=895 </a:t>
            </a:r>
            <a:endParaRPr lang="en-US">
              <a:ea typeface="+mn-lt"/>
              <a:cs typeface="+mn-lt"/>
            </a:endParaRPr>
          </a:p>
          <a:p>
            <a:r>
              <a:rPr lang="en-GB">
                <a:ea typeface="+mn-lt"/>
                <a:cs typeface="+mn-lt"/>
              </a:rPr>
              <a:t>age 70 years (LBC1936)</a:t>
            </a:r>
            <a:endParaRPr lang="en-US">
              <a:ea typeface="+mn-lt"/>
              <a:cs typeface="+mn-lt"/>
            </a:endParaRPr>
          </a:p>
          <a:p>
            <a:r>
              <a:rPr lang="en-GB">
                <a:ea typeface="+mn-lt"/>
                <a:cs typeface="+mn-lt"/>
              </a:rPr>
              <a:t>blood DNAm</a:t>
            </a:r>
            <a:endParaRPr lang="en-US">
              <a:ea typeface="+mn-lt"/>
              <a:cs typeface="+mn-lt"/>
            </a:endParaRPr>
          </a:p>
          <a:p>
            <a:r>
              <a:rPr lang="en-GB">
                <a:ea typeface="+mn-lt"/>
                <a:cs typeface="+mn-lt"/>
              </a:rPr>
              <a:t>230-CpG site smoking score associated with:</a:t>
            </a:r>
            <a:endParaRPr lang="en-US">
              <a:ea typeface="+mn-lt"/>
              <a:cs typeface="+mn-lt"/>
            </a:endParaRPr>
          </a:p>
          <a:p>
            <a:pPr lvl="1"/>
            <a:r>
              <a:rPr lang="en-GB">
                <a:ea typeface="+mn-lt"/>
                <a:cs typeface="+mn-lt"/>
              </a:rPr>
              <a:t>smoking</a:t>
            </a:r>
            <a:endParaRPr lang="en-US">
              <a:ea typeface="+mn-lt"/>
              <a:cs typeface="+mn-lt"/>
            </a:endParaRPr>
          </a:p>
          <a:p>
            <a:pPr lvl="1"/>
            <a:r>
              <a:rPr lang="en-GB">
                <a:ea typeface="+mn-lt"/>
                <a:cs typeface="+mn-lt"/>
              </a:rPr>
              <a:t>pack years</a:t>
            </a:r>
            <a:endParaRPr lang="en-US">
              <a:ea typeface="+mn-lt"/>
              <a:cs typeface="+mn-lt"/>
            </a:endParaRPr>
          </a:p>
          <a:p>
            <a:pPr lvl="1"/>
            <a:r>
              <a:rPr lang="en-GB">
                <a:ea typeface="+mn-lt"/>
                <a:cs typeface="+mn-lt"/>
              </a:rPr>
              <a:t>cognitive function</a:t>
            </a:r>
            <a:endParaRPr lang="en-US">
              <a:ea typeface="+mn-lt"/>
              <a:cs typeface="+mn-lt"/>
            </a:endParaRPr>
          </a:p>
          <a:p>
            <a:pPr lvl="1"/>
            <a:r>
              <a:rPr lang="en-GB">
                <a:ea typeface="+mn-lt"/>
                <a:cs typeface="+mn-lt"/>
              </a:rPr>
              <a:t>structural brain integrity</a:t>
            </a:r>
            <a:endParaRPr lang="en-US">
              <a:ea typeface="+mn-lt"/>
              <a:cs typeface="+mn-lt"/>
            </a:endParaRPr>
          </a:p>
          <a:p>
            <a:pPr lvl="1"/>
            <a:r>
              <a:rPr lang="en-GB">
                <a:ea typeface="+mn-lt"/>
                <a:cs typeface="+mn-lt"/>
              </a:rPr>
              <a:t>physical health </a:t>
            </a:r>
            <a:endParaRPr lang="en-US">
              <a:ea typeface="+mn-lt"/>
              <a:cs typeface="+mn-lt"/>
            </a:endParaRPr>
          </a:p>
          <a:p>
            <a:pPr lvl="1"/>
            <a:r>
              <a:rPr lang="en-GB">
                <a:ea typeface="+mn-lt"/>
                <a:cs typeface="+mn-lt"/>
              </a:rPr>
              <a:t>psychosocial health</a:t>
            </a:r>
            <a:endParaRPr lang="en-US">
              <a:ea typeface="+mn-lt"/>
              <a:cs typeface="+mn-lt"/>
            </a:endParaRPr>
          </a:p>
          <a:p>
            <a:r>
              <a:rPr lang="en-GB">
                <a:ea typeface="+mn-lt"/>
                <a:cs typeface="+mn-lt"/>
              </a:rPr>
              <a:t>In many cases, associations stronger than for self-report smoking (e.g. cognitive function, dietary patterns, stroke, mortality, MRI volumetric measures).</a:t>
            </a:r>
            <a:endParaRPr lang="en-US">
              <a:cs typeface="Calibri"/>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DNAm score</a:t>
            </a:r>
            <a:endParaRPr lang="en-US"/>
          </a:p>
        </p:txBody>
      </p:sp>
    </p:spTree>
    <p:extLst>
      <p:ext uri="{BB962C8B-B14F-4D97-AF65-F5344CB8AC3E}">
        <p14:creationId xmlns:p14="http://schemas.microsoft.com/office/powerpoint/2010/main" val="38820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358782"/>
          </a:xfrm>
          <a:solidFill>
            <a:schemeClr val="accent1">
              <a:lumMod val="20000"/>
              <a:lumOff val="80000"/>
            </a:schemeClr>
          </a:solidFill>
        </p:spPr>
        <p:txBody>
          <a:bodyPr>
            <a:noAutofit/>
          </a:bodyPr>
          <a:lstStyle/>
          <a:p>
            <a:r>
              <a:rPr lang="en-GB" sz="2800">
                <a:ea typeface="+mj-lt"/>
                <a:cs typeface="+mj-lt"/>
              </a:rPr>
              <a:t>Price AJ, Collado-Torres L, Ivanov NA, Xia W, Burke EE, Shin JH, Tao R, Ma L, Jia Y, Hyde TM, Kleinman JE, Weinberger DR, Jaffe AE. </a:t>
            </a:r>
            <a:r>
              <a:rPr lang="en-GB" sz="2800" b="1">
                <a:ea typeface="+mj-lt"/>
                <a:cs typeface="+mj-lt"/>
              </a:rPr>
              <a:t>Divergent neuronal DNA methylation patterns across human cortical development reveal critical periods and a unique role of CpH methylation. </a:t>
            </a:r>
            <a:r>
              <a:rPr lang="en-GB" sz="2800">
                <a:ea typeface="+mj-lt"/>
                <a:cs typeface="+mj-lt"/>
              </a:rPr>
              <a:t>Genome Biol. 2019 Sep 26;20(1):196. doi: 10.1186/s13059-019-1805-1. PubMed PMID: 31554518; PubMed Central PMCID: PMC6761727.</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2781352"/>
            <a:ext cx="10515600" cy="3731407"/>
          </a:xfrm>
        </p:spPr>
        <p:txBody>
          <a:bodyPr vert="horz" lIns="91440" tIns="45720" rIns="91440" bIns="45720" rtlCol="0" anchor="t">
            <a:normAutofit/>
          </a:bodyPr>
          <a:lstStyle/>
          <a:p>
            <a:r>
              <a:rPr lang="en-GB">
                <a:ea typeface="+mn-lt"/>
                <a:cs typeface="+mn-lt"/>
              </a:rPr>
              <a:t>neocortical DNAm across the first 20 years</a:t>
            </a:r>
            <a:endParaRPr lang="en-GB" dirty="0">
              <a:ea typeface="+mn-lt"/>
              <a:cs typeface="+mn-lt"/>
            </a:endParaRPr>
          </a:p>
          <a:p>
            <a:r>
              <a:rPr lang="en-GB">
                <a:ea typeface="+mn-lt"/>
                <a:cs typeface="+mn-lt"/>
              </a:rPr>
              <a:t>most dramatic changes in the first 5 years</a:t>
            </a:r>
          </a:p>
          <a:p>
            <a:r>
              <a:rPr lang="en-GB">
                <a:ea typeface="+mn-lt"/>
                <a:cs typeface="+mn-lt"/>
              </a:rPr>
              <a:t>neighboring CpG and CpH levels are correlated</a:t>
            </a:r>
          </a:p>
          <a:p>
            <a:r>
              <a:rPr lang="en-GB">
                <a:ea typeface="+mn-lt"/>
                <a:cs typeface="+mn-lt"/>
              </a:rPr>
              <a:t>CpG and CpH levels define 6 developmental trajectories</a:t>
            </a:r>
          </a:p>
          <a:p>
            <a:r>
              <a:rPr lang="en-GB">
                <a:ea typeface="+mn-lt"/>
                <a:cs typeface="+mn-lt"/>
              </a:rPr>
              <a:t>identify gene expression effects linked only to CpH and not CpG levels.</a:t>
            </a:r>
            <a:endParaRPr lang="en-GB">
              <a:cs typeface="Calibri"/>
            </a:endParaRP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Epigenetics</a:t>
            </a:r>
          </a:p>
        </p:txBody>
      </p:sp>
    </p:spTree>
    <p:extLst>
      <p:ext uri="{BB962C8B-B14F-4D97-AF65-F5344CB8AC3E}">
        <p14:creationId xmlns:p14="http://schemas.microsoft.com/office/powerpoint/2010/main" val="324119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B8-CA32-497E-A5CD-8ADAACC2DE47}"/>
              </a:ext>
            </a:extLst>
          </p:cNvPr>
          <p:cNvSpPr>
            <a:spLocks noGrp="1"/>
          </p:cNvSpPr>
          <p:nvPr>
            <p:ph type="title"/>
          </p:nvPr>
        </p:nvSpPr>
        <p:spPr>
          <a:xfrm>
            <a:off x="838200" y="365125"/>
            <a:ext cx="10515600" cy="2358782"/>
          </a:xfrm>
          <a:solidFill>
            <a:schemeClr val="accent1">
              <a:lumMod val="20000"/>
              <a:lumOff val="80000"/>
            </a:schemeClr>
          </a:solidFill>
        </p:spPr>
        <p:txBody>
          <a:bodyPr>
            <a:noAutofit/>
          </a:bodyPr>
          <a:lstStyle/>
          <a:p>
            <a:r>
              <a:rPr lang="en-GB" sz="2800">
                <a:ea typeface="+mj-lt"/>
                <a:cs typeface="+mj-lt"/>
              </a:rPr>
              <a:t>Dugué PA, Jung CH, Joo JE, Wang X, Wong EM, Makalic E, Schmidt DF, Baglietto L, Severi G, Southey MC, English DR, Giles GG, Milne RL. </a:t>
            </a:r>
            <a:r>
              <a:rPr lang="en-GB" sz="2800" b="1">
                <a:ea typeface="+mj-lt"/>
                <a:cs typeface="+mj-lt"/>
              </a:rPr>
              <a:t>Smoking and blood DNA methylation: an epigenome-wide association study and assessment of reversibility. </a:t>
            </a:r>
            <a:r>
              <a:rPr lang="en-GB" sz="2800">
                <a:ea typeface="+mj-lt"/>
                <a:cs typeface="+mj-lt"/>
              </a:rPr>
              <a:t>Epigenetics. 2019 Sep 25:1-11. doi: 10.1080/15592294.2019.1668739. [Epub ahead of print] PubMed PMID: 31552803.</a:t>
            </a:r>
            <a:endParaRPr lang="en-US">
              <a:ea typeface="+mj-lt"/>
              <a:cs typeface="+mj-lt"/>
            </a:endParaRPr>
          </a:p>
        </p:txBody>
      </p:sp>
      <p:sp>
        <p:nvSpPr>
          <p:cNvPr id="3" name="Content Placeholder 2">
            <a:extLst>
              <a:ext uri="{FF2B5EF4-FFF2-40B4-BE49-F238E27FC236}">
                <a16:creationId xmlns:a16="http://schemas.microsoft.com/office/drawing/2014/main" id="{CFAE4DB1-4976-4964-A11D-22709F927B07}"/>
              </a:ext>
            </a:extLst>
          </p:cNvPr>
          <p:cNvSpPr>
            <a:spLocks noGrp="1"/>
          </p:cNvSpPr>
          <p:nvPr>
            <p:ph idx="1"/>
          </p:nvPr>
        </p:nvSpPr>
        <p:spPr>
          <a:xfrm>
            <a:off x="838200" y="2781352"/>
            <a:ext cx="10515600" cy="3731407"/>
          </a:xfrm>
        </p:spPr>
        <p:txBody>
          <a:bodyPr vert="horz" lIns="91440" tIns="45720" rIns="91440" bIns="45720" rtlCol="0" anchor="t">
            <a:normAutofit lnSpcReduction="10000"/>
          </a:bodyPr>
          <a:lstStyle/>
          <a:p>
            <a:r>
              <a:rPr lang="en-GB">
                <a:ea typeface="+mn-lt"/>
                <a:cs typeface="+mn-lt"/>
              </a:rPr>
              <a:t>n=5044 (Melbourne Collaborative Cohort Study)</a:t>
            </a:r>
            <a:endParaRPr lang="en-GB" dirty="0">
              <a:ea typeface="+mn-lt"/>
              <a:cs typeface="+mn-lt"/>
            </a:endParaRPr>
          </a:p>
          <a:p>
            <a:r>
              <a:rPr lang="en-GB">
                <a:ea typeface="+mn-lt"/>
                <a:cs typeface="+mn-lt"/>
              </a:rPr>
              <a:t>EWAS of smoking</a:t>
            </a:r>
          </a:p>
          <a:p>
            <a:r>
              <a:rPr lang="en-GB">
                <a:ea typeface="+mn-lt"/>
                <a:cs typeface="+mn-lt"/>
              </a:rPr>
              <a:t>n=1032 have blood collected 11 years later</a:t>
            </a:r>
          </a:p>
          <a:p>
            <a:r>
              <a:rPr lang="en-GB">
                <a:ea typeface="+mn-lt"/>
                <a:cs typeface="+mn-lt"/>
              </a:rPr>
              <a:t>4496 sites associated with ever smoking</a:t>
            </a:r>
          </a:p>
          <a:p>
            <a:r>
              <a:rPr lang="en-GB">
                <a:ea typeface="+mn-lt"/>
                <a:cs typeface="+mn-lt"/>
              </a:rPr>
              <a:t>1326 of these new</a:t>
            </a:r>
          </a:p>
          <a:p>
            <a:r>
              <a:rPr lang="en-GB">
                <a:ea typeface="+mn-lt"/>
                <a:cs typeface="+mn-lt"/>
              </a:rPr>
              <a:t>368 CpG sites change upon smoking cessation</a:t>
            </a:r>
            <a:endParaRPr lang="en-GB" dirty="0">
              <a:ea typeface="+mn-lt"/>
              <a:cs typeface="+mn-lt"/>
            </a:endParaRPr>
          </a:p>
          <a:p>
            <a:r>
              <a:rPr lang="en-GB">
                <a:ea typeface="+mn-lt"/>
                <a:cs typeface="+mn-lt"/>
              </a:rPr>
              <a:t>2.75 half-life for the smoking score </a:t>
            </a:r>
            <a:br>
              <a:rPr lang="en-GB" dirty="0">
                <a:ea typeface="+mn-lt"/>
                <a:cs typeface="+mn-lt"/>
              </a:rPr>
            </a:br>
            <a:r>
              <a:rPr lang="en-GB">
                <a:ea typeface="+mn-lt"/>
                <a:cs typeface="+mn-lt"/>
              </a:rPr>
              <a:t>(i.e. in 2.75 years, half of the smoking effect has disappeared)</a:t>
            </a:r>
          </a:p>
        </p:txBody>
      </p:sp>
      <p:sp>
        <p:nvSpPr>
          <p:cNvPr id="5" name="TextBox 4">
            <a:extLst>
              <a:ext uri="{FF2B5EF4-FFF2-40B4-BE49-F238E27FC236}">
                <a16:creationId xmlns:a16="http://schemas.microsoft.com/office/drawing/2014/main" id="{005C5DAD-1A91-4E5A-BD6B-FA706663424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EWAS</a:t>
            </a:r>
            <a:endParaRPr lang="en-GB" dirty="0">
              <a:cs typeface="Calibri"/>
            </a:endParaRPr>
          </a:p>
        </p:txBody>
      </p:sp>
    </p:spTree>
    <p:extLst>
      <p:ext uri="{BB962C8B-B14F-4D97-AF65-F5344CB8AC3E}">
        <p14:creationId xmlns:p14="http://schemas.microsoft.com/office/powerpoint/2010/main" val="9597656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00C47F-B432-42C9-A1DE-600C2FE8988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0E69E18-9D5F-453F-9B5A-236CDF668477}">
  <ds:schemaRefs>
    <ds:schemaRef ds:uri="http://schemas.microsoft.com/sharepoint/v3/contenttype/forms"/>
  </ds:schemaRefs>
</ds:datastoreItem>
</file>

<file path=customXml/itemProps3.xml><?xml version="1.0" encoding="utf-8"?>
<ds:datastoreItem xmlns:ds="http://schemas.openxmlformats.org/officeDocument/2006/customXml" ds:itemID="{EA3410DB-8C6A-4A06-9320-67B77DFCBB30}"/>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Journal club Oct 14, 2019</vt:lpstr>
      <vt:lpstr>Jung I, Schmitt A, Diao Y, Lee AJ, Liu T, Yang D, Tan C, Eom J, Chan M, Chee S, Chiang Z, Kim C, Masliah E, Barr CL, Li B, Kuan S, Kim D, Ren B. A compendium of promoter-centered long-range chromatin interactions in the human genome. Nat Genet. 2019 Oct;51(10):1442-1449. doi: 10.1038/s41588-019-0494-8. Epub 2019 Sep 9. PubMed PMID: 31501517.</vt:lpstr>
      <vt:lpstr>Hoffman GE, Bendl J, Voloudakis G, Montgomery KS, Sloofman L, Wang YC, Shah HR, Hauberg ME, Johnson JS, Girdhar K, Song L, Fullard JF, Kramer R, Hahn CG, Gur R, Marenco S, Lipska BK, Lewis DA, Haroutunian V, Hemby S, Sullivan P, Akbarian S, Chess A, Buxbaum JD, Crawford GE, Domenici E, Devlin B, Sieberts SK, Peters MA, Roussos P. CommonMind Consortium provides transcriptomic and epigenomic data for Schizophrenia and Bipolar Disorder. Sci Data. 2019 Sep 24;6(1):180. doi: 10.1038/s41597-019-0183-6. PubMed PMID: 31551426.</vt:lpstr>
      <vt:lpstr>Xiong Z, Li M, Yang F, Ma Y, Sang J, Li R, Li Z, Zhang Z, Bao Y. EWAS Data Hub: a resource of DNA methylation array data and metadata. Nucleic Acids Res. 2019 Oct 4. pii: gkz840. doi: 10.1093/nar/gkz840. [Epub ahead of print] PubMed PMID: 31584095.</vt:lpstr>
      <vt:lpstr>Li C, Wang Z, Hardy T, Huang Y, Hui Q, Crusto CA, Wright ML, Taylor JY, Sun YV. Association of Obesity with DNA Methylation Age Acceleration in African American Mothers from the InterGEN Study. Int J Mol Sci. 2019 Aug 31;20(17). pii: E4273. doi: 10.3390/ijms20174273. PubMed PMID: 31480455; PubMed Central PMCID: PMC6747309.</vt:lpstr>
      <vt:lpstr>Hernando-Herraez I, Evano B, Stubbs T, Commere PH, Jan Bonder M, Clark S, Andrews S, Tajbakhsh S, Reik W. Ageing affects DNA methylation drift and transcriptional cell-to-cell variability in mouse muscle stem cells. Nat Commun. 2019 Sep 25;10(1):4361. doi: 10.1038/s41467-019-12293-4. PubMed PMID: 31554804; PubMed Central PMCID: PMC6761124.</vt:lpstr>
      <vt:lpstr>Corley J, Cox SR, Harris SE, Hernandez MV, Maniega SM, Bastin ME, Wardlaw JM, Starr JM, Marioni RE, Deary IJ. Epigenetic signatures of smoking associate with cognitive function, brain structure, and mental and physical health outcomes in the Lothian Birth Cohort 1936. Transl Psychiatry. 2019 Oct 7;9(1):248. doi: 10.1038/s41398-019-0576-5. PubMed PMID: 31591380.</vt:lpstr>
      <vt:lpstr>Price AJ, Collado-Torres L, Ivanov NA, Xia W, Burke EE, Shin JH, Tao R, Ma L, Jia Y, Hyde TM, Kleinman JE, Weinberger DR, Jaffe AE. Divergent neuronal DNA methylation patterns across human cortical development reveal critical periods and a unique role of CpH methylation. Genome Biol. 2019 Sep 26;20(1):196. doi: 10.1186/s13059-019-1805-1. PubMed PMID: 31554518; PubMed Central PMCID: PMC6761727.</vt:lpstr>
      <vt:lpstr>Dugué PA, Jung CH, Joo JE, Wang X, Wong EM, Makalic E, Schmidt DF, Baglietto L, Severi G, Southey MC, English DR, Giles GG, Milne RL. Smoking and blood DNA methylation: an epigenome-wide association study and assessment of reversibility. Epigenetics. 2019 Sep 25:1-11. doi: 10.1080/15592294.2019.1668739. [Epub ahead of print] PubMed PMID: 31552803.</vt:lpstr>
      <vt:lpstr>Broholm C, Ribel-Madsen R, Hjort L, Olsson AH, Ahlers JMD, Hansen NS, Schrölkamp M, Gillberg L, Perfilyev A, Volkov P, Ling C, Jørgensen SW, Mortensen B, Hingst J, Wojtaszewski J, Scheele C, Brøns C, Pedersen BK, Vaag A. Epigenome- and Transcriptome-wide Changes in Muscle Stem Cells from Low Birth Weight Men. Endocr Res. 2019 Sep 30:1-14. doi: 10.1080/07435800.2019.1669160. [Epub ahead of print] PubMed PMID: 31566019.</vt:lpstr>
      <vt:lpstr>Solomon O, Macisaac JL, Tindula G, Kobor MS, Eskenazi B, Holland N. 5-Hydroxymethylcytosine in cord blood and associations of DNA methylation with sex in newborns. Mutagenesis. 2019 Oct 6. pii: gez023. doi: 10.1093/mutage/gez023. [Epub ahead of print] PubMed PMID: 31587037.</vt:lpstr>
      <vt:lpstr>Ju C, Fiori LM, Belzeaux R, Theroux JF, Chen GG, Aouabed Z, Blier P, Farzan F, Frey BN, Giacobbe P, Lam RW, Leri F, MacQueen GM, Milev R, Müller DJ, Parikh SV, Rotzinger S, Soares CN, Uher R, Li Q, Foster JA, Kennedy SH, Turecki G. Integrated genome-wide methylation and expression analyses reveal functional predictors of response to antidepressants. Transl Psychiatry. 2019 Oct 8;9(1):254. doi: 10.1038/s41398-019-0589-0. PubMed PMID: 31594917.</vt:lpstr>
      <vt:lpstr>Liu J, Zhang Z, Xu J, Song X, Yuan W, Miao M, Liang H, Du J. Genome-wide DNA methylation changes in placenta tissues associated with small for gestational age newborns; cohort study in the Chinese population. Epigenomics. 2019 Oct 9. doi: 10.2217/epi-2019-0004. [Epub ahead of print] PubMed PMID: 31596135.</vt:lpstr>
      <vt:lpstr>Kresovich JK, Harmon QE, Xu Z, Nichols HB, Sandler DP, Taylor JA. Reproduction, DNA methylation and biological age. Hum Reprod. 2019 Oct 10. pii: dez149. doi: 10.1093/humrep/dez149. [Epub ahead of print] PubMed PMID: 31600381.</vt:lpstr>
      <vt:lpstr>Helgeland Ø, Vaudel M, Juliusson PB, Lingaas Holmen O, Juodakis J, Bacelis J, Jacobsson B, Lindekleiv H, Hveem K, Lie RT, Knudsen GP, Stoltenberg C, Magnus P, Sagen JV, Molven A, Johansson S, Njølstad PR. Genome-wide association study reveals dynamic role of genetic variation in infant and early childhood growth. Nat Commun. 2019 Oct 1;10(1):4448. doi: 10.1038/s41467-019-12308-0. PubMed PMID: 31575865.</vt:lpstr>
      <vt:lpstr>Huan T, Joehanes R, Song C, Peng F, Guo Y, Mendelson M, Yao C, Liu C, Ma J, Richard M, Agha G, Guan W, Almli LM, Conneely KN, Keefe J, Hwang SJ, Johnson AD, Fornage M, Liang L, Levy D. Genome-wide identification of DNA methylation QTLs in whole blood highlights pathways for cardiovascular disease. Nat Commun. 2019 Sep 19;10(1):4267. doi: 10.1038/s41467-019-12228-z. PubMed PMID: 31537805; PubMed Central PMCID: PMC6753136.</vt:lpstr>
      <vt:lpstr>Houlahan KE …  Boutros PC. Genome-wide germline correlates of the epigenetic landscape of prostate cancer. Nat Med. 2019 Oct 7. doi: 10.1038/s41591-019-0579-z. [Epub ahead of print] PubMed PMID: 31591588.</vt:lpstr>
      <vt:lpstr>Barton SJ, Melton PE, Titcombe P, Murray R, Rauschert S, Lillycrop KA, Huang RC, Holbrook JD, Godfrey KM. In Epigenomic Studies, Including Cell-Type Adjustments in Regression Models Can Introduce Multicollinearity, Resulting in Apparent Reversal of Direction of Association. Front Genet. 2019 Sep 10;10:816. doi: 10.3389/fgene.2019.00816. eCollection 2019. PubMed PMID: 31552104; PubMed Central PMCID: PMC6746958.</vt:lpstr>
      <vt:lpstr>Liu K, Theusch E, Zhou Y, Ashuach T, Dose AC, Bickel PJ, Medina MW, Huang H. GeneFishing to reconstruct context specific portraits of biological processes. Proc Natl Acad Sci U S A. 2019 Sep 17;116(38):18943-18950. doi: 10.1073/pnas.1820340116. Epub 2019 Sep 4. PubMed PMID: 31484776; PubMed Central PMCID: PMC6754596.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575</cp:revision>
  <dcterms:created xsi:type="dcterms:W3CDTF">2013-07-15T20:26:40Z</dcterms:created>
  <dcterms:modified xsi:type="dcterms:W3CDTF">2019-10-13T22:32:47Z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