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8" r:id="rId5"/>
    <p:sldId id="261" r:id="rId6"/>
    <p:sldId id="257" r:id="rId7"/>
    <p:sldId id="264" r:id="rId8"/>
    <p:sldId id="263" r:id="rId9"/>
    <p:sldId id="262" r:id="rId10"/>
    <p:sldId id="260" r:id="rId11"/>
    <p:sldId id="259" r:id="rId12"/>
  </p:sldIdLst>
  <p:sldSz cx="12192000" cy="6858000"/>
  <p:notesSz cx="6858000" cy="3286125"/>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E10F6E-95DC-6F55-E66B-72784CF7C379}" v="1" dt="2019-12-20T11:18:53.271"/>
    <p1510:client id="{AB52609F-E2EA-4398-9F2E-0743E06F0194}" v="4835" dt="2019-12-16T00:34:11.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AB52609F-E2EA-4398-9F2E-0743E06F0194}"/>
    <pc:docChg chg="addSld delSld modSld sldOrd">
      <pc:chgData name="Matthew Suderman" userId="S::ms13525@bristol.ac.uk::2709995e-3ea8-4fb0-9b62-eb8034dec529" providerId="AD" clId="Web-{AB52609F-E2EA-4398-9F2E-0743E06F0194}" dt="2019-12-16T00:34:10.722" v="4796"/>
      <pc:docMkLst>
        <pc:docMk/>
      </pc:docMkLst>
      <pc:sldChg chg="del">
        <pc:chgData name="Matthew Suderman" userId="S::ms13525@bristol.ac.uk::2709995e-3ea8-4fb0-9b62-eb8034dec529" providerId="AD" clId="Web-{AB52609F-E2EA-4398-9F2E-0743E06F0194}" dt="2019-12-15T23:11:11.286" v="2"/>
        <pc:sldMkLst>
          <pc:docMk/>
          <pc:sldMk cId="109857222" sldId="256"/>
        </pc:sldMkLst>
      </pc:sldChg>
      <pc:sldChg chg="modSp add modNotes">
        <pc:chgData name="Matthew Suderman" userId="S::ms13525@bristol.ac.uk::2709995e-3ea8-4fb0-9b62-eb8034dec529" providerId="AD" clId="Web-{AB52609F-E2EA-4398-9F2E-0743E06F0194}" dt="2019-12-16T00:05:36.549" v="3033" actId="20577"/>
        <pc:sldMkLst>
          <pc:docMk/>
          <pc:sldMk cId="2780459918" sldId="257"/>
        </pc:sldMkLst>
        <pc:spChg chg="mod">
          <ac:chgData name="Matthew Suderman" userId="S::ms13525@bristol.ac.uk::2709995e-3ea8-4fb0-9b62-eb8034dec529" providerId="AD" clId="Web-{AB52609F-E2EA-4398-9F2E-0743E06F0194}" dt="2019-12-15T23:20:52.374" v="197" actId="14100"/>
          <ac:spMkLst>
            <pc:docMk/>
            <pc:sldMk cId="2780459918" sldId="257"/>
            <ac:spMk id="2" creationId="{A051AE55-C412-4F97-B8BC-7897E1B8FE80}"/>
          </ac:spMkLst>
        </pc:spChg>
        <pc:spChg chg="mod">
          <ac:chgData name="Matthew Suderman" userId="S::ms13525@bristol.ac.uk::2709995e-3ea8-4fb0-9b62-eb8034dec529" providerId="AD" clId="Web-{AB52609F-E2EA-4398-9F2E-0743E06F0194}" dt="2019-12-16T00:05:36.549" v="3033" actId="20577"/>
          <ac:spMkLst>
            <pc:docMk/>
            <pc:sldMk cId="2780459918" sldId="257"/>
            <ac:spMk id="3" creationId="{784E00D2-8947-4BC0-B376-A387D60BAC35}"/>
          </ac:spMkLst>
        </pc:spChg>
        <pc:spChg chg="mod">
          <ac:chgData name="Matthew Suderman" userId="S::ms13525@bristol.ac.uk::2709995e-3ea8-4fb0-9b62-eb8034dec529" providerId="AD" clId="Web-{AB52609F-E2EA-4398-9F2E-0743E06F0194}" dt="2019-12-15T23:40:49.267" v="1260" actId="20577"/>
          <ac:spMkLst>
            <pc:docMk/>
            <pc:sldMk cId="2780459918" sldId="257"/>
            <ac:spMk id="4" creationId="{C6D6135E-B0E9-4A4D-A5E1-FC2244602EBB}"/>
          </ac:spMkLst>
        </pc:spChg>
      </pc:sldChg>
      <pc:sldChg chg="modSp add">
        <pc:chgData name="Matthew Suderman" userId="S::ms13525@bristol.ac.uk::2709995e-3ea8-4fb0-9b62-eb8034dec529" providerId="AD" clId="Web-{AB52609F-E2EA-4398-9F2E-0743E06F0194}" dt="2019-12-16T00:34:10.722" v="4796"/>
        <pc:sldMkLst>
          <pc:docMk/>
          <pc:sldMk cId="2320046297" sldId="258"/>
        </pc:sldMkLst>
        <pc:spChg chg="mod">
          <ac:chgData name="Matthew Suderman" userId="S::ms13525@bristol.ac.uk::2709995e-3ea8-4fb0-9b62-eb8034dec529" providerId="AD" clId="Web-{AB52609F-E2EA-4398-9F2E-0743E06F0194}" dt="2019-12-15T23:11:23.379" v="28" actId="20577"/>
          <ac:spMkLst>
            <pc:docMk/>
            <pc:sldMk cId="2320046297" sldId="258"/>
            <ac:spMk id="2" creationId="{00000000-0000-0000-0000-000000000000}"/>
          </ac:spMkLst>
        </pc:spChg>
        <pc:graphicFrameChg chg="mod modGraphic">
          <ac:chgData name="Matthew Suderman" userId="S::ms13525@bristol.ac.uk::2709995e-3ea8-4fb0-9b62-eb8034dec529" providerId="AD" clId="Web-{AB52609F-E2EA-4398-9F2E-0743E06F0194}" dt="2019-12-16T00:34:10.722" v="4796"/>
          <ac:graphicFrameMkLst>
            <pc:docMk/>
            <pc:sldMk cId="2320046297" sldId="258"/>
            <ac:graphicFrameMk id="4" creationId="{44BA0544-E9B3-4E6C-A2C7-C9AB17C34C21}"/>
          </ac:graphicFrameMkLst>
        </pc:graphicFrameChg>
      </pc:sldChg>
      <pc:sldChg chg="modSp add replId modNotes">
        <pc:chgData name="Matthew Suderman" userId="S::ms13525@bristol.ac.uk::2709995e-3ea8-4fb0-9b62-eb8034dec529" providerId="AD" clId="Web-{AB52609F-E2EA-4398-9F2E-0743E06F0194}" dt="2019-12-16T00:33:01.363" v="4728" actId="20577"/>
        <pc:sldMkLst>
          <pc:docMk/>
          <pc:sldMk cId="2352413376" sldId="259"/>
        </pc:sldMkLst>
        <pc:spChg chg="mod">
          <ac:chgData name="Matthew Suderman" userId="S::ms13525@bristol.ac.uk::2709995e-3ea8-4fb0-9b62-eb8034dec529" providerId="AD" clId="Web-{AB52609F-E2EA-4398-9F2E-0743E06F0194}" dt="2019-12-15T23:20:00.684" v="187" actId="14100"/>
          <ac:spMkLst>
            <pc:docMk/>
            <pc:sldMk cId="2352413376" sldId="259"/>
            <ac:spMk id="2" creationId="{A051AE55-C412-4F97-B8BC-7897E1B8FE80}"/>
          </ac:spMkLst>
        </pc:spChg>
        <pc:spChg chg="mod">
          <ac:chgData name="Matthew Suderman" userId="S::ms13525@bristol.ac.uk::2709995e-3ea8-4fb0-9b62-eb8034dec529" providerId="AD" clId="Web-{AB52609F-E2EA-4398-9F2E-0743E06F0194}" dt="2019-12-16T00:33:01.363" v="4728" actId="20577"/>
          <ac:spMkLst>
            <pc:docMk/>
            <pc:sldMk cId="2352413376" sldId="259"/>
            <ac:spMk id="3" creationId="{784E00D2-8947-4BC0-B376-A387D60BAC35}"/>
          </ac:spMkLst>
        </pc:spChg>
        <pc:spChg chg="mod">
          <ac:chgData name="Matthew Suderman" userId="S::ms13525@bristol.ac.uk::2709995e-3ea8-4fb0-9b62-eb8034dec529" providerId="AD" clId="Web-{AB52609F-E2EA-4398-9F2E-0743E06F0194}" dt="2019-12-16T00:24:36.989" v="3927" actId="20577"/>
          <ac:spMkLst>
            <pc:docMk/>
            <pc:sldMk cId="2352413376" sldId="259"/>
            <ac:spMk id="4" creationId="{C6D6135E-B0E9-4A4D-A5E1-FC2244602EBB}"/>
          </ac:spMkLst>
        </pc:spChg>
      </pc:sldChg>
      <pc:sldChg chg="modSp add replId">
        <pc:chgData name="Matthew Suderman" userId="S::ms13525@bristol.ac.uk::2709995e-3ea8-4fb0-9b62-eb8034dec529" providerId="AD" clId="Web-{AB52609F-E2EA-4398-9F2E-0743E06F0194}" dt="2019-12-16T00:22:25.160" v="3909" actId="20577"/>
        <pc:sldMkLst>
          <pc:docMk/>
          <pc:sldMk cId="2663535348" sldId="260"/>
        </pc:sldMkLst>
        <pc:spChg chg="mod">
          <ac:chgData name="Matthew Suderman" userId="S::ms13525@bristol.ac.uk::2709995e-3ea8-4fb0-9b62-eb8034dec529" providerId="AD" clId="Web-{AB52609F-E2EA-4398-9F2E-0743E06F0194}" dt="2019-12-15T23:20:11.718" v="189" actId="14100"/>
          <ac:spMkLst>
            <pc:docMk/>
            <pc:sldMk cId="2663535348" sldId="260"/>
            <ac:spMk id="2" creationId="{A051AE55-C412-4F97-B8BC-7897E1B8FE80}"/>
          </ac:spMkLst>
        </pc:spChg>
        <pc:spChg chg="mod">
          <ac:chgData name="Matthew Suderman" userId="S::ms13525@bristol.ac.uk::2709995e-3ea8-4fb0-9b62-eb8034dec529" providerId="AD" clId="Web-{AB52609F-E2EA-4398-9F2E-0743E06F0194}" dt="2019-12-16T00:21:55.598" v="3902" actId="20577"/>
          <ac:spMkLst>
            <pc:docMk/>
            <pc:sldMk cId="2663535348" sldId="260"/>
            <ac:spMk id="3" creationId="{784E00D2-8947-4BC0-B376-A387D60BAC35}"/>
          </ac:spMkLst>
        </pc:spChg>
        <pc:spChg chg="mod">
          <ac:chgData name="Matthew Suderman" userId="S::ms13525@bristol.ac.uk::2709995e-3ea8-4fb0-9b62-eb8034dec529" providerId="AD" clId="Web-{AB52609F-E2EA-4398-9F2E-0743E06F0194}" dt="2019-12-16T00:22:25.160" v="3909" actId="20577"/>
          <ac:spMkLst>
            <pc:docMk/>
            <pc:sldMk cId="2663535348" sldId="260"/>
            <ac:spMk id="4" creationId="{C6D6135E-B0E9-4A4D-A5E1-FC2244602EBB}"/>
          </ac:spMkLst>
        </pc:spChg>
      </pc:sldChg>
      <pc:sldChg chg="modSp add ord replId modNotes">
        <pc:chgData name="Matthew Suderman" userId="S::ms13525@bristol.ac.uk::2709995e-3ea8-4fb0-9b62-eb8034dec529" providerId="AD" clId="Web-{AB52609F-E2EA-4398-9F2E-0743E06F0194}" dt="2019-12-16T00:07:02.152" v="3210" actId="20577"/>
        <pc:sldMkLst>
          <pc:docMk/>
          <pc:sldMk cId="1627961812" sldId="261"/>
        </pc:sldMkLst>
        <pc:spChg chg="mod">
          <ac:chgData name="Matthew Suderman" userId="S::ms13525@bristol.ac.uk::2709995e-3ea8-4fb0-9b62-eb8034dec529" providerId="AD" clId="Web-{AB52609F-E2EA-4398-9F2E-0743E06F0194}" dt="2019-12-15T23:20:19.890" v="191" actId="14100"/>
          <ac:spMkLst>
            <pc:docMk/>
            <pc:sldMk cId="1627961812" sldId="261"/>
            <ac:spMk id="2" creationId="{A051AE55-C412-4F97-B8BC-7897E1B8FE80}"/>
          </ac:spMkLst>
        </pc:spChg>
        <pc:spChg chg="mod">
          <ac:chgData name="Matthew Suderman" userId="S::ms13525@bristol.ac.uk::2709995e-3ea8-4fb0-9b62-eb8034dec529" providerId="AD" clId="Web-{AB52609F-E2EA-4398-9F2E-0743E06F0194}" dt="2019-12-16T00:07:02.152" v="3210" actId="20577"/>
          <ac:spMkLst>
            <pc:docMk/>
            <pc:sldMk cId="1627961812" sldId="261"/>
            <ac:spMk id="3" creationId="{784E00D2-8947-4BC0-B376-A387D60BAC35}"/>
          </ac:spMkLst>
        </pc:spChg>
        <pc:spChg chg="mod">
          <ac:chgData name="Matthew Suderman" userId="S::ms13525@bristol.ac.uk::2709995e-3ea8-4fb0-9b62-eb8034dec529" providerId="AD" clId="Web-{AB52609F-E2EA-4398-9F2E-0743E06F0194}" dt="2019-12-15T23:58:30.342" v="2852" actId="20577"/>
          <ac:spMkLst>
            <pc:docMk/>
            <pc:sldMk cId="1627961812" sldId="261"/>
            <ac:spMk id="4" creationId="{C6D6135E-B0E9-4A4D-A5E1-FC2244602EBB}"/>
          </ac:spMkLst>
        </pc:spChg>
      </pc:sldChg>
      <pc:sldChg chg="modSp add ord replId modNotes">
        <pc:chgData name="Matthew Suderman" userId="S::ms13525@bristol.ac.uk::2709995e-3ea8-4fb0-9b62-eb8034dec529" providerId="AD" clId="Web-{AB52609F-E2EA-4398-9F2E-0743E06F0194}" dt="2019-12-15T23:57:52.733" v="2840" actId="20577"/>
        <pc:sldMkLst>
          <pc:docMk/>
          <pc:sldMk cId="2611850423" sldId="262"/>
        </pc:sldMkLst>
        <pc:spChg chg="mod">
          <ac:chgData name="Matthew Suderman" userId="S::ms13525@bristol.ac.uk::2709995e-3ea8-4fb0-9b62-eb8034dec529" providerId="AD" clId="Web-{AB52609F-E2EA-4398-9F2E-0743E06F0194}" dt="2019-12-15T23:20:30.093" v="193" actId="14100"/>
          <ac:spMkLst>
            <pc:docMk/>
            <pc:sldMk cId="2611850423" sldId="262"/>
            <ac:spMk id="2" creationId="{A051AE55-C412-4F97-B8BC-7897E1B8FE80}"/>
          </ac:spMkLst>
        </pc:spChg>
        <pc:spChg chg="mod">
          <ac:chgData name="Matthew Suderman" userId="S::ms13525@bristol.ac.uk::2709995e-3ea8-4fb0-9b62-eb8034dec529" providerId="AD" clId="Web-{AB52609F-E2EA-4398-9F2E-0743E06F0194}" dt="2019-12-15T23:57:47.812" v="2836" actId="20577"/>
          <ac:spMkLst>
            <pc:docMk/>
            <pc:sldMk cId="2611850423" sldId="262"/>
            <ac:spMk id="3" creationId="{784E00D2-8947-4BC0-B376-A387D60BAC35}"/>
          </ac:spMkLst>
        </pc:spChg>
        <pc:spChg chg="mod">
          <ac:chgData name="Matthew Suderman" userId="S::ms13525@bristol.ac.uk::2709995e-3ea8-4fb0-9b62-eb8034dec529" providerId="AD" clId="Web-{AB52609F-E2EA-4398-9F2E-0743E06F0194}" dt="2019-12-15T23:57:52.733" v="2840" actId="20577"/>
          <ac:spMkLst>
            <pc:docMk/>
            <pc:sldMk cId="2611850423" sldId="262"/>
            <ac:spMk id="4" creationId="{C6D6135E-B0E9-4A4D-A5E1-FC2244602EBB}"/>
          </ac:spMkLst>
        </pc:spChg>
      </pc:sldChg>
      <pc:sldChg chg="modSp add replId modNotes">
        <pc:chgData name="Matthew Suderman" userId="S::ms13525@bristol.ac.uk::2709995e-3ea8-4fb0-9b62-eb8034dec529" providerId="AD" clId="Web-{AB52609F-E2EA-4398-9F2E-0743E06F0194}" dt="2019-12-15T23:51:46.374" v="2304" actId="20577"/>
        <pc:sldMkLst>
          <pc:docMk/>
          <pc:sldMk cId="905717684" sldId="263"/>
        </pc:sldMkLst>
        <pc:spChg chg="mod">
          <ac:chgData name="Matthew Suderman" userId="S::ms13525@bristol.ac.uk::2709995e-3ea8-4fb0-9b62-eb8034dec529" providerId="AD" clId="Web-{AB52609F-E2EA-4398-9F2E-0743E06F0194}" dt="2019-12-15T23:16:00.379" v="110" actId="20577"/>
          <ac:spMkLst>
            <pc:docMk/>
            <pc:sldMk cId="905717684" sldId="263"/>
            <ac:spMk id="2" creationId="{A051AE55-C412-4F97-B8BC-7897E1B8FE80}"/>
          </ac:spMkLst>
        </pc:spChg>
        <pc:spChg chg="mod">
          <ac:chgData name="Matthew Suderman" userId="S::ms13525@bristol.ac.uk::2709995e-3ea8-4fb0-9b62-eb8034dec529" providerId="AD" clId="Web-{AB52609F-E2EA-4398-9F2E-0743E06F0194}" dt="2019-12-15T23:51:46.374" v="2304" actId="20577"/>
          <ac:spMkLst>
            <pc:docMk/>
            <pc:sldMk cId="905717684" sldId="263"/>
            <ac:spMk id="3" creationId="{784E00D2-8947-4BC0-B376-A387D60BAC35}"/>
          </ac:spMkLst>
        </pc:spChg>
        <pc:spChg chg="mod">
          <ac:chgData name="Matthew Suderman" userId="S::ms13525@bristol.ac.uk::2709995e-3ea8-4fb0-9b62-eb8034dec529" providerId="AD" clId="Web-{AB52609F-E2EA-4398-9F2E-0743E06F0194}" dt="2019-12-15T23:49:00.138" v="2172" actId="20577"/>
          <ac:spMkLst>
            <pc:docMk/>
            <pc:sldMk cId="905717684" sldId="263"/>
            <ac:spMk id="4" creationId="{C6D6135E-B0E9-4A4D-A5E1-FC2244602EBB}"/>
          </ac:spMkLst>
        </pc:spChg>
      </pc:sldChg>
      <pc:sldChg chg="modSp add replId modNotes">
        <pc:chgData name="Matthew Suderman" userId="S::ms13525@bristol.ac.uk::2709995e-3ea8-4fb0-9b62-eb8034dec529" providerId="AD" clId="Web-{AB52609F-E2EA-4398-9F2E-0743E06F0194}" dt="2019-12-15T23:41:14.063" v="1316" actId="20577"/>
        <pc:sldMkLst>
          <pc:docMk/>
          <pc:sldMk cId="909729931" sldId="264"/>
        </pc:sldMkLst>
        <pc:spChg chg="mod">
          <ac:chgData name="Matthew Suderman" userId="S::ms13525@bristol.ac.uk::2709995e-3ea8-4fb0-9b62-eb8034dec529" providerId="AD" clId="Web-{AB52609F-E2EA-4398-9F2E-0743E06F0194}" dt="2019-12-15T23:20:44.030" v="195" actId="14100"/>
          <ac:spMkLst>
            <pc:docMk/>
            <pc:sldMk cId="909729931" sldId="264"/>
            <ac:spMk id="2" creationId="{A051AE55-C412-4F97-B8BC-7897E1B8FE80}"/>
          </ac:spMkLst>
        </pc:spChg>
        <pc:spChg chg="mod">
          <ac:chgData name="Matthew Suderman" userId="S::ms13525@bristol.ac.uk::2709995e-3ea8-4fb0-9b62-eb8034dec529" providerId="AD" clId="Web-{AB52609F-E2EA-4398-9F2E-0743E06F0194}" dt="2019-12-15T23:41:14.063" v="1316" actId="20577"/>
          <ac:spMkLst>
            <pc:docMk/>
            <pc:sldMk cId="909729931" sldId="264"/>
            <ac:spMk id="3" creationId="{784E00D2-8947-4BC0-B376-A387D60BAC35}"/>
          </ac:spMkLst>
        </pc:spChg>
        <pc:spChg chg="mod">
          <ac:chgData name="Matthew Suderman" userId="S::ms13525@bristol.ac.uk::2709995e-3ea8-4fb0-9b62-eb8034dec529" providerId="AD" clId="Web-{AB52609F-E2EA-4398-9F2E-0743E06F0194}" dt="2019-12-15T23:40:53.860" v="1263" actId="20577"/>
          <ac:spMkLst>
            <pc:docMk/>
            <pc:sldMk cId="909729931" sldId="264"/>
            <ac:spMk id="4" creationId="{C6D6135E-B0E9-4A4D-A5E1-FC2244602EBB}"/>
          </ac:spMkLst>
        </pc:spChg>
      </pc:sldChg>
      <pc:sldChg chg="delSp modSp new">
        <pc:chgData name="Matthew Suderman" userId="S::ms13525@bristol.ac.uk::2709995e-3ea8-4fb0-9b62-eb8034dec529" providerId="AD" clId="Web-{AB52609F-E2EA-4398-9F2E-0743E06F0194}" dt="2019-12-16T00:21:04.318" v="3811" actId="20577"/>
        <pc:sldMkLst>
          <pc:docMk/>
          <pc:sldMk cId="1356237867" sldId="265"/>
        </pc:sldMkLst>
        <pc:spChg chg="del">
          <ac:chgData name="Matthew Suderman" userId="S::ms13525@bristol.ac.uk::2709995e-3ea8-4fb0-9b62-eb8034dec529" providerId="AD" clId="Web-{AB52609F-E2EA-4398-9F2E-0743E06F0194}" dt="2019-12-16T00:20:33.377" v="3801"/>
          <ac:spMkLst>
            <pc:docMk/>
            <pc:sldMk cId="1356237867" sldId="265"/>
            <ac:spMk id="2" creationId="{AD0B2F2A-D639-4F00-84FD-79A4375345C7}"/>
          </ac:spMkLst>
        </pc:spChg>
        <pc:spChg chg="mod">
          <ac:chgData name="Matthew Suderman" userId="S::ms13525@bristol.ac.uk::2709995e-3ea8-4fb0-9b62-eb8034dec529" providerId="AD" clId="Web-{AB52609F-E2EA-4398-9F2E-0743E06F0194}" dt="2019-12-16T00:21:04.318" v="3811" actId="20577"/>
          <ac:spMkLst>
            <pc:docMk/>
            <pc:sldMk cId="1356237867" sldId="265"/>
            <ac:spMk id="3" creationId="{65D8A108-189F-4CEC-BC2E-2C053BE2DBB1}"/>
          </ac:spMkLst>
        </pc:spChg>
      </pc:sldChg>
    </pc:docChg>
  </pc:docChgLst>
  <pc:docChgLst>
    <pc:chgData name="Matthew Suderman" userId="S::ms13525@bristol.ac.uk::2709995e-3ea8-4fb0-9b62-eb8034dec529" providerId="AD" clId="Web-{8FE10F6E-95DC-6F55-E66B-72784CF7C379}"/>
    <pc:docChg chg="delSld">
      <pc:chgData name="Matthew Suderman" userId="S::ms13525@bristol.ac.uk::2709995e-3ea8-4fb0-9b62-eb8034dec529" providerId="AD" clId="Web-{8FE10F6E-95DC-6F55-E66B-72784CF7C379}" dt="2019-12-20T11:18:53.271" v="0"/>
      <pc:docMkLst>
        <pc:docMk/>
      </pc:docMkLst>
      <pc:sldChg chg="del">
        <pc:chgData name="Matthew Suderman" userId="S::ms13525@bristol.ac.uk::2709995e-3ea8-4fb0-9b62-eb8034dec529" providerId="AD" clId="Web-{8FE10F6E-95DC-6F55-E66B-72784CF7C379}" dt="2019-12-20T11:18:53.271" v="0"/>
        <pc:sldMkLst>
          <pc:docMk/>
          <pc:sldMk cId="1356237867"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292-F5E9-46CB-B271-68D82EDE5A5D}" type="datetimeFigureOut">
              <a:rPr lang="en-GB"/>
              <a:t>20/12/2019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AA8A1-0023-493D-A687-D4E625D7CA10}" type="slidenum">
              <a:rPr lang="en-GB"/>
              <a:t>‹#›</a:t>
            </a:fld>
            <a:endParaRPr lang="en-GB"/>
          </a:p>
        </p:txBody>
      </p:sp>
    </p:spTree>
    <p:extLst>
      <p:ext uri="{BB962C8B-B14F-4D97-AF65-F5344CB8AC3E}">
        <p14:creationId xmlns:p14="http://schemas.microsoft.com/office/powerpoint/2010/main" val="45312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Infants undergo extensive developments during their first year of life. Although the biological mechanisms involved are not yet fully understood, changes in the DNA methylation in mammals are believed to play a key role. This study was designed to investigate changes in infant DNA methylation that occurs between 6 and 52 weeks. A total of 214 infant saliva samples from 6 or 52 weeks were assessed using principal component analyses and t-distributed stochastic neighbor-embedding algorithms. Between the two time points, there were clear differences in DNA methylation. To further investigate these findings, paired two-sided student's t-tests were performed. Differently methylated regions were defined as at least two consecutive probes that showed significant differences, with a q-value &lt; 0.01 and a mean difference &gt; 0.2. After correcting for false discovery rates, changes in the DNA methylation levels were found in 42 genes. Of these, 36 genes showed increased and six decreased DNA methylation. The overall DNA methylation changes indicated decreased gene expression. This was surprising because infants undergo such profound developments during their first year of life. The results were evaluated by taking into consideration the extensive development that occurs during pregnancy. During the first year of life, infants have an overall three-fold increase in weight, while the fetus develops from a single cell into a viable infant in 9 months, with an 875-million-fold increase in weight. It is possible that the findings represent a biological slowing mechanism in response to extensive fetal development. In conclusion, our study provides evidence of DNA methylation changes during the first year of life, representing a possible biological slowing mechanism. We encourage future studies of DNA methylation changes in infants to replicate the findings by using a repeated measures model and less stringent criteria to see if the same genes can be found, as well as investigating whether other genes are involved in development during this period.</a:t>
            </a:r>
          </a:p>
          <a:p>
            <a:br>
              <a:rPr lang="en-US" dirty="0"/>
            </a:b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425303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t>BACKGROUND:</a:t>
            </a:r>
            <a:endParaRPr lang="en-US" dirty="0"/>
          </a:p>
          <a:p>
            <a:r>
              <a:rPr lang="en-US" dirty="0"/>
              <a:t>Adolescence is a period characterized by major biological development, which may be associated with changes in DNA methylation (DNA-M). However, it is unknown to what extent DNA-M varies from pre- to post-adolescence, whether the pattern of changes is different between females and males, and how adolescence-related factors are associated with changes in DNA-M.</a:t>
            </a:r>
            <a:endParaRPr lang="en-US" dirty="0">
              <a:cs typeface="Calibri"/>
            </a:endParaRPr>
          </a:p>
          <a:p>
            <a:r>
              <a:rPr lang="en-US" cap="all" dirty="0"/>
              <a:t>METHODS:</a:t>
            </a:r>
            <a:endParaRPr lang="en-US" dirty="0"/>
          </a:p>
          <a:p>
            <a:r>
              <a:rPr lang="en-US" dirty="0"/>
              <a:t>Genome-scale DNA-M at ages 10 and 18 years in whole blood of 325 subjects (n = 140 females) in the Isle of Wight (IOW) birth cohort was analyzed using Illumina Infinium arrays (450K and EPIC). Linear mixed models were used to examine DNA-M changes between pre- and post-adolescence and whether the changes were gender-specific. Adolescence-related factors and environmental exposure factors were assessed on their association with DNA-M changes. Replication of findings was attempted in the comparable Avon Longitudinal Study of Parents and Children (ALSPAC) cohort.</a:t>
            </a:r>
            <a:endParaRPr lang="en-US" dirty="0">
              <a:cs typeface="Calibri"/>
            </a:endParaRPr>
          </a:p>
          <a:p>
            <a:r>
              <a:rPr lang="en-US" cap="all" dirty="0"/>
              <a:t>RESULTS:</a:t>
            </a:r>
            <a:endParaRPr lang="en-US" dirty="0"/>
          </a:p>
          <a:p>
            <a:r>
              <a:rPr lang="en-US" dirty="0"/>
              <a:t>In the IOW cohort, after controlling for technical variation and cell compositions at both pre- and post-adolescence, 15,532 cytosine-phosphate-guanine (CpG) sites (of 400,825 </a:t>
            </a:r>
            <a:r>
              <a:rPr lang="en-US" dirty="0" err="1"/>
              <a:t>CpGs</a:t>
            </a:r>
            <a:r>
              <a:rPr lang="en-US" dirty="0"/>
              <a:t>, 3.88%) showed statistically significant DNA-M changes from pre-adolescence to post-adolescence invariant to gender (false discovery rate (FDR) = 0.05). Of these 15,532 </a:t>
            </a:r>
            <a:r>
              <a:rPr lang="en-US" dirty="0" err="1"/>
              <a:t>CpGs</a:t>
            </a:r>
            <a:r>
              <a:rPr lang="en-US" dirty="0"/>
              <a:t>, 10,212 </a:t>
            </a:r>
            <a:r>
              <a:rPr lang="en-US" dirty="0" err="1"/>
              <a:t>CpGs</a:t>
            </a:r>
            <a:r>
              <a:rPr lang="en-US" dirty="0"/>
              <a:t> (66%) were replicated in the ALSPAC cohort. Pathway analysis using Ingenuity Pathway Analysis (IPA) identified significant biological pathways related to growth and development of the reproductive system, emphasizing the importance of this period of transition on epigenetic state of genes. In addition, in IOW, we identified 1179 </a:t>
            </a:r>
            <a:r>
              <a:rPr lang="en-US" dirty="0" err="1"/>
              <a:t>CpGs</a:t>
            </a:r>
            <a:r>
              <a:rPr lang="en-US" dirty="0"/>
              <a:t> with gender-specific DNA-M changes. In the IOW cohort, body mass index (BMI) at age 10 years, age of growth spurt, nonsteroidal drugs use, and current smoking status showed statistically significant associations with DNA-M changes at 15 </a:t>
            </a:r>
            <a:r>
              <a:rPr lang="en-US" dirty="0" err="1"/>
              <a:t>CpGs</a:t>
            </a:r>
            <a:r>
              <a:rPr lang="en-US" dirty="0"/>
              <a:t> on 14 genes such as the AHRR gene. For BMI at age 10 years, the association was gender-specific. Findings on current smoking status were replicated in the ALSPAC cohort.</a:t>
            </a:r>
            <a:endParaRPr lang="en-US" dirty="0">
              <a:cs typeface="Calibri"/>
            </a:endParaRPr>
          </a:p>
          <a:p>
            <a:r>
              <a:rPr lang="en-US" cap="all" dirty="0"/>
              <a:t>CONCLUSION:</a:t>
            </a:r>
            <a:endParaRPr lang="en-US" dirty="0"/>
          </a:p>
          <a:p>
            <a:r>
              <a:rPr lang="en-US" dirty="0"/>
              <a:t>Adolescent transition is associated with changes in DNA-M at more than 15K </a:t>
            </a:r>
            <a:r>
              <a:rPr lang="en-US" dirty="0" err="1"/>
              <a:t>CpGs</a:t>
            </a:r>
            <a:r>
              <a:rPr lang="en-US" dirty="0"/>
              <a:t>. Identified pathways emphasize the importance of this period of transition on epigenetic state of genes relevant to cell growth and immune system development.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327709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cs typeface="Calibri"/>
              </a:rPr>
              <a:t>FVC  = </a:t>
            </a:r>
            <a:r>
              <a:rPr lang="en-US" cap="all" dirty="0"/>
              <a:t>volume of air that can forcibly be blown out after full inspiration</a:t>
            </a:r>
          </a:p>
          <a:p>
            <a:r>
              <a:rPr lang="en-US" cap="all" dirty="0"/>
              <a:t>FEV1 is the volume of air that can forcibly be blown out in first 1 second, after full inspiration</a:t>
            </a:r>
            <a:endParaRPr lang="en-US" dirty="0"/>
          </a:p>
          <a:p>
            <a:endParaRPr lang="en-US" cap="all" dirty="0"/>
          </a:p>
          <a:p>
            <a:r>
              <a:rPr lang="en-US" cap="all" dirty="0"/>
              <a:t>BACKGROUND:</a:t>
            </a:r>
            <a:endParaRPr lang="en-US" dirty="0">
              <a:cs typeface="Calibri"/>
            </a:endParaRPr>
          </a:p>
          <a:p>
            <a:r>
              <a:rPr lang="en-US" dirty="0"/>
              <a:t>Active smoking is the main risk factor for COPD. Here, epigenetic mechanisms may play a role, since cigarette smoking is associated with differential DNA methylation in whole blood. So far, it is unclear whether epigenetics also play a role in subjects with COPD who never smoked. Therefore, we aimed to identify differential DNA methylation associated with lung function in never smokers.</a:t>
            </a:r>
            <a:endParaRPr lang="en-US" dirty="0">
              <a:cs typeface="Calibri"/>
            </a:endParaRPr>
          </a:p>
          <a:p>
            <a:r>
              <a:rPr lang="en-US" cap="all" dirty="0"/>
              <a:t>METHODS:</a:t>
            </a:r>
            <a:endParaRPr lang="en-US" dirty="0"/>
          </a:p>
          <a:p>
            <a:r>
              <a:rPr lang="en-US" dirty="0"/>
              <a:t>We determined epigenome-wide DNA methylation levels of 396,243 CpG-sites (Illumina 450 K) in blood of never smokers in four independent cohorts, </a:t>
            </a:r>
            <a:r>
              <a:rPr lang="en-US" dirty="0" err="1"/>
              <a:t>LifeLines</a:t>
            </a:r>
            <a:r>
              <a:rPr lang="en-US" dirty="0"/>
              <a:t> COPD&amp;C (N = 903), </a:t>
            </a:r>
            <a:r>
              <a:rPr lang="en-US" dirty="0" err="1"/>
              <a:t>LifeLines</a:t>
            </a:r>
            <a:r>
              <a:rPr lang="en-US" dirty="0"/>
              <a:t> DEEP (N = 166), Rotterdam Study (RS)-III (N = 150) and RS-BIOS (N = 206). We meta-analyzed the cohort-specific methylation results to identify differentially methylated CpG-sites with FEV1/FVC. Expression Quantitative Trait Methylation (</a:t>
            </a:r>
            <a:r>
              <a:rPr lang="en-US" dirty="0" err="1"/>
              <a:t>eQTM</a:t>
            </a:r>
            <a:r>
              <a:rPr lang="en-US" dirty="0"/>
              <a:t>) analysis was performed in the Biobank-based Integrative Omics Studies (BIOS).</a:t>
            </a:r>
            <a:endParaRPr lang="en-US" dirty="0">
              <a:cs typeface="Calibri"/>
            </a:endParaRPr>
          </a:p>
          <a:p>
            <a:r>
              <a:rPr lang="en-US" cap="all" dirty="0"/>
              <a:t>RESULTS:</a:t>
            </a:r>
            <a:endParaRPr lang="en-US" dirty="0"/>
          </a:p>
          <a:p>
            <a:r>
              <a:rPr lang="en-US" dirty="0"/>
              <a:t>A total of 36 CpG-sites were associated with FEV1/FVC in never smokers at p-value&lt; 0.0001, but the meta-analysis did not reveal any epigenome-wide significant CpG-sites. Of interest, 35 of these 36 CpG-sites have not been associated with lung function before in studies including subjects irrespective of smoking history. Among the top hits were cg10012512, cg02885771, annotated to the gene LTV1 Ribosome Biogenesis factor (LTV1), and cg25105536, annotated to Kelch Like Family Member 32 (KLHL32). Moreover, a total of 11 </a:t>
            </a:r>
            <a:r>
              <a:rPr lang="en-US" dirty="0" err="1"/>
              <a:t>eQTMS</a:t>
            </a:r>
            <a:r>
              <a:rPr lang="en-US" dirty="0"/>
              <a:t> were identified.</a:t>
            </a:r>
            <a:endParaRPr lang="en-US" dirty="0">
              <a:cs typeface="Calibri"/>
            </a:endParaRPr>
          </a:p>
          <a:p>
            <a:r>
              <a:rPr lang="en-US" cap="all" dirty="0"/>
              <a:t>CONCLUSIONS:</a:t>
            </a:r>
            <a:endParaRPr lang="en-US" dirty="0"/>
          </a:p>
          <a:p>
            <a:r>
              <a:rPr lang="en-US" dirty="0"/>
              <a:t>With the identification of 35 CpG-sites that are unique for never smokers, our study shows that DNA methylation is also associated with FEV1/FVC in subjects that never smoked and therefore not merely related to smoking.</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261060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 methylation may be one of the mechanisms by which alcohol consumption is associated with the risk of disease. We conducted a large-scale, cross-sectional, genome-wide DNA methylation association study of alcohol consumption and a longitudinal analysis of repeated measurements taken several years apart. Using the Illumina HumanMethylation450 </a:t>
            </a:r>
            <a:r>
              <a:rPr lang="en-US" dirty="0" err="1"/>
              <a:t>BeadChip</a:t>
            </a:r>
            <a:r>
              <a:rPr lang="en-US" dirty="0"/>
              <a:t>, DNA methylation was measured in blood samples from 5606 Melbourne Collaborative Cohort Study (MCCS) participants. For 1088 of them, these measures were repeated using blood samples collected a median of 11 years later. Associations between alcohol intake and blood DNA methylation were assessed using linear mixed-effects regression models. Independent data from the London Life Sciences Prospective Population (LOLIPOP) (N = 4042) and Cooperative Health Research in the Augsburg Region (KORA) (N = 1662) cohorts were used to replicate associations discovered in the MCCS. Cross-sectional analyses identified 1414 </a:t>
            </a:r>
            <a:r>
              <a:rPr lang="en-US" dirty="0" err="1"/>
              <a:t>CpGs</a:t>
            </a:r>
            <a:r>
              <a:rPr lang="en-US" dirty="0"/>
              <a:t> associated with alcohol intake at P &lt; 10-7 , 1243 of which had not been reported previously. Of these novel associations, 1078 were replicated (P &lt; .05) using LOLIPOP and KORA data. Using the MCCS data, we also replicated 403 of 518 previously reported associations. Interaction analyses suggested that associations were stronger for women, non-smokers, and participants genetically predisposed to consume less alcohol. Of the 1414 </a:t>
            </a:r>
            <a:r>
              <a:rPr lang="en-US" dirty="0" err="1"/>
              <a:t>CpGs</a:t>
            </a:r>
            <a:r>
              <a:rPr lang="en-US" dirty="0"/>
              <a:t>, 530 were differentially methylated (P &lt; .05) in former compared with current drinkers. Longitudinal associations between the change in alcohol intake and the change in methylation were observed for 513 of the 1414 cross-sectional associations. Our study indicates that alcohol intake is associated with widespread changes in DNA methylation across the genome. Longitudinal analyses showed that the methylation status of alcohol-associated </a:t>
            </a:r>
            <a:r>
              <a:rPr lang="en-US" dirty="0" err="1"/>
              <a:t>CpGs</a:t>
            </a:r>
            <a:r>
              <a:rPr lang="en-US" dirty="0"/>
              <a:t> may change with alcohol consumption changes in adulthood.</a:t>
            </a: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2830217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t>BACKGROUND:</a:t>
            </a:r>
            <a:endParaRPr lang="en-US" dirty="0"/>
          </a:p>
          <a:p>
            <a:r>
              <a:rPr lang="en-US" dirty="0"/>
              <a:t>Recently, an alcohol predictor was developed using DNA methylation at 144 CpG sites (</a:t>
            </a:r>
            <a:r>
              <a:rPr lang="en-US" dirty="0" err="1"/>
              <a:t>DNAm-Alc</a:t>
            </a:r>
            <a:r>
              <a:rPr lang="en-US" dirty="0"/>
              <a:t>) as a biomarker for improved clinical or epidemiologic assessment of alcohol-related ill health. We validate the performance and </a:t>
            </a:r>
            <a:r>
              <a:rPr lang="en-US" dirty="0" err="1"/>
              <a:t>characterise</a:t>
            </a:r>
            <a:r>
              <a:rPr lang="en-US" dirty="0"/>
              <a:t> the drivers of this </a:t>
            </a:r>
            <a:r>
              <a:rPr lang="en-US" dirty="0" err="1"/>
              <a:t>DNAm-Alc</a:t>
            </a:r>
            <a:r>
              <a:rPr lang="en-US" dirty="0"/>
              <a:t> for the first time in independent populations.</a:t>
            </a:r>
            <a:endParaRPr lang="en-US" dirty="0">
              <a:cs typeface="Calibri"/>
            </a:endParaRPr>
          </a:p>
          <a:p>
            <a:r>
              <a:rPr lang="en-US" cap="all" dirty="0"/>
              <a:t>RESULTS:</a:t>
            </a:r>
            <a:endParaRPr lang="en-US" dirty="0"/>
          </a:p>
          <a:p>
            <a:r>
              <a:rPr lang="en-US" dirty="0"/>
              <a:t>In N = 1049 parents from the Avon Longitudinal Study of Parents and Children (ALSPAC) Accessible Resource for Integrated Epigenomic Studies (ARIES) at midlife, we found </a:t>
            </a:r>
            <a:r>
              <a:rPr lang="en-US" dirty="0" err="1"/>
              <a:t>DNAm-Alc</a:t>
            </a:r>
            <a:r>
              <a:rPr lang="en-US" dirty="0"/>
              <a:t> explained 7.6% of the variation in alcohol intake, roughly half of what had been reported previously, and interestingly explained a larger 9.8% of Alcohol Use Disorders Identification Test (AUDIT) score, a scale of alcohol use disorder. Explanatory capacity in participants from the offspring generation of ARIES measured during adolescence was much lower. However, </a:t>
            </a:r>
            <a:r>
              <a:rPr lang="en-US" dirty="0" err="1"/>
              <a:t>DNAm-Alc</a:t>
            </a:r>
            <a:r>
              <a:rPr lang="en-US" dirty="0"/>
              <a:t> explained 14.3% of the variation in replication using the Head and Neck 5000 (HN5000) clinical cohort that had higher average alcohol consumption. To investigate whether this relationship was being driven by genetic and/or earlier environment confounding, we examined how earlier versus concurrent </a:t>
            </a:r>
            <a:r>
              <a:rPr lang="en-US" dirty="0" err="1"/>
              <a:t>DNAm-Alc</a:t>
            </a:r>
            <a:r>
              <a:rPr lang="en-US" dirty="0"/>
              <a:t> measures predicted AUDIT scores. In both ARIES parental and offspring generations, we observed associations between AUDIT and concurrent, but not earlier </a:t>
            </a:r>
            <a:r>
              <a:rPr lang="en-US" dirty="0" err="1"/>
              <a:t>DNAm-Alc</a:t>
            </a:r>
            <a:r>
              <a:rPr lang="en-US" dirty="0"/>
              <a:t>, suggesting independence from genetic and stable environmental contributions.</a:t>
            </a:r>
            <a:endParaRPr lang="en-US" dirty="0">
              <a:cs typeface="Calibri"/>
            </a:endParaRPr>
          </a:p>
          <a:p>
            <a:r>
              <a:rPr lang="en-US" cap="all" dirty="0"/>
              <a:t>CONCLUSIONS:</a:t>
            </a:r>
            <a:endParaRPr lang="en-US" dirty="0"/>
          </a:p>
          <a:p>
            <a:r>
              <a:rPr lang="en-US" dirty="0"/>
              <a:t>The stronger relationship between </a:t>
            </a:r>
            <a:r>
              <a:rPr lang="en-US" dirty="0" err="1"/>
              <a:t>DNAm-Alcs</a:t>
            </a:r>
            <a:r>
              <a:rPr lang="en-US" dirty="0"/>
              <a:t> and AUDIT in parents at midlife compared to adolescents despite similar levels of consumption suggests that </a:t>
            </a:r>
            <a:r>
              <a:rPr lang="en-US" dirty="0" err="1"/>
              <a:t>DNAm-Alc</a:t>
            </a:r>
            <a:r>
              <a:rPr lang="en-US" dirty="0"/>
              <a:t> likely reflects long-term patterns of alcohol abuse. Such biomarkers may have potential applications for biomonitoring and risk prediction, especially in cases where reporting bias is a concern.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3849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393237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Mosaic loss of chromosome Y (LOY) in circulating white blood cells is the most common form of clonal mosaicism1-5, yet our knowledge of the causes and consequences of this is limited. Here, using a computational approach, we estimate that 20% of the male population represented in the UK Biobank study (n = 205,011) has detectable LOY. We identify 156 autosomal genetic determinants of LOY, which we replicate in 757,114 men of European and Japanese ancestry. These loci highlight genes that are involved in cell-cycle regulation and cancer susceptibility, as well as somatic drivers of </a:t>
            </a:r>
            <a:r>
              <a:rPr lang="en-US" dirty="0" err="1"/>
              <a:t>tumour</a:t>
            </a:r>
            <a:r>
              <a:rPr lang="en-US" dirty="0"/>
              <a:t> growth and targets of cancer therapy. We demonstrate that genetic susceptibility to LOY is associated with non-</a:t>
            </a:r>
            <a:r>
              <a:rPr lang="en-US" dirty="0" err="1"/>
              <a:t>haematological</a:t>
            </a:r>
            <a:r>
              <a:rPr lang="en-US" dirty="0"/>
              <a:t> effects on health in both men and women, which supports the hypothesis that clonal </a:t>
            </a:r>
            <a:r>
              <a:rPr lang="en-US" dirty="0" err="1"/>
              <a:t>haematopoiesis</a:t>
            </a:r>
            <a:r>
              <a:rPr lang="en-US" dirty="0"/>
              <a:t> is a biomarker of genomic instability in other tissues. Single-cell RNA sequencing identifies dysregulated expression of autosomal genes in leukocytes with LOY and provides insights into why clonal expansion of these cells may occur. Collectively, these data highlight the value of studying clonal mosaicism to uncover fundamental mechanisms that underlie cancer and other ageing-related diseases.</a:t>
            </a:r>
          </a:p>
          <a:p>
            <a:br>
              <a:rPr lang="en-US" dirty="0"/>
            </a:b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9</a:t>
            </a:fld>
            <a:endParaRPr lang="en-GB"/>
          </a:p>
        </p:txBody>
      </p:sp>
    </p:spTree>
    <p:extLst>
      <p:ext uri="{BB962C8B-B14F-4D97-AF65-F5344CB8AC3E}">
        <p14:creationId xmlns:p14="http://schemas.microsoft.com/office/powerpoint/2010/main" val="177044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20/12/2019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20/12/2019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dirty="0">
                <a:cs typeface="Calibri Light"/>
              </a:rPr>
              <a:t>Journal club</a:t>
            </a:r>
            <a:br>
              <a:rPr lang="en-GB" dirty="0">
                <a:cs typeface="Calibri Light"/>
              </a:rPr>
            </a:br>
            <a:r>
              <a:rPr lang="en-GB" dirty="0">
                <a:cs typeface="Calibri Light"/>
              </a:rPr>
              <a:t>Dec 16, 2019</a:t>
            </a:r>
            <a:endParaRPr lang="en-GB" dirty="0"/>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392463225"/>
              </p:ext>
            </p:extLst>
          </p:nvPr>
        </p:nvGraphicFramePr>
        <p:xfrm>
          <a:off x="4271850" y="2892138"/>
          <a:ext cx="3809734" cy="1854197"/>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dirty="0"/>
                        <a:t>Categories</a:t>
                      </a:r>
                    </a:p>
                  </a:txBody>
                  <a:tcPr/>
                </a:tc>
                <a:tc>
                  <a:txBody>
                    <a:bodyPr/>
                    <a:lstStyle/>
                    <a:p>
                      <a:pPr lvl="0">
                        <a:buNone/>
                      </a:pPr>
                      <a:r>
                        <a:rPr lang="en-GB" dirty="0"/>
                        <a:t>Number</a:t>
                      </a:r>
                    </a:p>
                  </a:txBody>
                  <a:tcPr/>
                </a:tc>
                <a:extLst>
                  <a:ext uri="{0D108BD9-81ED-4DB2-BD59-A6C34878D82A}">
                    <a16:rowId xmlns:a16="http://schemas.microsoft.com/office/drawing/2014/main" val="3951958382"/>
                  </a:ext>
                </a:extLst>
              </a:tr>
              <a:tr h="370840">
                <a:tc>
                  <a:txBody>
                    <a:bodyPr/>
                    <a:lstStyle/>
                    <a:p>
                      <a:r>
                        <a:rPr lang="en-US" dirty="0"/>
                        <a:t>EWAS</a:t>
                      </a:r>
                      <a:endParaRPr lang="en-GB" dirty="0"/>
                    </a:p>
                  </a:txBody>
                  <a:tcPr/>
                </a:tc>
                <a:tc>
                  <a:txBody>
                    <a:bodyPr/>
                    <a:lstStyle/>
                    <a:p>
                      <a:r>
                        <a:rPr lang="en-GB" dirty="0"/>
                        <a:t>4</a:t>
                      </a:r>
                    </a:p>
                  </a:txBody>
                  <a:tcPr/>
                </a:tc>
                <a:extLst>
                  <a:ext uri="{0D108BD9-81ED-4DB2-BD59-A6C34878D82A}">
                    <a16:rowId xmlns:a16="http://schemas.microsoft.com/office/drawing/2014/main" val="1712264222"/>
                  </a:ext>
                </a:extLst>
              </a:tr>
              <a:tr h="370840">
                <a:tc>
                  <a:txBody>
                    <a:bodyPr/>
                    <a:lstStyle/>
                    <a:p>
                      <a:r>
                        <a:rPr lang="en-GB" dirty="0"/>
                        <a:t>Prediction</a:t>
                      </a:r>
                    </a:p>
                  </a:txBody>
                  <a:tcPr/>
                </a:tc>
                <a:tc>
                  <a:txBody>
                    <a:bodyPr/>
                    <a:lstStyle/>
                    <a:p>
                      <a:r>
                        <a:rPr lang="en-GB" dirty="0"/>
                        <a:t>1</a:t>
                      </a:r>
                    </a:p>
                  </a:txBody>
                  <a:tcPr/>
                </a:tc>
                <a:extLst>
                  <a:ext uri="{0D108BD9-81ED-4DB2-BD59-A6C34878D82A}">
                    <a16:rowId xmlns:a16="http://schemas.microsoft.com/office/drawing/2014/main" val="3383544391"/>
                  </a:ext>
                </a:extLst>
              </a:tr>
              <a:tr h="370840">
                <a:tc>
                  <a:txBody>
                    <a:bodyPr/>
                    <a:lstStyle/>
                    <a:p>
                      <a:r>
                        <a:rPr lang="en-US" dirty="0" err="1"/>
                        <a:t>DNAm</a:t>
                      </a:r>
                      <a:r>
                        <a:rPr lang="en-US" dirty="0"/>
                        <a:t> age</a:t>
                      </a:r>
                    </a:p>
                  </a:txBody>
                  <a:tcPr/>
                </a:tc>
                <a:tc>
                  <a:txBody>
                    <a:bodyPr/>
                    <a:lstStyle/>
                    <a:p>
                      <a:r>
                        <a:rPr lang="en-US" dirty="0"/>
                        <a:t>1</a:t>
                      </a:r>
                    </a:p>
                  </a:txBody>
                  <a:tcPr/>
                </a:tc>
                <a:extLst>
                  <a:ext uri="{0D108BD9-81ED-4DB2-BD59-A6C34878D82A}">
                    <a16:rowId xmlns:a16="http://schemas.microsoft.com/office/drawing/2014/main" val="4216565019"/>
                  </a:ext>
                </a:extLst>
              </a:tr>
              <a:tr h="370838">
                <a:tc>
                  <a:txBody>
                    <a:bodyPr/>
                    <a:lstStyle/>
                    <a:p>
                      <a:pPr lvl="0">
                        <a:buNone/>
                      </a:pPr>
                      <a:r>
                        <a:rPr lang="en-GB" dirty="0" err="1"/>
                        <a:t>Mociacism</a:t>
                      </a:r>
                    </a:p>
                  </a:txBody>
                  <a:tcPr/>
                </a:tc>
                <a:tc>
                  <a:txBody>
                    <a:bodyPr/>
                    <a:lstStyle/>
                    <a:p>
                      <a:pPr lvl="0">
                        <a:buNone/>
                      </a:pPr>
                      <a:r>
                        <a:rPr lang="en-US" dirty="0"/>
                        <a:t>1</a:t>
                      </a:r>
                    </a:p>
                  </a:txBody>
                  <a:tcPr/>
                </a:tc>
                <a:extLst>
                  <a:ext uri="{0D108BD9-81ED-4DB2-BD59-A6C34878D82A}">
                    <a16:rowId xmlns:a16="http://schemas.microsoft.com/office/drawing/2014/main" val="689170019"/>
                  </a:ext>
                </a:extLst>
              </a:tr>
            </a:tbl>
          </a:graphicData>
        </a:graphic>
      </p:graphicFrame>
    </p:spTree>
    <p:extLst>
      <p:ext uri="{BB962C8B-B14F-4D97-AF65-F5344CB8AC3E}">
        <p14:creationId xmlns:p14="http://schemas.microsoft.com/office/powerpoint/2010/main" val="232004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dirty="0" err="1">
                <a:ea typeface="+mj-lt"/>
                <a:cs typeface="+mj-lt"/>
              </a:rPr>
              <a:t>Wikenius</a:t>
            </a:r>
            <a:r>
              <a:rPr lang="en-GB" sz="2800" dirty="0">
                <a:ea typeface="+mj-lt"/>
                <a:cs typeface="+mj-lt"/>
              </a:rPr>
              <a:t> E, Moe V, Smith L, </a:t>
            </a:r>
            <a:r>
              <a:rPr lang="en-GB" sz="2800" dirty="0" err="1">
                <a:ea typeface="+mj-lt"/>
                <a:cs typeface="+mj-lt"/>
              </a:rPr>
              <a:t>Heiervang</a:t>
            </a:r>
            <a:r>
              <a:rPr lang="en-GB" sz="2800" dirty="0">
                <a:ea typeface="+mj-lt"/>
                <a:cs typeface="+mj-lt"/>
              </a:rPr>
              <a:t> ER, Berglund A. </a:t>
            </a:r>
            <a:r>
              <a:rPr lang="en-GB" sz="2800" b="1" dirty="0">
                <a:ea typeface="+mj-lt"/>
                <a:cs typeface="+mj-lt"/>
              </a:rPr>
              <a:t>DNA methylation changes in infants between 6 and 52 weeks. </a:t>
            </a:r>
            <a:r>
              <a:rPr lang="en-GB" sz="2800" dirty="0">
                <a:ea typeface="+mj-lt"/>
                <a:cs typeface="+mj-lt"/>
              </a:rPr>
              <a:t>Sci Rep. 2019 Nov 26;9(1):17587.</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a:bodyPr>
          <a:lstStyle/>
          <a:p>
            <a:pPr marL="0" indent="0">
              <a:buNone/>
            </a:pPr>
            <a:r>
              <a:rPr lang="en-US" i="1" dirty="0">
                <a:ea typeface="+mn-lt"/>
                <a:cs typeface="+mn-lt"/>
              </a:rPr>
              <a:t>DNA methylation changes with age in infants</a:t>
            </a:r>
          </a:p>
          <a:p>
            <a:r>
              <a:rPr lang="en-US" dirty="0">
                <a:ea typeface="+mn-lt"/>
                <a:cs typeface="+mn-lt"/>
              </a:rPr>
              <a:t>N=214 infant saliva samples (6 weeks old n = 62, 52 weeks old n = 30, or both n = 61)</a:t>
            </a:r>
          </a:p>
          <a:p>
            <a:r>
              <a:rPr lang="en-US" dirty="0">
                <a:ea typeface="+mn-lt"/>
                <a:cs typeface="+mn-lt"/>
              </a:rPr>
              <a:t>DMPs at 42 genes, 36 with increased methylation.</a:t>
            </a:r>
          </a:p>
          <a:p>
            <a:endParaRPr lang="en-US" dirty="0">
              <a:ea typeface="+mn-lt"/>
              <a:cs typeface="+mn-lt"/>
            </a:endParaRPr>
          </a:p>
          <a:p>
            <a:pPr marL="0" indent="0">
              <a:buNone/>
            </a:pPr>
            <a:r>
              <a:rPr lang="en-US" b="1" dirty="0">
                <a:ea typeface="+mn-lt"/>
                <a:cs typeface="+mn-lt"/>
              </a:rPr>
              <a:t>Question: how do these changes compare to </a:t>
            </a:r>
            <a:r>
              <a:rPr lang="en-US" b="1" dirty="0" err="1">
                <a:ea typeface="+mn-lt"/>
                <a:cs typeface="+mn-lt"/>
              </a:rPr>
              <a:t>DNAm</a:t>
            </a:r>
            <a:r>
              <a:rPr lang="en-US" b="1" dirty="0">
                <a:ea typeface="+mn-lt"/>
                <a:cs typeface="+mn-lt"/>
              </a:rPr>
              <a:t> changes with increasing age at older ages?</a:t>
            </a:r>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Tree>
    <p:extLst>
      <p:ext uri="{BB962C8B-B14F-4D97-AF65-F5344CB8AC3E}">
        <p14:creationId xmlns:p14="http://schemas.microsoft.com/office/powerpoint/2010/main" val="162796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965648"/>
          </a:xfrm>
          <a:solidFill>
            <a:schemeClr val="accent1">
              <a:lumMod val="20000"/>
              <a:lumOff val="80000"/>
            </a:schemeClr>
          </a:solidFill>
        </p:spPr>
        <p:txBody>
          <a:bodyPr>
            <a:noAutofit/>
          </a:bodyPr>
          <a:lstStyle/>
          <a:p>
            <a:r>
              <a:rPr lang="en-GB" sz="2800" dirty="0">
                <a:ea typeface="+mj-lt"/>
                <a:cs typeface="+mj-lt"/>
              </a:rPr>
              <a:t>Han L, Zhang H, Kaushal A, Rezwan FI, </a:t>
            </a:r>
            <a:r>
              <a:rPr lang="en-GB" sz="2800" dirty="0" err="1">
                <a:ea typeface="+mj-lt"/>
                <a:cs typeface="+mj-lt"/>
              </a:rPr>
              <a:t>Kadalayil</a:t>
            </a:r>
            <a:r>
              <a:rPr lang="en-GB" sz="2800" dirty="0">
                <a:ea typeface="+mj-lt"/>
                <a:cs typeface="+mj-lt"/>
              </a:rPr>
              <a:t> L, </a:t>
            </a:r>
            <a:r>
              <a:rPr lang="en-GB" sz="2800" dirty="0" err="1">
                <a:ea typeface="+mj-lt"/>
                <a:cs typeface="+mj-lt"/>
              </a:rPr>
              <a:t>Karmaus</a:t>
            </a:r>
            <a:r>
              <a:rPr lang="en-GB" sz="2800" dirty="0">
                <a:ea typeface="+mj-lt"/>
                <a:cs typeface="+mj-lt"/>
              </a:rPr>
              <a:t> W, Henderson AJ, </a:t>
            </a:r>
            <a:r>
              <a:rPr lang="en-GB" sz="2800" dirty="0" err="1">
                <a:ea typeface="+mj-lt"/>
                <a:cs typeface="+mj-lt"/>
              </a:rPr>
              <a:t>Relton</a:t>
            </a:r>
            <a:r>
              <a:rPr lang="en-GB" sz="2800" dirty="0">
                <a:ea typeface="+mj-lt"/>
                <a:cs typeface="+mj-lt"/>
              </a:rPr>
              <a:t> CL, Ring S, Arshad SH, Ewart SL, Holloway JW. </a:t>
            </a:r>
            <a:r>
              <a:rPr lang="en-GB" sz="2800" b="1" dirty="0">
                <a:ea typeface="+mj-lt"/>
                <a:cs typeface="+mj-lt"/>
              </a:rPr>
              <a:t>Changes in DNA methylation from pre- to post-adolescence are associated with pubertal exposures. </a:t>
            </a:r>
            <a:r>
              <a:rPr lang="en-GB" sz="2800" dirty="0">
                <a:ea typeface="+mj-lt"/>
                <a:cs typeface="+mj-lt"/>
              </a:rPr>
              <a:t>Clin Epigenetics. 2019 Dec 2;11(1):176.</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393627"/>
            <a:ext cx="10515600" cy="3783335"/>
          </a:xfrm>
        </p:spPr>
        <p:txBody>
          <a:bodyPr vert="horz" lIns="91440" tIns="45720" rIns="91440" bIns="45720" rtlCol="0" anchor="t">
            <a:normAutofit lnSpcReduction="10000"/>
          </a:bodyPr>
          <a:lstStyle/>
          <a:p>
            <a:pPr marL="0" indent="0">
              <a:buNone/>
            </a:pPr>
            <a:r>
              <a:rPr lang="en-US" i="1" dirty="0">
                <a:ea typeface="+mn-lt"/>
                <a:cs typeface="+mn-lt"/>
              </a:rPr>
              <a:t>Many CpG sites change in DNA methylation across puberty</a:t>
            </a:r>
          </a:p>
          <a:p>
            <a:r>
              <a:rPr lang="en-US" dirty="0">
                <a:ea typeface="+mn-lt"/>
                <a:cs typeface="+mn-lt"/>
              </a:rPr>
              <a:t>Whole blood </a:t>
            </a:r>
            <a:r>
              <a:rPr lang="en-US" dirty="0" err="1">
                <a:ea typeface="+mn-lt"/>
                <a:cs typeface="+mn-lt"/>
              </a:rPr>
              <a:t>DNAm</a:t>
            </a:r>
            <a:r>
              <a:rPr lang="en-US" dirty="0">
                <a:ea typeface="+mn-lt"/>
                <a:cs typeface="+mn-lt"/>
              </a:rPr>
              <a:t> from Isle of Wight birth cohort (n=325)</a:t>
            </a:r>
          </a:p>
          <a:p>
            <a:r>
              <a:rPr lang="en-US" dirty="0" err="1">
                <a:ea typeface="+mn-lt"/>
                <a:cs typeface="+mn-lt"/>
              </a:rPr>
              <a:t>DNAm</a:t>
            </a:r>
            <a:r>
              <a:rPr lang="en-US" dirty="0">
                <a:ea typeface="+mn-lt"/>
                <a:cs typeface="+mn-lt"/>
              </a:rPr>
              <a:t> changes between 10 and 18 years of age</a:t>
            </a:r>
          </a:p>
          <a:p>
            <a:r>
              <a:rPr lang="en-US" dirty="0">
                <a:ea typeface="+mn-lt"/>
                <a:cs typeface="+mn-lt"/>
              </a:rPr>
              <a:t>15,532 DMPs (10,212 replicated in ALSPAC)</a:t>
            </a:r>
          </a:p>
          <a:p>
            <a:r>
              <a:rPr lang="en-US" dirty="0">
                <a:ea typeface="+mn-lt"/>
                <a:cs typeface="+mn-lt"/>
              </a:rPr>
              <a:t>1179 CpG sites with gender-specific changes (none replicated in ALSPAC)</a:t>
            </a:r>
          </a:p>
          <a:p>
            <a:pPr marL="0" indent="0">
              <a:buNone/>
            </a:pPr>
            <a:r>
              <a:rPr lang="en-US" b="1" dirty="0">
                <a:ea typeface="+mn-lt"/>
                <a:cs typeface="+mn-lt"/>
              </a:rPr>
              <a:t>Question: which of these changes are specific to puberty and not generally to increasing age?</a:t>
            </a:r>
            <a:endParaRPr lang="en-US" b="1">
              <a:cs typeface="Calibri" panose="020F0502020204030204"/>
            </a:endParaRPr>
          </a:p>
          <a:p>
            <a:endParaRPr lang="en-US" b="1"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Tree>
    <p:extLst>
      <p:ext uri="{BB962C8B-B14F-4D97-AF65-F5344CB8AC3E}">
        <p14:creationId xmlns:p14="http://schemas.microsoft.com/office/powerpoint/2010/main" val="278045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655682"/>
          </a:xfrm>
          <a:solidFill>
            <a:schemeClr val="accent1">
              <a:lumMod val="20000"/>
              <a:lumOff val="80000"/>
            </a:schemeClr>
          </a:solidFill>
        </p:spPr>
        <p:txBody>
          <a:bodyPr>
            <a:noAutofit/>
          </a:bodyPr>
          <a:lstStyle/>
          <a:p>
            <a:r>
              <a:rPr lang="en-GB" sz="2800" dirty="0">
                <a:ea typeface="+mj-lt"/>
                <a:cs typeface="+mj-lt"/>
              </a:rPr>
              <a:t>de Vries M, </a:t>
            </a:r>
            <a:r>
              <a:rPr lang="en-GB" sz="2800" dirty="0" err="1">
                <a:ea typeface="+mj-lt"/>
                <a:cs typeface="+mj-lt"/>
              </a:rPr>
              <a:t>Nedeljkovic</a:t>
            </a:r>
            <a:r>
              <a:rPr lang="en-GB" sz="2800" dirty="0">
                <a:ea typeface="+mj-lt"/>
                <a:cs typeface="+mj-lt"/>
              </a:rPr>
              <a:t> I, van der </a:t>
            </a:r>
            <a:r>
              <a:rPr lang="en-GB" sz="2800" dirty="0" err="1">
                <a:ea typeface="+mj-lt"/>
                <a:cs typeface="+mj-lt"/>
              </a:rPr>
              <a:t>Plaat</a:t>
            </a:r>
            <a:r>
              <a:rPr lang="en-GB" sz="2800" dirty="0">
                <a:ea typeface="+mj-lt"/>
                <a:cs typeface="+mj-lt"/>
              </a:rPr>
              <a:t> DA, </a:t>
            </a:r>
            <a:r>
              <a:rPr lang="en-GB" sz="2800" dirty="0" err="1">
                <a:ea typeface="+mj-lt"/>
                <a:cs typeface="+mj-lt"/>
              </a:rPr>
              <a:t>Zhernakova</a:t>
            </a:r>
            <a:r>
              <a:rPr lang="en-GB" sz="2800" dirty="0">
                <a:ea typeface="+mj-lt"/>
                <a:cs typeface="+mj-lt"/>
              </a:rPr>
              <a:t> A, </a:t>
            </a:r>
            <a:r>
              <a:rPr lang="en-GB" sz="2800" dirty="0" err="1">
                <a:ea typeface="+mj-lt"/>
                <a:cs typeface="+mj-lt"/>
              </a:rPr>
              <a:t>Lahousse</a:t>
            </a:r>
            <a:r>
              <a:rPr lang="en-GB" sz="2800" dirty="0">
                <a:ea typeface="+mj-lt"/>
                <a:cs typeface="+mj-lt"/>
              </a:rPr>
              <a:t> L, </a:t>
            </a:r>
            <a:r>
              <a:rPr lang="en-GB" sz="2800" dirty="0" err="1">
                <a:ea typeface="+mj-lt"/>
                <a:cs typeface="+mj-lt"/>
              </a:rPr>
              <a:t>Brusselle</a:t>
            </a:r>
            <a:r>
              <a:rPr lang="en-GB" sz="2800" dirty="0">
                <a:ea typeface="+mj-lt"/>
                <a:cs typeface="+mj-lt"/>
              </a:rPr>
              <a:t> GG; BIOS Consortium, Amin N, van </a:t>
            </a:r>
            <a:r>
              <a:rPr lang="en-GB" sz="2800" dirty="0" err="1">
                <a:ea typeface="+mj-lt"/>
                <a:cs typeface="+mj-lt"/>
              </a:rPr>
              <a:t>Duijn</a:t>
            </a:r>
            <a:r>
              <a:rPr lang="en-GB" sz="2800" dirty="0">
                <a:ea typeface="+mj-lt"/>
                <a:cs typeface="+mj-lt"/>
              </a:rPr>
              <a:t> CM, Vonk JM, </a:t>
            </a:r>
            <a:r>
              <a:rPr lang="en-GB" sz="2800" dirty="0" err="1">
                <a:ea typeface="+mj-lt"/>
                <a:cs typeface="+mj-lt"/>
              </a:rPr>
              <a:t>Boezen</a:t>
            </a:r>
            <a:r>
              <a:rPr lang="en-GB" sz="2800" dirty="0">
                <a:ea typeface="+mj-lt"/>
                <a:cs typeface="+mj-lt"/>
              </a:rPr>
              <a:t> HM. </a:t>
            </a:r>
            <a:r>
              <a:rPr lang="en-GB" sz="2800" b="1" dirty="0">
                <a:ea typeface="+mj-lt"/>
                <a:cs typeface="+mj-lt"/>
              </a:rPr>
              <a:t>DNA methylation is associated with lung function in never smokers. </a:t>
            </a:r>
            <a:r>
              <a:rPr lang="en-GB" sz="2800" dirty="0">
                <a:ea typeface="+mj-lt"/>
                <a:cs typeface="+mj-lt"/>
              </a:rPr>
              <a:t>Respir Res. 2019 Dec 2;20(1):268.</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09491"/>
            <a:ext cx="10515600" cy="4067471"/>
          </a:xfrm>
        </p:spPr>
        <p:txBody>
          <a:bodyPr vert="horz" lIns="91440" tIns="45720" rIns="91440" bIns="45720" rtlCol="0" anchor="t">
            <a:normAutofit lnSpcReduction="10000"/>
          </a:bodyPr>
          <a:lstStyle/>
          <a:p>
            <a:pPr marL="0" indent="0">
              <a:buNone/>
            </a:pPr>
            <a:r>
              <a:rPr lang="en-US" i="1" dirty="0">
                <a:ea typeface="+mn-lt"/>
                <a:cs typeface="+mn-lt"/>
              </a:rPr>
              <a:t>Lung function associated with </a:t>
            </a:r>
            <a:r>
              <a:rPr lang="en-US" i="1" dirty="0" err="1">
                <a:ea typeface="+mn-lt"/>
                <a:cs typeface="+mn-lt"/>
              </a:rPr>
              <a:t>DNAm</a:t>
            </a:r>
            <a:r>
              <a:rPr lang="en-US" i="1" dirty="0">
                <a:ea typeface="+mn-lt"/>
                <a:cs typeface="+mn-lt"/>
              </a:rPr>
              <a:t> in never smokers?</a:t>
            </a:r>
          </a:p>
          <a:p>
            <a:r>
              <a:rPr lang="en-US" dirty="0">
                <a:ea typeface="+mn-lt"/>
                <a:cs typeface="+mn-lt"/>
              </a:rPr>
              <a:t>Whole blood of never smokers</a:t>
            </a:r>
          </a:p>
          <a:p>
            <a:r>
              <a:rPr lang="en-US" dirty="0" err="1">
                <a:ea typeface="+mn-lt"/>
                <a:cs typeface="+mn-lt"/>
              </a:rPr>
              <a:t>LifeLines</a:t>
            </a:r>
            <a:r>
              <a:rPr lang="en-US" dirty="0">
                <a:ea typeface="+mn-lt"/>
                <a:cs typeface="+mn-lt"/>
              </a:rPr>
              <a:t> COPD&amp;C (N = 903), </a:t>
            </a:r>
            <a:r>
              <a:rPr lang="en-US" dirty="0" err="1">
                <a:ea typeface="+mn-lt"/>
                <a:cs typeface="+mn-lt"/>
              </a:rPr>
              <a:t>LifeLines</a:t>
            </a:r>
            <a:r>
              <a:rPr lang="en-US" dirty="0">
                <a:ea typeface="+mn-lt"/>
                <a:cs typeface="+mn-lt"/>
              </a:rPr>
              <a:t> DEEP (N = 166), Rotterdam Study (RS)-III (N = 150) and RS-BIOS (N = 206)</a:t>
            </a:r>
          </a:p>
          <a:p>
            <a:r>
              <a:rPr lang="en-US" dirty="0">
                <a:ea typeface="+mn-lt"/>
                <a:cs typeface="+mn-lt"/>
              </a:rPr>
              <a:t>Lung function = FEV1/FVC = % air blown out in the first second</a:t>
            </a:r>
          </a:p>
          <a:p>
            <a:r>
              <a:rPr lang="en-US" dirty="0">
                <a:ea typeface="+mn-lt"/>
                <a:cs typeface="+mn-lt"/>
              </a:rPr>
              <a:t>No genome-wide associations </a:t>
            </a:r>
          </a:p>
          <a:p>
            <a:r>
              <a:rPr lang="en-US" dirty="0">
                <a:ea typeface="+mn-lt"/>
                <a:cs typeface="+mn-lt"/>
              </a:rPr>
              <a:t>36 at p &lt; 0.0001 of which 35 novel</a:t>
            </a:r>
          </a:p>
          <a:p>
            <a:r>
              <a:rPr lang="en-US" dirty="0">
                <a:ea typeface="+mn-lt"/>
                <a:cs typeface="+mn-lt"/>
              </a:rPr>
              <a:t>Can we conclude this? "DNA methylation is also associated with FEV1/FVC in subjects that never smoked"</a:t>
            </a:r>
          </a:p>
          <a:p>
            <a:pPr marL="0" indent="0">
              <a:buNone/>
            </a:pPr>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Tree>
    <p:extLst>
      <p:ext uri="{BB962C8B-B14F-4D97-AF65-F5344CB8AC3E}">
        <p14:creationId xmlns:p14="http://schemas.microsoft.com/office/powerpoint/2010/main" val="90972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327275"/>
          </a:xfrm>
          <a:solidFill>
            <a:schemeClr val="accent1">
              <a:lumMod val="20000"/>
              <a:lumOff val="80000"/>
            </a:schemeClr>
          </a:solidFill>
        </p:spPr>
        <p:txBody>
          <a:bodyPr>
            <a:noAutofit/>
          </a:bodyPr>
          <a:lstStyle/>
          <a:p>
            <a:r>
              <a:rPr lang="en-GB" sz="2800" dirty="0" err="1">
                <a:ea typeface="+mj-lt"/>
                <a:cs typeface="+mj-lt"/>
              </a:rPr>
              <a:t>Dugué</a:t>
            </a:r>
            <a:r>
              <a:rPr lang="en-GB" sz="2800" dirty="0">
                <a:ea typeface="+mj-lt"/>
                <a:cs typeface="+mj-lt"/>
              </a:rPr>
              <a:t> PA, Wilson R, Lehne B, Jayasekara H, Wang X, Jung CH, </a:t>
            </a:r>
            <a:r>
              <a:rPr lang="en-GB" sz="2800" dirty="0" err="1">
                <a:ea typeface="+mj-lt"/>
                <a:cs typeface="+mj-lt"/>
              </a:rPr>
              <a:t>Joo</a:t>
            </a:r>
            <a:r>
              <a:rPr lang="en-GB" sz="2800" dirty="0">
                <a:ea typeface="+mj-lt"/>
                <a:cs typeface="+mj-lt"/>
              </a:rPr>
              <a:t> JE, </a:t>
            </a:r>
            <a:r>
              <a:rPr lang="en-GB" sz="2800" dirty="0" err="1">
                <a:ea typeface="+mj-lt"/>
                <a:cs typeface="+mj-lt"/>
              </a:rPr>
              <a:t>Makalic</a:t>
            </a:r>
            <a:r>
              <a:rPr lang="en-GB" sz="2800" dirty="0">
                <a:ea typeface="+mj-lt"/>
                <a:cs typeface="+mj-lt"/>
              </a:rPr>
              <a:t> E, Schmidt DF, </a:t>
            </a:r>
            <a:r>
              <a:rPr lang="en-GB" sz="2800" dirty="0" err="1">
                <a:ea typeface="+mj-lt"/>
                <a:cs typeface="+mj-lt"/>
              </a:rPr>
              <a:t>Baglietto</a:t>
            </a:r>
            <a:r>
              <a:rPr lang="en-GB" sz="2800" dirty="0">
                <a:ea typeface="+mj-lt"/>
                <a:cs typeface="+mj-lt"/>
              </a:rPr>
              <a:t> L, Severi G, Gieger C, Ladwig KH, Peters A, </a:t>
            </a:r>
            <a:r>
              <a:rPr lang="en-GB" sz="2800" dirty="0" err="1">
                <a:ea typeface="+mj-lt"/>
                <a:cs typeface="+mj-lt"/>
              </a:rPr>
              <a:t>Kooner</a:t>
            </a:r>
            <a:r>
              <a:rPr lang="en-GB" sz="2800" dirty="0">
                <a:ea typeface="+mj-lt"/>
                <a:cs typeface="+mj-lt"/>
              </a:rPr>
              <a:t> JS, Southey MC, English DR, </a:t>
            </a:r>
            <a:r>
              <a:rPr lang="en-GB" sz="2800" dirty="0" err="1">
                <a:ea typeface="+mj-lt"/>
                <a:cs typeface="+mj-lt"/>
              </a:rPr>
              <a:t>Waldenberger</a:t>
            </a:r>
            <a:r>
              <a:rPr lang="en-GB" sz="2800" dirty="0">
                <a:ea typeface="+mj-lt"/>
                <a:cs typeface="+mj-lt"/>
              </a:rPr>
              <a:t> M, Chambers JC, Giles GG, Milne RL. </a:t>
            </a:r>
            <a:r>
              <a:rPr lang="en-GB" sz="2800" b="1" dirty="0">
                <a:ea typeface="+mj-lt"/>
                <a:cs typeface="+mj-lt"/>
              </a:rPr>
              <a:t>Alcohol consumption is associated with widespread changes in blood DNA methylation: Analysis of cross-sectional and longitudinal data. </a:t>
            </a:r>
            <a:r>
              <a:rPr lang="en-GB" sz="2800" dirty="0">
                <a:ea typeface="+mj-lt"/>
                <a:cs typeface="+mj-lt"/>
              </a:rPr>
              <a:t>Addict Biol. 2019 Dec 2:e12855.</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793999"/>
            <a:ext cx="10515600" cy="3382963"/>
          </a:xfrm>
        </p:spPr>
        <p:txBody>
          <a:bodyPr vert="horz" lIns="91440" tIns="45720" rIns="91440" bIns="45720" rtlCol="0" anchor="t">
            <a:normAutofit fontScale="85000" lnSpcReduction="20000"/>
          </a:bodyPr>
          <a:lstStyle/>
          <a:p>
            <a:pPr marL="0" indent="0">
              <a:buNone/>
            </a:pPr>
            <a:r>
              <a:rPr lang="en-US" i="1" dirty="0">
                <a:ea typeface="+mn-lt"/>
                <a:cs typeface="+mn-lt"/>
              </a:rPr>
              <a:t>Thousands of CpG sites associated with alcohol intake.</a:t>
            </a:r>
            <a:endParaRPr lang="en-US" i="1" dirty="0">
              <a:cs typeface="Calibri"/>
            </a:endParaRPr>
          </a:p>
          <a:p>
            <a:r>
              <a:rPr lang="en-US" dirty="0">
                <a:ea typeface="+mn-lt"/>
                <a:cs typeface="+mn-lt"/>
              </a:rPr>
              <a:t>N=5606 Melbourne Collaborative Cohort Study (MCCS)</a:t>
            </a:r>
          </a:p>
          <a:p>
            <a:r>
              <a:rPr lang="en-US" dirty="0">
                <a:ea typeface="+mn-lt"/>
                <a:cs typeface="+mn-lt"/>
              </a:rPr>
              <a:t>1414 sites associated with alcohol intake (1243 novel)</a:t>
            </a:r>
          </a:p>
          <a:p>
            <a:r>
              <a:rPr lang="en-US" dirty="0">
                <a:ea typeface="+mn-lt"/>
                <a:cs typeface="+mn-lt"/>
              </a:rPr>
              <a:t>1078 'replicated' in LOLIPOP (n=4042) and KORA (n=1662) (at P &lt; 0.05)</a:t>
            </a:r>
          </a:p>
          <a:p>
            <a:r>
              <a:rPr lang="en-US" dirty="0">
                <a:ea typeface="+mn-lt"/>
                <a:cs typeface="+mn-lt"/>
              </a:rPr>
              <a:t>530 of 1414 sites different between current and former</a:t>
            </a:r>
          </a:p>
          <a:p>
            <a:r>
              <a:rPr lang="en-US" dirty="0">
                <a:ea typeface="+mn-lt"/>
                <a:cs typeface="+mn-lt"/>
              </a:rPr>
              <a:t>513 of 1414 sites associated longitudinally with change in alcohol intake (N=1088 have repeated </a:t>
            </a:r>
            <a:r>
              <a:rPr lang="en-US" dirty="0" err="1">
                <a:ea typeface="+mn-lt"/>
                <a:cs typeface="+mn-lt"/>
              </a:rPr>
              <a:t>DNAm</a:t>
            </a:r>
            <a:r>
              <a:rPr lang="en-US" dirty="0">
                <a:ea typeface="+mn-lt"/>
                <a:cs typeface="+mn-lt"/>
              </a:rPr>
              <a:t> 11 years apart)</a:t>
            </a:r>
          </a:p>
          <a:p>
            <a:r>
              <a:rPr lang="en-US" dirty="0">
                <a:ea typeface="+mn-lt"/>
                <a:cs typeface="+mn-lt"/>
              </a:rPr>
              <a:t>Interactions: associations stronger in men, non-smokers, lower intake</a:t>
            </a:r>
          </a:p>
          <a:p>
            <a:pPr marL="0" indent="0">
              <a:buNone/>
            </a:pPr>
            <a:r>
              <a:rPr lang="en-US" b="1" dirty="0">
                <a:ea typeface="+mn-lt"/>
                <a:cs typeface="+mn-lt"/>
              </a:rPr>
              <a:t>Question: could these associations produce a better alcohol biomarker?</a:t>
            </a:r>
          </a:p>
          <a:p>
            <a:endParaRPr lang="en-US" dirty="0">
              <a:ea typeface="+mn-lt"/>
              <a:cs typeface="+mn-lt"/>
            </a:endParaRPr>
          </a:p>
          <a:p>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Tree>
    <p:extLst>
      <p:ext uri="{BB962C8B-B14F-4D97-AF65-F5344CB8AC3E}">
        <p14:creationId xmlns:p14="http://schemas.microsoft.com/office/powerpoint/2010/main" val="90571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668598"/>
          </a:xfrm>
          <a:solidFill>
            <a:schemeClr val="accent1">
              <a:lumMod val="20000"/>
              <a:lumOff val="80000"/>
            </a:schemeClr>
          </a:solidFill>
        </p:spPr>
        <p:txBody>
          <a:bodyPr>
            <a:noAutofit/>
          </a:bodyPr>
          <a:lstStyle/>
          <a:p>
            <a:r>
              <a:rPr lang="en-GB" sz="2800" dirty="0" err="1">
                <a:ea typeface="+mj-lt"/>
                <a:cs typeface="+mj-lt"/>
              </a:rPr>
              <a:t>Yousefi</a:t>
            </a:r>
            <a:r>
              <a:rPr lang="en-GB" sz="2800" dirty="0">
                <a:ea typeface="+mj-lt"/>
                <a:cs typeface="+mj-lt"/>
              </a:rPr>
              <a:t> PD, Richmond R, Langdon R, Ness A, Liu C, Levy D, </a:t>
            </a:r>
            <a:r>
              <a:rPr lang="en-GB" sz="2800" dirty="0" err="1">
                <a:ea typeface="+mj-lt"/>
                <a:cs typeface="+mj-lt"/>
              </a:rPr>
              <a:t>Relton</a:t>
            </a:r>
            <a:r>
              <a:rPr lang="en-GB" sz="2800" dirty="0">
                <a:ea typeface="+mj-lt"/>
                <a:cs typeface="+mj-lt"/>
              </a:rPr>
              <a:t> C, Suderman M, </a:t>
            </a:r>
            <a:r>
              <a:rPr lang="en-GB" sz="2800" dirty="0" err="1">
                <a:ea typeface="+mj-lt"/>
                <a:cs typeface="+mj-lt"/>
              </a:rPr>
              <a:t>Zuccolo</a:t>
            </a:r>
            <a:r>
              <a:rPr lang="en-GB" sz="2800" dirty="0">
                <a:ea typeface="+mj-lt"/>
                <a:cs typeface="+mj-lt"/>
              </a:rPr>
              <a:t> L. </a:t>
            </a:r>
            <a:r>
              <a:rPr lang="en-GB" sz="2800" b="1" dirty="0">
                <a:ea typeface="+mj-lt"/>
                <a:cs typeface="+mj-lt"/>
              </a:rPr>
              <a:t>Validation and characterisation of a DNA methylation alcohol biomarker across the life course</a:t>
            </a:r>
            <a:r>
              <a:rPr lang="en-GB" sz="2800" dirty="0">
                <a:ea typeface="+mj-lt"/>
                <a:cs typeface="+mj-lt"/>
              </a:rPr>
              <a:t>. Clin Epigenetics. 2019 Nov 27;11(1):163.</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48237"/>
            <a:ext cx="10515600" cy="4028725"/>
          </a:xfrm>
        </p:spPr>
        <p:txBody>
          <a:bodyPr vert="horz" lIns="91440" tIns="45720" rIns="91440" bIns="45720" rtlCol="0" anchor="t">
            <a:normAutofit/>
          </a:bodyPr>
          <a:lstStyle/>
          <a:p>
            <a:pPr marL="0" indent="0">
              <a:buNone/>
            </a:pPr>
            <a:r>
              <a:rPr lang="en-US" i="1" dirty="0">
                <a:ea typeface="+mn-lt"/>
                <a:cs typeface="+mn-lt"/>
              </a:rPr>
              <a:t>Published alcohol intake biomarker not as good as advertised</a:t>
            </a:r>
          </a:p>
          <a:p>
            <a:r>
              <a:rPr lang="en-US" dirty="0">
                <a:ea typeface="+mn-lt"/>
                <a:cs typeface="+mn-lt"/>
              </a:rPr>
              <a:t>N=1049 ALSPAC mothers</a:t>
            </a:r>
          </a:p>
          <a:p>
            <a:r>
              <a:rPr lang="en-US" dirty="0">
                <a:ea typeface="+mn-lt"/>
                <a:cs typeface="+mn-lt"/>
              </a:rPr>
              <a:t>Explains 7.6% of alcohol intake (</a:t>
            </a:r>
            <a:r>
              <a:rPr lang="en-US" i="1" dirty="0">
                <a:ea typeface="+mn-lt"/>
                <a:cs typeface="+mn-lt"/>
              </a:rPr>
              <a:t>half that was reported</a:t>
            </a:r>
            <a:r>
              <a:rPr lang="en-US" dirty="0">
                <a:ea typeface="+mn-lt"/>
                <a:cs typeface="+mn-lt"/>
              </a:rPr>
              <a:t>)</a:t>
            </a:r>
          </a:p>
          <a:p>
            <a:r>
              <a:rPr lang="en-US" dirty="0">
                <a:ea typeface="+mn-lt"/>
                <a:cs typeface="+mn-lt"/>
              </a:rPr>
              <a:t>Explains 9.8% of AUDIT score variation</a:t>
            </a:r>
          </a:p>
          <a:p>
            <a:r>
              <a:rPr lang="en-US" dirty="0">
                <a:ea typeface="+mn-lt"/>
                <a:cs typeface="+mn-lt"/>
              </a:rPr>
              <a:t>Explains 14.3% in HN5000 a clinical cohort with higher intake</a:t>
            </a:r>
          </a:p>
          <a:p>
            <a:r>
              <a:rPr lang="en-US" dirty="0">
                <a:ea typeface="+mn-lt"/>
                <a:cs typeface="+mn-lt"/>
              </a:rPr>
              <a:t>Explains even less in ALSPAC adolescents</a:t>
            </a:r>
          </a:p>
          <a:p>
            <a:r>
              <a:rPr lang="en-US" dirty="0">
                <a:ea typeface="+mn-lt"/>
                <a:cs typeface="+mn-lt"/>
              </a:rPr>
              <a:t>No pre-intake or parent-to-offspring prediction </a:t>
            </a:r>
          </a:p>
          <a:p>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Prediction</a:t>
            </a:r>
          </a:p>
        </p:txBody>
      </p:sp>
    </p:spTree>
    <p:extLst>
      <p:ext uri="{BB962C8B-B14F-4D97-AF65-F5344CB8AC3E}">
        <p14:creationId xmlns:p14="http://schemas.microsoft.com/office/powerpoint/2010/main" val="26118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926903"/>
          </a:xfrm>
          <a:solidFill>
            <a:schemeClr val="accent1">
              <a:lumMod val="20000"/>
              <a:lumOff val="80000"/>
            </a:schemeClr>
          </a:solidFill>
        </p:spPr>
        <p:txBody>
          <a:bodyPr>
            <a:noAutofit/>
          </a:bodyPr>
          <a:lstStyle/>
          <a:p>
            <a:r>
              <a:rPr lang="en-GB" sz="2800" dirty="0">
                <a:ea typeface="+mj-lt"/>
                <a:cs typeface="+mj-lt"/>
              </a:rPr>
              <a:t>Bell CG, Lowe R, Adams PD, </a:t>
            </a:r>
            <a:r>
              <a:rPr lang="en-GB" sz="2800" dirty="0" err="1">
                <a:ea typeface="+mj-lt"/>
                <a:cs typeface="+mj-lt"/>
              </a:rPr>
              <a:t>Baccarelli</a:t>
            </a:r>
            <a:r>
              <a:rPr lang="en-GB" sz="2800" dirty="0">
                <a:ea typeface="+mj-lt"/>
                <a:cs typeface="+mj-lt"/>
              </a:rPr>
              <a:t> AA, Beck S, Bell JT, Christensen BC, </a:t>
            </a:r>
            <a:r>
              <a:rPr lang="en-GB" sz="2800" dirty="0" err="1">
                <a:ea typeface="+mj-lt"/>
                <a:cs typeface="+mj-lt"/>
              </a:rPr>
              <a:t>Gladyshev</a:t>
            </a:r>
            <a:r>
              <a:rPr lang="en-GB" sz="2800" dirty="0">
                <a:ea typeface="+mj-lt"/>
                <a:cs typeface="+mj-lt"/>
              </a:rPr>
              <a:t> VN, Heijmans BT, Horvath S, </a:t>
            </a:r>
            <a:r>
              <a:rPr lang="en-GB" sz="2800" dirty="0" err="1">
                <a:ea typeface="+mj-lt"/>
                <a:cs typeface="+mj-lt"/>
              </a:rPr>
              <a:t>Ideker</a:t>
            </a:r>
            <a:r>
              <a:rPr lang="en-GB" sz="2800" dirty="0">
                <a:ea typeface="+mj-lt"/>
                <a:cs typeface="+mj-lt"/>
              </a:rPr>
              <a:t> T, Issa JJ, Kelsey KT, Marioni RE, Reik W, </a:t>
            </a:r>
            <a:r>
              <a:rPr lang="en-GB" sz="2800" dirty="0" err="1">
                <a:ea typeface="+mj-lt"/>
                <a:cs typeface="+mj-lt"/>
              </a:rPr>
              <a:t>Relton</a:t>
            </a:r>
            <a:r>
              <a:rPr lang="en-GB" sz="2800" dirty="0">
                <a:ea typeface="+mj-lt"/>
                <a:cs typeface="+mj-lt"/>
              </a:rPr>
              <a:t> CL, Schalkwyk LC, </a:t>
            </a:r>
            <a:r>
              <a:rPr lang="en-GB" sz="2800" dirty="0" err="1">
                <a:ea typeface="+mj-lt"/>
                <a:cs typeface="+mj-lt"/>
              </a:rPr>
              <a:t>Teschendorff</a:t>
            </a:r>
            <a:r>
              <a:rPr lang="en-GB" sz="2800" dirty="0">
                <a:ea typeface="+mj-lt"/>
                <a:cs typeface="+mj-lt"/>
              </a:rPr>
              <a:t> AE, Wagner W, Zhang K, </a:t>
            </a:r>
            <a:r>
              <a:rPr lang="en-GB" sz="2800" dirty="0" err="1">
                <a:ea typeface="+mj-lt"/>
                <a:cs typeface="+mj-lt"/>
              </a:rPr>
              <a:t>Rakyan</a:t>
            </a:r>
            <a:r>
              <a:rPr lang="en-GB" sz="2800" dirty="0">
                <a:ea typeface="+mj-lt"/>
                <a:cs typeface="+mj-lt"/>
              </a:rPr>
              <a:t> VK. </a:t>
            </a:r>
            <a:r>
              <a:rPr lang="en-GB" sz="2800" b="1" dirty="0">
                <a:ea typeface="+mj-lt"/>
                <a:cs typeface="+mj-lt"/>
              </a:rPr>
              <a:t>DNA methylation aging clocks: challenges and recommendations. </a:t>
            </a:r>
            <a:r>
              <a:rPr lang="en-GB" sz="2800" dirty="0">
                <a:ea typeface="+mj-lt"/>
                <a:cs typeface="+mj-lt"/>
              </a:rPr>
              <a:t>Genome Biol. 2019 Nov 25;20(1):249.</a:t>
            </a:r>
            <a:endParaRPr lang="en-GB" dirty="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354881"/>
            <a:ext cx="10515600" cy="3822081"/>
          </a:xfrm>
        </p:spPr>
        <p:txBody>
          <a:bodyPr vert="horz" lIns="91440" tIns="45720" rIns="91440" bIns="45720" rtlCol="0" anchor="t">
            <a:normAutofit fontScale="77500" lnSpcReduction="20000"/>
          </a:bodyPr>
          <a:lstStyle/>
          <a:p>
            <a:pPr marL="0" indent="0">
              <a:buNone/>
            </a:pPr>
            <a:r>
              <a:rPr lang="en-US" i="1" dirty="0">
                <a:ea typeface="+mn-lt"/>
                <a:cs typeface="+mn-lt"/>
              </a:rPr>
              <a:t>Critical review of </a:t>
            </a:r>
            <a:r>
              <a:rPr lang="en-US" i="1" dirty="0" err="1">
                <a:ea typeface="+mn-lt"/>
                <a:cs typeface="+mn-lt"/>
              </a:rPr>
              <a:t>DNAm</a:t>
            </a:r>
            <a:r>
              <a:rPr lang="en-US" i="1" dirty="0">
                <a:ea typeface="+mn-lt"/>
                <a:cs typeface="+mn-lt"/>
              </a:rPr>
              <a:t> aging clocks with recommendations for future research</a:t>
            </a:r>
          </a:p>
          <a:p>
            <a:r>
              <a:rPr lang="en-US" dirty="0">
                <a:ea typeface="+mn-lt"/>
                <a:cs typeface="+mn-lt"/>
              </a:rPr>
              <a:t>Differentiate between 'biological' and 'chronological' aging – biological aging is too complex and tissue-specific for a single </a:t>
            </a:r>
            <a:r>
              <a:rPr lang="en-US" dirty="0" err="1">
                <a:ea typeface="+mn-lt"/>
                <a:cs typeface="+mn-lt"/>
              </a:rPr>
              <a:t>DNAm</a:t>
            </a:r>
            <a:r>
              <a:rPr lang="en-US" dirty="0">
                <a:ea typeface="+mn-lt"/>
                <a:cs typeface="+mn-lt"/>
              </a:rPr>
              <a:t> clock</a:t>
            </a:r>
          </a:p>
          <a:p>
            <a:r>
              <a:rPr lang="en-US" dirty="0">
                <a:ea typeface="+mn-lt"/>
                <a:cs typeface="+mn-lt"/>
              </a:rPr>
              <a:t>Functional characterization of tissue-specific and disease-specific clocks – mechanisms driving </a:t>
            </a:r>
            <a:r>
              <a:rPr lang="en-US" dirty="0" err="1">
                <a:ea typeface="+mn-lt"/>
                <a:cs typeface="+mn-lt"/>
              </a:rPr>
              <a:t>DNAm</a:t>
            </a:r>
            <a:r>
              <a:rPr lang="en-US" dirty="0">
                <a:ea typeface="+mn-lt"/>
                <a:cs typeface="+mn-lt"/>
              </a:rPr>
              <a:t> clocks unknown</a:t>
            </a:r>
          </a:p>
          <a:p>
            <a:r>
              <a:rPr lang="en-US" dirty="0">
                <a:ea typeface="+mn-lt"/>
                <a:cs typeface="+mn-lt"/>
              </a:rPr>
              <a:t>Integration of epigenetics into large and diverse longitudinal population studies – aging is not linear</a:t>
            </a:r>
          </a:p>
          <a:p>
            <a:r>
              <a:rPr lang="en-US" dirty="0">
                <a:ea typeface="+mn-lt"/>
                <a:cs typeface="+mn-lt"/>
              </a:rPr>
              <a:t>Genome-wide analyses of aging and exploration of additional epigenomic marks – need to integrate other biomarkers</a:t>
            </a:r>
          </a:p>
          <a:p>
            <a:r>
              <a:rPr lang="en-US" dirty="0">
                <a:ea typeface="+mn-lt"/>
                <a:cs typeface="+mn-lt"/>
              </a:rPr>
              <a:t>Single-cell analysis of aging changes and disease</a:t>
            </a:r>
          </a:p>
          <a:p>
            <a:r>
              <a:rPr lang="en-US" dirty="0">
                <a:ea typeface="+mn-lt"/>
                <a:cs typeface="+mn-lt"/>
              </a:rPr>
              <a:t>Generation of robust non-human data of aging</a:t>
            </a:r>
          </a:p>
          <a:p>
            <a:r>
              <a:rPr lang="en-US" dirty="0">
                <a:ea typeface="+mn-lt"/>
                <a:cs typeface="+mn-lt"/>
              </a:rPr>
              <a:t>Inclusion of epigenetics within current genetic ethical and legal frameworks</a:t>
            </a:r>
          </a:p>
          <a:p>
            <a:pPr lvl="1"/>
            <a:endParaRPr lang="en-US" dirty="0">
              <a:ea typeface="+mn-lt"/>
              <a:cs typeface="+mn-lt"/>
            </a:endParaRPr>
          </a:p>
          <a:p>
            <a:pPr lvl="1"/>
            <a:endParaRPr lang="en-US" dirty="0">
              <a:ea typeface="+mn-lt"/>
              <a:cs typeface="+mn-lt"/>
            </a:endParaRPr>
          </a:p>
          <a:p>
            <a:pPr lvl="1"/>
            <a:endParaRPr lang="en-US" dirty="0">
              <a:ea typeface="+mn-lt"/>
              <a:cs typeface="+mn-lt"/>
            </a:endParaRPr>
          </a:p>
          <a:p>
            <a:pPr lvl="1"/>
            <a:endParaRPr lang="en-US" dirty="0">
              <a:ea typeface="+mn-lt"/>
              <a:cs typeface="+mn-lt"/>
            </a:endParaRPr>
          </a:p>
          <a:p>
            <a:pPr lvl="1"/>
            <a:endParaRPr lang="en-US" dirty="0">
              <a:ea typeface="+mn-lt"/>
              <a:cs typeface="+mn-lt"/>
            </a:endParaRPr>
          </a:p>
          <a:p>
            <a:pPr lvl="1"/>
            <a:endParaRPr lang="en-US" dirty="0">
              <a:ea typeface="+mn-lt"/>
              <a:cs typeface="+mn-lt"/>
            </a:endParaRPr>
          </a:p>
          <a:p>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DNAm</a:t>
            </a:r>
            <a:r>
              <a:rPr lang="en-US" dirty="0">
                <a:cs typeface="Calibri"/>
              </a:rPr>
              <a:t> age</a:t>
            </a:r>
          </a:p>
        </p:txBody>
      </p:sp>
    </p:spTree>
    <p:extLst>
      <p:ext uri="{BB962C8B-B14F-4D97-AF65-F5344CB8AC3E}">
        <p14:creationId xmlns:p14="http://schemas.microsoft.com/office/powerpoint/2010/main" val="26635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842022"/>
          </a:xfrm>
          <a:solidFill>
            <a:schemeClr val="accent1">
              <a:lumMod val="20000"/>
              <a:lumOff val="80000"/>
            </a:schemeClr>
          </a:solidFill>
        </p:spPr>
        <p:txBody>
          <a:bodyPr>
            <a:noAutofit/>
          </a:bodyPr>
          <a:lstStyle/>
          <a:p>
            <a:r>
              <a:rPr lang="en-GB" sz="2800" dirty="0">
                <a:ea typeface="+mj-lt"/>
                <a:cs typeface="+mj-lt"/>
              </a:rPr>
              <a:t>Thompson DJ, et al. </a:t>
            </a:r>
            <a:r>
              <a:rPr lang="en-GB" sz="2800" b="1" dirty="0">
                <a:ea typeface="+mj-lt"/>
                <a:cs typeface="+mj-lt"/>
              </a:rPr>
              <a:t>Genetic predisposition to mosaic Y chromosome loss in blood. </a:t>
            </a:r>
            <a:r>
              <a:rPr lang="en-GB" sz="2800" dirty="0">
                <a:ea typeface="+mj-lt"/>
                <a:cs typeface="+mj-lt"/>
              </a:rPr>
              <a:t>Nature. 2019 Nov;575(7784):652-657.</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269999"/>
            <a:ext cx="10515600" cy="4906963"/>
          </a:xfrm>
        </p:spPr>
        <p:txBody>
          <a:bodyPr vert="horz" lIns="91440" tIns="45720" rIns="91440" bIns="45720" rtlCol="0" anchor="t">
            <a:normAutofit lnSpcReduction="10000"/>
          </a:bodyPr>
          <a:lstStyle/>
          <a:p>
            <a:pPr marL="0" indent="0">
              <a:buNone/>
            </a:pPr>
            <a:r>
              <a:rPr lang="en-US" i="1" dirty="0">
                <a:ea typeface="+mn-lt"/>
                <a:cs typeface="+mn-lt"/>
              </a:rPr>
              <a:t>Mosaic loss of Y  associated with genotype and is a marker of genomic instability</a:t>
            </a:r>
          </a:p>
          <a:p>
            <a:r>
              <a:rPr lang="en-US" dirty="0">
                <a:ea typeface="+mn-lt"/>
                <a:cs typeface="+mn-lt"/>
              </a:rPr>
              <a:t>UK Biobank (N=205K) and replicated in n=757K</a:t>
            </a:r>
          </a:p>
          <a:p>
            <a:r>
              <a:rPr lang="en-US" dirty="0">
                <a:ea typeface="+mn-lt"/>
                <a:cs typeface="+mn-lt"/>
              </a:rPr>
              <a:t>156 autosomal genetic determinants of LOY in blood</a:t>
            </a:r>
          </a:p>
          <a:p>
            <a:r>
              <a:rPr lang="en-US" dirty="0">
                <a:ea typeface="+mn-lt"/>
                <a:cs typeface="+mn-lt"/>
              </a:rPr>
              <a:t>Cell-cycle regulation, cancer susceptibility, drivers of tumor growth</a:t>
            </a:r>
          </a:p>
          <a:p>
            <a:r>
              <a:rPr lang="en-US" dirty="0">
                <a:ea typeface="+mn-lt"/>
                <a:cs typeface="+mn-lt"/>
              </a:rPr>
              <a:t>Genetic susceptibility to LOY associated with health beyond effects in blood </a:t>
            </a:r>
          </a:p>
          <a:p>
            <a:r>
              <a:rPr lang="en-US" dirty="0">
                <a:ea typeface="+mn-lt"/>
                <a:cs typeface="+mn-lt"/>
              </a:rPr>
              <a:t>Therefore, LOY in blood indicates general genomic instability </a:t>
            </a:r>
          </a:p>
          <a:p>
            <a:pPr marL="0" indent="0">
              <a:buNone/>
            </a:pPr>
            <a:endParaRPr lang="en-US" dirty="0">
              <a:ea typeface="+mn-lt"/>
              <a:cs typeface="+mn-lt"/>
            </a:endParaRPr>
          </a:p>
          <a:p>
            <a:pPr marL="0" indent="0">
              <a:buNone/>
            </a:pPr>
            <a:r>
              <a:rPr lang="en-US" b="1" dirty="0">
                <a:ea typeface="+mn-lt"/>
                <a:cs typeface="+mn-lt"/>
              </a:rPr>
              <a:t>Question: How much does clonal mosaicism affect </a:t>
            </a:r>
            <a:r>
              <a:rPr lang="en-US" b="1" dirty="0" err="1">
                <a:ea typeface="+mn-lt"/>
                <a:cs typeface="+mn-lt"/>
              </a:rPr>
              <a:t>DNAm</a:t>
            </a:r>
            <a:r>
              <a:rPr lang="en-US" b="1" dirty="0">
                <a:ea typeface="+mn-lt"/>
                <a:cs typeface="+mn-lt"/>
              </a:rPr>
              <a:t> analyses? e.g. </a:t>
            </a:r>
            <a:r>
              <a:rPr lang="en-US" b="1" dirty="0" err="1">
                <a:ea typeface="+mn-lt"/>
                <a:cs typeface="+mn-lt"/>
              </a:rPr>
              <a:t>DNAm</a:t>
            </a:r>
            <a:r>
              <a:rPr lang="en-US" b="1" dirty="0">
                <a:ea typeface="+mn-lt"/>
                <a:cs typeface="+mn-lt"/>
              </a:rPr>
              <a:t> age?</a:t>
            </a:r>
          </a:p>
          <a:p>
            <a:endParaRPr lang="en-US" dirty="0">
              <a:ea typeface="+mn-lt"/>
              <a:cs typeface="+mn-lt"/>
            </a:endParaRPr>
          </a:p>
          <a:p>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Mocaisism</a:t>
            </a:r>
          </a:p>
        </p:txBody>
      </p:sp>
    </p:spTree>
    <p:extLst>
      <p:ext uri="{BB962C8B-B14F-4D97-AF65-F5344CB8AC3E}">
        <p14:creationId xmlns:p14="http://schemas.microsoft.com/office/powerpoint/2010/main" val="235241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05E34A-C89E-4710-B6E1-4098AC9900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7B568F-164B-487A-B6B9-C318F02F53B8}">
  <ds:schemaRefs>
    <ds:schemaRef ds:uri="http://schemas.microsoft.com/sharepoint/v3/contenttype/forms"/>
  </ds:schemaRefs>
</ds:datastoreItem>
</file>

<file path=customXml/itemProps3.xml><?xml version="1.0" encoding="utf-8"?>
<ds:datastoreItem xmlns:ds="http://schemas.openxmlformats.org/officeDocument/2006/customXml" ds:itemID="{0397179F-AA29-44B4-B702-53DA5F920411}"/>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Journal club Dec 16, 2019</vt:lpstr>
      <vt:lpstr>Wikenius E, Moe V, Smith L, Heiervang ER, Berglund A. DNA methylation changes in infants between 6 and 52 weeks. Sci Rep. 2019 Nov 26;9(1):17587.</vt:lpstr>
      <vt:lpstr>Han L, Zhang H, Kaushal A, Rezwan FI, Kadalayil L, Karmaus W, Henderson AJ, Relton CL, Ring S, Arshad SH, Ewart SL, Holloway JW. Changes in DNA methylation from pre- to post-adolescence are associated with pubertal exposures. Clin Epigenetics. 2019 Dec 2;11(1):176.</vt:lpstr>
      <vt:lpstr>de Vries M, Nedeljkovic I, van der Plaat DA, Zhernakova A, Lahousse L, Brusselle GG; BIOS Consortium, Amin N, van Duijn CM, Vonk JM, Boezen HM. DNA methylation is associated with lung function in never smokers. Respir Res. 2019 Dec 2;20(1):268.</vt:lpstr>
      <vt:lpstr>Dugué PA, Wilson R, Lehne B, Jayasekara H, Wang X, Jung CH, Joo JE, Makalic E, Schmidt DF, Baglietto L, Severi G, Gieger C, Ladwig KH, Peters A, Kooner JS, Southey MC, English DR, Waldenberger M, Chambers JC, Giles GG, Milne RL. Alcohol consumption is associated with widespread changes in blood DNA methylation: Analysis of cross-sectional and longitudinal data. Addict Biol. 2019 Dec 2:e12855.</vt:lpstr>
      <vt:lpstr>Yousefi PD, Richmond R, Langdon R, Ness A, Liu C, Levy D, Relton C, Suderman M, Zuccolo L. Validation and characterisation of a DNA methylation alcohol biomarker across the life course. Clin Epigenetics. 2019 Nov 27;11(1):163.</vt:lpstr>
      <vt:lpstr>Bell CG, Lowe R, Adams PD, Baccarelli AA, Beck S, Bell JT, Christensen BC, Gladyshev VN, Heijmans BT, Horvath S, Ideker T, Issa JJ, Kelsey KT, Marioni RE, Reik W, Relton CL, Schalkwyk LC, Teschendorff AE, Wagner W, Zhang K, Rakyan VK. DNA methylation aging clocks: challenges and recommendations. Genome Biol. 2019 Nov 25;20(1):249.</vt:lpstr>
      <vt:lpstr>Thompson DJ, et al. Genetic predisposition to mosaic Y chromosome loss in blood. Nature. 2019 Nov;575(7784):652-657.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583</cp:revision>
  <dcterms:created xsi:type="dcterms:W3CDTF">2019-12-15T23:10:54Z</dcterms:created>
  <dcterms:modified xsi:type="dcterms:W3CDTF">2019-12-20T11:18:53Z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