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59" r:id="rId5"/>
    <p:sldId id="257" r:id="rId6"/>
    <p:sldId id="264" r:id="rId7"/>
    <p:sldId id="274" r:id="rId8"/>
    <p:sldId id="272" r:id="rId9"/>
    <p:sldId id="269" r:id="rId10"/>
    <p:sldId id="265" r:id="rId11"/>
    <p:sldId id="266"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1D0E8C-2146-4EC1-8CB9-87F8E2A648AE}" v="7829" dt="2020-05-03T23:44:16.888"/>
    <p1510:client id="{195A3B20-0CC6-247F-B5EA-53B86F1C939E}" v="4" dt="2020-05-03T14:42:30.834"/>
    <p1510:client id="{27948591-9CEB-F0CF-9244-CB32196D984A}" v="163" dt="2020-05-03T14:47:12.361"/>
    <p1510:client id="{382D1F0D-40CF-AABB-9FA9-5E57A4CB9499}" v="12" dt="2020-05-04T10:58:59.054"/>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2" d="100"/>
          <a:sy n="62" d="100"/>
        </p:scale>
        <p:origin x="6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S::ms13525@bristol.ac.uk::2709995e-3ea8-4fb0-9b62-eb8034dec529" providerId="AD" clId="Web-{382D1F0D-40CF-AABB-9FA9-5E57A4CB9499}"/>
    <pc:docChg chg="modSld">
      <pc:chgData name="Matthew Suderman" userId="S::ms13525@bristol.ac.uk::2709995e-3ea8-4fb0-9b62-eb8034dec529" providerId="AD" clId="Web-{382D1F0D-40CF-AABB-9FA9-5E57A4CB9499}" dt="2020-05-04T10:58:59.054" v="11" actId="20577"/>
      <pc:docMkLst>
        <pc:docMk/>
      </pc:docMkLst>
      <pc:sldChg chg="modSp">
        <pc:chgData name="Matthew Suderman" userId="S::ms13525@bristol.ac.uk::2709995e-3ea8-4fb0-9b62-eb8034dec529" providerId="AD" clId="Web-{382D1F0D-40CF-AABB-9FA9-5E57A4CB9499}" dt="2020-05-04T10:58:59.054" v="11" actId="20577"/>
        <pc:sldMkLst>
          <pc:docMk/>
          <pc:sldMk cId="1144354451" sldId="266"/>
        </pc:sldMkLst>
        <pc:spChg chg="mod">
          <ac:chgData name="Matthew Suderman" userId="S::ms13525@bristol.ac.uk::2709995e-3ea8-4fb0-9b62-eb8034dec529" providerId="AD" clId="Web-{382D1F0D-40CF-AABB-9FA9-5E57A4CB9499}" dt="2020-05-04T10:58:59.054" v="11" actId="20577"/>
          <ac:spMkLst>
            <pc:docMk/>
            <pc:sldMk cId="1144354451" sldId="266"/>
            <ac:spMk id="3" creationId="{784E00D2-8947-4BC0-B376-A387D60BAC35}"/>
          </ac:spMkLst>
        </pc:spChg>
      </pc:sldChg>
    </pc:docChg>
  </pc:docChgLst>
  <pc:docChgLst>
    <pc:chgData name="Matthew Suderman" userId="S::ms13525@bristol.ac.uk::2709995e-3ea8-4fb0-9b62-eb8034dec529" providerId="AD" clId="Web-{27948591-9CEB-F0CF-9244-CB32196D984A}"/>
    <pc:docChg chg="modSld">
      <pc:chgData name="Matthew Suderman" userId="S::ms13525@bristol.ac.uk::2709995e-3ea8-4fb0-9b62-eb8034dec529" providerId="AD" clId="Web-{27948591-9CEB-F0CF-9244-CB32196D984A}" dt="2020-05-03T14:47:12.361" v="162" actId="20577"/>
      <pc:docMkLst>
        <pc:docMk/>
      </pc:docMkLst>
      <pc:sldChg chg="modSp">
        <pc:chgData name="Matthew Suderman" userId="S::ms13525@bristol.ac.uk::2709995e-3ea8-4fb0-9b62-eb8034dec529" providerId="AD" clId="Web-{27948591-9CEB-F0CF-9244-CB32196D984A}" dt="2020-05-03T14:47:12.361" v="161" actId="20577"/>
        <pc:sldMkLst>
          <pc:docMk/>
          <pc:sldMk cId="920931575" sldId="257"/>
        </pc:sldMkLst>
        <pc:spChg chg="mod">
          <ac:chgData name="Matthew Suderman" userId="S::ms13525@bristol.ac.uk::2709995e-3ea8-4fb0-9b62-eb8034dec529" providerId="AD" clId="Web-{27948591-9CEB-F0CF-9244-CB32196D984A}" dt="2020-05-03T14:47:12.361" v="161" actId="20577"/>
          <ac:spMkLst>
            <pc:docMk/>
            <pc:sldMk cId="920931575" sldId="257"/>
            <ac:spMk id="3" creationId="{784E00D2-8947-4BC0-B376-A387D60BAC35}"/>
          </ac:spMkLst>
        </pc:spChg>
      </pc:sldChg>
    </pc:docChg>
  </pc:docChgLst>
  <pc:docChgLst>
    <pc:chgData name="Matthew Suderman" userId="S::ms13525@bristol.ac.uk::2709995e-3ea8-4fb0-9b62-eb8034dec529" providerId="AD" clId="Web-{195A3B20-0CC6-247F-B5EA-53B86F1C939E}"/>
    <pc:docChg chg="modSld">
      <pc:chgData name="Matthew Suderman" userId="S::ms13525@bristol.ac.uk::2709995e-3ea8-4fb0-9b62-eb8034dec529" providerId="AD" clId="Web-{195A3B20-0CC6-247F-B5EA-53B86F1C939E}" dt="2020-05-03T14:42:30.834" v="3" actId="20577"/>
      <pc:docMkLst>
        <pc:docMk/>
      </pc:docMkLst>
      <pc:sldChg chg="modSp">
        <pc:chgData name="Matthew Suderman" userId="S::ms13525@bristol.ac.uk::2709995e-3ea8-4fb0-9b62-eb8034dec529" providerId="AD" clId="Web-{195A3B20-0CC6-247F-B5EA-53B86F1C939E}" dt="2020-05-03T14:42:30.834" v="2" actId="20577"/>
        <pc:sldMkLst>
          <pc:docMk/>
          <pc:sldMk cId="920931575" sldId="257"/>
        </pc:sldMkLst>
        <pc:spChg chg="mod">
          <ac:chgData name="Matthew Suderman" userId="S::ms13525@bristol.ac.uk::2709995e-3ea8-4fb0-9b62-eb8034dec529" providerId="AD" clId="Web-{195A3B20-0CC6-247F-B5EA-53B86F1C939E}" dt="2020-05-03T14:42:30.834" v="2" actId="20577"/>
          <ac:spMkLst>
            <pc:docMk/>
            <pc:sldMk cId="920931575" sldId="257"/>
            <ac:spMk id="2" creationId="{A051AE55-C412-4F97-B8BC-7897E1B8FE80}"/>
          </ac:spMkLst>
        </pc:spChg>
      </pc:sldChg>
    </pc:docChg>
  </pc:docChgLst>
  <pc:docChgLst>
    <pc:chgData name="Matthew Suderman" userId="2709995e-3ea8-4fb0-9b62-eb8034dec529" providerId="ADAL" clId="{0B1D0E8C-2146-4EC1-8CB9-87F8E2A648AE}"/>
    <pc:docChg chg="undo custSel addSld delSld modSld sldOrd">
      <pc:chgData name="Matthew Suderman" userId="2709995e-3ea8-4fb0-9b62-eb8034dec529" providerId="ADAL" clId="{0B1D0E8C-2146-4EC1-8CB9-87F8E2A648AE}" dt="2020-05-03T23:46:15.498" v="8110" actId="20577"/>
      <pc:docMkLst>
        <pc:docMk/>
      </pc:docMkLst>
      <pc:sldChg chg="addSp delSp modSp del">
        <pc:chgData name="Matthew Suderman" userId="2709995e-3ea8-4fb0-9b62-eb8034dec529" providerId="ADAL" clId="{0B1D0E8C-2146-4EC1-8CB9-87F8E2A648AE}" dt="2020-05-03T14:09:20.128" v="5" actId="2696"/>
        <pc:sldMkLst>
          <pc:docMk/>
          <pc:sldMk cId="109857222" sldId="256"/>
        </pc:sldMkLst>
        <pc:spChg chg="add mod">
          <ac:chgData name="Matthew Suderman" userId="2709995e-3ea8-4fb0-9b62-eb8034dec529" providerId="ADAL" clId="{0B1D0E8C-2146-4EC1-8CB9-87F8E2A648AE}" dt="2020-05-03T14:08:38.855" v="0"/>
          <ac:spMkLst>
            <pc:docMk/>
            <pc:sldMk cId="109857222" sldId="256"/>
            <ac:spMk id="4" creationId="{EF293C53-7BD5-4886-903A-FC7C57AC3741}"/>
          </ac:spMkLst>
        </pc:spChg>
        <pc:spChg chg="add del mod">
          <ac:chgData name="Matthew Suderman" userId="2709995e-3ea8-4fb0-9b62-eb8034dec529" providerId="ADAL" clId="{0B1D0E8C-2146-4EC1-8CB9-87F8E2A648AE}" dt="2020-05-03T14:08:44.076" v="2"/>
          <ac:spMkLst>
            <pc:docMk/>
            <pc:sldMk cId="109857222" sldId="256"/>
            <ac:spMk id="5" creationId="{C1A3C6B9-3748-4995-BE59-914DBAE1B915}"/>
          </ac:spMkLst>
        </pc:spChg>
        <pc:spChg chg="add mod">
          <ac:chgData name="Matthew Suderman" userId="2709995e-3ea8-4fb0-9b62-eb8034dec529" providerId="ADAL" clId="{0B1D0E8C-2146-4EC1-8CB9-87F8E2A648AE}" dt="2020-05-03T14:08:55.112" v="3"/>
          <ac:spMkLst>
            <pc:docMk/>
            <pc:sldMk cId="109857222" sldId="256"/>
            <ac:spMk id="6" creationId="{2943804E-D4FF-4326-93AC-561FE50B281A}"/>
          </ac:spMkLst>
        </pc:spChg>
      </pc:sldChg>
      <pc:sldChg chg="addSp delSp modSp add mod setBg modAnim">
        <pc:chgData name="Matthew Suderman" userId="2709995e-3ea8-4fb0-9b62-eb8034dec529" providerId="ADAL" clId="{0B1D0E8C-2146-4EC1-8CB9-87F8E2A648AE}" dt="2020-05-03T23:42:49.693" v="7912" actId="403"/>
        <pc:sldMkLst>
          <pc:docMk/>
          <pc:sldMk cId="920931575" sldId="257"/>
        </pc:sldMkLst>
        <pc:spChg chg="add del mod">
          <ac:chgData name="Matthew Suderman" userId="2709995e-3ea8-4fb0-9b62-eb8034dec529" providerId="ADAL" clId="{0B1D0E8C-2146-4EC1-8CB9-87F8E2A648AE}" dt="2020-05-03T14:13:39.824" v="46" actId="27636"/>
          <ac:spMkLst>
            <pc:docMk/>
            <pc:sldMk cId="920931575" sldId="257"/>
            <ac:spMk id="2" creationId="{A051AE55-C412-4F97-B8BC-7897E1B8FE80}"/>
          </ac:spMkLst>
        </pc:spChg>
        <pc:spChg chg="mod">
          <ac:chgData name="Matthew Suderman" userId="2709995e-3ea8-4fb0-9b62-eb8034dec529" providerId="ADAL" clId="{0B1D0E8C-2146-4EC1-8CB9-87F8E2A648AE}" dt="2020-05-03T23:42:49.693" v="7912" actId="403"/>
          <ac:spMkLst>
            <pc:docMk/>
            <pc:sldMk cId="920931575" sldId="257"/>
            <ac:spMk id="3" creationId="{784E00D2-8947-4BC0-B376-A387D60BAC35}"/>
          </ac:spMkLst>
        </pc:spChg>
        <pc:spChg chg="add del mod">
          <ac:chgData name="Matthew Suderman" userId="2709995e-3ea8-4fb0-9b62-eb8034dec529" providerId="ADAL" clId="{0B1D0E8C-2146-4EC1-8CB9-87F8E2A648AE}" dt="2020-05-03T14:13:34.880" v="44"/>
          <ac:spMkLst>
            <pc:docMk/>
            <pc:sldMk cId="920931575" sldId="257"/>
            <ac:spMk id="6" creationId="{E6565CAA-A18C-4585-9ED8-F9724F69DF3D}"/>
          </ac:spMkLst>
        </pc:spChg>
        <pc:picChg chg="del">
          <ac:chgData name="Matthew Suderman" userId="2709995e-3ea8-4fb0-9b62-eb8034dec529" providerId="ADAL" clId="{0B1D0E8C-2146-4EC1-8CB9-87F8E2A648AE}" dt="2020-05-03T14:10:12.645" v="26" actId="478"/>
          <ac:picMkLst>
            <pc:docMk/>
            <pc:sldMk cId="920931575" sldId="257"/>
            <ac:picMk id="5" creationId="{90D520F9-824E-4796-AA77-C12D70EC34D9}"/>
          </ac:picMkLst>
        </pc:picChg>
      </pc:sldChg>
      <pc:sldChg chg="modSp add mod">
        <pc:chgData name="Matthew Suderman" userId="2709995e-3ea8-4fb0-9b62-eb8034dec529" providerId="ADAL" clId="{0B1D0E8C-2146-4EC1-8CB9-87F8E2A648AE}" dt="2020-05-03T23:46:15.498" v="8110" actId="20577"/>
        <pc:sldMkLst>
          <pc:docMk/>
          <pc:sldMk cId="3975880408" sldId="259"/>
        </pc:sldMkLst>
        <pc:spChg chg="mod">
          <ac:chgData name="Matthew Suderman" userId="2709995e-3ea8-4fb0-9b62-eb8034dec529" providerId="ADAL" clId="{0B1D0E8C-2146-4EC1-8CB9-87F8E2A648AE}" dt="2020-05-03T14:09:26.127" v="17" actId="20577"/>
          <ac:spMkLst>
            <pc:docMk/>
            <pc:sldMk cId="3975880408" sldId="259"/>
            <ac:spMk id="2" creationId="{00000000-0000-0000-0000-000000000000}"/>
          </ac:spMkLst>
        </pc:spChg>
        <pc:graphicFrameChg chg="mod modGraphic">
          <ac:chgData name="Matthew Suderman" userId="2709995e-3ea8-4fb0-9b62-eb8034dec529" providerId="ADAL" clId="{0B1D0E8C-2146-4EC1-8CB9-87F8E2A648AE}" dt="2020-05-03T23:46:15.498" v="8110" actId="20577"/>
          <ac:graphicFrameMkLst>
            <pc:docMk/>
            <pc:sldMk cId="3975880408" sldId="259"/>
            <ac:graphicFrameMk id="5" creationId="{CEA37789-E764-494C-AC19-7DAFF4C6D7E8}"/>
          </ac:graphicFrameMkLst>
        </pc:graphicFrameChg>
      </pc:sldChg>
      <pc:sldChg chg="add del">
        <pc:chgData name="Matthew Suderman" userId="2709995e-3ea8-4fb0-9b62-eb8034dec529" providerId="ADAL" clId="{0B1D0E8C-2146-4EC1-8CB9-87F8E2A648AE}" dt="2020-05-03T14:18:37.605" v="77" actId="2696"/>
        <pc:sldMkLst>
          <pc:docMk/>
          <pc:sldMk cId="430942363" sldId="260"/>
        </pc:sldMkLst>
      </pc:sldChg>
      <pc:sldChg chg="modSp add del mod ord">
        <pc:chgData name="Matthew Suderman" userId="2709995e-3ea8-4fb0-9b62-eb8034dec529" providerId="ADAL" clId="{0B1D0E8C-2146-4EC1-8CB9-87F8E2A648AE}" dt="2020-05-03T23:11:35.918" v="6599" actId="2696"/>
        <pc:sldMkLst>
          <pc:docMk/>
          <pc:sldMk cId="1657868837" sldId="261"/>
        </pc:sldMkLst>
        <pc:spChg chg="mod">
          <ac:chgData name="Matthew Suderman" userId="2709995e-3ea8-4fb0-9b62-eb8034dec529" providerId="ADAL" clId="{0B1D0E8C-2146-4EC1-8CB9-87F8E2A648AE}" dt="2020-05-03T23:06:19.331" v="6598" actId="113"/>
          <ac:spMkLst>
            <pc:docMk/>
            <pc:sldMk cId="1657868837" sldId="261"/>
            <ac:spMk id="2" creationId="{A051AE55-C412-4F97-B8BC-7897E1B8FE80}"/>
          </ac:spMkLst>
        </pc:spChg>
      </pc:sldChg>
      <pc:sldChg chg="modSp add del mod modAnim">
        <pc:chgData name="Matthew Suderman" userId="2709995e-3ea8-4fb0-9b62-eb8034dec529" providerId="ADAL" clId="{0B1D0E8C-2146-4EC1-8CB9-87F8E2A648AE}" dt="2020-05-03T15:42:53.926" v="2929" actId="2696"/>
        <pc:sldMkLst>
          <pc:docMk/>
          <pc:sldMk cId="4140240241" sldId="262"/>
        </pc:sldMkLst>
        <pc:spChg chg="mod">
          <ac:chgData name="Matthew Suderman" userId="2709995e-3ea8-4fb0-9b62-eb8034dec529" providerId="ADAL" clId="{0B1D0E8C-2146-4EC1-8CB9-87F8E2A648AE}" dt="2020-05-03T14:16:04.546" v="63" actId="27636"/>
          <ac:spMkLst>
            <pc:docMk/>
            <pc:sldMk cId="4140240241" sldId="262"/>
            <ac:spMk id="2" creationId="{A051AE55-C412-4F97-B8BC-7897E1B8FE80}"/>
          </ac:spMkLst>
        </pc:spChg>
        <pc:spChg chg="mod">
          <ac:chgData name="Matthew Suderman" userId="2709995e-3ea8-4fb0-9b62-eb8034dec529" providerId="ADAL" clId="{0B1D0E8C-2146-4EC1-8CB9-87F8E2A648AE}" dt="2020-05-03T15:41:49.492" v="2928" actId="20577"/>
          <ac:spMkLst>
            <pc:docMk/>
            <pc:sldMk cId="4140240241" sldId="262"/>
            <ac:spMk id="3" creationId="{784E00D2-8947-4BC0-B376-A387D60BAC35}"/>
          </ac:spMkLst>
        </pc:spChg>
      </pc:sldChg>
      <pc:sldChg chg="modSp add del mod ord">
        <pc:chgData name="Matthew Suderman" userId="2709995e-3ea8-4fb0-9b62-eb8034dec529" providerId="ADAL" clId="{0B1D0E8C-2146-4EC1-8CB9-87F8E2A648AE}" dt="2020-05-03T23:24:20.475" v="6620" actId="2696"/>
        <pc:sldMkLst>
          <pc:docMk/>
          <pc:sldMk cId="1604144039" sldId="263"/>
        </pc:sldMkLst>
        <pc:spChg chg="mod">
          <ac:chgData name="Matthew Suderman" userId="2709995e-3ea8-4fb0-9b62-eb8034dec529" providerId="ADAL" clId="{0B1D0E8C-2146-4EC1-8CB9-87F8E2A648AE}" dt="2020-05-03T15:43:04.455" v="2930" actId="113"/>
          <ac:spMkLst>
            <pc:docMk/>
            <pc:sldMk cId="1604144039" sldId="263"/>
            <ac:spMk id="2" creationId="{A051AE55-C412-4F97-B8BC-7897E1B8FE80}"/>
          </ac:spMkLst>
        </pc:spChg>
      </pc:sldChg>
      <pc:sldChg chg="modSp add mod ord modAnim">
        <pc:chgData name="Matthew Suderman" userId="2709995e-3ea8-4fb0-9b62-eb8034dec529" providerId="ADAL" clId="{0B1D0E8C-2146-4EC1-8CB9-87F8E2A648AE}" dt="2020-05-03T23:44:28.865" v="7997"/>
        <pc:sldMkLst>
          <pc:docMk/>
          <pc:sldMk cId="3375234965" sldId="264"/>
        </pc:sldMkLst>
        <pc:spChg chg="mod">
          <ac:chgData name="Matthew Suderman" userId="2709995e-3ea8-4fb0-9b62-eb8034dec529" providerId="ADAL" clId="{0B1D0E8C-2146-4EC1-8CB9-87F8E2A648AE}" dt="2020-05-03T21:50:36.380" v="3281" actId="113"/>
          <ac:spMkLst>
            <pc:docMk/>
            <pc:sldMk cId="3375234965" sldId="264"/>
            <ac:spMk id="2" creationId="{A051AE55-C412-4F97-B8BC-7897E1B8FE80}"/>
          </ac:spMkLst>
        </pc:spChg>
        <pc:spChg chg="mod">
          <ac:chgData name="Matthew Suderman" userId="2709995e-3ea8-4fb0-9b62-eb8034dec529" providerId="ADAL" clId="{0B1D0E8C-2146-4EC1-8CB9-87F8E2A648AE}" dt="2020-05-03T23:43:11.881" v="7915" actId="404"/>
          <ac:spMkLst>
            <pc:docMk/>
            <pc:sldMk cId="3375234965" sldId="264"/>
            <ac:spMk id="3" creationId="{784E00D2-8947-4BC0-B376-A387D60BAC35}"/>
          </ac:spMkLst>
        </pc:spChg>
      </pc:sldChg>
      <pc:sldChg chg="modSp add mod modAnim">
        <pc:chgData name="Matthew Suderman" userId="2709995e-3ea8-4fb0-9b62-eb8034dec529" providerId="ADAL" clId="{0B1D0E8C-2146-4EC1-8CB9-87F8E2A648AE}" dt="2020-05-03T23:44:11.313" v="7994" actId="403"/>
        <pc:sldMkLst>
          <pc:docMk/>
          <pc:sldMk cId="2821078662" sldId="265"/>
        </pc:sldMkLst>
        <pc:spChg chg="mod">
          <ac:chgData name="Matthew Suderman" userId="2709995e-3ea8-4fb0-9b62-eb8034dec529" providerId="ADAL" clId="{0B1D0E8C-2146-4EC1-8CB9-87F8E2A648AE}" dt="2020-05-03T22:19:54.567" v="4070" actId="113"/>
          <ac:spMkLst>
            <pc:docMk/>
            <pc:sldMk cId="2821078662" sldId="265"/>
            <ac:spMk id="2" creationId="{A051AE55-C412-4F97-B8BC-7897E1B8FE80}"/>
          </ac:spMkLst>
        </pc:spChg>
        <pc:spChg chg="mod">
          <ac:chgData name="Matthew Suderman" userId="2709995e-3ea8-4fb0-9b62-eb8034dec529" providerId="ADAL" clId="{0B1D0E8C-2146-4EC1-8CB9-87F8E2A648AE}" dt="2020-05-03T23:44:11.313" v="7994" actId="403"/>
          <ac:spMkLst>
            <pc:docMk/>
            <pc:sldMk cId="2821078662" sldId="265"/>
            <ac:spMk id="3" creationId="{784E00D2-8947-4BC0-B376-A387D60BAC35}"/>
          </ac:spMkLst>
        </pc:spChg>
        <pc:spChg chg="mod">
          <ac:chgData name="Matthew Suderman" userId="2709995e-3ea8-4fb0-9b62-eb8034dec529" providerId="ADAL" clId="{0B1D0E8C-2146-4EC1-8CB9-87F8E2A648AE}" dt="2020-05-03T22:20:00.606" v="4087" actId="20577"/>
          <ac:spMkLst>
            <pc:docMk/>
            <pc:sldMk cId="2821078662" sldId="265"/>
            <ac:spMk id="4" creationId="{C6D6135E-B0E9-4A4D-A5E1-FC2244602EBB}"/>
          </ac:spMkLst>
        </pc:spChg>
      </pc:sldChg>
      <pc:sldChg chg="modSp add mod modAnim">
        <pc:chgData name="Matthew Suderman" userId="2709995e-3ea8-4fb0-9b62-eb8034dec529" providerId="ADAL" clId="{0B1D0E8C-2146-4EC1-8CB9-87F8E2A648AE}" dt="2020-05-03T23:44:16.888" v="7995" actId="403"/>
        <pc:sldMkLst>
          <pc:docMk/>
          <pc:sldMk cId="1144354451" sldId="266"/>
        </pc:sldMkLst>
        <pc:spChg chg="mod">
          <ac:chgData name="Matthew Suderman" userId="2709995e-3ea8-4fb0-9b62-eb8034dec529" providerId="ADAL" clId="{0B1D0E8C-2146-4EC1-8CB9-87F8E2A648AE}" dt="2020-05-03T22:40:14.866" v="5437" actId="113"/>
          <ac:spMkLst>
            <pc:docMk/>
            <pc:sldMk cId="1144354451" sldId="266"/>
            <ac:spMk id="2" creationId="{A051AE55-C412-4F97-B8BC-7897E1B8FE80}"/>
          </ac:spMkLst>
        </pc:spChg>
        <pc:spChg chg="mod">
          <ac:chgData name="Matthew Suderman" userId="2709995e-3ea8-4fb0-9b62-eb8034dec529" providerId="ADAL" clId="{0B1D0E8C-2146-4EC1-8CB9-87F8E2A648AE}" dt="2020-05-03T23:44:16.888" v="7995" actId="403"/>
          <ac:spMkLst>
            <pc:docMk/>
            <pc:sldMk cId="1144354451" sldId="266"/>
            <ac:spMk id="3" creationId="{784E00D2-8947-4BC0-B376-A387D60BAC35}"/>
          </ac:spMkLst>
        </pc:spChg>
        <pc:spChg chg="mod">
          <ac:chgData name="Matthew Suderman" userId="2709995e-3ea8-4fb0-9b62-eb8034dec529" providerId="ADAL" clId="{0B1D0E8C-2146-4EC1-8CB9-87F8E2A648AE}" dt="2020-05-03T22:40:21.406" v="5464" actId="20577"/>
          <ac:spMkLst>
            <pc:docMk/>
            <pc:sldMk cId="1144354451" sldId="266"/>
            <ac:spMk id="4" creationId="{C6D6135E-B0E9-4A4D-A5E1-FC2244602EBB}"/>
          </ac:spMkLst>
        </pc:spChg>
      </pc:sldChg>
      <pc:sldChg chg="modSp add del mod">
        <pc:chgData name="Matthew Suderman" userId="2709995e-3ea8-4fb0-9b62-eb8034dec529" providerId="ADAL" clId="{0B1D0E8C-2146-4EC1-8CB9-87F8E2A648AE}" dt="2020-05-03T23:00:36.757" v="6593" actId="2696"/>
        <pc:sldMkLst>
          <pc:docMk/>
          <pc:sldMk cId="1025200251" sldId="267"/>
        </pc:sldMkLst>
        <pc:spChg chg="mod">
          <ac:chgData name="Matthew Suderman" userId="2709995e-3ea8-4fb0-9b62-eb8034dec529" providerId="ADAL" clId="{0B1D0E8C-2146-4EC1-8CB9-87F8E2A648AE}" dt="2020-05-03T22:59:33.783" v="6592" actId="113"/>
          <ac:spMkLst>
            <pc:docMk/>
            <pc:sldMk cId="1025200251" sldId="267"/>
            <ac:spMk id="2" creationId="{A051AE55-C412-4F97-B8BC-7897E1B8FE80}"/>
          </ac:spMkLst>
        </pc:spChg>
      </pc:sldChg>
      <pc:sldChg chg="modSp add del mod">
        <pc:chgData name="Matthew Suderman" userId="2709995e-3ea8-4fb0-9b62-eb8034dec529" providerId="ADAL" clId="{0B1D0E8C-2146-4EC1-8CB9-87F8E2A648AE}" dt="2020-05-03T23:06:06.071" v="6595" actId="2696"/>
        <pc:sldMkLst>
          <pc:docMk/>
          <pc:sldMk cId="968629839" sldId="268"/>
        </pc:sldMkLst>
        <pc:spChg chg="mod">
          <ac:chgData name="Matthew Suderman" userId="2709995e-3ea8-4fb0-9b62-eb8034dec529" providerId="ADAL" clId="{0B1D0E8C-2146-4EC1-8CB9-87F8E2A648AE}" dt="2020-05-03T23:00:47.074" v="6594" actId="113"/>
          <ac:spMkLst>
            <pc:docMk/>
            <pc:sldMk cId="968629839" sldId="268"/>
            <ac:spMk id="2" creationId="{A051AE55-C412-4F97-B8BC-7897E1B8FE80}"/>
          </ac:spMkLst>
        </pc:spChg>
      </pc:sldChg>
      <pc:sldChg chg="modSp add mod ord modAnim">
        <pc:chgData name="Matthew Suderman" userId="2709995e-3ea8-4fb0-9b62-eb8034dec529" providerId="ADAL" clId="{0B1D0E8C-2146-4EC1-8CB9-87F8E2A648AE}" dt="2020-05-03T23:44:54.557" v="8001"/>
        <pc:sldMkLst>
          <pc:docMk/>
          <pc:sldMk cId="1868920795" sldId="269"/>
        </pc:sldMkLst>
        <pc:spChg chg="mod">
          <ac:chgData name="Matthew Suderman" userId="2709995e-3ea8-4fb0-9b62-eb8034dec529" providerId="ADAL" clId="{0B1D0E8C-2146-4EC1-8CB9-87F8E2A648AE}" dt="2020-05-03T15:08:32.142" v="1704" actId="113"/>
          <ac:spMkLst>
            <pc:docMk/>
            <pc:sldMk cId="1868920795" sldId="269"/>
            <ac:spMk id="2" creationId="{A051AE55-C412-4F97-B8BC-7897E1B8FE80}"/>
          </ac:spMkLst>
        </pc:spChg>
        <pc:spChg chg="mod">
          <ac:chgData name="Matthew Suderman" userId="2709995e-3ea8-4fb0-9b62-eb8034dec529" providerId="ADAL" clId="{0B1D0E8C-2146-4EC1-8CB9-87F8E2A648AE}" dt="2020-05-03T23:42:38.187" v="7910" actId="403"/>
          <ac:spMkLst>
            <pc:docMk/>
            <pc:sldMk cId="1868920795" sldId="269"/>
            <ac:spMk id="3" creationId="{784E00D2-8947-4BC0-B376-A387D60BAC35}"/>
          </ac:spMkLst>
        </pc:spChg>
        <pc:spChg chg="mod">
          <ac:chgData name="Matthew Suderman" userId="2709995e-3ea8-4fb0-9b62-eb8034dec529" providerId="ADAL" clId="{0B1D0E8C-2146-4EC1-8CB9-87F8E2A648AE}" dt="2020-05-03T15:07:46.450" v="1692" actId="20577"/>
          <ac:spMkLst>
            <pc:docMk/>
            <pc:sldMk cId="1868920795" sldId="269"/>
            <ac:spMk id="4" creationId="{C6D6135E-B0E9-4A4D-A5E1-FC2244602EBB}"/>
          </ac:spMkLst>
        </pc:spChg>
      </pc:sldChg>
      <pc:sldChg chg="modSp add del mod modAnim">
        <pc:chgData name="Matthew Suderman" userId="2709995e-3ea8-4fb0-9b62-eb8034dec529" providerId="ADAL" clId="{0B1D0E8C-2146-4EC1-8CB9-87F8E2A648AE}" dt="2020-05-03T15:16:34.459" v="1727" actId="2696"/>
        <pc:sldMkLst>
          <pc:docMk/>
          <pc:sldMk cId="1438984990" sldId="270"/>
        </pc:sldMkLst>
        <pc:spChg chg="mod">
          <ac:chgData name="Matthew Suderman" userId="2709995e-3ea8-4fb0-9b62-eb8034dec529" providerId="ADAL" clId="{0B1D0E8C-2146-4EC1-8CB9-87F8E2A648AE}" dt="2020-05-03T15:08:26.667" v="1703" actId="113"/>
          <ac:spMkLst>
            <pc:docMk/>
            <pc:sldMk cId="1438984990" sldId="270"/>
            <ac:spMk id="2" creationId="{A051AE55-C412-4F97-B8BC-7897E1B8FE80}"/>
          </ac:spMkLst>
        </pc:spChg>
        <pc:spChg chg="mod">
          <ac:chgData name="Matthew Suderman" userId="2709995e-3ea8-4fb0-9b62-eb8034dec529" providerId="ADAL" clId="{0B1D0E8C-2146-4EC1-8CB9-87F8E2A648AE}" dt="2020-05-03T15:10:26.564" v="1726" actId="113"/>
          <ac:spMkLst>
            <pc:docMk/>
            <pc:sldMk cId="1438984990" sldId="270"/>
            <ac:spMk id="3" creationId="{784E00D2-8947-4BC0-B376-A387D60BAC35}"/>
          </ac:spMkLst>
        </pc:spChg>
      </pc:sldChg>
      <pc:sldChg chg="modSp add del mod modAnim">
        <pc:chgData name="Matthew Suderman" userId="2709995e-3ea8-4fb0-9b62-eb8034dec529" providerId="ADAL" clId="{0B1D0E8C-2146-4EC1-8CB9-87F8E2A648AE}" dt="2020-05-03T15:29:39.384" v="1879" actId="2696"/>
        <pc:sldMkLst>
          <pc:docMk/>
          <pc:sldMk cId="2770798463" sldId="271"/>
        </pc:sldMkLst>
        <pc:spChg chg="mod">
          <ac:chgData name="Matthew Suderman" userId="2709995e-3ea8-4fb0-9b62-eb8034dec529" providerId="ADAL" clId="{0B1D0E8C-2146-4EC1-8CB9-87F8E2A648AE}" dt="2020-05-03T15:18:49.909" v="1728" actId="113"/>
          <ac:spMkLst>
            <pc:docMk/>
            <pc:sldMk cId="2770798463" sldId="271"/>
            <ac:spMk id="2" creationId="{A051AE55-C412-4F97-B8BC-7897E1B8FE80}"/>
          </ac:spMkLst>
        </pc:spChg>
        <pc:spChg chg="mod">
          <ac:chgData name="Matthew Suderman" userId="2709995e-3ea8-4fb0-9b62-eb8034dec529" providerId="ADAL" clId="{0B1D0E8C-2146-4EC1-8CB9-87F8E2A648AE}" dt="2020-05-03T15:21:37.525" v="1878" actId="20577"/>
          <ac:spMkLst>
            <pc:docMk/>
            <pc:sldMk cId="2770798463" sldId="271"/>
            <ac:spMk id="3" creationId="{784E00D2-8947-4BC0-B376-A387D60BAC35}"/>
          </ac:spMkLst>
        </pc:spChg>
      </pc:sldChg>
      <pc:sldChg chg="modSp add mod modAnim">
        <pc:chgData name="Matthew Suderman" userId="2709995e-3ea8-4fb0-9b62-eb8034dec529" providerId="ADAL" clId="{0B1D0E8C-2146-4EC1-8CB9-87F8E2A648AE}" dt="2020-05-03T23:42:57.111" v="7913" actId="403"/>
        <pc:sldMkLst>
          <pc:docMk/>
          <pc:sldMk cId="1970430234" sldId="272"/>
        </pc:sldMkLst>
        <pc:spChg chg="mod">
          <ac:chgData name="Matthew Suderman" userId="2709995e-3ea8-4fb0-9b62-eb8034dec529" providerId="ADAL" clId="{0B1D0E8C-2146-4EC1-8CB9-87F8E2A648AE}" dt="2020-05-03T15:31:36.888" v="1880" actId="113"/>
          <ac:spMkLst>
            <pc:docMk/>
            <pc:sldMk cId="1970430234" sldId="272"/>
            <ac:spMk id="2" creationId="{A051AE55-C412-4F97-B8BC-7897E1B8FE80}"/>
          </ac:spMkLst>
        </pc:spChg>
        <pc:spChg chg="mod">
          <ac:chgData name="Matthew Suderman" userId="2709995e-3ea8-4fb0-9b62-eb8034dec529" providerId="ADAL" clId="{0B1D0E8C-2146-4EC1-8CB9-87F8E2A648AE}" dt="2020-05-03T23:42:57.111" v="7913" actId="403"/>
          <ac:spMkLst>
            <pc:docMk/>
            <pc:sldMk cId="1970430234" sldId="272"/>
            <ac:spMk id="3" creationId="{784E00D2-8947-4BC0-B376-A387D60BAC35}"/>
          </ac:spMkLst>
        </pc:spChg>
        <pc:spChg chg="mod">
          <ac:chgData name="Matthew Suderman" userId="2709995e-3ea8-4fb0-9b62-eb8034dec529" providerId="ADAL" clId="{0B1D0E8C-2146-4EC1-8CB9-87F8E2A648AE}" dt="2020-05-03T15:31:52.085" v="1892" actId="20577"/>
          <ac:spMkLst>
            <pc:docMk/>
            <pc:sldMk cId="1970430234" sldId="272"/>
            <ac:spMk id="4" creationId="{C6D6135E-B0E9-4A4D-A5E1-FC2244602EBB}"/>
          </ac:spMkLst>
        </pc:spChg>
      </pc:sldChg>
      <pc:sldChg chg="modSp add del mod">
        <pc:chgData name="Matthew Suderman" userId="2709995e-3ea8-4fb0-9b62-eb8034dec529" providerId="ADAL" clId="{0B1D0E8C-2146-4EC1-8CB9-87F8E2A648AE}" dt="2020-05-03T23:18:50.188" v="6619" actId="2696"/>
        <pc:sldMkLst>
          <pc:docMk/>
          <pc:sldMk cId="1494463558" sldId="273"/>
        </pc:sldMkLst>
        <pc:spChg chg="mod">
          <ac:chgData name="Matthew Suderman" userId="2709995e-3ea8-4fb0-9b62-eb8034dec529" providerId="ADAL" clId="{0B1D0E8C-2146-4EC1-8CB9-87F8E2A648AE}" dt="2020-05-03T23:15:13.865" v="6618" actId="113"/>
          <ac:spMkLst>
            <pc:docMk/>
            <pc:sldMk cId="1494463558" sldId="273"/>
            <ac:spMk id="2" creationId="{A051AE55-C412-4F97-B8BC-7897E1B8FE80}"/>
          </ac:spMkLst>
        </pc:spChg>
      </pc:sldChg>
      <pc:sldChg chg="new del">
        <pc:chgData name="Matthew Suderman" userId="2709995e-3ea8-4fb0-9b62-eb8034dec529" providerId="ADAL" clId="{0B1D0E8C-2146-4EC1-8CB9-87F8E2A648AE}" dt="2020-05-03T23:26:25.662" v="6623" actId="47"/>
        <pc:sldMkLst>
          <pc:docMk/>
          <pc:sldMk cId="2079969989" sldId="273"/>
        </pc:sldMkLst>
      </pc:sldChg>
      <pc:sldChg chg="modSp add mod ord modAnim">
        <pc:chgData name="Matthew Suderman" userId="2709995e-3ea8-4fb0-9b62-eb8034dec529" providerId="ADAL" clId="{0B1D0E8C-2146-4EC1-8CB9-87F8E2A648AE}" dt="2020-05-03T23:44:31.882" v="7999"/>
        <pc:sldMkLst>
          <pc:docMk/>
          <pc:sldMk cId="3543350761" sldId="274"/>
        </pc:sldMkLst>
        <pc:spChg chg="mod">
          <ac:chgData name="Matthew Suderman" userId="2709995e-3ea8-4fb0-9b62-eb8034dec529" providerId="ADAL" clId="{0B1D0E8C-2146-4EC1-8CB9-87F8E2A648AE}" dt="2020-05-03T23:27:03.664" v="6644" actId="14100"/>
          <ac:spMkLst>
            <pc:docMk/>
            <pc:sldMk cId="3543350761" sldId="274"/>
            <ac:spMk id="2" creationId="{A051AE55-C412-4F97-B8BC-7897E1B8FE80}"/>
          </ac:spMkLst>
        </pc:spChg>
        <pc:spChg chg="mod">
          <ac:chgData name="Matthew Suderman" userId="2709995e-3ea8-4fb0-9b62-eb8034dec529" providerId="ADAL" clId="{0B1D0E8C-2146-4EC1-8CB9-87F8E2A648AE}" dt="2020-05-03T23:43:53.886" v="7993" actId="20577"/>
          <ac:spMkLst>
            <pc:docMk/>
            <pc:sldMk cId="3543350761" sldId="274"/>
            <ac:spMk id="3" creationId="{784E00D2-8947-4BC0-B376-A387D60BAC35}"/>
          </ac:spMkLst>
        </pc:spChg>
        <pc:spChg chg="mod">
          <ac:chgData name="Matthew Suderman" userId="2709995e-3ea8-4fb0-9b62-eb8034dec529" providerId="ADAL" clId="{0B1D0E8C-2146-4EC1-8CB9-87F8E2A648AE}" dt="2020-05-03T23:26:59" v="6643" actId="20577"/>
          <ac:spMkLst>
            <pc:docMk/>
            <pc:sldMk cId="3543350761" sldId="274"/>
            <ac:spMk id="4" creationId="{C6D6135E-B0E9-4A4D-A5E1-FC2244602EB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B5896-3F35-4831-BB7E-21A81A4AC4F7}" type="datetimeFigureOut">
              <a:rPr lang="en-GB" smtClean="0"/>
              <a:t>04/05/2020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AC5F4B-71E9-41AC-82A9-C645CE466DFD}" type="slidenum">
              <a:rPr lang="en-GB" smtClean="0"/>
              <a:t>‹#›</a:t>
            </a:fld>
            <a:endParaRPr lang="en-GB"/>
          </a:p>
        </p:txBody>
      </p:sp>
    </p:spTree>
    <p:extLst>
      <p:ext uri="{BB962C8B-B14F-4D97-AF65-F5344CB8AC3E}">
        <p14:creationId xmlns:p14="http://schemas.microsoft.com/office/powerpoint/2010/main" val="3222927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1020 elderly individuals using the Illumina EPIC array and independent validation in 359 elderly males using the Illumina 450 k array. Plasma </a:t>
            </a:r>
            <a:r>
              <a:rPr lang="en-US" err="1"/>
              <a:t>Lp</a:t>
            </a:r>
            <a:r>
              <a:rPr lang="en-US"/>
              <a:t>(a) was measured using an apolipoprotein(a)-size-independent ELISA. Epigenome-wide rank regression analysis identified and validated a single CpG site, cg17028067 located in intron 1 of the LPA gene, that was significantly associated with plasma </a:t>
            </a:r>
            <a:r>
              <a:rPr lang="en-US" err="1"/>
              <a:t>Lp</a:t>
            </a:r>
            <a:r>
              <a:rPr lang="en-US"/>
              <a:t>(a) levels after correction for multiple testing. Genotyping of the site identified a relatively uncommon SNP (rs76735376, MAF &lt;0.02) at the CpG site that largely explained the observed methylation effect. Rs76735376 is an expression quantitative trait loci for the LPA gene and could affect expression by altering enhancer activity. This EWAS for plasma </a:t>
            </a:r>
            <a:r>
              <a:rPr lang="en-US" err="1"/>
              <a:t>Lp</a:t>
            </a:r>
            <a:r>
              <a:rPr lang="en-US"/>
              <a:t>(a) identified a single CpG site within LPA. This association is due to an uncommon, but highly effective genetic variant, which was not in significant linkage disequilibrium with other variants known to influence </a:t>
            </a:r>
            <a:r>
              <a:rPr lang="en-US" err="1"/>
              <a:t>Lp</a:t>
            </a:r>
            <a:r>
              <a:rPr lang="en-US"/>
              <a:t>(a) levels or apo(a) isoform size. This study highlights the utility of CpG site methylation to identify potentially important genetic associations that would not be readily apparent in a comparable size genetic association study.</a:t>
            </a:r>
          </a:p>
        </p:txBody>
      </p:sp>
      <p:sp>
        <p:nvSpPr>
          <p:cNvPr id="4" name="Slide Number Placeholder 3"/>
          <p:cNvSpPr>
            <a:spLocks noGrp="1"/>
          </p:cNvSpPr>
          <p:nvPr>
            <p:ph type="sldNum" sz="quarter" idx="5"/>
          </p:nvPr>
        </p:nvSpPr>
        <p:spPr/>
        <p:txBody>
          <a:bodyPr/>
          <a:lstStyle/>
          <a:p>
            <a:fld id="{E3AE8E84-E231-4D27-83D1-7432C8F4CA63}" type="slidenum">
              <a:rPr lang="en-GB"/>
              <a:t>2</a:t>
            </a:fld>
            <a:endParaRPr lang="en-GB"/>
          </a:p>
        </p:txBody>
      </p:sp>
    </p:spTree>
    <p:extLst>
      <p:ext uri="{BB962C8B-B14F-4D97-AF65-F5344CB8AC3E}">
        <p14:creationId xmlns:p14="http://schemas.microsoft.com/office/powerpoint/2010/main" val="3321325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1020 elderly individuals using the Illumina EPIC array and independent validation in 359 elderly males using the Illumina 450 k array. Plasma </a:t>
            </a:r>
            <a:r>
              <a:rPr lang="en-US" err="1"/>
              <a:t>Lp</a:t>
            </a:r>
            <a:r>
              <a:rPr lang="en-US"/>
              <a:t>(a) was measured using an apolipoprotein(a)-size-independent ELISA. Epigenome-wide rank regression analysis identified and validated a single CpG site, cg17028067 located in intron 1 of the LPA gene, that was significantly associated with plasma </a:t>
            </a:r>
            <a:r>
              <a:rPr lang="en-US" err="1"/>
              <a:t>Lp</a:t>
            </a:r>
            <a:r>
              <a:rPr lang="en-US"/>
              <a:t>(a) levels after correction for multiple testing. Genotyping of the site identified a relatively uncommon SNP (rs76735376, MAF &lt;0.02) at the CpG site that largely explained the observed methylation effect. Rs76735376 is an expression quantitative trait loci for the LPA gene and could affect expression by altering enhancer activity. This EWAS for plasma </a:t>
            </a:r>
            <a:r>
              <a:rPr lang="en-US" err="1"/>
              <a:t>Lp</a:t>
            </a:r>
            <a:r>
              <a:rPr lang="en-US"/>
              <a:t>(a) identified a single CpG site within LPA. This association is due to an uncommon, but highly effective genetic variant, which was not in significant linkage disequilibrium with other variants known to influence </a:t>
            </a:r>
            <a:r>
              <a:rPr lang="en-US" err="1"/>
              <a:t>Lp</a:t>
            </a:r>
            <a:r>
              <a:rPr lang="en-US"/>
              <a:t>(a) levels or apo(a) isoform size. This study highlights the utility of CpG site methylation to identify potentially important genetic associations that would not be readily apparent in a comparable size genetic association study.</a:t>
            </a:r>
          </a:p>
        </p:txBody>
      </p:sp>
      <p:sp>
        <p:nvSpPr>
          <p:cNvPr id="4" name="Slide Number Placeholder 3"/>
          <p:cNvSpPr>
            <a:spLocks noGrp="1"/>
          </p:cNvSpPr>
          <p:nvPr>
            <p:ph type="sldNum" sz="quarter" idx="5"/>
          </p:nvPr>
        </p:nvSpPr>
        <p:spPr/>
        <p:txBody>
          <a:bodyPr/>
          <a:lstStyle/>
          <a:p>
            <a:fld id="{E3AE8E84-E231-4D27-83D1-7432C8F4CA63}" type="slidenum">
              <a:rPr lang="en-GB"/>
              <a:t>3</a:t>
            </a:fld>
            <a:endParaRPr lang="en-GB"/>
          </a:p>
        </p:txBody>
      </p:sp>
    </p:spTree>
    <p:extLst>
      <p:ext uri="{BB962C8B-B14F-4D97-AF65-F5344CB8AC3E}">
        <p14:creationId xmlns:p14="http://schemas.microsoft.com/office/powerpoint/2010/main" val="3736235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1020 elderly individuals using the Illumina EPIC array and independent validation in 359 elderly males using the Illumina 450 k array. Plasma </a:t>
            </a:r>
            <a:r>
              <a:rPr lang="en-US" err="1"/>
              <a:t>Lp</a:t>
            </a:r>
            <a:r>
              <a:rPr lang="en-US"/>
              <a:t>(a) was measured using an apolipoprotein(a)-size-independent ELISA. Epigenome-wide rank regression analysis identified and validated a single CpG site, cg17028067 located in intron 1 of the LPA gene, that was significantly associated with plasma </a:t>
            </a:r>
            <a:r>
              <a:rPr lang="en-US" err="1"/>
              <a:t>Lp</a:t>
            </a:r>
            <a:r>
              <a:rPr lang="en-US"/>
              <a:t>(a) levels after correction for multiple testing. Genotyping of the site identified a relatively uncommon SNP (rs76735376, MAF &lt;0.02) at the CpG site that largely explained the observed methylation effect. Rs76735376 is an expression quantitative trait loci for the LPA gene and could affect expression by altering enhancer activity. This EWAS for plasma </a:t>
            </a:r>
            <a:r>
              <a:rPr lang="en-US" err="1"/>
              <a:t>Lp</a:t>
            </a:r>
            <a:r>
              <a:rPr lang="en-US"/>
              <a:t>(a) identified a single CpG site within LPA. This association is due to an uncommon, but highly effective genetic variant, which was not in significant linkage disequilibrium with other variants known to influence </a:t>
            </a:r>
            <a:r>
              <a:rPr lang="en-US" err="1"/>
              <a:t>Lp</a:t>
            </a:r>
            <a:r>
              <a:rPr lang="en-US"/>
              <a:t>(a) levels or apo(a) isoform size. This study highlights the utility of CpG site methylation to identify potentially important genetic associations that would not be readily apparent in a comparable size genetic association study.</a:t>
            </a:r>
          </a:p>
        </p:txBody>
      </p:sp>
      <p:sp>
        <p:nvSpPr>
          <p:cNvPr id="4" name="Slide Number Placeholder 3"/>
          <p:cNvSpPr>
            <a:spLocks noGrp="1"/>
          </p:cNvSpPr>
          <p:nvPr>
            <p:ph type="sldNum" sz="quarter" idx="5"/>
          </p:nvPr>
        </p:nvSpPr>
        <p:spPr/>
        <p:txBody>
          <a:bodyPr/>
          <a:lstStyle/>
          <a:p>
            <a:fld id="{E3AE8E84-E231-4D27-83D1-7432C8F4CA63}" type="slidenum">
              <a:rPr lang="en-GB"/>
              <a:t>4</a:t>
            </a:fld>
            <a:endParaRPr lang="en-GB"/>
          </a:p>
        </p:txBody>
      </p:sp>
    </p:spTree>
    <p:extLst>
      <p:ext uri="{BB962C8B-B14F-4D97-AF65-F5344CB8AC3E}">
        <p14:creationId xmlns:p14="http://schemas.microsoft.com/office/powerpoint/2010/main" val="489806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1020 elderly individuals using the Illumina EPIC array and independent validation in 359 elderly males using the Illumina 450 k array. Plasma </a:t>
            </a:r>
            <a:r>
              <a:rPr lang="en-US" err="1"/>
              <a:t>Lp</a:t>
            </a:r>
            <a:r>
              <a:rPr lang="en-US"/>
              <a:t>(a) was measured using an apolipoprotein(a)-size-independent ELISA. Epigenome-wide rank regression analysis identified and validated a single CpG site, cg17028067 located in intron 1 of the LPA gene, that was significantly associated with plasma </a:t>
            </a:r>
            <a:r>
              <a:rPr lang="en-US" err="1"/>
              <a:t>Lp</a:t>
            </a:r>
            <a:r>
              <a:rPr lang="en-US"/>
              <a:t>(a) levels after correction for multiple testing. Genotyping of the site identified a relatively uncommon SNP (rs76735376, MAF &lt;0.02) at the CpG site that largely explained the observed methylation effect. Rs76735376 is an expression quantitative trait loci for the LPA gene and could affect expression by altering enhancer activity. This EWAS for plasma </a:t>
            </a:r>
            <a:r>
              <a:rPr lang="en-US" err="1"/>
              <a:t>Lp</a:t>
            </a:r>
            <a:r>
              <a:rPr lang="en-US"/>
              <a:t>(a) identified a single CpG site within LPA. This association is due to an uncommon, but highly effective genetic variant, which was not in significant linkage disequilibrium with other variants known to influence </a:t>
            </a:r>
            <a:r>
              <a:rPr lang="en-US" err="1"/>
              <a:t>Lp</a:t>
            </a:r>
            <a:r>
              <a:rPr lang="en-US"/>
              <a:t>(a) levels or apo(a) isoform size. This study highlights the utility of CpG site methylation to identify potentially important genetic associations that would not be readily apparent in a comparable size genetic association study.</a:t>
            </a:r>
          </a:p>
        </p:txBody>
      </p:sp>
      <p:sp>
        <p:nvSpPr>
          <p:cNvPr id="4" name="Slide Number Placeholder 3"/>
          <p:cNvSpPr>
            <a:spLocks noGrp="1"/>
          </p:cNvSpPr>
          <p:nvPr>
            <p:ph type="sldNum" sz="quarter" idx="5"/>
          </p:nvPr>
        </p:nvSpPr>
        <p:spPr/>
        <p:txBody>
          <a:bodyPr/>
          <a:lstStyle/>
          <a:p>
            <a:fld id="{E3AE8E84-E231-4D27-83D1-7432C8F4CA63}" type="slidenum">
              <a:rPr lang="en-GB"/>
              <a:t>5</a:t>
            </a:fld>
            <a:endParaRPr lang="en-GB"/>
          </a:p>
        </p:txBody>
      </p:sp>
    </p:spTree>
    <p:extLst>
      <p:ext uri="{BB962C8B-B14F-4D97-AF65-F5344CB8AC3E}">
        <p14:creationId xmlns:p14="http://schemas.microsoft.com/office/powerpoint/2010/main" val="412708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1020 elderly individuals using the Illumina EPIC array and independent validation in 359 elderly males using the Illumina 450 k array. Plasma </a:t>
            </a:r>
            <a:r>
              <a:rPr lang="en-US" err="1"/>
              <a:t>Lp</a:t>
            </a:r>
            <a:r>
              <a:rPr lang="en-US"/>
              <a:t>(a) was measured using an apolipoprotein(a)-size-independent ELISA. Epigenome-wide rank regression analysis identified and validated a single CpG site, cg17028067 located in intron 1 of the LPA gene, that was significantly associated with plasma </a:t>
            </a:r>
            <a:r>
              <a:rPr lang="en-US" err="1"/>
              <a:t>Lp</a:t>
            </a:r>
            <a:r>
              <a:rPr lang="en-US"/>
              <a:t>(a) levels after correction for multiple testing. Genotyping of the site identified a relatively uncommon SNP (rs76735376, MAF &lt;0.02) at the CpG site that largely explained the observed methylation effect. Rs76735376 is an expression quantitative trait loci for the LPA gene and could affect expression by altering enhancer activity. This EWAS for plasma </a:t>
            </a:r>
            <a:r>
              <a:rPr lang="en-US" err="1"/>
              <a:t>Lp</a:t>
            </a:r>
            <a:r>
              <a:rPr lang="en-US"/>
              <a:t>(a) identified a single CpG site within LPA. This association is due to an uncommon, but highly effective genetic variant, which was not in significant linkage disequilibrium with other variants known to influence </a:t>
            </a:r>
            <a:r>
              <a:rPr lang="en-US" err="1"/>
              <a:t>Lp</a:t>
            </a:r>
            <a:r>
              <a:rPr lang="en-US"/>
              <a:t>(a) levels or apo(a) isoform size. This study highlights the utility of CpG site methylation to identify potentially important genetic associations that would not be readily apparent in a comparable size genetic association study.</a:t>
            </a:r>
          </a:p>
        </p:txBody>
      </p:sp>
      <p:sp>
        <p:nvSpPr>
          <p:cNvPr id="4" name="Slide Number Placeholder 3"/>
          <p:cNvSpPr>
            <a:spLocks noGrp="1"/>
          </p:cNvSpPr>
          <p:nvPr>
            <p:ph type="sldNum" sz="quarter" idx="5"/>
          </p:nvPr>
        </p:nvSpPr>
        <p:spPr/>
        <p:txBody>
          <a:bodyPr/>
          <a:lstStyle/>
          <a:p>
            <a:fld id="{E3AE8E84-E231-4D27-83D1-7432C8F4CA63}" type="slidenum">
              <a:rPr lang="en-GB"/>
              <a:t>6</a:t>
            </a:fld>
            <a:endParaRPr lang="en-GB"/>
          </a:p>
        </p:txBody>
      </p:sp>
    </p:spTree>
    <p:extLst>
      <p:ext uri="{BB962C8B-B14F-4D97-AF65-F5344CB8AC3E}">
        <p14:creationId xmlns:p14="http://schemas.microsoft.com/office/powerpoint/2010/main" val="2670834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1020 elderly individuals using the Illumina EPIC array and independent validation in 359 elderly males using the Illumina 450 k array. Plasma </a:t>
            </a:r>
            <a:r>
              <a:rPr lang="en-US" err="1"/>
              <a:t>Lp</a:t>
            </a:r>
            <a:r>
              <a:rPr lang="en-US"/>
              <a:t>(a) was measured using an apolipoprotein(a)-size-independent ELISA. Epigenome-wide rank regression analysis identified and validated a single CpG site, cg17028067 located in intron 1 of the LPA gene, that was significantly associated with plasma </a:t>
            </a:r>
            <a:r>
              <a:rPr lang="en-US" err="1"/>
              <a:t>Lp</a:t>
            </a:r>
            <a:r>
              <a:rPr lang="en-US"/>
              <a:t>(a) levels after correction for multiple testing. Genotyping of the site identified a relatively uncommon SNP (rs76735376, MAF &lt;0.02) at the CpG site that largely explained the observed methylation effect. Rs76735376 is an expression quantitative trait loci for the LPA gene and could affect expression by altering enhancer activity. This EWAS for plasma </a:t>
            </a:r>
            <a:r>
              <a:rPr lang="en-US" err="1"/>
              <a:t>Lp</a:t>
            </a:r>
            <a:r>
              <a:rPr lang="en-US"/>
              <a:t>(a) identified a single CpG site within LPA. This association is due to an uncommon, but highly effective genetic variant, which was not in significant linkage disequilibrium with other variants known to influence </a:t>
            </a:r>
            <a:r>
              <a:rPr lang="en-US" err="1"/>
              <a:t>Lp</a:t>
            </a:r>
            <a:r>
              <a:rPr lang="en-US"/>
              <a:t>(a) levels or apo(a) isoform size. This study highlights the utility of CpG site methylation to identify potentially important genetic associations that would not be readily apparent in a comparable size genetic association study.</a:t>
            </a:r>
          </a:p>
        </p:txBody>
      </p:sp>
      <p:sp>
        <p:nvSpPr>
          <p:cNvPr id="4" name="Slide Number Placeholder 3"/>
          <p:cNvSpPr>
            <a:spLocks noGrp="1"/>
          </p:cNvSpPr>
          <p:nvPr>
            <p:ph type="sldNum" sz="quarter" idx="5"/>
          </p:nvPr>
        </p:nvSpPr>
        <p:spPr/>
        <p:txBody>
          <a:bodyPr/>
          <a:lstStyle/>
          <a:p>
            <a:fld id="{E3AE8E84-E231-4D27-83D1-7432C8F4CA63}" type="slidenum">
              <a:rPr lang="en-GB"/>
              <a:t>7</a:t>
            </a:fld>
            <a:endParaRPr lang="en-GB"/>
          </a:p>
        </p:txBody>
      </p:sp>
    </p:spTree>
    <p:extLst>
      <p:ext uri="{BB962C8B-B14F-4D97-AF65-F5344CB8AC3E}">
        <p14:creationId xmlns:p14="http://schemas.microsoft.com/office/powerpoint/2010/main" val="1167039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1020 elderly individuals using the Illumina EPIC array and independent validation in 359 elderly males using the Illumina 450 k array. Plasma </a:t>
            </a:r>
            <a:r>
              <a:rPr lang="en-US" err="1"/>
              <a:t>Lp</a:t>
            </a:r>
            <a:r>
              <a:rPr lang="en-US"/>
              <a:t>(a) was measured using an apolipoprotein(a)-size-independent ELISA. Epigenome-wide rank regression analysis identified and validated a single CpG site, cg17028067 located in intron 1 of the LPA gene, that was significantly associated with plasma </a:t>
            </a:r>
            <a:r>
              <a:rPr lang="en-US" err="1"/>
              <a:t>Lp</a:t>
            </a:r>
            <a:r>
              <a:rPr lang="en-US"/>
              <a:t>(a) levels after correction for multiple testing. Genotyping of the site identified a relatively uncommon SNP (rs76735376, MAF &lt;0.02) at the CpG site that largely explained the observed methylation effect. Rs76735376 is an expression quantitative trait loci for the LPA gene and could affect expression by altering enhancer activity. This EWAS for plasma </a:t>
            </a:r>
            <a:r>
              <a:rPr lang="en-US" err="1"/>
              <a:t>Lp</a:t>
            </a:r>
            <a:r>
              <a:rPr lang="en-US"/>
              <a:t>(a) identified a single CpG site within LPA. This association is due to an uncommon, but highly effective genetic variant, which was not in significant linkage disequilibrium with other variants known to influence </a:t>
            </a:r>
            <a:r>
              <a:rPr lang="en-US" err="1"/>
              <a:t>Lp</a:t>
            </a:r>
            <a:r>
              <a:rPr lang="en-US"/>
              <a:t>(a) levels or apo(a) isoform size. This study highlights the utility of CpG site methylation to identify potentially important genetic associations that would not be readily apparent in a comparable size genetic association study.</a:t>
            </a:r>
          </a:p>
        </p:txBody>
      </p:sp>
      <p:sp>
        <p:nvSpPr>
          <p:cNvPr id="4" name="Slide Number Placeholder 3"/>
          <p:cNvSpPr>
            <a:spLocks noGrp="1"/>
          </p:cNvSpPr>
          <p:nvPr>
            <p:ph type="sldNum" sz="quarter" idx="5"/>
          </p:nvPr>
        </p:nvSpPr>
        <p:spPr/>
        <p:txBody>
          <a:bodyPr/>
          <a:lstStyle/>
          <a:p>
            <a:fld id="{E3AE8E84-E231-4D27-83D1-7432C8F4CA63}" type="slidenum">
              <a:rPr lang="en-GB"/>
              <a:t>8</a:t>
            </a:fld>
            <a:endParaRPr lang="en-GB"/>
          </a:p>
        </p:txBody>
      </p:sp>
    </p:spTree>
    <p:extLst>
      <p:ext uri="{BB962C8B-B14F-4D97-AF65-F5344CB8AC3E}">
        <p14:creationId xmlns:p14="http://schemas.microsoft.com/office/powerpoint/2010/main" val="135351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04/05/2020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04/05/2020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04/05/2020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04/05/2020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04/05/2020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04/05/2020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04/05/2020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04/05/2020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04/05/2020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04/05/2020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04/05/2020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04/05/2020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ran.r-project.org/web/packages/ttScreen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cs typeface="Calibri Light"/>
              </a:rPr>
              <a:t>Journal club</a:t>
            </a:r>
            <a:br>
              <a:rPr lang="en-GB" dirty="0">
                <a:cs typeface="Calibri Light"/>
              </a:rPr>
            </a:br>
            <a:r>
              <a:rPr lang="en-GB" dirty="0">
                <a:cs typeface="Calibri Light"/>
              </a:rPr>
              <a:t>May 4, 2020</a:t>
            </a:r>
          </a:p>
        </p:txBody>
      </p:sp>
      <p:graphicFrame>
        <p:nvGraphicFramePr>
          <p:cNvPr id="5" name="Table 4">
            <a:extLst>
              <a:ext uri="{FF2B5EF4-FFF2-40B4-BE49-F238E27FC236}">
                <a16:creationId xmlns:a16="http://schemas.microsoft.com/office/drawing/2014/main" id="{CEA37789-E764-494C-AC19-7DAFF4C6D7E8}"/>
              </a:ext>
            </a:extLst>
          </p:cNvPr>
          <p:cNvGraphicFramePr>
            <a:graphicFrameLocks noGrp="1"/>
          </p:cNvGraphicFramePr>
          <p:nvPr>
            <p:extLst>
              <p:ext uri="{D42A27DB-BD31-4B8C-83A1-F6EECF244321}">
                <p14:modId xmlns:p14="http://schemas.microsoft.com/office/powerpoint/2010/main" val="3339039454"/>
              </p:ext>
            </p:extLst>
          </p:nvPr>
        </p:nvGraphicFramePr>
        <p:xfrm>
          <a:off x="4109498" y="3726324"/>
          <a:ext cx="3800475" cy="2560320"/>
        </p:xfrm>
        <a:graphic>
          <a:graphicData uri="http://schemas.openxmlformats.org/drawingml/2006/table">
            <a:tbl>
              <a:tblPr firstRow="1" bandRow="1">
                <a:tableStyleId>{9DCAF9ED-07DC-4A11-8D7F-57B35C25682E}</a:tableStyleId>
              </a:tblPr>
              <a:tblGrid>
                <a:gridCol w="2733675">
                  <a:extLst>
                    <a:ext uri="{9D8B030D-6E8A-4147-A177-3AD203B41FA5}">
                      <a16:colId xmlns:a16="http://schemas.microsoft.com/office/drawing/2014/main" val="1741756047"/>
                    </a:ext>
                  </a:extLst>
                </a:gridCol>
                <a:gridCol w="1066800">
                  <a:extLst>
                    <a:ext uri="{9D8B030D-6E8A-4147-A177-3AD203B41FA5}">
                      <a16:colId xmlns:a16="http://schemas.microsoft.com/office/drawing/2014/main" val="2556219"/>
                    </a:ext>
                  </a:extLst>
                </a:gridCol>
              </a:tblGrid>
              <a:tr h="361950">
                <a:tc>
                  <a:txBody>
                    <a:bodyPr/>
                    <a:lstStyle/>
                    <a:p>
                      <a:pPr fontAlgn="base"/>
                      <a:r>
                        <a:rPr lang="en-GB" sz="1800">
                          <a:effectLst/>
                        </a:rPr>
                        <a:t>Categories​</a:t>
                      </a:r>
                      <a:endParaRPr lang="en-GB" b="1">
                        <a:solidFill>
                          <a:srgbClr val="FFFFFF"/>
                        </a:solidFill>
                        <a:effectLst/>
                      </a:endParaRPr>
                    </a:p>
                  </a:txBody>
                  <a:tcPr/>
                </a:tc>
                <a:tc>
                  <a:txBody>
                    <a:bodyPr/>
                    <a:lstStyle/>
                    <a:p>
                      <a:pPr fontAlgn="base"/>
                      <a:r>
                        <a:rPr lang="en-GB" sz="1800">
                          <a:effectLst/>
                        </a:rPr>
                        <a:t>Number​</a:t>
                      </a:r>
                      <a:endParaRPr lang="en-GB" b="1">
                        <a:solidFill>
                          <a:srgbClr val="FFFFFF"/>
                        </a:solidFill>
                        <a:effectLst/>
                      </a:endParaRPr>
                    </a:p>
                  </a:txBody>
                  <a:tcPr/>
                </a:tc>
                <a:extLst>
                  <a:ext uri="{0D108BD9-81ED-4DB2-BD59-A6C34878D82A}">
                    <a16:rowId xmlns:a16="http://schemas.microsoft.com/office/drawing/2014/main" val="1157014248"/>
                  </a:ext>
                </a:extLst>
              </a:tr>
              <a:tr h="361950">
                <a:tc>
                  <a:txBody>
                    <a:bodyPr/>
                    <a:lstStyle/>
                    <a:p>
                      <a:pPr fontAlgn="base"/>
                      <a:r>
                        <a:rPr lang="en-US" sz="1800" dirty="0">
                          <a:effectLst/>
                        </a:rPr>
                        <a:t>EWAS​</a:t>
                      </a:r>
                      <a:endParaRPr lang="en-US" dirty="0">
                        <a:effectLst/>
                      </a:endParaRPr>
                    </a:p>
                  </a:txBody>
                  <a:tcPr/>
                </a:tc>
                <a:tc>
                  <a:txBody>
                    <a:bodyPr/>
                    <a:lstStyle/>
                    <a:p>
                      <a:pPr fontAlgn="base"/>
                      <a:r>
                        <a:rPr lang="en-GB" sz="1800" dirty="0">
                          <a:effectLst/>
                        </a:rPr>
                        <a:t>2</a:t>
                      </a:r>
                    </a:p>
                  </a:txBody>
                  <a:tcPr/>
                </a:tc>
                <a:extLst>
                  <a:ext uri="{0D108BD9-81ED-4DB2-BD59-A6C34878D82A}">
                    <a16:rowId xmlns:a16="http://schemas.microsoft.com/office/drawing/2014/main" val="3349292884"/>
                  </a:ext>
                </a:extLst>
              </a:tr>
              <a:tr h="361950">
                <a:tc>
                  <a:txBody>
                    <a:bodyPr/>
                    <a:lstStyle/>
                    <a:p>
                      <a:pPr lvl="0">
                        <a:buNone/>
                      </a:pPr>
                      <a:r>
                        <a:rPr lang="en-US" sz="1800" dirty="0">
                          <a:effectLst/>
                        </a:rPr>
                        <a:t>Methods</a:t>
                      </a:r>
                    </a:p>
                  </a:txBody>
                  <a:tcPr/>
                </a:tc>
                <a:tc>
                  <a:txBody>
                    <a:bodyPr/>
                    <a:lstStyle/>
                    <a:p>
                      <a:pPr lvl="0">
                        <a:buNone/>
                      </a:pPr>
                      <a:r>
                        <a:rPr lang="en-GB" sz="1800" dirty="0">
                          <a:effectLst/>
                        </a:rPr>
                        <a:t>1</a:t>
                      </a:r>
                    </a:p>
                  </a:txBody>
                  <a:tcPr/>
                </a:tc>
                <a:extLst>
                  <a:ext uri="{0D108BD9-81ED-4DB2-BD59-A6C34878D82A}">
                    <a16:rowId xmlns:a16="http://schemas.microsoft.com/office/drawing/2014/main" val="2331852631"/>
                  </a:ext>
                </a:extLst>
              </a:tr>
              <a:tr h="361950">
                <a:tc>
                  <a:txBody>
                    <a:bodyPr/>
                    <a:lstStyle/>
                    <a:p>
                      <a:pPr lvl="0">
                        <a:buNone/>
                      </a:pPr>
                      <a:r>
                        <a:rPr lang="en-US" sz="1800" dirty="0" err="1">
                          <a:effectLst/>
                        </a:rPr>
                        <a:t>DNAm</a:t>
                      </a:r>
                      <a:r>
                        <a:rPr lang="en-US" sz="1800" dirty="0">
                          <a:effectLst/>
                        </a:rPr>
                        <a:t> age</a:t>
                      </a:r>
                    </a:p>
                  </a:txBody>
                  <a:tcPr/>
                </a:tc>
                <a:tc>
                  <a:txBody>
                    <a:bodyPr/>
                    <a:lstStyle/>
                    <a:p>
                      <a:pPr lvl="0">
                        <a:buNone/>
                      </a:pPr>
                      <a:r>
                        <a:rPr lang="en-GB" sz="1800" dirty="0">
                          <a:effectLst/>
                        </a:rPr>
                        <a:t>1</a:t>
                      </a:r>
                    </a:p>
                  </a:txBody>
                  <a:tcPr/>
                </a:tc>
                <a:extLst>
                  <a:ext uri="{0D108BD9-81ED-4DB2-BD59-A6C34878D82A}">
                    <a16:rowId xmlns:a16="http://schemas.microsoft.com/office/drawing/2014/main" val="1954571149"/>
                  </a:ext>
                </a:extLst>
              </a:tr>
              <a:tr h="361950">
                <a:tc>
                  <a:txBody>
                    <a:bodyPr/>
                    <a:lstStyle/>
                    <a:p>
                      <a:pPr lvl="0">
                        <a:buNone/>
                      </a:pPr>
                      <a:r>
                        <a:rPr lang="en-US" sz="1800" dirty="0" err="1">
                          <a:effectLst/>
                        </a:rPr>
                        <a:t>DNAm</a:t>
                      </a:r>
                      <a:r>
                        <a:rPr lang="en-US" sz="1800" dirty="0">
                          <a:effectLst/>
                        </a:rPr>
                        <a:t> score</a:t>
                      </a:r>
                    </a:p>
                  </a:txBody>
                  <a:tcPr/>
                </a:tc>
                <a:tc>
                  <a:txBody>
                    <a:bodyPr/>
                    <a:lstStyle/>
                    <a:p>
                      <a:pPr lvl="0">
                        <a:buNone/>
                      </a:pPr>
                      <a:r>
                        <a:rPr lang="en-GB" sz="1800" dirty="0">
                          <a:effectLst/>
                        </a:rPr>
                        <a:t>1</a:t>
                      </a:r>
                    </a:p>
                  </a:txBody>
                  <a:tcPr/>
                </a:tc>
                <a:extLst>
                  <a:ext uri="{0D108BD9-81ED-4DB2-BD59-A6C34878D82A}">
                    <a16:rowId xmlns:a16="http://schemas.microsoft.com/office/drawing/2014/main" val="1494680246"/>
                  </a:ext>
                </a:extLst>
              </a:tr>
              <a:tr h="361950">
                <a:tc>
                  <a:txBody>
                    <a:bodyPr/>
                    <a:lstStyle/>
                    <a:p>
                      <a:pPr lvl="0">
                        <a:buNone/>
                      </a:pPr>
                      <a:r>
                        <a:rPr lang="en-US" sz="1800" dirty="0">
                          <a:effectLst/>
                        </a:rPr>
                        <a:t>Prediction review</a:t>
                      </a:r>
                    </a:p>
                  </a:txBody>
                  <a:tcPr/>
                </a:tc>
                <a:tc>
                  <a:txBody>
                    <a:bodyPr/>
                    <a:lstStyle/>
                    <a:p>
                      <a:pPr lvl="0">
                        <a:buNone/>
                      </a:pPr>
                      <a:r>
                        <a:rPr lang="en-GB" sz="1800" dirty="0">
                          <a:effectLst/>
                        </a:rPr>
                        <a:t>1</a:t>
                      </a:r>
                    </a:p>
                  </a:txBody>
                  <a:tcPr/>
                </a:tc>
                <a:extLst>
                  <a:ext uri="{0D108BD9-81ED-4DB2-BD59-A6C34878D82A}">
                    <a16:rowId xmlns:a16="http://schemas.microsoft.com/office/drawing/2014/main" val="4257179669"/>
                  </a:ext>
                </a:extLst>
              </a:tr>
              <a:tr h="361950">
                <a:tc>
                  <a:txBody>
                    <a:bodyPr/>
                    <a:lstStyle/>
                    <a:p>
                      <a:pPr lvl="0">
                        <a:buNone/>
                      </a:pPr>
                      <a:r>
                        <a:rPr lang="en-US" sz="1800" dirty="0">
                          <a:effectLst/>
                        </a:rPr>
                        <a:t>Epigenetics</a:t>
                      </a:r>
                    </a:p>
                  </a:txBody>
                  <a:tcPr/>
                </a:tc>
                <a:tc>
                  <a:txBody>
                    <a:bodyPr/>
                    <a:lstStyle/>
                    <a:p>
                      <a:pPr lvl="0">
                        <a:buNone/>
                      </a:pPr>
                      <a:r>
                        <a:rPr lang="en-GB" sz="1800">
                          <a:effectLst/>
                        </a:rPr>
                        <a:t>1</a:t>
                      </a:r>
                      <a:endParaRPr lang="en-GB" sz="1800" dirty="0">
                        <a:effectLst/>
                      </a:endParaRPr>
                    </a:p>
                  </a:txBody>
                  <a:tcPr/>
                </a:tc>
                <a:extLst>
                  <a:ext uri="{0D108BD9-81ED-4DB2-BD59-A6C34878D82A}">
                    <a16:rowId xmlns:a16="http://schemas.microsoft.com/office/drawing/2014/main" val="2439275107"/>
                  </a:ext>
                </a:extLst>
              </a:tr>
            </a:tbl>
          </a:graphicData>
        </a:graphic>
      </p:graphicFrame>
    </p:spTree>
    <p:extLst>
      <p:ext uri="{BB962C8B-B14F-4D97-AF65-F5344CB8AC3E}">
        <p14:creationId xmlns:p14="http://schemas.microsoft.com/office/powerpoint/2010/main" val="3975880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1325563"/>
          </a:xfrm>
          <a:solidFill>
            <a:schemeClr val="accent2">
              <a:lumMod val="40000"/>
              <a:lumOff val="60000"/>
            </a:schemeClr>
          </a:solidFill>
        </p:spPr>
        <p:txBody>
          <a:bodyPr>
            <a:normAutofit fontScale="90000"/>
          </a:bodyPr>
          <a:lstStyle/>
          <a:p>
            <a:r>
              <a:rPr lang="en-US" sz="2400"/>
              <a:t>Li S, Lund JB, Christensen K, Baumbach J, Mengel-From J, Kruse T, Li W,</a:t>
            </a:r>
            <a:br>
              <a:rPr lang="en-US" sz="2400"/>
            </a:br>
            <a:r>
              <a:rPr lang="en-US" sz="2400" err="1"/>
              <a:t>Mohammadnejad</a:t>
            </a:r>
            <a:r>
              <a:rPr lang="en-US" sz="2400"/>
              <a:t> A, Pattie A, Marioni RE, Deary IJ, Tan Q. </a:t>
            </a:r>
            <a:r>
              <a:rPr lang="en-US" sz="2400" b="1"/>
              <a:t>Exploratory analysis of</a:t>
            </a:r>
            <a:br>
              <a:rPr lang="en-US" sz="2400" b="1"/>
            </a:br>
            <a:r>
              <a:rPr lang="en-US" sz="2400" b="1"/>
              <a:t>age and sex dependent DNA methylation patterns on the X-chromosome in whole blood</a:t>
            </a:r>
            <a:br>
              <a:rPr lang="en-US" sz="2400" b="1"/>
            </a:br>
            <a:r>
              <a:rPr lang="en-US" sz="2400" b="1"/>
              <a:t>samples.</a:t>
            </a:r>
            <a:r>
              <a:rPr lang="en-US" sz="2400"/>
              <a:t> Genome Med. 2020 Apr 28;12(1):39.</a:t>
            </a: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825625"/>
            <a:ext cx="8965730" cy="4351338"/>
          </a:xfrm>
        </p:spPr>
        <p:txBody>
          <a:bodyPr vert="horz" lIns="91440" tIns="45720" rIns="91440" bIns="45720" rtlCol="0" anchor="t">
            <a:normAutofit/>
          </a:bodyPr>
          <a:lstStyle/>
          <a:p>
            <a:pPr marL="0" indent="0">
              <a:buNone/>
            </a:pPr>
            <a:r>
              <a:rPr lang="en-US" sz="2400" i="1" dirty="0">
                <a:cs typeface="Calibri"/>
              </a:rPr>
              <a:t>EWAS of the X chromosome</a:t>
            </a:r>
          </a:p>
          <a:p>
            <a:r>
              <a:rPr lang="en-US" sz="2400" b="1" dirty="0">
                <a:ea typeface="+mn-lt"/>
                <a:cs typeface="+mn-lt"/>
              </a:rPr>
              <a:t>Data</a:t>
            </a:r>
          </a:p>
          <a:p>
            <a:pPr lvl="1"/>
            <a:r>
              <a:rPr lang="en-US" sz="1800" dirty="0">
                <a:ea typeface="+mn-lt"/>
                <a:cs typeface="+mn-lt"/>
              </a:rPr>
              <a:t>MADT of Danish Twins Registry, n=452, age 56-79</a:t>
            </a:r>
          </a:p>
          <a:p>
            <a:pPr lvl="1"/>
            <a:r>
              <a:rPr lang="en-US" sz="1800" dirty="0">
                <a:ea typeface="+mn-lt"/>
                <a:cs typeface="+mn-lt"/>
              </a:rPr>
              <a:t>LSADT of Danish Twins Registry, n=144, age 74-88</a:t>
            </a:r>
          </a:p>
          <a:p>
            <a:pPr lvl="1"/>
            <a:r>
              <a:rPr lang="en-US" sz="1800" dirty="0">
                <a:ea typeface="+mn-lt"/>
                <a:cs typeface="+mn-lt"/>
              </a:rPr>
              <a:t>Lothian Birth Cohort 1921,          n=380, age 78-91 </a:t>
            </a:r>
          </a:p>
          <a:p>
            <a:r>
              <a:rPr lang="en-US" sz="2400" b="1" dirty="0">
                <a:ea typeface="+mn-lt"/>
                <a:cs typeface="+mn-lt"/>
              </a:rPr>
              <a:t>Results</a:t>
            </a:r>
          </a:p>
          <a:p>
            <a:pPr lvl="1"/>
            <a:r>
              <a:rPr lang="en-US" sz="1800" dirty="0">
                <a:ea typeface="+mn-lt"/>
                <a:cs typeface="+mn-lt"/>
              </a:rPr>
              <a:t>Associations with age in MADT and LSADT</a:t>
            </a:r>
          </a:p>
          <a:p>
            <a:pPr lvl="2"/>
            <a:r>
              <a:rPr lang="en-US" sz="1400" dirty="0">
                <a:ea typeface="+mn-lt"/>
                <a:cs typeface="+mn-lt"/>
              </a:rPr>
              <a:t>Males only: 123 CpG sites                       16 replicated in LBC</a:t>
            </a:r>
          </a:p>
          <a:p>
            <a:pPr lvl="2"/>
            <a:r>
              <a:rPr lang="en-US" sz="1400" dirty="0">
                <a:ea typeface="+mn-lt"/>
                <a:cs typeface="+mn-lt"/>
              </a:rPr>
              <a:t>Females only: 293 CpG sites                   24 replicated in LBC</a:t>
            </a:r>
          </a:p>
          <a:p>
            <a:pPr lvl="2"/>
            <a:r>
              <a:rPr lang="en-US" sz="1400" dirty="0">
                <a:ea typeface="+mn-lt"/>
                <a:cs typeface="+mn-lt"/>
              </a:rPr>
              <a:t>Both: 55 CpG sites                                       3 replicated in LBC                                                </a:t>
            </a:r>
          </a:p>
          <a:p>
            <a:pPr lvl="1"/>
            <a:r>
              <a:rPr lang="en-US" sz="1800" dirty="0">
                <a:ea typeface="+mn-lt"/>
                <a:cs typeface="+mn-lt"/>
              </a:rPr>
              <a:t>CpG sites escaping X-inactivation in females were demethylated with age</a:t>
            </a:r>
          </a:p>
          <a:p>
            <a:pPr lvl="1"/>
            <a:r>
              <a:rPr lang="en-US" sz="1800" dirty="0">
                <a:ea typeface="+mn-lt"/>
                <a:cs typeface="+mn-lt"/>
              </a:rPr>
              <a:t>CpG sites highly methylated in both males and females were more methylated with age</a:t>
            </a:r>
          </a:p>
          <a:p>
            <a:pPr lvl="1"/>
            <a:endParaRPr lang="en-US" sz="1800" dirty="0">
              <a:ea typeface="+mn-lt"/>
              <a:cs typeface="+mn-lt"/>
            </a:endParaRPr>
          </a:p>
          <a:p>
            <a:pPr lvl="1"/>
            <a:endParaRPr lang="en-US" sz="1800" dirty="0">
              <a:ea typeface="+mn-lt"/>
              <a:cs typeface="+mn-lt"/>
            </a:endParaRPr>
          </a:p>
          <a:p>
            <a:pPr lvl="1"/>
            <a:endParaRPr lang="en-US" sz="1400" dirty="0">
              <a:ea typeface="+mn-lt"/>
              <a:cs typeface="+mn-lt"/>
            </a:endParaRPr>
          </a:p>
          <a:p>
            <a:endParaRPr lang="en-US" sz="2400" dirty="0">
              <a:ea typeface="+mn-lt"/>
              <a:cs typeface="+mn-lt"/>
            </a:endParaRPr>
          </a:p>
          <a:p>
            <a:endParaRPr lang="en-US" sz="2400"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cs typeface="Calibri"/>
              </a:rPr>
              <a:t>EWAS</a:t>
            </a:r>
          </a:p>
        </p:txBody>
      </p:sp>
    </p:spTree>
    <p:extLst>
      <p:ext uri="{BB962C8B-B14F-4D97-AF65-F5344CB8AC3E}">
        <p14:creationId xmlns:p14="http://schemas.microsoft.com/office/powerpoint/2010/main" val="92093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1325563"/>
          </a:xfrm>
          <a:solidFill>
            <a:schemeClr val="accent2">
              <a:lumMod val="40000"/>
              <a:lumOff val="60000"/>
            </a:schemeClr>
          </a:solidFill>
        </p:spPr>
        <p:txBody>
          <a:bodyPr>
            <a:normAutofit fontScale="90000"/>
          </a:bodyPr>
          <a:lstStyle/>
          <a:p>
            <a:r>
              <a:rPr lang="en-US" sz="2400" dirty="0"/>
              <a:t>Sunny SK, Zhang H, </a:t>
            </a:r>
            <a:r>
              <a:rPr lang="en-US" sz="2400" dirty="0" err="1"/>
              <a:t>Rezwan</a:t>
            </a:r>
            <a:r>
              <a:rPr lang="en-US" sz="2400" dirty="0"/>
              <a:t> FI, </a:t>
            </a:r>
            <a:r>
              <a:rPr lang="en-US" sz="2400" dirty="0" err="1"/>
              <a:t>Relton</a:t>
            </a:r>
            <a:r>
              <a:rPr lang="en-US" sz="2400" dirty="0"/>
              <a:t> CL, Henderson AJ, </a:t>
            </a:r>
            <a:r>
              <a:rPr lang="en-US" sz="2400" dirty="0" err="1"/>
              <a:t>Merid</a:t>
            </a:r>
            <a:r>
              <a:rPr lang="en-US" sz="2400" dirty="0"/>
              <a:t> SK, </a:t>
            </a:r>
            <a:r>
              <a:rPr lang="en-US" sz="2400" dirty="0" err="1"/>
              <a:t>Melén</a:t>
            </a:r>
            <a:r>
              <a:rPr lang="en-US" sz="2400" dirty="0"/>
              <a:t> E,</a:t>
            </a:r>
            <a:br>
              <a:rPr lang="en-US" sz="2400" dirty="0"/>
            </a:br>
            <a:r>
              <a:rPr lang="en-US" sz="2400" dirty="0"/>
              <a:t>Hallberg J, Arshad SH, Ewart S, Holloway JW. </a:t>
            </a:r>
            <a:r>
              <a:rPr lang="en-US" sz="2400" b="1" dirty="0"/>
              <a:t>Changes of DNA methylation are</a:t>
            </a:r>
            <a:br>
              <a:rPr lang="en-US" sz="2400" b="1" dirty="0"/>
            </a:br>
            <a:r>
              <a:rPr lang="en-US" sz="2400" b="1" dirty="0"/>
              <a:t>associated with changes in lung function during adolescence</a:t>
            </a:r>
            <a:r>
              <a:rPr lang="en-US" sz="2400" dirty="0"/>
              <a:t>. Respir Res. 2020 Apr</a:t>
            </a:r>
            <a:br>
              <a:rPr lang="en-US" sz="2400" dirty="0"/>
            </a:br>
            <a:r>
              <a:rPr lang="en-US" sz="2400" dirty="0"/>
              <a:t>7;21(1):80.</a:t>
            </a: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825625"/>
            <a:ext cx="8965730" cy="4351338"/>
          </a:xfrm>
        </p:spPr>
        <p:txBody>
          <a:bodyPr vert="horz" lIns="91440" tIns="45720" rIns="91440" bIns="45720" rtlCol="0" anchor="t">
            <a:noAutofit/>
          </a:bodyPr>
          <a:lstStyle/>
          <a:p>
            <a:pPr marL="0" indent="0">
              <a:buNone/>
            </a:pPr>
            <a:r>
              <a:rPr lang="en-US" sz="2000" i="1" dirty="0">
                <a:cs typeface="Calibri"/>
              </a:rPr>
              <a:t>Change in lung function associated with change in DNA methylation over time</a:t>
            </a:r>
          </a:p>
          <a:p>
            <a:r>
              <a:rPr lang="en-US" sz="2000" b="1" dirty="0">
                <a:cs typeface="Calibri"/>
              </a:rPr>
              <a:t>Data</a:t>
            </a:r>
            <a:r>
              <a:rPr lang="en-US" sz="2000" dirty="0">
                <a:cs typeface="Calibri"/>
              </a:rPr>
              <a:t>: </a:t>
            </a:r>
          </a:p>
          <a:p>
            <a:pPr lvl="1"/>
            <a:r>
              <a:rPr lang="en-US" sz="1600" dirty="0" err="1">
                <a:cs typeface="Calibri"/>
              </a:rPr>
              <a:t>DNAm</a:t>
            </a:r>
            <a:r>
              <a:rPr lang="en-US" sz="1600" dirty="0">
                <a:cs typeface="Calibri"/>
              </a:rPr>
              <a:t>  and spirometry at ages 10 (n=330) and 18 (n=476) from the Isle of Wight (IOW) birth cohort</a:t>
            </a:r>
          </a:p>
          <a:p>
            <a:pPr lvl="1"/>
            <a:r>
              <a:rPr lang="en-US" sz="1600" dirty="0">
                <a:cs typeface="Calibri"/>
              </a:rPr>
              <a:t>Replication in ALSPAC (age 7, n=966, and 15-17, n=966) and </a:t>
            </a:r>
            <a:br>
              <a:rPr lang="en-US" sz="1600" dirty="0">
                <a:cs typeface="Calibri"/>
              </a:rPr>
            </a:br>
            <a:r>
              <a:rPr lang="en-US" sz="1600" dirty="0">
                <a:cs typeface="Calibri"/>
              </a:rPr>
              <a:t>BAMSE (age 8, n=464, and 16, n=267)</a:t>
            </a:r>
          </a:p>
          <a:p>
            <a:r>
              <a:rPr lang="en-US" sz="2000" b="1" dirty="0">
                <a:cs typeface="Calibri"/>
              </a:rPr>
              <a:t>Methods</a:t>
            </a:r>
          </a:p>
          <a:p>
            <a:pPr lvl="1"/>
            <a:r>
              <a:rPr lang="en-US" sz="1600" dirty="0">
                <a:cs typeface="Calibri"/>
              </a:rPr>
              <a:t>EWAS of FVC, FEV1, FEV1/FVC in IOW at each time point and gender </a:t>
            </a:r>
          </a:p>
          <a:p>
            <a:pPr lvl="1"/>
            <a:r>
              <a:rPr lang="en-US" sz="1600" dirty="0">
                <a:cs typeface="Calibri"/>
              </a:rPr>
              <a:t>For each CpG site association identified above, test:</a:t>
            </a:r>
            <a:br>
              <a:rPr lang="en-US" sz="1600" dirty="0">
                <a:cs typeface="Calibri"/>
              </a:rPr>
            </a:br>
            <a:r>
              <a:rPr lang="en-US" sz="1600" dirty="0">
                <a:cs typeface="Calibri"/>
              </a:rPr>
              <a:t>change in lung function ~ change in methylation</a:t>
            </a:r>
          </a:p>
          <a:p>
            <a:r>
              <a:rPr lang="en-US" sz="2000" b="1" dirty="0">
                <a:cs typeface="Calibri"/>
              </a:rPr>
              <a:t>Results</a:t>
            </a:r>
          </a:p>
          <a:p>
            <a:pPr lvl="1"/>
            <a:r>
              <a:rPr lang="en-US" sz="1600" dirty="0">
                <a:cs typeface="Calibri"/>
              </a:rPr>
              <a:t>Associations with FEV1/FVC change in females only (42 CpG sites)</a:t>
            </a:r>
          </a:p>
          <a:p>
            <a:pPr lvl="1"/>
            <a:r>
              <a:rPr lang="en-US" sz="1600" dirty="0">
                <a:cs typeface="Calibri"/>
              </a:rPr>
              <a:t>16 associations replicated in ALSPAC </a:t>
            </a:r>
          </a:p>
          <a:p>
            <a:pPr lvl="1"/>
            <a:r>
              <a:rPr lang="en-US" sz="1600" dirty="0">
                <a:cs typeface="Calibri"/>
              </a:rPr>
              <a:t>21 associations replicated in BAMSE</a:t>
            </a:r>
          </a:p>
          <a:p>
            <a:pPr lvl="1"/>
            <a:r>
              <a:rPr lang="en-US" sz="1600" dirty="0">
                <a:cs typeface="Calibri"/>
              </a:rPr>
              <a:t>11 in both</a:t>
            </a:r>
          </a:p>
          <a:p>
            <a:endParaRPr lang="en-US" sz="2000" dirty="0">
              <a:cs typeface="Calibri"/>
            </a:endParaRPr>
          </a:p>
          <a:p>
            <a:endParaRPr lang="en-US" sz="2000"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cs typeface="Calibri"/>
              </a:rPr>
              <a:t>EWAS</a:t>
            </a:r>
          </a:p>
        </p:txBody>
      </p:sp>
    </p:spTree>
    <p:extLst>
      <p:ext uri="{BB962C8B-B14F-4D97-AF65-F5344CB8AC3E}">
        <p14:creationId xmlns:p14="http://schemas.microsoft.com/office/powerpoint/2010/main" val="337523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806129"/>
          </a:xfrm>
          <a:solidFill>
            <a:schemeClr val="accent2">
              <a:lumMod val="40000"/>
              <a:lumOff val="60000"/>
            </a:schemeClr>
          </a:solidFill>
        </p:spPr>
        <p:txBody>
          <a:bodyPr>
            <a:normAutofit/>
          </a:bodyPr>
          <a:lstStyle/>
          <a:p>
            <a:r>
              <a:rPr lang="en-US" sz="2400" dirty="0"/>
              <a:t>Ray MA, Tong X, Lockett GA, Zhang H, </a:t>
            </a:r>
            <a:r>
              <a:rPr lang="en-US" sz="2400" dirty="0" err="1"/>
              <a:t>Karmaus</a:t>
            </a:r>
            <a:r>
              <a:rPr lang="en-US" sz="2400" dirty="0"/>
              <a:t> WJ. </a:t>
            </a:r>
            <a:r>
              <a:rPr lang="en-US" sz="2400" b="1" dirty="0"/>
              <a:t>An Efficient Approach to Screening Epigenome-Wide Data</a:t>
            </a:r>
            <a:r>
              <a:rPr lang="en-US" sz="2400" dirty="0"/>
              <a:t>. Biomed Res Int. 2016;2016:2615348.</a:t>
            </a: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315092"/>
            <a:ext cx="8965730" cy="4861871"/>
          </a:xfrm>
        </p:spPr>
        <p:txBody>
          <a:bodyPr vert="horz" lIns="91440" tIns="45720" rIns="91440" bIns="45720" rtlCol="0" anchor="t">
            <a:noAutofit/>
          </a:bodyPr>
          <a:lstStyle/>
          <a:p>
            <a:pPr marL="0" indent="0">
              <a:buNone/>
            </a:pPr>
            <a:r>
              <a:rPr lang="en-US" sz="1800" i="1" dirty="0">
                <a:cs typeface="Calibri"/>
              </a:rPr>
              <a:t>EWAS method that may improve power</a:t>
            </a:r>
          </a:p>
          <a:p>
            <a:r>
              <a:rPr lang="en-US" sz="1800" dirty="0">
                <a:cs typeface="Calibri"/>
                <a:hlinkClick r:id="rId3"/>
              </a:rPr>
              <a:t>https://cran.r-project.org/web/packages/ttScreening</a:t>
            </a:r>
            <a:endParaRPr lang="en-US" sz="1800" dirty="0">
              <a:cs typeface="Calibri"/>
            </a:endParaRPr>
          </a:p>
          <a:p>
            <a:r>
              <a:rPr lang="en-US" sz="1800" b="1" dirty="0">
                <a:cs typeface="Calibri"/>
              </a:rPr>
              <a:t>Method</a:t>
            </a:r>
          </a:p>
          <a:p>
            <a:pPr marL="800100" lvl="1" indent="-342900">
              <a:buFont typeface="+mj-lt"/>
              <a:buAutoNum type="arabicPeriod"/>
            </a:pPr>
            <a:r>
              <a:rPr lang="en-US" sz="1600" dirty="0">
                <a:cs typeface="Calibri"/>
              </a:rPr>
              <a:t>Calculate surrogate variables</a:t>
            </a:r>
          </a:p>
          <a:p>
            <a:pPr marL="800100" lvl="1" indent="-342900">
              <a:buFont typeface="+mj-lt"/>
              <a:buAutoNum type="arabicPeriod"/>
            </a:pPr>
            <a:r>
              <a:rPr lang="en-US" sz="1600" dirty="0">
                <a:cs typeface="Calibri"/>
              </a:rPr>
              <a:t>Repeat </a:t>
            </a:r>
            <a:r>
              <a:rPr lang="en-US" sz="1600" dirty="0" err="1">
                <a:cs typeface="Calibri"/>
              </a:rPr>
              <a:t>i</a:t>
            </a:r>
            <a:r>
              <a:rPr lang="en-US" sz="1600" dirty="0">
                <a:cs typeface="Calibri"/>
              </a:rPr>
              <a:t> times</a:t>
            </a:r>
          </a:p>
          <a:p>
            <a:pPr marL="1257300" lvl="2" indent="-342900">
              <a:buFont typeface="+mj-lt"/>
              <a:buAutoNum type="arabicPeriod"/>
            </a:pPr>
            <a:r>
              <a:rPr lang="en-US" sz="1600" dirty="0">
                <a:cs typeface="Calibri"/>
              </a:rPr>
              <a:t>Split dataset randomly into training (2/3) and testing (1/3)</a:t>
            </a:r>
          </a:p>
          <a:p>
            <a:pPr marL="1257300" lvl="2" indent="-342900">
              <a:buFont typeface="+mj-lt"/>
              <a:buAutoNum type="arabicPeriod"/>
            </a:pPr>
            <a:r>
              <a:rPr lang="en-US" sz="1600" dirty="0">
                <a:cs typeface="Calibri"/>
              </a:rPr>
              <a:t>Perform EWAS in training</a:t>
            </a:r>
          </a:p>
          <a:p>
            <a:pPr marL="1257300" lvl="2" indent="-342900">
              <a:buFont typeface="+mj-lt"/>
              <a:buAutoNum type="arabicPeriod"/>
            </a:pPr>
            <a:r>
              <a:rPr lang="en-US" sz="1600" dirty="0">
                <a:cs typeface="Calibri"/>
              </a:rPr>
              <a:t>Test CpG sites with p &lt; 0.05 in training</a:t>
            </a:r>
          </a:p>
          <a:p>
            <a:pPr marL="800100" lvl="1" indent="-342900">
              <a:buFont typeface="+mj-lt"/>
              <a:buAutoNum type="arabicPeriod"/>
            </a:pPr>
            <a:r>
              <a:rPr lang="en-US" sz="1600" dirty="0">
                <a:cs typeface="Calibri"/>
              </a:rPr>
              <a:t>Report CpG sites with test p &lt; 0.05 at least </a:t>
            </a:r>
            <a:r>
              <a:rPr lang="en-US" sz="1600" dirty="0" err="1">
                <a:cs typeface="Calibri"/>
              </a:rPr>
              <a:t>i</a:t>
            </a:r>
            <a:r>
              <a:rPr lang="en-US" sz="1600" dirty="0">
                <a:cs typeface="Calibri"/>
              </a:rPr>
              <a:t>/2 times</a:t>
            </a:r>
          </a:p>
          <a:p>
            <a:r>
              <a:rPr lang="en-US" sz="1800" b="1" dirty="0">
                <a:cs typeface="Calibri"/>
              </a:rPr>
              <a:t>Simulations</a:t>
            </a:r>
          </a:p>
          <a:p>
            <a:pPr lvl="1"/>
            <a:r>
              <a:rPr lang="en-US" sz="1600" dirty="0">
                <a:cs typeface="Calibri"/>
              </a:rPr>
              <a:t>EWAS+FDR has highest sensitivity, lowest specificity</a:t>
            </a:r>
          </a:p>
          <a:p>
            <a:pPr lvl="1"/>
            <a:r>
              <a:rPr lang="en-US" sz="1600" dirty="0" err="1">
                <a:cs typeface="Calibri"/>
              </a:rPr>
              <a:t>EWAS+Bonferroni</a:t>
            </a:r>
            <a:r>
              <a:rPr lang="en-US" sz="1600" dirty="0">
                <a:cs typeface="Calibri"/>
              </a:rPr>
              <a:t> has lowest sensitivity, highest specificity</a:t>
            </a:r>
          </a:p>
          <a:p>
            <a:pPr lvl="1"/>
            <a:r>
              <a:rPr lang="en-US" sz="1600" dirty="0" err="1">
                <a:cs typeface="Calibri"/>
              </a:rPr>
              <a:t>ttScreening</a:t>
            </a:r>
            <a:r>
              <a:rPr lang="en-US" sz="1600" dirty="0">
                <a:cs typeface="Calibri"/>
              </a:rPr>
              <a:t> was just right …</a:t>
            </a:r>
          </a:p>
          <a:p>
            <a:r>
              <a:rPr lang="en-US" sz="1800" b="1" dirty="0">
                <a:cs typeface="Calibri"/>
              </a:rPr>
              <a:t>Prenatal smoking in IOW at 18 years (n=245)</a:t>
            </a:r>
            <a:endParaRPr lang="en-US" sz="1600" dirty="0">
              <a:cs typeface="Calibri"/>
            </a:endParaRPr>
          </a:p>
          <a:p>
            <a:pPr lvl="1"/>
            <a:r>
              <a:rPr lang="en-US" sz="1600" dirty="0" err="1">
                <a:cs typeface="Calibri"/>
              </a:rPr>
              <a:t>ttScreening</a:t>
            </a:r>
            <a:r>
              <a:rPr lang="en-US" sz="1600" dirty="0">
                <a:cs typeface="Calibri"/>
              </a:rPr>
              <a:t>: 91 CpG site associations  -- 18 previously identified</a:t>
            </a:r>
          </a:p>
          <a:p>
            <a:pPr lvl="1"/>
            <a:r>
              <a:rPr lang="en-US" sz="1600" dirty="0">
                <a:cs typeface="Calibri"/>
              </a:rPr>
              <a:t>EWAS + FDR: 10 CpG site associations – all previously identified</a:t>
            </a:r>
          </a:p>
          <a:p>
            <a:pPr lvl="1"/>
            <a:r>
              <a:rPr lang="en-US" sz="1600" dirty="0">
                <a:cs typeface="Calibri"/>
              </a:rPr>
              <a:t>EWAS + Bonferroni: 5 CpG site associations – all previously identified</a:t>
            </a:r>
          </a:p>
          <a:p>
            <a:pPr marL="457200" lvl="1" indent="0">
              <a:buNone/>
            </a:pPr>
            <a:endParaRPr lang="en-US" sz="1600" dirty="0">
              <a:cs typeface="Calibri"/>
            </a:endParaRPr>
          </a:p>
          <a:p>
            <a:endParaRPr lang="en-US" sz="1800"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cs typeface="Calibri"/>
              </a:rPr>
              <a:t>Methods</a:t>
            </a:r>
          </a:p>
        </p:txBody>
      </p:sp>
    </p:spTree>
    <p:extLst>
      <p:ext uri="{BB962C8B-B14F-4D97-AF65-F5344CB8AC3E}">
        <p14:creationId xmlns:p14="http://schemas.microsoft.com/office/powerpoint/2010/main" val="354335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1325563"/>
          </a:xfrm>
          <a:solidFill>
            <a:schemeClr val="accent2">
              <a:lumMod val="40000"/>
              <a:lumOff val="60000"/>
            </a:schemeClr>
          </a:solidFill>
        </p:spPr>
        <p:txBody>
          <a:bodyPr>
            <a:normAutofit fontScale="90000"/>
          </a:bodyPr>
          <a:lstStyle/>
          <a:p>
            <a:r>
              <a:rPr lang="en-US" sz="2400" dirty="0"/>
              <a:t>Tang R, Howe LD, Suderman M, </a:t>
            </a:r>
            <a:r>
              <a:rPr lang="en-US" sz="2400" dirty="0" err="1"/>
              <a:t>Relton</a:t>
            </a:r>
            <a:r>
              <a:rPr lang="en-US" sz="2400" dirty="0"/>
              <a:t> CL, Crawford AA, </a:t>
            </a:r>
            <a:r>
              <a:rPr lang="en-US" sz="2400" dirty="0" err="1"/>
              <a:t>Houtepen</a:t>
            </a:r>
            <a:r>
              <a:rPr lang="en-US" sz="2400" dirty="0"/>
              <a:t> LC. </a:t>
            </a:r>
            <a:r>
              <a:rPr lang="en-US" sz="2400" b="1" dirty="0"/>
              <a:t>Adverse</a:t>
            </a:r>
            <a:br>
              <a:rPr lang="en-US" sz="2400" b="1" dirty="0"/>
            </a:br>
            <a:r>
              <a:rPr lang="en-US" sz="2400" b="1" dirty="0"/>
              <a:t>childhood experiences, DNA methylation age acceleration, and cortisol in UK</a:t>
            </a:r>
            <a:br>
              <a:rPr lang="en-US" sz="2400" b="1" dirty="0"/>
            </a:br>
            <a:r>
              <a:rPr lang="en-US" sz="2400" b="1" dirty="0"/>
              <a:t>children: a prospective population-based cohort study.</a:t>
            </a:r>
            <a:r>
              <a:rPr lang="en-US" sz="2400" dirty="0"/>
              <a:t> Clin Epigenetics. 2020 Apr</a:t>
            </a:r>
            <a:br>
              <a:rPr lang="en-US" sz="2400" dirty="0"/>
            </a:br>
            <a:r>
              <a:rPr lang="en-US" sz="2400" dirty="0"/>
              <a:t>7;12(1):55. </a:t>
            </a:r>
            <a:r>
              <a:rPr lang="en-US" sz="2400" dirty="0" err="1"/>
              <a:t>doi</a:t>
            </a:r>
            <a:r>
              <a:rPr lang="en-US" sz="2400" dirty="0"/>
              <a:t>: 10.1186/s13148-020-00844-2.</a:t>
            </a: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825625"/>
            <a:ext cx="8965730" cy="4351338"/>
          </a:xfrm>
        </p:spPr>
        <p:txBody>
          <a:bodyPr vert="horz" lIns="91440" tIns="45720" rIns="91440" bIns="45720" rtlCol="0" anchor="t">
            <a:normAutofit/>
          </a:bodyPr>
          <a:lstStyle/>
          <a:p>
            <a:pPr marL="0" indent="0">
              <a:buNone/>
            </a:pPr>
            <a:r>
              <a:rPr lang="en-US" sz="2400" i="1" dirty="0" err="1">
                <a:cs typeface="Calibri"/>
              </a:rPr>
              <a:t>DNAm</a:t>
            </a:r>
            <a:r>
              <a:rPr lang="en-US" sz="2400" i="1" dirty="0">
                <a:cs typeface="Calibri"/>
              </a:rPr>
              <a:t> age accelerated by adversity but only in females</a:t>
            </a:r>
          </a:p>
          <a:p>
            <a:r>
              <a:rPr lang="en-US" sz="2400" b="1" dirty="0">
                <a:cs typeface="Calibri"/>
              </a:rPr>
              <a:t>Data</a:t>
            </a:r>
            <a:r>
              <a:rPr lang="en-US" sz="2400" dirty="0">
                <a:cs typeface="Calibri"/>
              </a:rPr>
              <a:t>: ALSPAC </a:t>
            </a:r>
            <a:r>
              <a:rPr lang="en-US" sz="2400" dirty="0" err="1">
                <a:cs typeface="Calibri"/>
              </a:rPr>
              <a:t>DNAm</a:t>
            </a:r>
            <a:r>
              <a:rPr lang="en-US" sz="2400" dirty="0">
                <a:cs typeface="Calibri"/>
              </a:rPr>
              <a:t> at age 15-17 years</a:t>
            </a:r>
          </a:p>
          <a:p>
            <a:r>
              <a:rPr lang="en-US" sz="2400" b="1" dirty="0">
                <a:ea typeface="+mn-lt"/>
                <a:cs typeface="+mn-lt"/>
              </a:rPr>
              <a:t>Exposure</a:t>
            </a:r>
            <a:r>
              <a:rPr lang="en-US" sz="2400" dirty="0">
                <a:ea typeface="+mn-lt"/>
                <a:cs typeface="+mn-lt"/>
              </a:rPr>
              <a:t>: Adverse childhood experiences (ACEs) before age 14</a:t>
            </a:r>
            <a:endParaRPr lang="en-US" sz="2400" b="1" dirty="0">
              <a:ea typeface="+mn-lt"/>
              <a:cs typeface="+mn-lt"/>
            </a:endParaRPr>
          </a:p>
          <a:p>
            <a:r>
              <a:rPr lang="en-US" sz="2400" b="1" dirty="0">
                <a:ea typeface="+mn-lt"/>
                <a:cs typeface="+mn-lt"/>
              </a:rPr>
              <a:t>Outcome</a:t>
            </a:r>
            <a:r>
              <a:rPr lang="en-US" sz="2400" dirty="0">
                <a:ea typeface="+mn-lt"/>
                <a:cs typeface="+mn-lt"/>
              </a:rPr>
              <a:t>: Horvath </a:t>
            </a:r>
            <a:r>
              <a:rPr lang="en-US" sz="2400" dirty="0" err="1">
                <a:ea typeface="+mn-lt"/>
                <a:cs typeface="+mn-lt"/>
              </a:rPr>
              <a:t>DNAm</a:t>
            </a:r>
            <a:r>
              <a:rPr lang="en-US" sz="2400" dirty="0">
                <a:ea typeface="+mn-lt"/>
                <a:cs typeface="+mn-lt"/>
              </a:rPr>
              <a:t> age acceleration</a:t>
            </a:r>
          </a:p>
          <a:p>
            <a:r>
              <a:rPr lang="en-US" sz="2400" b="1" dirty="0">
                <a:ea typeface="+mn-lt"/>
                <a:cs typeface="+mn-lt"/>
              </a:rPr>
              <a:t>Results</a:t>
            </a:r>
          </a:p>
          <a:p>
            <a:pPr lvl="1"/>
            <a:r>
              <a:rPr lang="en-US" sz="1800" dirty="0">
                <a:ea typeface="+mn-lt"/>
                <a:cs typeface="+mn-lt"/>
              </a:rPr>
              <a:t>females with &gt;= 4 ACEs, acceleration = 1.65 years (95% CI 0.25-3.04)</a:t>
            </a:r>
          </a:p>
          <a:p>
            <a:pPr lvl="1"/>
            <a:r>
              <a:rPr lang="en-US" sz="1800" dirty="0">
                <a:ea typeface="+mn-lt"/>
                <a:cs typeface="+mn-lt"/>
              </a:rPr>
              <a:t>no association in males, acceleration = -0.11 (-1.48-1.26)</a:t>
            </a:r>
          </a:p>
          <a:p>
            <a:pPr lvl="1"/>
            <a:r>
              <a:rPr lang="en-US" sz="1800" dirty="0">
                <a:ea typeface="+mn-lt"/>
                <a:cs typeface="+mn-lt"/>
              </a:rPr>
              <a:t>females with emotional abuse, acceleration = 1.20 (95% CI 0.15-2.26)</a:t>
            </a:r>
          </a:p>
          <a:p>
            <a:pPr lvl="1"/>
            <a:r>
              <a:rPr lang="en-US" sz="1800" dirty="0">
                <a:ea typeface="+mn-lt"/>
                <a:cs typeface="+mn-lt"/>
              </a:rPr>
              <a:t>females with physical abuse, acceleration = 1.22 (95% CI 0.06-2.38)</a:t>
            </a:r>
          </a:p>
          <a:p>
            <a:pPr lvl="1"/>
            <a:r>
              <a:rPr lang="en-US" sz="1800" dirty="0">
                <a:ea typeface="+mn-lt"/>
                <a:cs typeface="+mn-lt"/>
              </a:rPr>
              <a:t>no other associations  including between ACEs and cortisol</a:t>
            </a:r>
          </a:p>
          <a:p>
            <a:pPr lvl="1"/>
            <a:endParaRPr lang="en-US" sz="1800"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err="1">
                <a:cs typeface="Calibri"/>
              </a:rPr>
              <a:t>DNAm</a:t>
            </a:r>
            <a:r>
              <a:rPr lang="en-US" dirty="0">
                <a:cs typeface="Calibri"/>
              </a:rPr>
              <a:t> age</a:t>
            </a:r>
          </a:p>
        </p:txBody>
      </p:sp>
    </p:spTree>
    <p:extLst>
      <p:ext uri="{BB962C8B-B14F-4D97-AF65-F5344CB8AC3E}">
        <p14:creationId xmlns:p14="http://schemas.microsoft.com/office/powerpoint/2010/main" val="197043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1325563"/>
          </a:xfrm>
          <a:solidFill>
            <a:schemeClr val="accent2">
              <a:lumMod val="40000"/>
              <a:lumOff val="60000"/>
            </a:schemeClr>
          </a:solidFill>
        </p:spPr>
        <p:txBody>
          <a:bodyPr>
            <a:normAutofit fontScale="90000"/>
          </a:bodyPr>
          <a:lstStyle/>
          <a:p>
            <a:r>
              <a:rPr lang="en-US" sz="2400" dirty="0" err="1"/>
              <a:t>Westerman</a:t>
            </a:r>
            <a:r>
              <a:rPr lang="en-US" sz="2400" dirty="0"/>
              <a:t> K, Fernández-</a:t>
            </a:r>
            <a:r>
              <a:rPr lang="en-US" sz="2400" dirty="0" err="1"/>
              <a:t>Sanlés</a:t>
            </a:r>
            <a:r>
              <a:rPr lang="en-US" sz="2400" dirty="0"/>
              <a:t> A, Patil P, </a:t>
            </a:r>
            <a:r>
              <a:rPr lang="en-US" sz="2400" dirty="0" err="1"/>
              <a:t>Sebastiani</a:t>
            </a:r>
            <a:r>
              <a:rPr lang="en-US" sz="2400" dirty="0"/>
              <a:t> P, Jacques P, Starr JM, J</a:t>
            </a:r>
            <a:br>
              <a:rPr lang="en-US" sz="2400" dirty="0"/>
            </a:br>
            <a:r>
              <a:rPr lang="en-US" sz="2400" dirty="0" err="1"/>
              <a:t>Deary</a:t>
            </a:r>
            <a:r>
              <a:rPr lang="en-US" sz="2400" dirty="0"/>
              <a:t> I, Liu Q, Liu S, </a:t>
            </a:r>
            <a:r>
              <a:rPr lang="en-US" sz="2400" dirty="0" err="1"/>
              <a:t>Elosua</a:t>
            </a:r>
            <a:r>
              <a:rPr lang="en-US" sz="2400" dirty="0"/>
              <a:t> R, </a:t>
            </a:r>
            <a:r>
              <a:rPr lang="en-US" sz="2400" dirty="0" err="1"/>
              <a:t>DeMeo</a:t>
            </a:r>
            <a:r>
              <a:rPr lang="en-US" sz="2400" dirty="0"/>
              <a:t> DL, </a:t>
            </a:r>
            <a:r>
              <a:rPr lang="en-US" sz="2400" dirty="0" err="1"/>
              <a:t>Ordovás</a:t>
            </a:r>
            <a:r>
              <a:rPr lang="en-US" sz="2400" dirty="0"/>
              <a:t> JM. </a:t>
            </a:r>
            <a:r>
              <a:rPr lang="en-US" sz="2400" b="1" dirty="0"/>
              <a:t>Epigenomic Assessment of</a:t>
            </a:r>
            <a:br>
              <a:rPr lang="en-US" sz="2400" b="1" dirty="0"/>
            </a:br>
            <a:r>
              <a:rPr lang="en-US" sz="2400" b="1" dirty="0"/>
              <a:t>Cardiovascular Disease Risk and Interactions With Traditional Risk Metrics</a:t>
            </a:r>
            <a:r>
              <a:rPr lang="en-US" sz="2400" dirty="0"/>
              <a:t>. J Am </a:t>
            </a:r>
            <a:br>
              <a:rPr lang="en-US" sz="2400" dirty="0"/>
            </a:br>
            <a:r>
              <a:rPr lang="en-US" sz="2400" dirty="0"/>
              <a:t>Heart Assoc. 2020 Apr 21;9(8):e015299.</a:t>
            </a: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825625"/>
            <a:ext cx="8965730" cy="4351338"/>
          </a:xfrm>
        </p:spPr>
        <p:txBody>
          <a:bodyPr vert="horz" lIns="91440" tIns="45720" rIns="91440" bIns="45720" rtlCol="0" anchor="t">
            <a:normAutofit/>
          </a:bodyPr>
          <a:lstStyle/>
          <a:p>
            <a:pPr marL="0" indent="0">
              <a:buNone/>
            </a:pPr>
            <a:r>
              <a:rPr lang="en-US" sz="2400" i="1" dirty="0">
                <a:cs typeface="Calibri"/>
              </a:rPr>
              <a:t>DNA methylation predictor of cardiovascular disease risk</a:t>
            </a:r>
          </a:p>
          <a:p>
            <a:r>
              <a:rPr lang="en-US" sz="2400" b="1" dirty="0">
                <a:ea typeface="+mn-lt"/>
                <a:cs typeface="Calibri"/>
              </a:rPr>
              <a:t>Training Data</a:t>
            </a:r>
            <a:r>
              <a:rPr lang="en-US" sz="2400" dirty="0">
                <a:ea typeface="+mn-lt"/>
                <a:cs typeface="Calibri"/>
              </a:rPr>
              <a:t>: </a:t>
            </a:r>
            <a:r>
              <a:rPr lang="en-GB" sz="2400" dirty="0">
                <a:ea typeface="+mn-lt"/>
                <a:cs typeface="Calibri"/>
              </a:rPr>
              <a:t>Women's Health Initiative, Framingham Heart Study Offspring Cohort, and Lothian Birth Cohorts</a:t>
            </a:r>
          </a:p>
          <a:p>
            <a:r>
              <a:rPr lang="en-GB" sz="2400" b="1" dirty="0">
                <a:ea typeface="+mn-lt"/>
                <a:cs typeface="Calibri"/>
              </a:rPr>
              <a:t>Method</a:t>
            </a:r>
            <a:r>
              <a:rPr lang="en-GB" sz="2400" dirty="0">
                <a:ea typeface="+mn-lt"/>
                <a:cs typeface="Calibri"/>
              </a:rPr>
              <a:t>: Cox proportional hazards-based elastic net regressions for incident CVD in each cohort and then combined into ‘ensemble predictor’.</a:t>
            </a:r>
          </a:p>
          <a:p>
            <a:r>
              <a:rPr lang="en-GB" sz="2400" b="1" dirty="0">
                <a:ea typeface="+mn-lt"/>
                <a:cs typeface="Calibri"/>
              </a:rPr>
              <a:t>Results</a:t>
            </a:r>
            <a:r>
              <a:rPr lang="en-GB" sz="2400" dirty="0">
                <a:ea typeface="+mn-lt"/>
                <a:cs typeface="Calibri"/>
              </a:rPr>
              <a:t>: </a:t>
            </a:r>
          </a:p>
          <a:p>
            <a:pPr lvl="1"/>
            <a:r>
              <a:rPr lang="en-GB" sz="1800" dirty="0">
                <a:ea typeface="+mn-lt"/>
                <a:cs typeface="Calibri"/>
              </a:rPr>
              <a:t>CVD hazard ratio per SD=1.28, 95% CI, 1.58-2.89 in held-out fraction of Framingham data</a:t>
            </a:r>
          </a:p>
          <a:p>
            <a:pPr lvl="1"/>
            <a:r>
              <a:rPr lang="en-GB" sz="1800" dirty="0">
                <a:ea typeface="+mn-lt"/>
                <a:cs typeface="Calibri"/>
              </a:rPr>
              <a:t>Myocardial infarction odds ratio per SD=2.14, 95% CI, 1.58-2.89 in REGICOR</a:t>
            </a:r>
          </a:p>
          <a:p>
            <a:pPr lvl="1"/>
            <a:r>
              <a:rPr lang="en-GB" sz="1800" dirty="0">
                <a:ea typeface="+mn-lt"/>
                <a:cs typeface="Calibri"/>
              </a:rPr>
              <a:t>Associations remained after adjustment for ‘traditional cardiovascular risk factors’</a:t>
            </a:r>
          </a:p>
          <a:p>
            <a:pPr lvl="1"/>
            <a:endParaRPr lang="en-US" sz="1800"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err="1">
                <a:cs typeface="Calibri"/>
              </a:rPr>
              <a:t>DNAm</a:t>
            </a:r>
            <a:r>
              <a:rPr lang="en-US" dirty="0">
                <a:cs typeface="Calibri"/>
              </a:rPr>
              <a:t> score</a:t>
            </a:r>
          </a:p>
        </p:txBody>
      </p:sp>
    </p:spTree>
    <p:extLst>
      <p:ext uri="{BB962C8B-B14F-4D97-AF65-F5344CB8AC3E}">
        <p14:creationId xmlns:p14="http://schemas.microsoft.com/office/powerpoint/2010/main" val="186892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1325563"/>
          </a:xfrm>
          <a:solidFill>
            <a:schemeClr val="accent2">
              <a:lumMod val="40000"/>
              <a:lumOff val="60000"/>
            </a:schemeClr>
          </a:solidFill>
        </p:spPr>
        <p:txBody>
          <a:bodyPr>
            <a:normAutofit/>
          </a:bodyPr>
          <a:lstStyle/>
          <a:p>
            <a:r>
              <a:rPr lang="en-GB" sz="2400" dirty="0" err="1">
                <a:ea typeface="+mj-lt"/>
                <a:cs typeface="+mj-lt"/>
              </a:rPr>
              <a:t>Rauschert</a:t>
            </a:r>
            <a:r>
              <a:rPr lang="en-GB" sz="2400" dirty="0">
                <a:ea typeface="+mj-lt"/>
                <a:cs typeface="+mj-lt"/>
              </a:rPr>
              <a:t> S, </a:t>
            </a:r>
            <a:r>
              <a:rPr lang="en-GB" sz="2400" dirty="0" err="1">
                <a:ea typeface="+mj-lt"/>
                <a:cs typeface="+mj-lt"/>
              </a:rPr>
              <a:t>Raubenheimer</a:t>
            </a:r>
            <a:r>
              <a:rPr lang="en-GB" sz="2400" dirty="0">
                <a:ea typeface="+mj-lt"/>
                <a:cs typeface="+mj-lt"/>
              </a:rPr>
              <a:t> K, Melton PE, Huang RC. </a:t>
            </a:r>
            <a:r>
              <a:rPr lang="en-GB" sz="2400" b="1" dirty="0">
                <a:ea typeface="+mj-lt"/>
                <a:cs typeface="+mj-lt"/>
              </a:rPr>
              <a:t>Machine learning and</a:t>
            </a:r>
            <a:br>
              <a:rPr lang="en-GB" sz="2400" b="1" dirty="0">
                <a:ea typeface="+mj-lt"/>
                <a:cs typeface="+mj-lt"/>
              </a:rPr>
            </a:br>
            <a:r>
              <a:rPr lang="en-GB" sz="2400" b="1" dirty="0">
                <a:ea typeface="+mj-lt"/>
                <a:cs typeface="+mj-lt"/>
              </a:rPr>
              <a:t>clinical epigenetics: a review of challenges for diagnosis and classification</a:t>
            </a:r>
            <a:r>
              <a:rPr lang="en-GB" sz="2400" dirty="0">
                <a:ea typeface="+mj-lt"/>
                <a:cs typeface="+mj-lt"/>
              </a:rPr>
              <a:t>.</a:t>
            </a:r>
            <a:br>
              <a:rPr lang="en-GB" sz="2400" dirty="0">
                <a:ea typeface="+mj-lt"/>
                <a:cs typeface="+mj-lt"/>
              </a:rPr>
            </a:br>
            <a:r>
              <a:rPr lang="en-GB" sz="2400" dirty="0">
                <a:ea typeface="+mj-lt"/>
                <a:cs typeface="+mj-lt"/>
              </a:rPr>
              <a:t>Clin Epigenetics. 2020 Apr 3;12(1):51.J</a:t>
            </a:r>
            <a:endParaRPr lang="en-US" sz="2400" dirty="0"/>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825625"/>
            <a:ext cx="8965730" cy="4351338"/>
          </a:xfrm>
        </p:spPr>
        <p:txBody>
          <a:bodyPr vert="horz" lIns="91440" tIns="45720" rIns="91440" bIns="45720" rtlCol="0" anchor="t">
            <a:noAutofit/>
          </a:bodyPr>
          <a:lstStyle/>
          <a:p>
            <a:pPr marL="0" indent="0">
              <a:buNone/>
            </a:pPr>
            <a:r>
              <a:rPr lang="en-US" sz="2000" i="1" dirty="0">
                <a:cs typeface="Calibri"/>
              </a:rPr>
              <a:t>“</a:t>
            </a:r>
            <a:r>
              <a:rPr lang="en-GB" sz="2000" i="1" dirty="0">
                <a:cs typeface="Calibri"/>
              </a:rPr>
              <a:t>Overall, </a:t>
            </a:r>
            <a:r>
              <a:rPr lang="en-GB" sz="2000" i="1" u="sng" dirty="0">
                <a:cs typeface="Calibri"/>
              </a:rPr>
              <a:t>16</a:t>
            </a:r>
            <a:r>
              <a:rPr lang="en-GB" sz="2000" i="1" dirty="0">
                <a:cs typeface="Calibri"/>
              </a:rPr>
              <a:t> studies were identified that utilised ML to diagnose or classify diseases.” </a:t>
            </a:r>
            <a:r>
              <a:rPr lang="en-GB" sz="2000" dirty="0">
                <a:cs typeface="Calibri"/>
              </a:rPr>
              <a:t>(Table 2 lists studies of cerebral palsy, neurodevelopmental syndromes, coronary heart disease, </a:t>
            </a:r>
            <a:r>
              <a:rPr lang="en-GB" sz="2000" dirty="0" err="1">
                <a:cs typeface="Calibri"/>
              </a:rPr>
              <a:t>BAFopathies</a:t>
            </a:r>
            <a:r>
              <a:rPr lang="en-GB" sz="2000" dirty="0">
                <a:cs typeface="Calibri"/>
              </a:rPr>
              <a:t>, single cell status, cancer (11))</a:t>
            </a:r>
          </a:p>
          <a:p>
            <a:pPr marL="0" indent="0">
              <a:buNone/>
            </a:pPr>
            <a:endParaRPr lang="en-GB" sz="2000" i="1" dirty="0">
              <a:cs typeface="Calibri"/>
            </a:endParaRPr>
          </a:p>
          <a:p>
            <a:pPr marL="0" indent="0">
              <a:buNone/>
            </a:pPr>
            <a:r>
              <a:rPr lang="en-GB" sz="2000" i="1" dirty="0">
                <a:cs typeface="Calibri"/>
              </a:rPr>
              <a:t>Future Challenges for ML and epigenetics</a:t>
            </a:r>
          </a:p>
          <a:p>
            <a:pPr marL="457200" indent="-457200">
              <a:buAutoNum type="arabicPeriod"/>
            </a:pPr>
            <a:r>
              <a:rPr lang="en-GB" sz="2000" dirty="0">
                <a:cs typeface="Calibri"/>
              </a:rPr>
              <a:t>Datasets are not large enough</a:t>
            </a:r>
          </a:p>
          <a:p>
            <a:pPr marL="457200" indent="-457200">
              <a:buAutoNum type="arabicPeriod"/>
            </a:pPr>
            <a:r>
              <a:rPr lang="en-GB" sz="2000" dirty="0">
                <a:cs typeface="Calibri"/>
              </a:rPr>
              <a:t>ML algorithms run into trouble when there are more samples than variables</a:t>
            </a:r>
          </a:p>
          <a:p>
            <a:pPr marL="457200" indent="-457200">
              <a:buAutoNum type="arabicPeriod"/>
            </a:pPr>
            <a:r>
              <a:rPr lang="en-GB" sz="2000" dirty="0">
                <a:cs typeface="Calibri"/>
              </a:rPr>
              <a:t>Non-linear associations, multiple CpG sites linked to the same gene, low methylome coverage</a:t>
            </a:r>
          </a:p>
          <a:p>
            <a:pPr marL="457200" indent="-457200">
              <a:buAutoNum type="arabicPeriod"/>
            </a:pPr>
            <a:r>
              <a:rPr lang="en-GB" sz="2000" dirty="0">
                <a:cs typeface="Calibri"/>
              </a:rPr>
              <a:t>Many epigenetic datasets are not public </a:t>
            </a:r>
          </a:p>
          <a:p>
            <a:pPr marL="457200" indent="-457200">
              <a:buAutoNum type="arabicPeriod"/>
            </a:pPr>
            <a:r>
              <a:rPr lang="en-GB" sz="2000" dirty="0">
                <a:cs typeface="Calibri"/>
              </a:rPr>
              <a:t>Deep learning “may have benefits over traditional ML”</a:t>
            </a:r>
          </a:p>
          <a:p>
            <a:pPr marL="457200" indent="-457200">
              <a:buAutoNum type="arabicPeriod"/>
            </a:pPr>
            <a:r>
              <a:rPr lang="en-GB" sz="2000" dirty="0">
                <a:cs typeface="Calibri"/>
              </a:rPr>
              <a:t>Prediction bias due to training data limitations (e.g. European ancestry)</a:t>
            </a:r>
          </a:p>
          <a:p>
            <a:pPr marL="0" indent="0">
              <a:buNone/>
            </a:pPr>
            <a:br>
              <a:rPr lang="en-GB" sz="2000" i="1" dirty="0">
                <a:cs typeface="Calibri"/>
              </a:rPr>
            </a:br>
            <a:br>
              <a:rPr lang="en-GB" sz="2000" i="1" dirty="0">
                <a:cs typeface="Calibri"/>
              </a:rPr>
            </a:br>
            <a:endParaRPr lang="en-US" sz="2000" i="1" dirty="0">
              <a:cs typeface="Calibri"/>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cs typeface="Calibri"/>
              </a:rPr>
              <a:t>Prediction review</a:t>
            </a:r>
          </a:p>
        </p:txBody>
      </p:sp>
    </p:spTree>
    <p:extLst>
      <p:ext uri="{BB962C8B-B14F-4D97-AF65-F5344CB8AC3E}">
        <p14:creationId xmlns:p14="http://schemas.microsoft.com/office/powerpoint/2010/main" val="282107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5"/>
            <a:ext cx="10515600" cy="1325563"/>
          </a:xfrm>
          <a:solidFill>
            <a:schemeClr val="accent2">
              <a:lumMod val="40000"/>
              <a:lumOff val="60000"/>
            </a:schemeClr>
          </a:solidFill>
        </p:spPr>
        <p:txBody>
          <a:bodyPr>
            <a:normAutofit/>
          </a:bodyPr>
          <a:lstStyle/>
          <a:p>
            <a:r>
              <a:rPr lang="en-US" sz="2400" dirty="0"/>
              <a:t>Horii T, Morita S, Hino S, Kimura M, Hino Y, </a:t>
            </a:r>
            <a:r>
              <a:rPr lang="en-US" sz="2400" dirty="0" err="1"/>
              <a:t>Kogo</a:t>
            </a:r>
            <a:r>
              <a:rPr lang="en-US" sz="2400" dirty="0"/>
              <a:t> H, Nakao M, </a:t>
            </a:r>
            <a:r>
              <a:rPr lang="en-US" sz="2400" dirty="0" err="1"/>
              <a:t>Hatada</a:t>
            </a:r>
            <a:r>
              <a:rPr lang="en-US" sz="2400" dirty="0"/>
              <a:t> I.</a:t>
            </a:r>
            <a:br>
              <a:rPr lang="en-US" sz="2400" dirty="0"/>
            </a:br>
            <a:r>
              <a:rPr lang="en-US" sz="2400" b="1" dirty="0"/>
              <a:t>Successful generation of epigenetic disease model mice by targeted demethylation </a:t>
            </a:r>
            <a:br>
              <a:rPr lang="en-US" sz="2400" b="1" dirty="0"/>
            </a:br>
            <a:r>
              <a:rPr lang="en-US" sz="2400" b="1" dirty="0"/>
              <a:t>of the epigenome</a:t>
            </a:r>
            <a:r>
              <a:rPr lang="en-US" sz="2400" dirty="0"/>
              <a:t>. Genome Biol. 2020 Apr 1;21(1):77.</a:t>
            </a: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825625"/>
            <a:ext cx="8965730" cy="4351338"/>
          </a:xfrm>
        </p:spPr>
        <p:txBody>
          <a:bodyPr vert="horz" lIns="91440" tIns="45720" rIns="91440" bIns="45720" rtlCol="0" anchor="t">
            <a:noAutofit/>
          </a:bodyPr>
          <a:lstStyle/>
          <a:p>
            <a:pPr marL="0" indent="0">
              <a:buNone/>
            </a:pPr>
            <a:r>
              <a:rPr lang="en-US" sz="2400" i="1" dirty="0">
                <a:cs typeface="Calibri"/>
              </a:rPr>
              <a:t>Targeted demethylation in mice to produce imprinting disorder</a:t>
            </a:r>
          </a:p>
          <a:p>
            <a:r>
              <a:rPr lang="en-US" sz="2400" dirty="0">
                <a:cs typeface="Calibri"/>
              </a:rPr>
              <a:t>Created dCas9 </a:t>
            </a:r>
            <a:r>
              <a:rPr lang="en-US" sz="2400" dirty="0">
                <a:ea typeface="+mn-lt"/>
                <a:cs typeface="+mn-lt"/>
              </a:rPr>
              <a:t>(catalytically inactive CRISPR associated protein 9)</a:t>
            </a:r>
            <a:r>
              <a:rPr lang="en-US" sz="2400" dirty="0">
                <a:cs typeface="Calibri"/>
              </a:rPr>
              <a:t> to target the H19-DMR</a:t>
            </a:r>
          </a:p>
          <a:p>
            <a:r>
              <a:rPr lang="en-US" sz="2400" dirty="0">
                <a:cs typeface="Calibri"/>
              </a:rPr>
              <a:t>Add (GFP)-TET1CD for demethylating DNA</a:t>
            </a:r>
          </a:p>
          <a:p>
            <a:r>
              <a:rPr lang="en-US" sz="2400" dirty="0">
                <a:cs typeface="Calibri"/>
              </a:rPr>
              <a:t>Add </a:t>
            </a:r>
            <a:r>
              <a:rPr lang="en-US" sz="2400" dirty="0" err="1">
                <a:cs typeface="Calibri"/>
              </a:rPr>
              <a:t>SunTag</a:t>
            </a:r>
            <a:r>
              <a:rPr lang="en-US" sz="2400" dirty="0">
                <a:cs typeface="Calibri"/>
              </a:rPr>
              <a:t> to recruit (GFP)-TET1CD </a:t>
            </a:r>
          </a:p>
          <a:p>
            <a:r>
              <a:rPr lang="en-US" sz="2400" dirty="0">
                <a:cs typeface="Calibri"/>
              </a:rPr>
              <a:t>dCas9-SunTag recruits (GFP)-TET1CD to demethylate H19-DMR sequence</a:t>
            </a:r>
          </a:p>
          <a:p>
            <a:r>
              <a:rPr lang="en-US" sz="2400" dirty="0">
                <a:ea typeface="+mn-lt"/>
                <a:cs typeface="Calibri"/>
              </a:rPr>
              <a:t>Validated three methods for introducing this system to embryonic stem cells or fertilized eggs to produce mice with demethylated H19-DMR. </a:t>
            </a:r>
          </a:p>
          <a:p>
            <a:r>
              <a:rPr lang="en-US" sz="2400" dirty="0">
                <a:ea typeface="+mn-lt"/>
                <a:cs typeface="Calibri"/>
              </a:rPr>
              <a:t>Like human patients, </a:t>
            </a:r>
            <a:r>
              <a:rPr lang="en-US" sz="2400" i="1" dirty="0">
                <a:ea typeface="+mn-lt"/>
                <a:cs typeface="Calibri"/>
              </a:rPr>
              <a:t>H19</a:t>
            </a:r>
            <a:r>
              <a:rPr lang="en-US" sz="2400" dirty="0">
                <a:ea typeface="+mn-lt"/>
                <a:cs typeface="Calibri"/>
              </a:rPr>
              <a:t> was upregulated, </a:t>
            </a:r>
            <a:r>
              <a:rPr lang="en-US" sz="2400" i="1" dirty="0">
                <a:ea typeface="+mn-lt"/>
                <a:cs typeface="Calibri"/>
              </a:rPr>
              <a:t>Igf2</a:t>
            </a:r>
            <a:r>
              <a:rPr lang="en-US" sz="2400" dirty="0">
                <a:ea typeface="+mn-lt"/>
                <a:cs typeface="Calibri"/>
              </a:rPr>
              <a:t> was downregulated, intrauterine and postnatal growth was reduced in these mice.</a:t>
            </a:r>
            <a:endParaRPr lang="en-US" sz="2400"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cs typeface="Calibri"/>
              </a:rPr>
              <a:t>Epigenetics</a:t>
            </a:r>
          </a:p>
        </p:txBody>
      </p:sp>
    </p:spTree>
    <p:extLst>
      <p:ext uri="{BB962C8B-B14F-4D97-AF65-F5344CB8AC3E}">
        <p14:creationId xmlns:p14="http://schemas.microsoft.com/office/powerpoint/2010/main" val="114435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C324236B5B1F44CA352B02574DFACAC" ma:contentTypeVersion="4" ma:contentTypeDescription="Create a new document." ma:contentTypeScope="" ma:versionID="391aa7177baf3e6e281a5c9c2282dcd8">
  <xsd:schema xmlns:xsd="http://www.w3.org/2001/XMLSchema" xmlns:xs="http://www.w3.org/2001/XMLSchema" xmlns:p="http://schemas.microsoft.com/office/2006/metadata/properties" xmlns:ns2="5437daf8-e155-4260-9992-e8434af7a544" xmlns:ns3="4625581b-bb4e-4558-bbdb-f9e75e9989bb" targetNamespace="http://schemas.microsoft.com/office/2006/metadata/properties" ma:root="true" ma:fieldsID="cd462ddb54f28554e91789c910245b0f" ns2:_="" ns3:_="">
    <xsd:import namespace="5437daf8-e155-4260-9992-e8434af7a544"/>
    <xsd:import namespace="4625581b-bb4e-4558-bbdb-f9e75e9989b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37daf8-e155-4260-9992-e8434af7a5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25581b-bb4e-4558-bbdb-f9e75e9989b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4B72A6-55D3-4CAD-9922-385833C81E46}">
  <ds:schemaRefs>
    <ds:schemaRef ds:uri="http://schemas.microsoft.com/sharepoint/v3/contenttype/forms"/>
  </ds:schemaRefs>
</ds:datastoreItem>
</file>

<file path=customXml/itemProps2.xml><?xml version="1.0" encoding="utf-8"?>
<ds:datastoreItem xmlns:ds="http://schemas.openxmlformats.org/officeDocument/2006/customXml" ds:itemID="{AEFB714C-248F-4612-A348-615F30048218}"/>
</file>

<file path=customXml/itemProps3.xml><?xml version="1.0" encoding="utf-8"?>
<ds:datastoreItem xmlns:ds="http://schemas.openxmlformats.org/officeDocument/2006/customXml" ds:itemID="{459A17F3-1BD6-4BE1-936F-8DF0645F9B27}">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5437daf8-e155-4260-9992-e8434af7a544"/>
    <ds:schemaRef ds:uri="http://purl.org/dc/elements/1.1/"/>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 theme</Template>
  <TotalTime>549</TotalTime>
  <Words>2647</Words>
  <Application>Microsoft Office PowerPoint</Application>
  <PresentationFormat>Widescreen</PresentationFormat>
  <Paragraphs>121</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Journal club May 4, 2020</vt:lpstr>
      <vt:lpstr>Li S, Lund JB, Christensen K, Baumbach J, Mengel-From J, Kruse T, Li W, Mohammadnejad A, Pattie A, Marioni RE, Deary IJ, Tan Q. Exploratory analysis of age and sex dependent DNA methylation patterns on the X-chromosome in whole blood samples. Genome Med. 2020 Apr 28;12(1):39.</vt:lpstr>
      <vt:lpstr>Sunny SK, Zhang H, Rezwan FI, Relton CL, Henderson AJ, Merid SK, Melén E, Hallberg J, Arshad SH, Ewart S, Holloway JW. Changes of DNA methylation are associated with changes in lung function during adolescence. Respir Res. 2020 Apr 7;21(1):80.</vt:lpstr>
      <vt:lpstr>Ray MA, Tong X, Lockett GA, Zhang H, Karmaus WJ. An Efficient Approach to Screening Epigenome-Wide Data. Biomed Res Int. 2016;2016:2615348.</vt:lpstr>
      <vt:lpstr>Tang R, Howe LD, Suderman M, Relton CL, Crawford AA, Houtepen LC. Adverse childhood experiences, DNA methylation age acceleration, and cortisol in UK children: a prospective population-based cohort study. Clin Epigenetics. 2020 Apr 7;12(1):55. doi: 10.1186/s13148-020-00844-2.</vt:lpstr>
      <vt:lpstr>Westerman K, Fernández-Sanlés A, Patil P, Sebastiani P, Jacques P, Starr JM, J Deary I, Liu Q, Liu S, Elosua R, DeMeo DL, Ordovás JM. Epigenomic Assessment of Cardiovascular Disease Risk and Interactions With Traditional Risk Metrics. J Am  Heart Assoc. 2020 Apr 21;9(8):e015299.</vt:lpstr>
      <vt:lpstr>Rauschert S, Raubenheimer K, Melton PE, Huang RC. Machine learning and clinical epigenetics: a review of challenges for diagnosis and classification. Clin Epigenetics. 2020 Apr 3;12(1):51.J</vt:lpstr>
      <vt:lpstr>Horii T, Morita S, Hino S, Kimura M, Hino Y, Kogo H, Nakao M, Hatada I. Successful generation of epigenetic disease model mice by targeted demethylation  of the epigenome. Genome Biol. 2020 Apr 1;21(1):77.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Matthew Suderman</cp:lastModifiedBy>
  <cp:revision>8</cp:revision>
  <dcterms:created xsi:type="dcterms:W3CDTF">2020-05-03T14:07:18Z</dcterms:created>
  <dcterms:modified xsi:type="dcterms:W3CDTF">2020-05-04T10:58:59Z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0x010100FC324236B5B1F44CA352B02574DFACAC</vt:lpwstr>
  </property>
</Properties>
</file>