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8"/>
  </p:notesMasterIdLst>
  <p:handoutMasterIdLst>
    <p:handoutMasterId r:id="rId19"/>
  </p:handoutMasterIdLst>
  <p:sldIdLst>
    <p:sldId id="288" r:id="rId6"/>
    <p:sldId id="318" r:id="rId7"/>
    <p:sldId id="324" r:id="rId8"/>
    <p:sldId id="325" r:id="rId9"/>
    <p:sldId id="327" r:id="rId10"/>
    <p:sldId id="331" r:id="rId11"/>
    <p:sldId id="326" r:id="rId12"/>
    <p:sldId id="332" r:id="rId13"/>
    <p:sldId id="323" r:id="rId14"/>
    <p:sldId id="333" r:id="rId15"/>
    <p:sldId id="330" r:id="rId16"/>
    <p:sldId id="328" r:id="rId17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DE5FE-C3FC-4DFD-AA4A-24BCEA060E47}" v="31" dt="2021-06-06T22:59:18.393"/>
    <p1510:client id="{E36E45B3-E198-6188-927C-C5368E2754D6}" v="75" dt="2021-06-07T11:01:08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4640" autoAdjust="0"/>
  </p:normalViewPr>
  <p:slideViewPr>
    <p:cSldViewPr>
      <p:cViewPr varScale="1">
        <p:scale>
          <a:sx n="58" d="100"/>
          <a:sy n="58" d="100"/>
        </p:scale>
        <p:origin x="72" y="10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June 7,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6E5375-F5D5-4388-AB74-94AC4A656D0B}"/>
              </a:ext>
            </a:extLst>
          </p:cNvPr>
          <p:cNvSpPr txBox="1">
            <a:spLocks/>
          </p:cNvSpPr>
          <p:nvPr/>
        </p:nvSpPr>
        <p:spPr bwMode="auto">
          <a:xfrm>
            <a:off x="609600" y="1270394"/>
            <a:ext cx="10871200" cy="51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kern="0" dirty="0" err="1"/>
              <a:t>Buchka</a:t>
            </a:r>
            <a:r>
              <a:rPr lang="en-GB" kern="0" dirty="0"/>
              <a:t> S, et al. </a:t>
            </a:r>
            <a:r>
              <a:rPr lang="en-GB" b="1" kern="0" dirty="0"/>
              <a:t>On the optimistic performance evaluation of newly introduced bioinformatic methods</a:t>
            </a:r>
            <a:r>
              <a:rPr lang="en-GB" kern="0" dirty="0"/>
              <a:t>. Genome Biol. 2021 May 11;22(1):152.</a:t>
            </a:r>
            <a:endParaRPr lang="en-US" dirty="0"/>
          </a:p>
          <a:p>
            <a:pPr marL="0" indent="0" eaLnBrk="1" hangingPunct="1">
              <a:buFontTx/>
              <a:buNone/>
            </a:pPr>
            <a:endParaRPr lang="en-GB" kern="0" dirty="0"/>
          </a:p>
          <a:p>
            <a:pPr marL="0" indent="0" eaLnBrk="1" hangingPunct="1">
              <a:buFontTx/>
              <a:buNone/>
            </a:pPr>
            <a:endParaRPr lang="en-GB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CF327-34D9-4D45-AE1C-27F3325A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Methods</a:t>
            </a:r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5F018F0-2107-4E9C-A414-DAA51B8D4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60" y="1897200"/>
            <a:ext cx="7979852" cy="43876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EEEBB7-8A1A-4B39-8B57-17662F4186C0}"/>
              </a:ext>
            </a:extLst>
          </p:cNvPr>
          <p:cNvSpPr txBox="1"/>
          <p:nvPr/>
        </p:nvSpPr>
        <p:spPr>
          <a:xfrm>
            <a:off x="8853948" y="1897626"/>
            <a:ext cx="307503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rial"/>
                <a:cs typeface="Arial"/>
              </a:rPr>
              <a:t>"For authors to feel comfortable reporting balanced results and detailing the weaknesses of their new methods, the acceptance of nuanced pictures and open statements must increase."</a:t>
            </a:r>
          </a:p>
          <a:p>
            <a:endParaRPr lang="en-US" sz="1800" dirty="0">
              <a:solidFill>
                <a:srgbClr val="333333"/>
              </a:solidFill>
              <a:latin typeface="Arial"/>
              <a:cs typeface="Arial"/>
            </a:endParaRPr>
          </a:p>
          <a:p>
            <a:r>
              <a:rPr lang="en-US" sz="1800" dirty="0">
                <a:solidFill>
                  <a:srgbClr val="333333"/>
                </a:solidFill>
                <a:latin typeface="Arial"/>
                <a:cs typeface="Arial"/>
              </a:rPr>
              <a:t>"</a:t>
            </a:r>
            <a:r>
              <a:rPr lang="en-US" sz="1800" dirty="0">
                <a:latin typeface="Arial"/>
                <a:cs typeface="Times"/>
              </a:rPr>
              <a:t>the general scientific community and the journals in particular can play a positive role by acknowledging that neutral method-comparison studies are valuable research contributions"</a:t>
            </a:r>
            <a:endParaRPr lang="en-US" sz="1800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0156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5D8-5A4F-4D01-B50E-61C2B5F8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A2EF-5D00-4605-BA90-3C4860EA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555"/>
            <a:ext cx="10871200" cy="51496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Banerjee S, et al. </a:t>
            </a:r>
            <a:r>
              <a:rPr lang="en-GB" b="1" dirty="0" err="1"/>
              <a:t>Tejaas</a:t>
            </a:r>
            <a:r>
              <a:rPr lang="en-GB" b="1" dirty="0"/>
              <a:t>: reverse regression increases power for detecting trans-</a:t>
            </a:r>
            <a:r>
              <a:rPr lang="en-GB" b="1" dirty="0" err="1"/>
              <a:t>eQTLs</a:t>
            </a:r>
            <a:r>
              <a:rPr lang="en-GB" dirty="0"/>
              <a:t>. Genome Biol. 2021 May 6;22(1):142. </a:t>
            </a:r>
          </a:p>
          <a:p>
            <a:pPr>
              <a:buFontTx/>
              <a:buChar char="-"/>
            </a:pPr>
            <a:r>
              <a:rPr lang="en-GB" dirty="0"/>
              <a:t>Identify trans-</a:t>
            </a:r>
            <a:r>
              <a:rPr lang="en-GB" dirty="0" err="1"/>
              <a:t>eQTLs</a:t>
            </a:r>
            <a:r>
              <a:rPr lang="en-GB" dirty="0"/>
              <a:t> by testing association with all genes simultaneously using penalised regression</a:t>
            </a:r>
          </a:p>
          <a:p>
            <a:pPr>
              <a:buFontTx/>
              <a:buChar char="-"/>
            </a:pPr>
            <a:r>
              <a:rPr lang="en-GB" dirty="0"/>
              <a:t>Identify 18,851 trans </a:t>
            </a:r>
            <a:r>
              <a:rPr lang="en-GB" dirty="0" err="1"/>
              <a:t>eQTLs</a:t>
            </a:r>
            <a:r>
              <a:rPr lang="en-GB" dirty="0"/>
              <a:t> in </a:t>
            </a:r>
            <a:r>
              <a:rPr lang="en-GB" dirty="0" err="1"/>
              <a:t>GTEx</a:t>
            </a:r>
            <a:r>
              <a:rPr lang="en-GB" dirty="0"/>
              <a:t> across 49 tissues (</a:t>
            </a:r>
            <a:r>
              <a:rPr lang="en-GB" dirty="0" err="1"/>
              <a:t>cf</a:t>
            </a:r>
            <a:r>
              <a:rPr lang="en-GB" dirty="0"/>
              <a:t> only 141 identified previously)</a:t>
            </a: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Talukder A, Barham C, Li X, Hu H. </a:t>
            </a:r>
            <a:r>
              <a:rPr lang="en-GB" b="1" dirty="0"/>
              <a:t>Interpretation of deep learning in genomics and epigenomics</a:t>
            </a:r>
            <a:r>
              <a:rPr lang="en-GB" dirty="0"/>
              <a:t>. Brief </a:t>
            </a:r>
            <a:r>
              <a:rPr lang="en-GB" dirty="0" err="1"/>
              <a:t>Bioinform</a:t>
            </a:r>
            <a:r>
              <a:rPr lang="en-GB" dirty="0"/>
              <a:t>. 2021 May 20;22(3):bbaa177.</a:t>
            </a:r>
          </a:p>
          <a:p>
            <a:pPr>
              <a:buFontTx/>
              <a:buChar char="-"/>
            </a:pPr>
            <a:r>
              <a:rPr lang="en-GB" dirty="0"/>
              <a:t>Describe methods for interpreting deep neural network models</a:t>
            </a:r>
          </a:p>
          <a:p>
            <a:pPr>
              <a:buFontTx/>
              <a:buChar char="-"/>
            </a:pPr>
            <a:r>
              <a:rPr lang="en-GB" dirty="0"/>
              <a:t>Discuss how they have/can be applied in genomics and epigenomics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483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4BB3-CF62-409B-9CDF-AA1F87C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Protein-wide association studies (PWAS)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4E50-1868-4F54-A533-E0B370AD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Will be worth comparing associations of these outcomes/phenotypes with DNA methylation and DNA methylation models of protein abundance.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Covid-19</a:t>
            </a:r>
          </a:p>
          <a:p>
            <a:pPr marL="0" indent="0">
              <a:buNone/>
            </a:pPr>
            <a:r>
              <a:rPr lang="en-GB" dirty="0" err="1"/>
              <a:t>Filbin</a:t>
            </a:r>
            <a:r>
              <a:rPr lang="en-GB" dirty="0"/>
              <a:t> MR, et al. Longitudinal proteomic analysis of severe COVID-19 reveals survival-associated signatures, tissue-specific cell death, and cell-cell interactions. Cell Rep Med. 2021 May 18;2(5):100287.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Metabolic syndrome</a:t>
            </a:r>
          </a:p>
          <a:p>
            <a:pPr marL="0" indent="0">
              <a:buNone/>
            </a:pPr>
            <a:r>
              <a:rPr lang="en-GB" dirty="0" err="1"/>
              <a:t>Elhadad</a:t>
            </a:r>
            <a:r>
              <a:rPr lang="en-GB" dirty="0"/>
              <a:t> MA, et al. Metabolic syndrome and the plasma proteome: from association to causation. Cardiovasc </a:t>
            </a:r>
            <a:r>
              <a:rPr lang="en-GB" dirty="0" err="1"/>
              <a:t>Diabetol</a:t>
            </a:r>
            <a:r>
              <a:rPr lang="en-GB" dirty="0"/>
              <a:t>. 2021 May 20;20(1):111.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Cardiorespiratory fitness</a:t>
            </a:r>
          </a:p>
          <a:p>
            <a:pPr marL="0" indent="0">
              <a:buNone/>
            </a:pPr>
            <a:r>
              <a:rPr lang="en-GB" dirty="0"/>
              <a:t>Robbins JM, et al. Human plasma proteomic profiles indicative of cardiorespiratory fitness. Nat </a:t>
            </a:r>
            <a:r>
              <a:rPr lang="en-GB" dirty="0" err="1"/>
              <a:t>Metab</a:t>
            </a:r>
            <a:r>
              <a:rPr lang="en-GB" dirty="0"/>
              <a:t>. 2021 May 27.</a:t>
            </a:r>
          </a:p>
        </p:txBody>
      </p:sp>
    </p:spTree>
    <p:extLst>
      <p:ext uri="{BB962C8B-B14F-4D97-AF65-F5344CB8AC3E}">
        <p14:creationId xmlns:p14="http://schemas.microsoft.com/office/powerpoint/2010/main" val="9669003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COVID-19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4315"/>
              </p:ext>
            </p:extLst>
          </p:nvPr>
        </p:nvGraphicFramePr>
        <p:xfrm>
          <a:off x="767409" y="1268416"/>
          <a:ext cx="10713392" cy="173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11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718323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19310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279827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638374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33867313</a:t>
                      </a:r>
                      <a:r>
                        <a:rPr lang="en-GB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COVID-19 severity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194 mild, 213 severe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34034806</a:t>
                      </a:r>
                      <a:r>
                        <a:rPr lang="en-GB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COVID-19 outcome</a:t>
                      </a:r>
                    </a:p>
                    <a:p>
                      <a:pPr algn="l"/>
                      <a:r>
                        <a:rPr lang="en-US" dirty="0"/>
                        <a:t>COVID-19 severity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102 cases, 39 </a:t>
                      </a:r>
                      <a:r>
                        <a:rPr lang="en-US" dirty="0" err="1"/>
                        <a:t>ctrls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100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1505 DMRs (</a:t>
                      </a:r>
                      <a:r>
                        <a:rPr lang="en-US" dirty="0" err="1"/>
                        <a:t>DMRcate</a:t>
                      </a:r>
                      <a:r>
                        <a:rPr lang="en-US" dirty="0"/>
                        <a:t>)</a:t>
                      </a:r>
                    </a:p>
                    <a:p>
                      <a:pPr algn="l"/>
                      <a:r>
                        <a:rPr lang="en-US" dirty="0"/>
                        <a:t>19 DMRs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82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767409" y="3429000"/>
            <a:ext cx="96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1</a:t>
            </a:r>
            <a:r>
              <a:rPr lang="en-US" sz="1800" dirty="0">
                <a:latin typeface="+mn-lt"/>
              </a:rPr>
              <a:t>Create ‘EPICOVID’ score for predicting severity but use 44 CpG sites which were replicated in testing dataset.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GB" sz="18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2</a:t>
            </a:r>
            <a:r>
              <a:rPr lang="en-US" sz="1800" dirty="0">
                <a:latin typeface="+mn-lt"/>
              </a:rPr>
              <a:t>Reference first study in Discussion but make no effort to compare findings.</a:t>
            </a:r>
            <a:endParaRPr lang="en-GB" sz="18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risk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08365"/>
              </p:ext>
            </p:extLst>
          </p:nvPr>
        </p:nvGraphicFramePr>
        <p:xfrm>
          <a:off x="767408" y="1268416"/>
          <a:ext cx="11233247" cy="18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34008478*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Lung cancer risk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208 pre-diagnostic cases, 222 </a:t>
                      </a:r>
                      <a:r>
                        <a:rPr lang="en-US" dirty="0" err="1"/>
                        <a:t>ctrls</a:t>
                      </a:r>
                      <a:r>
                        <a:rPr lang="en-US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8731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33980183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CVD 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83 pre-diagnostic cases, 83 matched </a:t>
                      </a:r>
                      <a:r>
                        <a:rPr lang="en-US" dirty="0" err="1"/>
                        <a:t>ctrls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7926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33964519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PTSD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74 PTSD, 75 traumatized </a:t>
                      </a:r>
                      <a:r>
                        <a:rPr lang="en-US" dirty="0" err="1"/>
                        <a:t>ctrls</a:t>
                      </a:r>
                      <a:r>
                        <a:rPr lang="en-US" dirty="0"/>
                        <a:t>, 75 </a:t>
                      </a:r>
                      <a:r>
                        <a:rPr lang="en-US" dirty="0" err="1"/>
                        <a:t>ctrls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49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587C6E-C496-4792-80CF-3D884EF54243}"/>
              </a:ext>
            </a:extLst>
          </p:cNvPr>
          <p:cNvSpPr txBox="1"/>
          <p:nvPr/>
        </p:nvSpPr>
        <p:spPr>
          <a:xfrm>
            <a:off x="767409" y="3429000"/>
            <a:ext cx="964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*Controlled for smoking using a DNA methylation smoking so no typical smoking CpG sites included in the 16.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1934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exposure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225624"/>
              </p:ext>
            </p:extLst>
          </p:nvPr>
        </p:nvGraphicFramePr>
        <p:xfrm>
          <a:off x="767409" y="1268416"/>
          <a:ext cx="9865097" cy="18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232250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693127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34044884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Placenta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343 placentas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43429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33990564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Coffee and tea intake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15789 (15 cohorts)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 (coffee)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55877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33993705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Alcohol intake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Blood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57 MZ twins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r>
                        <a:rPr lang="en-GB" sz="1800" baseline="30000" dirty="0">
                          <a:solidFill>
                            <a:srgbClr val="000000"/>
                          </a:solidFill>
                          <a:latin typeface="+mn-lt"/>
                        </a:rPr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672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76FB2-D950-49F3-8576-09093CDAF053}"/>
              </a:ext>
            </a:extLst>
          </p:cNvPr>
          <p:cNvSpPr txBox="1"/>
          <p:nvPr/>
        </p:nvSpPr>
        <p:spPr>
          <a:xfrm>
            <a:off x="767409" y="3429000"/>
            <a:ext cx="96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aseline="30000" dirty="0">
                <a:solidFill>
                  <a:srgbClr val="000000"/>
                </a:solidFill>
                <a:latin typeface="+mn-lt"/>
              </a:rPr>
              <a:t>* </a:t>
            </a:r>
            <a:r>
              <a:rPr lang="en-US" sz="1800" dirty="0" err="1">
                <a:latin typeface="+mn-lt"/>
              </a:rPr>
              <a:t>Cpg</a:t>
            </a:r>
            <a:r>
              <a:rPr lang="en-US" sz="1800" dirty="0">
                <a:latin typeface="+mn-lt"/>
              </a:rPr>
              <a:t> site has never been linked to alcohol intake previously.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5242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8BA-BBF6-4F6B-A0A9-7D8689EF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epigenetics of T1D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24D1-3E6E-484D-A894-9F9753EC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Chiou</a:t>
            </a:r>
            <a:r>
              <a:rPr lang="en-GB" dirty="0"/>
              <a:t> J, et al. </a:t>
            </a:r>
            <a:r>
              <a:rPr lang="en-GB" b="1" dirty="0"/>
              <a:t>Interpreting type 1 diabetes risk with genetics and single-cell epigenomics</a:t>
            </a:r>
            <a:r>
              <a:rPr lang="en-GB" dirty="0"/>
              <a:t>. Nature. 2021 May 19.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GWAS of type 1 diabetes (n=520,850 samples)</a:t>
            </a:r>
          </a:p>
          <a:p>
            <a:pPr marL="457200" indent="-457200">
              <a:buAutoNum type="arabicPeriod"/>
            </a:pPr>
            <a:r>
              <a:rPr lang="en-GB" dirty="0"/>
              <a:t>Create ‘open chromatin’ profiles for individual blood and pancreas cells  (</a:t>
            </a:r>
            <a:r>
              <a:rPr lang="en-GB" dirty="0" err="1"/>
              <a:t>snATAC-seq</a:t>
            </a:r>
            <a:r>
              <a:rPr lang="en-GB" dirty="0"/>
              <a:t> for 131,544 </a:t>
            </a:r>
            <a:r>
              <a:rPr lang="en-GB" dirty="0" err="1"/>
              <a:t>nulcei</a:t>
            </a:r>
            <a:r>
              <a:rPr lang="en-GB" dirty="0"/>
              <a:t>)</a:t>
            </a:r>
          </a:p>
          <a:p>
            <a:pPr marL="457200" indent="-457200">
              <a:buAutoNum type="arabicPeriod"/>
            </a:pPr>
            <a:r>
              <a:rPr lang="en-GB" dirty="0"/>
              <a:t>Use </a:t>
            </a:r>
            <a:r>
              <a:rPr lang="en-GB" dirty="0" err="1"/>
              <a:t>snATAC-seq</a:t>
            </a:r>
            <a:r>
              <a:rPr lang="en-GB" dirty="0"/>
              <a:t> profiles to cluster nuclei by cell-type</a:t>
            </a:r>
          </a:p>
          <a:p>
            <a:pPr marL="457200" indent="-457200">
              <a:buAutoNum type="arabicPeriod"/>
            </a:pPr>
            <a:r>
              <a:rPr lang="en-GB" dirty="0"/>
              <a:t>Test enrichment of T1D genetic variants in open chromatin by cell type</a:t>
            </a:r>
            <a:br>
              <a:rPr lang="en-GB" dirty="0"/>
            </a:br>
            <a:r>
              <a:rPr lang="en-GB" dirty="0"/>
              <a:t>- T1D variants enriched in various T cells in blood </a:t>
            </a:r>
            <a:r>
              <a:rPr lang="en-GB" i="1" dirty="0"/>
              <a:t>but not in pancreas immune cells!</a:t>
            </a:r>
            <a:br>
              <a:rPr lang="en-GB" i="1" dirty="0"/>
            </a:br>
            <a:r>
              <a:rPr lang="en-GB" i="1" dirty="0"/>
              <a:t>- </a:t>
            </a:r>
            <a:r>
              <a:rPr lang="en-GB" dirty="0"/>
              <a:t>T2D variants enriched in pancreatic endocrine, acinar, ductal cells</a:t>
            </a:r>
            <a:br>
              <a:rPr lang="en-GB" dirty="0"/>
            </a:br>
            <a:r>
              <a:rPr lang="en-GB" dirty="0"/>
              <a:t>- however, restricting to cell-type-specific open chromatin identified enrichments in pancreatic cell types like beta cells</a:t>
            </a:r>
          </a:p>
          <a:p>
            <a:pPr marL="457200" indent="-457200">
              <a:buAutoNum type="arabicPeriod"/>
            </a:pPr>
            <a:r>
              <a:rPr lang="en-GB" dirty="0"/>
              <a:t>Pursue story of </a:t>
            </a:r>
            <a:r>
              <a:rPr lang="en-GB" i="1" dirty="0"/>
              <a:t>CFTR</a:t>
            </a:r>
            <a:r>
              <a:rPr lang="en-GB" dirty="0"/>
              <a:t> locus which contains one T1D variant …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534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9971-8F8C-4B4C-AEEC-9758411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epigenetics of Atherosclerosis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BE84-82EC-4CAE-8773-11C43E44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Örd</a:t>
            </a:r>
            <a:r>
              <a:rPr lang="en-GB" dirty="0"/>
              <a:t> T, et al. </a:t>
            </a:r>
            <a:r>
              <a:rPr lang="en-GB" b="1" dirty="0"/>
              <a:t>Single-Cell Epigenomics and Functional Fine-Mapping of Atherosclerosis GWAS Loci</a:t>
            </a:r>
            <a:r>
              <a:rPr lang="en-GB" dirty="0"/>
              <a:t>. </a:t>
            </a:r>
            <a:r>
              <a:rPr lang="en-GB" dirty="0" err="1"/>
              <a:t>Circ</a:t>
            </a:r>
            <a:r>
              <a:rPr lang="en-GB" dirty="0"/>
              <a:t> Res. 2021 May 24.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7,000 cells derived from human atherosclerotic lesions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5 </a:t>
            </a:r>
            <a:r>
              <a:rPr lang="en-GB" dirty="0" err="1"/>
              <a:t>lesional</a:t>
            </a:r>
            <a:r>
              <a:rPr lang="en-GB" dirty="0"/>
              <a:t> cell types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Coronary Artery Disease associated genetic variants enriched in endothelial and smooth muscle cell-specific open chromatin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“We present several examples where the chromatin accessibility and gene expression could be assigned to one cell type predicting the cell type of action for CAD loci.” </a:t>
            </a:r>
          </a:p>
        </p:txBody>
      </p:sp>
    </p:spTree>
    <p:extLst>
      <p:ext uri="{BB962C8B-B14F-4D97-AF65-F5344CB8AC3E}">
        <p14:creationId xmlns:p14="http://schemas.microsoft.com/office/powerpoint/2010/main" val="2994264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246-D388-44B0-A880-F5F8B68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 analysis of hypertension and the kidney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39D6-D7FB-450D-8F18-82915F08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Eales JM, et al. </a:t>
            </a:r>
            <a:r>
              <a:rPr lang="en-GB" b="1" dirty="0"/>
              <a:t>Uncovering genetic mechanisms of hypertension through multi-</a:t>
            </a:r>
            <a:r>
              <a:rPr lang="en-GB" b="1" dirty="0" err="1"/>
              <a:t>omic</a:t>
            </a:r>
            <a:r>
              <a:rPr lang="en-GB" b="1" dirty="0"/>
              <a:t> analysis of the kidney</a:t>
            </a:r>
            <a:r>
              <a:rPr lang="en-GB" dirty="0"/>
              <a:t>. Nat Genet. 2021 May;53(5):630-637.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Samples</a:t>
            </a:r>
            <a:r>
              <a:rPr lang="en-GB" dirty="0"/>
              <a:t>: n=430 kidneys </a:t>
            </a:r>
          </a:p>
          <a:p>
            <a:pPr marL="0" indent="0">
              <a:buNone/>
            </a:pPr>
            <a:r>
              <a:rPr lang="en-GB" b="1" dirty="0"/>
              <a:t>Data</a:t>
            </a:r>
            <a:r>
              <a:rPr lang="en-GB" dirty="0"/>
              <a:t>: blood pressure, genotype, gene expression, alternative splicing, DNA methylation</a:t>
            </a:r>
          </a:p>
          <a:p>
            <a:pPr marL="0" indent="0">
              <a:buNone/>
            </a:pPr>
            <a:r>
              <a:rPr lang="en-GB" b="1" dirty="0"/>
              <a:t>Previous GWAS of BP</a:t>
            </a:r>
            <a:r>
              <a:rPr lang="en-GB" dirty="0"/>
              <a:t>: 918 associations</a:t>
            </a:r>
          </a:p>
          <a:p>
            <a:pPr marL="0" indent="0">
              <a:buNone/>
            </a:pPr>
            <a:r>
              <a:rPr lang="en-GB" b="1" dirty="0"/>
              <a:t>Kidney drugs</a:t>
            </a:r>
            <a:r>
              <a:rPr lang="en-GB" dirty="0"/>
              <a:t>: 210 drugs that target 49 </a:t>
            </a:r>
          </a:p>
          <a:p>
            <a:pPr marL="0" indent="0">
              <a:buNone/>
            </a:pPr>
            <a:r>
              <a:rPr lang="en-GB" b="1" dirty="0"/>
              <a:t>Methods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cis-</a:t>
            </a:r>
            <a:r>
              <a:rPr lang="en-GB" dirty="0" err="1"/>
              <a:t>eQTL</a:t>
            </a:r>
            <a:r>
              <a:rPr lang="en-GB" dirty="0"/>
              <a:t>, </a:t>
            </a:r>
            <a:r>
              <a:rPr lang="en-GB" dirty="0" err="1"/>
              <a:t>sQTL</a:t>
            </a:r>
            <a:r>
              <a:rPr lang="en-GB" dirty="0"/>
              <a:t> and </a:t>
            </a:r>
            <a:r>
              <a:rPr lang="en-GB" dirty="0" err="1"/>
              <a:t>mQTL</a:t>
            </a:r>
            <a:r>
              <a:rPr lang="en-GB" dirty="0"/>
              <a:t>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Two-Sample MR to evaluate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effect of BP genetic variation on related outcomes (e.g. CHD)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effect of renal genes/methylation on BP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2402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246-D388-44B0-A880-F5F8B68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Omics analysis of hypertension and the kidney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39D6-D7FB-450D-8F18-82915F08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Eales JM, et al. </a:t>
            </a:r>
            <a:r>
              <a:rPr lang="en-GB" b="1" dirty="0"/>
              <a:t>Uncovering genetic mechanisms of hypertension through multi-</a:t>
            </a:r>
            <a:r>
              <a:rPr lang="en-GB" b="1" dirty="0" err="1"/>
              <a:t>omic</a:t>
            </a:r>
            <a:r>
              <a:rPr lang="en-GB" b="1" dirty="0"/>
              <a:t> analysis of the kidney</a:t>
            </a:r>
            <a:r>
              <a:rPr lang="en-GB" dirty="0"/>
              <a:t>. Nat Genet. 2021 May;53(5):630-637.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eQTL</a:t>
            </a:r>
            <a:r>
              <a:rPr lang="en-GB" dirty="0"/>
              <a:t> analysis links 232/918 BP SNPs (</a:t>
            </a:r>
            <a:r>
              <a:rPr lang="en-GB" dirty="0" err="1"/>
              <a:t>eSNPs</a:t>
            </a:r>
            <a:r>
              <a:rPr lang="en-GB" dirty="0"/>
              <a:t>) to genes (</a:t>
            </a:r>
            <a:r>
              <a:rPr lang="en-GB" dirty="0" err="1"/>
              <a:t>eGenes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sQTL</a:t>
            </a:r>
            <a:r>
              <a:rPr lang="en-GB" dirty="0"/>
              <a:t> analysis links 164/918 BP SNPs (</a:t>
            </a:r>
            <a:r>
              <a:rPr lang="en-GB" dirty="0" err="1"/>
              <a:t>sSNPs</a:t>
            </a:r>
            <a:r>
              <a:rPr lang="en-GB" dirty="0"/>
              <a:t>) to gene splicing (</a:t>
            </a:r>
            <a:r>
              <a:rPr lang="en-GB" dirty="0" err="1"/>
              <a:t>sGenes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mQTL</a:t>
            </a:r>
            <a:r>
              <a:rPr lang="en-GB" dirty="0"/>
              <a:t> analysis links 357/918 BP SNPs (</a:t>
            </a:r>
            <a:r>
              <a:rPr lang="en-GB" dirty="0" err="1"/>
              <a:t>mSNPs</a:t>
            </a:r>
            <a:r>
              <a:rPr lang="en-GB" dirty="0"/>
              <a:t>) to CpG methylation (</a:t>
            </a:r>
            <a:r>
              <a:rPr lang="en-GB" dirty="0" err="1"/>
              <a:t>mSites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eSNPs</a:t>
            </a:r>
            <a:r>
              <a:rPr lang="en-GB" dirty="0"/>
              <a:t>, </a:t>
            </a:r>
            <a:r>
              <a:rPr lang="en-GB" dirty="0" err="1"/>
              <a:t>sSNPs</a:t>
            </a:r>
            <a:r>
              <a:rPr lang="en-GB" dirty="0"/>
              <a:t> and </a:t>
            </a:r>
            <a:r>
              <a:rPr lang="en-GB" dirty="0" err="1"/>
              <a:t>mSNPs</a:t>
            </a:r>
            <a:r>
              <a:rPr lang="en-GB" dirty="0"/>
              <a:t> as MR instruments showed slightly stronger effects than other BP SNPs for outcomes CHD and stroke but not different for other outcomes.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Evidence for causal effects of 309 (e/</a:t>
            </a:r>
            <a:r>
              <a:rPr lang="en-GB" dirty="0" err="1"/>
              <a:t>sGenes</a:t>
            </a:r>
            <a:r>
              <a:rPr lang="en-GB" dirty="0"/>
              <a:t>/</a:t>
            </a:r>
            <a:r>
              <a:rPr lang="en-GB" dirty="0" err="1"/>
              <a:t>mSites</a:t>
            </a:r>
            <a:r>
              <a:rPr lang="en-GB" dirty="0"/>
              <a:t>) on BP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323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A3A-E10B-41FE-9947-5837639A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18B3-CA9E-4907-BFB7-27C472D9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Review of biomarkers</a:t>
            </a:r>
          </a:p>
          <a:p>
            <a:pPr marL="0" indent="0">
              <a:buNone/>
            </a:pPr>
            <a:r>
              <a:rPr lang="en-GB" sz="1800" dirty="0"/>
              <a:t>Li X, </a:t>
            </a:r>
            <a:r>
              <a:rPr lang="en-GB" sz="1800" dirty="0" err="1"/>
              <a:t>Ploner</a:t>
            </a:r>
            <a:r>
              <a:rPr lang="en-GB" sz="1800" dirty="0"/>
              <a:t> A, Wang Y, Zhan Y, Pedersen NL, Magnusson PK, </a:t>
            </a:r>
            <a:r>
              <a:rPr lang="en-GB" sz="1800" dirty="0" err="1"/>
              <a:t>Jylhävä</a:t>
            </a:r>
            <a:r>
              <a:rPr lang="en-GB" sz="1800" dirty="0"/>
              <a:t> J, </a:t>
            </a:r>
            <a:r>
              <a:rPr lang="en-GB" sz="1800" u="sng" dirty="0" err="1"/>
              <a:t>Hägg</a:t>
            </a:r>
            <a:r>
              <a:rPr lang="en-GB" sz="1800" u="sng" dirty="0"/>
              <a:t> S</a:t>
            </a:r>
            <a:r>
              <a:rPr lang="en-GB" sz="1800" dirty="0"/>
              <a:t>. Clinical biomarkers and associations with </a:t>
            </a:r>
            <a:r>
              <a:rPr lang="en-GB" sz="1800" dirty="0" err="1"/>
              <a:t>healthspan</a:t>
            </a:r>
            <a:r>
              <a:rPr lang="en-GB" sz="1800" dirty="0"/>
              <a:t> and lifespan: Evidence from observational and genetic data. </a:t>
            </a:r>
            <a:r>
              <a:rPr lang="en-GB" sz="1800" dirty="0" err="1"/>
              <a:t>EBioMedicine</a:t>
            </a:r>
            <a:r>
              <a:rPr lang="en-GB" sz="1800" dirty="0"/>
              <a:t>. 2021 Apr;66:103318.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Review of sex and aging</a:t>
            </a:r>
          </a:p>
          <a:p>
            <a:pPr marL="0" indent="0">
              <a:buNone/>
            </a:pPr>
            <a:r>
              <a:rPr lang="en-GB" sz="1800" u="sng" dirty="0" err="1"/>
              <a:t>Hägg</a:t>
            </a:r>
            <a:r>
              <a:rPr lang="en-GB" sz="1800" u="sng" dirty="0"/>
              <a:t> S</a:t>
            </a:r>
            <a:r>
              <a:rPr lang="en-GB" sz="1800" dirty="0"/>
              <a:t>, </a:t>
            </a:r>
            <a:r>
              <a:rPr lang="en-GB" sz="1800" dirty="0" err="1"/>
              <a:t>Jylhävä</a:t>
            </a:r>
            <a:r>
              <a:rPr lang="en-GB" sz="1800" dirty="0"/>
              <a:t> J. Sex differences in biological aging with a focus on human studies. </a:t>
            </a:r>
            <a:r>
              <a:rPr lang="en-GB" sz="1800" dirty="0" err="1"/>
              <a:t>Elife</a:t>
            </a:r>
            <a:r>
              <a:rPr lang="en-GB" sz="1800" dirty="0"/>
              <a:t>. 2021 May 13;10:e63425.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Skeletal muscle</a:t>
            </a:r>
          </a:p>
          <a:p>
            <a:pPr marL="0" indent="0">
              <a:buNone/>
            </a:pPr>
            <a:r>
              <a:rPr lang="en-GB" sz="1800" dirty="0" err="1"/>
              <a:t>Sillanpää</a:t>
            </a:r>
            <a:r>
              <a:rPr lang="en-GB" sz="1800" dirty="0"/>
              <a:t> E, et al. Blood and skeletal muscle ageing determined by epigenetic clocks and their associations with physical activity and functioning. Clin Epigenetics. 2021 May 17;13(1):110. </a:t>
            </a:r>
          </a:p>
          <a:p>
            <a:pPr marL="400050" lvl="1" indent="0">
              <a:buNone/>
            </a:pPr>
            <a:r>
              <a:rPr lang="en-GB" sz="1800" dirty="0"/>
              <a:t>“Based on our results, the investigated epigenetic clocks have rather low value in estimating muscle ageing with respect to the physiological adaptations that typically occur due to ageing or PA.”</a:t>
            </a:r>
          </a:p>
        </p:txBody>
      </p:sp>
    </p:spTree>
    <p:extLst>
      <p:ext uri="{BB962C8B-B14F-4D97-AF65-F5344CB8AC3E}">
        <p14:creationId xmlns:p14="http://schemas.microsoft.com/office/powerpoint/2010/main" val="7018479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1049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EU WARM GRAY Powerpoint Template</vt:lpstr>
      <vt:lpstr>MRC slides template</vt:lpstr>
      <vt:lpstr>PowerPoint Presentation</vt:lpstr>
      <vt:lpstr>EWAS of COVID-19</vt:lpstr>
      <vt:lpstr>EWAS of risk</vt:lpstr>
      <vt:lpstr>EWAS of exposure</vt:lpstr>
      <vt:lpstr>Single-cell epigenetics of T1D</vt:lpstr>
      <vt:lpstr>Single-cell epigenetics of Atherosclerosis </vt:lpstr>
      <vt:lpstr>Omics analysis of hypertension and the kidney</vt:lpstr>
      <vt:lpstr>Omics analysis of hypertension and the kidney</vt:lpstr>
      <vt:lpstr>Aging</vt:lpstr>
      <vt:lpstr>Methods</vt:lpstr>
      <vt:lpstr>Methods</vt:lpstr>
      <vt:lpstr>Protein-wide association studies (PWAS)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2021-06-07T11:01:14Z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