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61" r:id="rId3"/>
    <p:sldId id="258" r:id="rId4"/>
    <p:sldId id="260" r:id="rId5"/>
    <p:sldId id="262" r:id="rId6"/>
    <p:sldId id="270" r:id="rId7"/>
    <p:sldId id="271" r:id="rId8"/>
    <p:sldId id="263" r:id="rId9"/>
    <p:sldId id="256" r:id="rId10"/>
    <p:sldId id="264" r:id="rId11"/>
    <p:sldId id="269" r:id="rId12"/>
    <p:sldId id="265" r:id="rId13"/>
    <p:sldId id="266" r:id="rId14"/>
    <p:sldId id="268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BF01C8-C91C-DBB3-8D78-42C9767D41A3}" v="1" dt="2019-03-26T09:09:38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2716" autoAdjust="0"/>
  </p:normalViewPr>
  <p:slideViewPr>
    <p:cSldViewPr snapToGrid="0">
      <p:cViewPr varScale="1">
        <p:scale>
          <a:sx n="62" d="100"/>
          <a:sy n="62" d="100"/>
        </p:scale>
        <p:origin x="14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S::ms13525@bristol.ac.uk::2709995e-3ea8-4fb0-9b62-eb8034dec529" providerId="AD" clId="Web-{DCBF01C8-C91C-DBB3-8D78-42C9767D41A3}"/>
    <pc:docChg chg="addSld delSld modSld sldOrd">
      <pc:chgData name="Matthew Suderman" userId="S::ms13525@bristol.ac.uk::2709995e-3ea8-4fb0-9b62-eb8034dec529" providerId="AD" clId="Web-{DCBF01C8-C91C-DBB3-8D78-42C9767D41A3}" dt="2019-03-26T09:27:13.202" v="1292" actId="20577"/>
      <pc:docMkLst>
        <pc:docMk/>
      </pc:docMkLst>
      <pc:sldChg chg="ord">
        <pc:chgData name="Matthew Suderman" userId="S::ms13525@bristol.ac.uk::2709995e-3ea8-4fb0-9b62-eb8034dec529" providerId="AD" clId="Web-{DCBF01C8-C91C-DBB3-8D78-42C9767D41A3}" dt="2019-03-26T07:44:29.540" v="225"/>
        <pc:sldMkLst>
          <pc:docMk/>
          <pc:sldMk cId="4258202126" sldId="256"/>
        </pc:sldMkLst>
      </pc:sldChg>
      <pc:sldChg chg="ord">
        <pc:chgData name="Matthew Suderman" userId="S::ms13525@bristol.ac.uk::2709995e-3ea8-4fb0-9b62-eb8034dec529" providerId="AD" clId="Web-{DCBF01C8-C91C-DBB3-8D78-42C9767D41A3}" dt="2019-03-26T07:58:45.498" v="438"/>
        <pc:sldMkLst>
          <pc:docMk/>
          <pc:sldMk cId="1333590016" sldId="258"/>
        </pc:sldMkLst>
      </pc:sldChg>
      <pc:sldChg chg="addSp delSp modSp new mod ord setBg modClrScheme addAnim modAnim chgLayout">
        <pc:chgData name="Matthew Suderman" userId="S::ms13525@bristol.ac.uk::2709995e-3ea8-4fb0-9b62-eb8034dec529" providerId="AD" clId="Web-{DCBF01C8-C91C-DBB3-8D78-42C9767D41A3}" dt="2019-03-26T07:57:51.420" v="436"/>
        <pc:sldMkLst>
          <pc:docMk/>
          <pc:sldMk cId="2954822507" sldId="259"/>
        </pc:sldMkLst>
        <pc:spChg chg="del">
          <ac:chgData name="Matthew Suderman" userId="S::ms13525@bristol.ac.uk::2709995e-3ea8-4fb0-9b62-eb8034dec529" providerId="AD" clId="Web-{DCBF01C8-C91C-DBB3-8D78-42C9767D41A3}" dt="2019-03-26T07:29:13.337" v="2"/>
          <ac:spMkLst>
            <pc:docMk/>
            <pc:sldMk cId="2954822507" sldId="259"/>
            <ac:spMk id="2" creationId="{C1CC806B-F708-4A23-8D6B-E2E89D0A4850}"/>
          </ac:spMkLst>
        </pc:spChg>
        <pc:spChg chg="del">
          <ac:chgData name="Matthew Suderman" userId="S::ms13525@bristol.ac.uk::2709995e-3ea8-4fb0-9b62-eb8034dec529" providerId="AD" clId="Web-{DCBF01C8-C91C-DBB3-8D78-42C9767D41A3}" dt="2019-03-26T07:29:13.337" v="2"/>
          <ac:spMkLst>
            <pc:docMk/>
            <pc:sldMk cId="2954822507" sldId="259"/>
            <ac:spMk id="3" creationId="{09680299-D124-48DF-86A5-86A9BA5197D9}"/>
          </ac:spMkLst>
        </pc:spChg>
        <pc:spChg chg="add mod">
          <ac:chgData name="Matthew Suderman" userId="S::ms13525@bristol.ac.uk::2709995e-3ea8-4fb0-9b62-eb8034dec529" providerId="AD" clId="Web-{DCBF01C8-C91C-DBB3-8D78-42C9767D41A3}" dt="2019-03-26T07:56:53.420" v="432" actId="1076"/>
          <ac:spMkLst>
            <pc:docMk/>
            <pc:sldMk cId="2954822507" sldId="259"/>
            <ac:spMk id="10" creationId="{1F9DC68A-62CD-4F03-86F9-7A5431711486}"/>
          </ac:spMkLst>
        </pc:spChg>
        <pc:picChg chg="add mod">
          <ac:chgData name="Matthew Suderman" userId="S::ms13525@bristol.ac.uk::2709995e-3ea8-4fb0-9b62-eb8034dec529" providerId="AD" clId="Web-{DCBF01C8-C91C-DBB3-8D78-42C9767D41A3}" dt="2019-03-26T07:54:03.997" v="354"/>
          <ac:picMkLst>
            <pc:docMk/>
            <pc:sldMk cId="2954822507" sldId="259"/>
            <ac:picMk id="4" creationId="{6E760BB7-8B6C-4B52-B577-77D3AADE755A}"/>
          </ac:picMkLst>
        </pc:picChg>
        <pc:picChg chg="add mod modCrop">
          <ac:chgData name="Matthew Suderman" userId="S::ms13525@bristol.ac.uk::2709995e-3ea8-4fb0-9b62-eb8034dec529" providerId="AD" clId="Web-{DCBF01C8-C91C-DBB3-8D78-42C9767D41A3}" dt="2019-03-26T07:54:54.075" v="359"/>
          <ac:picMkLst>
            <pc:docMk/>
            <pc:sldMk cId="2954822507" sldId="259"/>
            <ac:picMk id="6" creationId="{DE978682-ADC5-4A25-87D0-98F1E874F5EE}"/>
          </ac:picMkLst>
        </pc:picChg>
        <pc:picChg chg="add mod modCrop">
          <ac:chgData name="Matthew Suderman" userId="S::ms13525@bristol.ac.uk::2709995e-3ea8-4fb0-9b62-eb8034dec529" providerId="AD" clId="Web-{DCBF01C8-C91C-DBB3-8D78-42C9767D41A3}" dt="2019-03-26T07:54:36.841" v="357"/>
          <ac:picMkLst>
            <pc:docMk/>
            <pc:sldMk cId="2954822507" sldId="259"/>
            <ac:picMk id="8" creationId="{76CA5CA9-77EB-4C3C-8C9B-7E21A57F050A}"/>
          </ac:picMkLst>
        </pc:picChg>
      </pc:sldChg>
      <pc:sldChg chg="addSp modSp new">
        <pc:chgData name="Matthew Suderman" userId="S::ms13525@bristol.ac.uk::2709995e-3ea8-4fb0-9b62-eb8034dec529" providerId="AD" clId="Web-{DCBF01C8-C91C-DBB3-8D78-42C9767D41A3}" dt="2019-03-26T07:36:34.593" v="83" actId="20577"/>
        <pc:sldMkLst>
          <pc:docMk/>
          <pc:sldMk cId="2989983554" sldId="260"/>
        </pc:sldMkLst>
        <pc:spChg chg="add mod">
          <ac:chgData name="Matthew Suderman" userId="S::ms13525@bristol.ac.uk::2709995e-3ea8-4fb0-9b62-eb8034dec529" providerId="AD" clId="Web-{DCBF01C8-C91C-DBB3-8D78-42C9767D41A3}" dt="2019-03-26T07:36:34.593" v="83" actId="20577"/>
          <ac:spMkLst>
            <pc:docMk/>
            <pc:sldMk cId="2989983554" sldId="260"/>
            <ac:spMk id="2" creationId="{07BCB739-EC8E-4421-89AA-010CA95FB9F1}"/>
          </ac:spMkLst>
        </pc:spChg>
      </pc:sldChg>
      <pc:sldChg chg="addSp modSp new ord">
        <pc:chgData name="Matthew Suderman" userId="S::ms13525@bristol.ac.uk::2709995e-3ea8-4fb0-9b62-eb8034dec529" providerId="AD" clId="Web-{DCBF01C8-C91C-DBB3-8D78-42C9767D41A3}" dt="2019-03-26T07:58:44.123" v="437"/>
        <pc:sldMkLst>
          <pc:docMk/>
          <pc:sldMk cId="3742325103" sldId="261"/>
        </pc:sldMkLst>
        <pc:spChg chg="add mod">
          <ac:chgData name="Matthew Suderman" userId="S::ms13525@bristol.ac.uk::2709995e-3ea8-4fb0-9b62-eb8034dec529" providerId="AD" clId="Web-{DCBF01C8-C91C-DBB3-8D78-42C9767D41A3}" dt="2019-03-26T07:51:29.449" v="346" actId="20577"/>
          <ac:spMkLst>
            <pc:docMk/>
            <pc:sldMk cId="3742325103" sldId="261"/>
            <ac:spMk id="2" creationId="{2C856F03-9C65-4F19-AF68-573BEE8E7BCD}"/>
          </ac:spMkLst>
        </pc:spChg>
      </pc:sldChg>
      <pc:sldChg chg="addSp modSp new">
        <pc:chgData name="Matthew Suderman" userId="S::ms13525@bristol.ac.uk::2709995e-3ea8-4fb0-9b62-eb8034dec529" providerId="AD" clId="Web-{DCBF01C8-C91C-DBB3-8D78-42C9767D41A3}" dt="2019-03-26T07:40:02.523" v="126" actId="20577"/>
        <pc:sldMkLst>
          <pc:docMk/>
          <pc:sldMk cId="2920369637" sldId="262"/>
        </pc:sldMkLst>
        <pc:spChg chg="add mod">
          <ac:chgData name="Matthew Suderman" userId="S::ms13525@bristol.ac.uk::2709995e-3ea8-4fb0-9b62-eb8034dec529" providerId="AD" clId="Web-{DCBF01C8-C91C-DBB3-8D78-42C9767D41A3}" dt="2019-03-26T07:40:02.523" v="126" actId="20577"/>
          <ac:spMkLst>
            <pc:docMk/>
            <pc:sldMk cId="2920369637" sldId="262"/>
            <ac:spMk id="2" creationId="{035FA1D5-4A7C-4968-916F-28B4CB436C08}"/>
          </ac:spMkLst>
        </pc:spChg>
      </pc:sldChg>
      <pc:sldChg chg="addSp modSp new">
        <pc:chgData name="Matthew Suderman" userId="S::ms13525@bristol.ac.uk::2709995e-3ea8-4fb0-9b62-eb8034dec529" providerId="AD" clId="Web-{DCBF01C8-C91C-DBB3-8D78-42C9767D41A3}" dt="2019-03-26T07:40:32.086" v="146" actId="20577"/>
        <pc:sldMkLst>
          <pc:docMk/>
          <pc:sldMk cId="1716949584" sldId="263"/>
        </pc:sldMkLst>
        <pc:spChg chg="add mod">
          <ac:chgData name="Matthew Suderman" userId="S::ms13525@bristol.ac.uk::2709995e-3ea8-4fb0-9b62-eb8034dec529" providerId="AD" clId="Web-{DCBF01C8-C91C-DBB3-8D78-42C9767D41A3}" dt="2019-03-26T07:40:32.086" v="146" actId="20577"/>
          <ac:spMkLst>
            <pc:docMk/>
            <pc:sldMk cId="1716949584" sldId="263"/>
            <ac:spMk id="2" creationId="{019ABA6E-35DF-4800-B487-7A64BE8C2538}"/>
          </ac:spMkLst>
        </pc:spChg>
      </pc:sldChg>
      <pc:sldChg chg="addSp modSp new">
        <pc:chgData name="Matthew Suderman" userId="S::ms13525@bristol.ac.uk::2709995e-3ea8-4fb0-9b62-eb8034dec529" providerId="AD" clId="Web-{DCBF01C8-C91C-DBB3-8D78-42C9767D41A3}" dt="2019-03-26T07:41:10.773" v="166" actId="20577"/>
        <pc:sldMkLst>
          <pc:docMk/>
          <pc:sldMk cId="4069271216" sldId="264"/>
        </pc:sldMkLst>
        <pc:spChg chg="add mod">
          <ac:chgData name="Matthew Suderman" userId="S::ms13525@bristol.ac.uk::2709995e-3ea8-4fb0-9b62-eb8034dec529" providerId="AD" clId="Web-{DCBF01C8-C91C-DBB3-8D78-42C9767D41A3}" dt="2019-03-26T07:41:10.773" v="166" actId="20577"/>
          <ac:spMkLst>
            <pc:docMk/>
            <pc:sldMk cId="4069271216" sldId="264"/>
            <ac:spMk id="2" creationId="{865BC5EC-22DB-4D54-BE1D-A456F8857515}"/>
          </ac:spMkLst>
        </pc:spChg>
      </pc:sldChg>
      <pc:sldChg chg="addSp modSp new">
        <pc:chgData name="Matthew Suderman" userId="S::ms13525@bristol.ac.uk::2709995e-3ea8-4fb0-9b62-eb8034dec529" providerId="AD" clId="Web-{DCBF01C8-C91C-DBB3-8D78-42C9767D41A3}" dt="2019-03-26T07:41:48.305" v="183" actId="20577"/>
        <pc:sldMkLst>
          <pc:docMk/>
          <pc:sldMk cId="4293160584" sldId="265"/>
        </pc:sldMkLst>
        <pc:spChg chg="add mod">
          <ac:chgData name="Matthew Suderman" userId="S::ms13525@bristol.ac.uk::2709995e-3ea8-4fb0-9b62-eb8034dec529" providerId="AD" clId="Web-{DCBF01C8-C91C-DBB3-8D78-42C9767D41A3}" dt="2019-03-26T07:41:48.305" v="183" actId="20577"/>
          <ac:spMkLst>
            <pc:docMk/>
            <pc:sldMk cId="4293160584" sldId="265"/>
            <ac:spMk id="2" creationId="{8A16B78F-E289-492C-BE63-5B80D7FCE523}"/>
          </ac:spMkLst>
        </pc:spChg>
      </pc:sldChg>
      <pc:sldChg chg="addSp modSp new">
        <pc:chgData name="Matthew Suderman" userId="S::ms13525@bristol.ac.uk::2709995e-3ea8-4fb0-9b62-eb8034dec529" providerId="AD" clId="Web-{DCBF01C8-C91C-DBB3-8D78-42C9767D41A3}" dt="2019-03-26T07:44:19.337" v="223" actId="20577"/>
        <pc:sldMkLst>
          <pc:docMk/>
          <pc:sldMk cId="26428826" sldId="266"/>
        </pc:sldMkLst>
        <pc:spChg chg="add mod">
          <ac:chgData name="Matthew Suderman" userId="S::ms13525@bristol.ac.uk::2709995e-3ea8-4fb0-9b62-eb8034dec529" providerId="AD" clId="Web-{DCBF01C8-C91C-DBB3-8D78-42C9767D41A3}" dt="2019-03-26T07:44:19.337" v="223" actId="20577"/>
          <ac:spMkLst>
            <pc:docMk/>
            <pc:sldMk cId="26428826" sldId="266"/>
            <ac:spMk id="2" creationId="{8A934347-E454-4CF2-8B19-ECB4D0945E5C}"/>
          </ac:spMkLst>
        </pc:spChg>
      </pc:sldChg>
      <pc:sldChg chg="addSp modSp new">
        <pc:chgData name="Matthew Suderman" userId="S::ms13525@bristol.ac.uk::2709995e-3ea8-4fb0-9b62-eb8034dec529" providerId="AD" clId="Web-{DCBF01C8-C91C-DBB3-8D78-42C9767D41A3}" dt="2019-03-26T07:44:06.306" v="221" actId="1076"/>
        <pc:sldMkLst>
          <pc:docMk/>
          <pc:sldMk cId="3232620811" sldId="267"/>
        </pc:sldMkLst>
        <pc:spChg chg="add mod">
          <ac:chgData name="Matthew Suderman" userId="S::ms13525@bristol.ac.uk::2709995e-3ea8-4fb0-9b62-eb8034dec529" providerId="AD" clId="Web-{DCBF01C8-C91C-DBB3-8D78-42C9767D41A3}" dt="2019-03-26T07:44:06.306" v="221" actId="1076"/>
          <ac:spMkLst>
            <pc:docMk/>
            <pc:sldMk cId="3232620811" sldId="267"/>
            <ac:spMk id="2" creationId="{80134EA0-771D-4859-9203-80A5D748AB15}"/>
          </ac:spMkLst>
        </pc:spChg>
      </pc:sldChg>
      <pc:sldChg chg="addSp modSp new addAnim modAnim">
        <pc:chgData name="Matthew Suderman" userId="S::ms13525@bristol.ac.uk::2709995e-3ea8-4fb0-9b62-eb8034dec529" providerId="AD" clId="Web-{DCBF01C8-C91C-DBB3-8D78-42C9767D41A3}" dt="2019-03-26T08:25:53.321" v="459"/>
        <pc:sldMkLst>
          <pc:docMk/>
          <pc:sldMk cId="210399742" sldId="268"/>
        </pc:sldMkLst>
        <pc:spChg chg="add mod">
          <ac:chgData name="Matthew Suderman" userId="S::ms13525@bristol.ac.uk::2709995e-3ea8-4fb0-9b62-eb8034dec529" providerId="AD" clId="Web-{DCBF01C8-C91C-DBB3-8D78-42C9767D41A3}" dt="2019-03-26T08:25:41.211" v="457" actId="1076"/>
          <ac:spMkLst>
            <pc:docMk/>
            <pc:sldMk cId="210399742" sldId="268"/>
            <ac:spMk id="4" creationId="{694A56E0-3C0B-4D87-B32E-ED3F24C111B4}"/>
          </ac:spMkLst>
        </pc:spChg>
        <pc:picChg chg="add mod modCrop">
          <ac:chgData name="Matthew Suderman" userId="S::ms13525@bristol.ac.uk::2709995e-3ea8-4fb0-9b62-eb8034dec529" providerId="AD" clId="Web-{DCBF01C8-C91C-DBB3-8D78-42C9767D41A3}" dt="2019-03-26T08:24:32.070" v="447" actId="1076"/>
          <ac:picMkLst>
            <pc:docMk/>
            <pc:sldMk cId="210399742" sldId="268"/>
            <ac:picMk id="2" creationId="{2BEA98E3-A3A0-4095-BA45-3481245A6046}"/>
          </ac:picMkLst>
        </pc:picChg>
      </pc:sldChg>
      <pc:sldChg chg="addSp modSp new addAnim modAnim">
        <pc:chgData name="Matthew Suderman" userId="S::ms13525@bristol.ac.uk::2709995e-3ea8-4fb0-9b62-eb8034dec529" providerId="AD" clId="Web-{DCBF01C8-C91C-DBB3-8D78-42C9767D41A3}" dt="2019-03-26T08:47:14.500" v="599" actId="1076"/>
        <pc:sldMkLst>
          <pc:docMk/>
          <pc:sldMk cId="433628011" sldId="269"/>
        </pc:sldMkLst>
        <pc:spChg chg="add mod">
          <ac:chgData name="Matthew Suderman" userId="S::ms13525@bristol.ac.uk::2709995e-3ea8-4fb0-9b62-eb8034dec529" providerId="AD" clId="Web-{DCBF01C8-C91C-DBB3-8D78-42C9767D41A3}" dt="2019-03-26T08:37:58.028" v="586" actId="1076"/>
          <ac:spMkLst>
            <pc:docMk/>
            <pc:sldMk cId="433628011" sldId="269"/>
            <ac:spMk id="2" creationId="{5ABF527A-081E-4883-8C17-FB2F9C091F2A}"/>
          </ac:spMkLst>
        </pc:spChg>
        <pc:picChg chg="add mod modCrop">
          <ac:chgData name="Matthew Suderman" userId="S::ms13525@bristol.ac.uk::2709995e-3ea8-4fb0-9b62-eb8034dec529" providerId="AD" clId="Web-{DCBF01C8-C91C-DBB3-8D78-42C9767D41A3}" dt="2019-03-26T08:37:50.044" v="585" actId="14100"/>
          <ac:picMkLst>
            <pc:docMk/>
            <pc:sldMk cId="433628011" sldId="269"/>
            <ac:picMk id="3" creationId="{1A8EE73A-5C40-4DCD-B001-ADAF230A9E19}"/>
          </ac:picMkLst>
        </pc:picChg>
        <pc:picChg chg="add mod modCrop">
          <ac:chgData name="Matthew Suderman" userId="S::ms13525@bristol.ac.uk::2709995e-3ea8-4fb0-9b62-eb8034dec529" providerId="AD" clId="Web-{DCBF01C8-C91C-DBB3-8D78-42C9767D41A3}" dt="2019-03-26T08:47:14.500" v="599" actId="1076"/>
          <ac:picMkLst>
            <pc:docMk/>
            <pc:sldMk cId="433628011" sldId="269"/>
            <ac:picMk id="5" creationId="{726F76F6-179E-4FE1-A798-36EE1AE4DE0B}"/>
          </ac:picMkLst>
        </pc:picChg>
      </pc:sldChg>
      <pc:sldChg chg="addSp modSp new">
        <pc:chgData name="Matthew Suderman" userId="S::ms13525@bristol.ac.uk::2709995e-3ea8-4fb0-9b62-eb8034dec529" providerId="AD" clId="Web-{DCBF01C8-C91C-DBB3-8D78-42C9767D41A3}" dt="2019-03-26T09:07:41.414" v="625" actId="1076"/>
        <pc:sldMkLst>
          <pc:docMk/>
          <pc:sldMk cId="1717598044" sldId="270"/>
        </pc:sldMkLst>
        <pc:picChg chg="add mod modCrop">
          <ac:chgData name="Matthew Suderman" userId="S::ms13525@bristol.ac.uk::2709995e-3ea8-4fb0-9b62-eb8034dec529" providerId="AD" clId="Web-{DCBF01C8-C91C-DBB3-8D78-42C9767D41A3}" dt="2019-03-26T09:07:41.414" v="625" actId="1076"/>
          <ac:picMkLst>
            <pc:docMk/>
            <pc:sldMk cId="1717598044" sldId="270"/>
            <ac:picMk id="2" creationId="{0F284AB0-2F04-4A54-BA89-7A5E3B8F557D}"/>
          </ac:picMkLst>
        </pc:picChg>
      </pc:sldChg>
      <pc:sldChg chg="addSp modSp new del">
        <pc:chgData name="Matthew Suderman" userId="S::ms13525@bristol.ac.uk::2709995e-3ea8-4fb0-9b62-eb8034dec529" providerId="AD" clId="Web-{DCBF01C8-C91C-DBB3-8D78-42C9767D41A3}" dt="2019-03-26T09:03:06.021" v="611"/>
        <pc:sldMkLst>
          <pc:docMk/>
          <pc:sldMk cId="1966629974" sldId="270"/>
        </pc:sldMkLst>
        <pc:picChg chg="add mod modCrop">
          <ac:chgData name="Matthew Suderman" userId="S::ms13525@bristol.ac.uk::2709995e-3ea8-4fb0-9b62-eb8034dec529" providerId="AD" clId="Web-{DCBF01C8-C91C-DBB3-8D78-42C9767D41A3}" dt="2019-03-26T08:54:10.831" v="610" actId="14100"/>
          <ac:picMkLst>
            <pc:docMk/>
            <pc:sldMk cId="1966629974" sldId="270"/>
            <ac:picMk id="2" creationId="{AD2A1973-8C81-4A5A-819A-C7020FBFACF8}"/>
          </ac:picMkLst>
        </pc:picChg>
      </pc:sldChg>
      <pc:sldChg chg="new del">
        <pc:chgData name="Matthew Suderman" userId="S::ms13525@bristol.ac.uk::2709995e-3ea8-4fb0-9b62-eb8034dec529" providerId="AD" clId="Web-{DCBF01C8-C91C-DBB3-8D78-42C9767D41A3}" dt="2019-03-26T08:49:48.142" v="600"/>
        <pc:sldMkLst>
          <pc:docMk/>
          <pc:sldMk cId="3424005804" sldId="270"/>
        </pc:sldMkLst>
      </pc:sldChg>
      <pc:sldChg chg="addSp delSp modSp new">
        <pc:chgData name="Matthew Suderman" userId="S::ms13525@bristol.ac.uk::2709995e-3ea8-4fb0-9b62-eb8034dec529" providerId="AD" clId="Web-{DCBF01C8-C91C-DBB3-8D78-42C9767D41A3}" dt="2019-03-26T09:22:26.013" v="852" actId="1076"/>
        <pc:sldMkLst>
          <pc:docMk/>
          <pc:sldMk cId="206113855" sldId="271"/>
        </pc:sldMkLst>
        <pc:spChg chg="add mod">
          <ac:chgData name="Matthew Suderman" userId="S::ms13525@bristol.ac.uk::2709995e-3ea8-4fb0-9b62-eb8034dec529" providerId="AD" clId="Web-{DCBF01C8-C91C-DBB3-8D78-42C9767D41A3}" dt="2019-03-26T09:21:01.794" v="731" actId="20577"/>
          <ac:spMkLst>
            <pc:docMk/>
            <pc:sldMk cId="206113855" sldId="271"/>
            <ac:spMk id="8" creationId="{E362B9BA-3EB2-4DA4-BD4A-1ADF09704DBD}"/>
          </ac:spMkLst>
        </pc:spChg>
        <pc:spChg chg="add mod">
          <ac:chgData name="Matthew Suderman" userId="S::ms13525@bristol.ac.uk::2709995e-3ea8-4fb0-9b62-eb8034dec529" providerId="AD" clId="Web-{DCBF01C8-C91C-DBB3-8D78-42C9767D41A3}" dt="2019-03-26T09:22:26.013" v="852" actId="1076"/>
          <ac:spMkLst>
            <pc:docMk/>
            <pc:sldMk cId="206113855" sldId="271"/>
            <ac:spMk id="9" creationId="{23DBFCC4-7B5F-49F8-B297-25F799B86610}"/>
          </ac:spMkLst>
        </pc:spChg>
        <pc:picChg chg="add del mod">
          <ac:chgData name="Matthew Suderman" userId="S::ms13525@bristol.ac.uk::2709995e-3ea8-4fb0-9b62-eb8034dec529" providerId="AD" clId="Web-{DCBF01C8-C91C-DBB3-8D78-42C9767D41A3}" dt="2019-03-26T09:07:53.648" v="626"/>
          <ac:picMkLst>
            <pc:docMk/>
            <pc:sldMk cId="206113855" sldId="271"/>
            <ac:picMk id="2" creationId="{CB73406D-C2E0-438E-AE20-F7B72F67BAEA}"/>
          </ac:picMkLst>
        </pc:picChg>
        <pc:picChg chg="add mod modCrop">
          <ac:chgData name="Matthew Suderman" userId="S::ms13525@bristol.ac.uk::2709995e-3ea8-4fb0-9b62-eb8034dec529" providerId="AD" clId="Web-{DCBF01C8-C91C-DBB3-8D78-42C9767D41A3}" dt="2019-03-26T09:20:08.528" v="644" actId="1076"/>
          <ac:picMkLst>
            <pc:docMk/>
            <pc:sldMk cId="206113855" sldId="271"/>
            <ac:picMk id="4" creationId="{0980F195-8E62-452E-A58C-D6D8909CD584}"/>
          </ac:picMkLst>
        </pc:picChg>
        <pc:picChg chg="add del mod">
          <ac:chgData name="Matthew Suderman" userId="S::ms13525@bristol.ac.uk::2709995e-3ea8-4fb0-9b62-eb8034dec529" providerId="AD" clId="Web-{DCBF01C8-C91C-DBB3-8D78-42C9767D41A3}" dt="2019-03-26T09:19:48.168" v="643"/>
          <ac:picMkLst>
            <pc:docMk/>
            <pc:sldMk cId="206113855" sldId="271"/>
            <ac:picMk id="6" creationId="{7F331BBD-3C52-43A3-8FC8-8F705DA60B3B}"/>
          </ac:picMkLst>
        </pc:picChg>
      </pc:sldChg>
      <pc:sldChg chg="addSp modSp new mod modClrScheme chgLayout">
        <pc:chgData name="Matthew Suderman" userId="S::ms13525@bristol.ac.uk::2709995e-3ea8-4fb0-9b62-eb8034dec529" providerId="AD" clId="Web-{DCBF01C8-C91C-DBB3-8D78-42C9767D41A3}" dt="2019-03-26T09:27:13.202" v="1291" actId="20577"/>
        <pc:sldMkLst>
          <pc:docMk/>
          <pc:sldMk cId="1318280905" sldId="272"/>
        </pc:sldMkLst>
        <pc:spChg chg="add mod">
          <ac:chgData name="Matthew Suderman" userId="S::ms13525@bristol.ac.uk::2709995e-3ea8-4fb0-9b62-eb8034dec529" providerId="AD" clId="Web-{DCBF01C8-C91C-DBB3-8D78-42C9767D41A3}" dt="2019-03-26T09:23:18.279" v="928" actId="20577"/>
          <ac:spMkLst>
            <pc:docMk/>
            <pc:sldMk cId="1318280905" sldId="272"/>
            <ac:spMk id="2" creationId="{8AD405DB-92A5-4A80-907C-A11E28476CA8}"/>
          </ac:spMkLst>
        </pc:spChg>
        <pc:spChg chg="add mod">
          <ac:chgData name="Matthew Suderman" userId="S::ms13525@bristol.ac.uk::2709995e-3ea8-4fb0-9b62-eb8034dec529" providerId="AD" clId="Web-{DCBF01C8-C91C-DBB3-8D78-42C9767D41A3}" dt="2019-03-26T09:27:13.202" v="1291" actId="20577"/>
          <ac:spMkLst>
            <pc:docMk/>
            <pc:sldMk cId="1318280905" sldId="272"/>
            <ac:spMk id="3" creationId="{A2FE22AA-DDFB-45D1-8452-DF2B75F5BB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45563-6413-4C75-B0BA-6F6114FFDABC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D9285-4494-46CC-9F1A-4B6928245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71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D9285-4494-46CC-9F1A-4B69282459D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36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D9285-4494-46CC-9F1A-4B69282459D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95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FCA2-B987-496C-A4FE-37BE35871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D3D54-C9EF-404C-A6CF-58400F197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CCFBC-87CB-44B6-8DC0-5EBA1EF7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5B31-A53B-440E-8412-5A97356A8A0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7C58C-46B5-40F3-8E98-7319C0AC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0B229-773F-4ED7-B87C-4968FE11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AAF-5D6F-459E-930D-0D5BB8628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15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F63E-F9B9-43D0-8B53-9572A0BF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E75C8-F156-482E-A651-C904F45DA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A9596-774F-42D7-8F8C-221B238E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5B31-A53B-440E-8412-5A97356A8A0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BA0BD-BFEF-4469-A9BD-39A66B5A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2002-CFBF-4EA7-B4E2-9B386257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AAF-5D6F-459E-930D-0D5BB8628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58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B7B62-CE41-48B4-BB6A-51A2938FC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ECC84-E8FF-4AC4-8B29-4CEC44322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6DC6-967C-4F1D-AB56-5FE1E3A6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5B31-A53B-440E-8412-5A97356A8A0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4D882-DE13-4FDE-BEEE-9882AAF4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D80A7-6314-49E1-B946-BD74007F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AAF-5D6F-459E-930D-0D5BB8628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59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9C86-82D9-48AA-956E-8670DF1B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D9352-9A6B-4001-B779-F71933581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7DA73-CA55-488F-99D4-15E72556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5B31-A53B-440E-8412-5A97356A8A0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3A68B-76CD-4BEA-9CA5-8AC2558A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C224F-E0DC-4007-ABBD-B45F8F1D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AAF-5D6F-459E-930D-0D5BB8628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79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CD48-47EC-40E0-855B-FFE59BCD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FD873-5CAA-48B5-949F-98F752C2B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FA3E3-DFA2-40F8-AF02-DD9D7C8C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5B31-A53B-440E-8412-5A97356A8A0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3679F-2AC9-42F3-9326-1E4566D6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98D9F-6CDA-4DE6-8F93-4E343526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AAF-5D6F-459E-930D-0D5BB8628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68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6C75-FFBF-4731-A19C-74E303F4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9CA0-6E5A-471F-9DCC-E52BF2797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A6578-2657-4A89-943D-11E476C55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7C07A-A03F-4BBD-9C83-06C44983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5B31-A53B-440E-8412-5A97356A8A0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78D51-E5CA-495E-8ACD-854ACB88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B71FF-19EE-4884-B6FC-C763EF54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AAF-5D6F-459E-930D-0D5BB8628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9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38F0-69F8-481D-984E-DF38C0DE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5D68B-17D6-4CE9-98FC-2FAB485B8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3D94A-BA27-4673-A28B-C184C4551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445F6-07C5-4247-AAA0-4CE6A6876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37956-F59D-4646-ADAF-BD3F80102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29768-37EC-44EA-BB33-541E4B09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5B31-A53B-440E-8412-5A97356A8A0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A79E7-56B7-48BA-B96B-47FDE3F5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0816A-9A1B-430C-B127-9EC54F16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AAF-5D6F-459E-930D-0D5BB8628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72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4177-D823-481F-911F-671774B8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C2267-45D5-4ED2-989F-D6F6942B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5B31-A53B-440E-8412-5A97356A8A0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1C9E5-E169-4DB1-AC45-0BB949A4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1DC33-F4A6-40DA-B326-CDBD9BD0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AAF-5D6F-459E-930D-0D5BB8628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48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23F0B-48C6-4D72-9B76-26CD0BAC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5B31-A53B-440E-8412-5A97356A8A0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529C0-A323-490B-B9EE-66E3F642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668DA-F58B-4FBC-AF44-0DB5DD73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AAF-5D6F-459E-930D-0D5BB8628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37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4DBE-7AB5-402C-B67E-7E07EED2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D3CB-FF17-4DA1-9691-D2F36A2C4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3E1C9-E85D-46EB-8795-AE17F8FB2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5A423-DE55-4619-AECA-4D2F73F9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5B31-A53B-440E-8412-5A97356A8A0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0775-94F7-411C-BD4A-73E00C20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EBBCC-0018-45E4-A118-B2D02F20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AAF-5D6F-459E-930D-0D5BB8628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6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C19D-1120-42EB-B97B-429CBAAD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21431-3C86-43C9-A8C8-5944917E9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EE316-77A5-4C44-BB29-D0F933249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AB968-C6CC-4065-B418-B2B78CC0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5B31-A53B-440E-8412-5A97356A8A0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87A90-9F15-4C66-B97F-2E068C08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AD0F2-C66A-4677-8B2A-D1C46AB7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8AAF-5D6F-459E-930D-0D5BB8628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36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D78CE-28BC-4DC9-B552-3CC0FD3D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63CCA-9F53-4FCE-A67C-FC1AD736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1EEA9-4CA1-431B-BA35-91A06B16E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E5B31-A53B-440E-8412-5A97356A8A0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B717-8F76-4CA8-9831-127AFCB0F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B5859-3A79-45DF-BAB7-A64419CE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8AAF-5D6F-459E-930D-0D5BB8628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4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30900359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30885044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30877840" TargetMode="External"/><Relationship Id="rId2" Type="http://schemas.openxmlformats.org/officeDocument/2006/relationships/hyperlink" Target="https://www.ncbi.nlm.nih.gov/pubmed/30698680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ncbi.nlm.nih.gov/pubmed/30879057" TargetMode="External"/><Relationship Id="rId4" Type="http://schemas.openxmlformats.org/officeDocument/2006/relationships/hyperlink" Target="https://www.ncbi.nlm.nih.gov/pubmed/29860346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30875430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ubmed/30893429" TargetMode="External"/><Relationship Id="rId3" Type="http://schemas.openxmlformats.org/officeDocument/2006/relationships/hyperlink" Target="https://www.ncbi.nlm.nih.gov/pubmed/30874594" TargetMode="External"/><Relationship Id="rId7" Type="http://schemas.openxmlformats.org/officeDocument/2006/relationships/hyperlink" Target="https://www.ncbi.nlm.nih.gov/pubmed/30870065" TargetMode="External"/><Relationship Id="rId2" Type="http://schemas.openxmlformats.org/officeDocument/2006/relationships/hyperlink" Target="https://www.ncbi.nlm.nih.gov/pubmed/3087386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pubmed/30879397" TargetMode="External"/><Relationship Id="rId5" Type="http://schemas.openxmlformats.org/officeDocument/2006/relationships/hyperlink" Target="https://www.ncbi.nlm.nih.gov/pubmed/30879037" TargetMode="External"/><Relationship Id="rId4" Type="http://schemas.openxmlformats.org/officeDocument/2006/relationships/hyperlink" Target="https://www.ncbi.nlm.nih.gov/pubmed/30876376" TargetMode="External"/><Relationship Id="rId9" Type="http://schemas.openxmlformats.org/officeDocument/2006/relationships/hyperlink" Target="https://www.ncbi.nlm.nih.gov/pubmed/3089817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30867049" TargetMode="External"/><Relationship Id="rId2" Type="http://schemas.openxmlformats.org/officeDocument/2006/relationships/hyperlink" Target="https://www.ncbi.nlm.nih.gov/pubmed/30871403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19-41616-0" TargetMode="External"/><Relationship Id="rId2" Type="http://schemas.openxmlformats.org/officeDocument/2006/relationships/hyperlink" Target="https://www.ncbi.nlm.nih.gov/pubmed/30872662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rxiv.org/content/10.1101/585299v1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bunch of different types of vegetables&#10;&#10;Description generated with very high confidence">
            <a:extLst>
              <a:ext uri="{FF2B5EF4-FFF2-40B4-BE49-F238E27FC236}">
                <a16:creationId xmlns:a16="http://schemas.microsoft.com/office/drawing/2014/main" id="{6E760BB7-8B6C-4B52-B577-77D3AADE7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0" r="29830"/>
          <a:stretch/>
        </p:blipFill>
        <p:spPr>
          <a:xfrm>
            <a:off x="3793813" y="744344"/>
            <a:ext cx="4627646" cy="4627648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6" name="Picture 6" descr="A group of people around each other&#10;&#10;Description generated with very high confidence">
            <a:extLst>
              <a:ext uri="{FF2B5EF4-FFF2-40B4-BE49-F238E27FC236}">
                <a16:creationId xmlns:a16="http://schemas.microsoft.com/office/drawing/2014/main" id="{DE978682-ADC5-4A25-87D0-98F1E874F5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33" t="-493" r="20552"/>
          <a:stretch/>
        </p:blipFill>
        <p:spPr>
          <a:xfrm>
            <a:off x="1319706" y="1757695"/>
            <a:ext cx="2585810" cy="2941435"/>
          </a:xfrm>
          <a:custGeom>
            <a:avLst/>
            <a:gdLst>
              <a:gd name="connsiteX0" fmla="*/ 1463478 w 2590737"/>
              <a:gd name="connsiteY0" fmla="*/ 0 h 2926956"/>
              <a:gd name="connsiteX1" fmla="*/ 2498313 w 2590737"/>
              <a:gd name="connsiteY1" fmla="*/ 428643 h 2926956"/>
              <a:gd name="connsiteX2" fmla="*/ 2501029 w 2590737"/>
              <a:gd name="connsiteY2" fmla="*/ 431631 h 2926956"/>
              <a:gd name="connsiteX3" fmla="*/ 2445696 w 2590737"/>
              <a:gd name="connsiteY3" fmla="*/ 582811 h 2926956"/>
              <a:gd name="connsiteX4" fmla="*/ 2335437 w 2590737"/>
              <a:gd name="connsiteY4" fmla="*/ 1312109 h 2926956"/>
              <a:gd name="connsiteX5" fmla="*/ 2528166 w 2590737"/>
              <a:gd name="connsiteY5" fmla="*/ 2266732 h 2926956"/>
              <a:gd name="connsiteX6" fmla="*/ 2590737 w 2590737"/>
              <a:gd name="connsiteY6" fmla="*/ 2396622 h 2926956"/>
              <a:gd name="connsiteX7" fmla="*/ 2498313 w 2590737"/>
              <a:gd name="connsiteY7" fmla="*/ 2498313 h 2926956"/>
              <a:gd name="connsiteX8" fmla="*/ 1463478 w 2590737"/>
              <a:gd name="connsiteY8" fmla="*/ 2926956 h 2926956"/>
              <a:gd name="connsiteX9" fmla="*/ 0 w 2590737"/>
              <a:gd name="connsiteY9" fmla="*/ 1463478 h 2926956"/>
              <a:gd name="connsiteX10" fmla="*/ 1463478 w 2590737"/>
              <a:gd name="connsiteY10" fmla="*/ 0 h 292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90737" h="2926956">
                <a:moveTo>
                  <a:pt x="1463478" y="0"/>
                </a:moveTo>
                <a:cubicBezTo>
                  <a:pt x="1867606" y="0"/>
                  <a:pt x="2233476" y="163805"/>
                  <a:pt x="2498313" y="428643"/>
                </a:cubicBezTo>
                <a:lnTo>
                  <a:pt x="2501029" y="431631"/>
                </a:lnTo>
                <a:lnTo>
                  <a:pt x="2445696" y="582811"/>
                </a:lnTo>
                <a:cubicBezTo>
                  <a:pt x="2374039" y="813196"/>
                  <a:pt x="2335437" y="1058145"/>
                  <a:pt x="2335437" y="1312109"/>
                </a:cubicBezTo>
                <a:cubicBezTo>
                  <a:pt x="2335437" y="1650728"/>
                  <a:pt x="2404063" y="1973319"/>
                  <a:pt x="2528166" y="2266732"/>
                </a:cubicBezTo>
                <a:lnTo>
                  <a:pt x="2590737" y="2396622"/>
                </a:lnTo>
                <a:lnTo>
                  <a:pt x="2498313" y="2498313"/>
                </a:lnTo>
                <a:cubicBezTo>
                  <a:pt x="2233476" y="2763151"/>
                  <a:pt x="1867606" y="2926956"/>
                  <a:pt x="1463478" y="2926956"/>
                </a:cubicBezTo>
                <a:cubicBezTo>
                  <a:pt x="655221" y="2926956"/>
                  <a:pt x="0" y="2271735"/>
                  <a:pt x="0" y="1463478"/>
                </a:cubicBezTo>
                <a:cubicBezTo>
                  <a:pt x="0" y="655221"/>
                  <a:pt x="655221" y="0"/>
                  <a:pt x="1463478" y="0"/>
                </a:cubicBezTo>
                <a:close/>
              </a:path>
            </a:pathLst>
          </a:custGeom>
        </p:spPr>
      </p:pic>
      <p:pic>
        <p:nvPicPr>
          <p:cNvPr id="8" name="Picture 8" descr="A person standing in front of a door&#10;&#10;Description generated with very high confidence">
            <a:extLst>
              <a:ext uri="{FF2B5EF4-FFF2-40B4-BE49-F238E27FC236}">
                <a16:creationId xmlns:a16="http://schemas.microsoft.com/office/drawing/2014/main" id="{76CA5CA9-77EB-4C3C-8C9B-7E21A57F05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9" t="21069" r="-559" b="14780"/>
          <a:stretch/>
        </p:blipFill>
        <p:spPr>
          <a:xfrm>
            <a:off x="8312371" y="1757695"/>
            <a:ext cx="2577832" cy="2939930"/>
          </a:xfrm>
          <a:custGeom>
            <a:avLst/>
            <a:gdLst>
              <a:gd name="connsiteX0" fmla="*/ 1114351 w 2577829"/>
              <a:gd name="connsiteY0" fmla="*/ 0 h 2926956"/>
              <a:gd name="connsiteX1" fmla="*/ 2577829 w 2577829"/>
              <a:gd name="connsiteY1" fmla="*/ 1463478 h 2926956"/>
              <a:gd name="connsiteX2" fmla="*/ 1114351 w 2577829"/>
              <a:gd name="connsiteY2" fmla="*/ 2926956 h 2926956"/>
              <a:gd name="connsiteX3" fmla="*/ 79516 w 2577829"/>
              <a:gd name="connsiteY3" fmla="*/ 2498313 h 2926956"/>
              <a:gd name="connsiteX4" fmla="*/ 0 w 2577829"/>
              <a:gd name="connsiteY4" fmla="*/ 2410824 h 2926956"/>
              <a:gd name="connsiteX5" fmla="*/ 69413 w 2577829"/>
              <a:gd name="connsiteY5" fmla="*/ 2266732 h 2926956"/>
              <a:gd name="connsiteX6" fmla="*/ 262142 w 2577829"/>
              <a:gd name="connsiteY6" fmla="*/ 1312109 h 2926956"/>
              <a:gd name="connsiteX7" fmla="*/ 151883 w 2577829"/>
              <a:gd name="connsiteY7" fmla="*/ 582811 h 2926956"/>
              <a:gd name="connsiteX8" fmla="*/ 91478 w 2577829"/>
              <a:gd name="connsiteY8" fmla="*/ 417771 h 2926956"/>
              <a:gd name="connsiteX9" fmla="*/ 183443 w 2577829"/>
              <a:gd name="connsiteY9" fmla="*/ 334187 h 2926956"/>
              <a:gd name="connsiteX10" fmla="*/ 1114351 w 2577829"/>
              <a:gd name="connsiteY10" fmla="*/ 0 h 292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7829" h="2926956">
                <a:moveTo>
                  <a:pt x="1114351" y="0"/>
                </a:moveTo>
                <a:cubicBezTo>
                  <a:pt x="1922608" y="0"/>
                  <a:pt x="2577829" y="655221"/>
                  <a:pt x="2577829" y="1463478"/>
                </a:cubicBezTo>
                <a:cubicBezTo>
                  <a:pt x="2577829" y="2271735"/>
                  <a:pt x="1922608" y="2926956"/>
                  <a:pt x="1114351" y="2926956"/>
                </a:cubicBezTo>
                <a:cubicBezTo>
                  <a:pt x="710223" y="2926956"/>
                  <a:pt x="344353" y="2763151"/>
                  <a:pt x="79516" y="2498313"/>
                </a:cubicBezTo>
                <a:lnTo>
                  <a:pt x="0" y="2410824"/>
                </a:lnTo>
                <a:lnTo>
                  <a:pt x="69413" y="2266732"/>
                </a:lnTo>
                <a:cubicBezTo>
                  <a:pt x="193516" y="1973319"/>
                  <a:pt x="262142" y="1650728"/>
                  <a:pt x="262142" y="1312109"/>
                </a:cubicBezTo>
                <a:cubicBezTo>
                  <a:pt x="262142" y="1058145"/>
                  <a:pt x="223540" y="813196"/>
                  <a:pt x="151883" y="582811"/>
                </a:cubicBezTo>
                <a:lnTo>
                  <a:pt x="91478" y="417771"/>
                </a:lnTo>
                <a:lnTo>
                  <a:pt x="183443" y="334187"/>
                </a:lnTo>
                <a:cubicBezTo>
                  <a:pt x="436418" y="125413"/>
                  <a:pt x="760739" y="0"/>
                  <a:pt x="1114351" y="0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9DC68A-62CD-4F03-86F9-7A5431711486}"/>
              </a:ext>
            </a:extLst>
          </p:cNvPr>
          <p:cNvSpPr txBox="1"/>
          <p:nvPr/>
        </p:nvSpPr>
        <p:spPr>
          <a:xfrm>
            <a:off x="3264978" y="5460570"/>
            <a:ext cx="5894521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Epigenetics journal club </a:t>
            </a:r>
            <a:br>
              <a:rPr lang="en-US" sz="2800" dirty="0"/>
            </a:br>
            <a:r>
              <a:rPr lang="en-US" sz="2800" dirty="0"/>
              <a:t>Mar 26, 2019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482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5BC5EC-22DB-4D54-BE1D-A456F8857515}"/>
              </a:ext>
            </a:extLst>
          </p:cNvPr>
          <p:cNvSpPr txBox="1"/>
          <p:nvPr/>
        </p:nvSpPr>
        <p:spPr>
          <a:xfrm>
            <a:off x="811078" y="694841"/>
            <a:ext cx="10311538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cs typeface="Calibri"/>
              </a:rPr>
              <a:t>Epigenetic variation</a:t>
            </a:r>
            <a:br>
              <a:rPr lang="en-US" sz="3600" b="1" dirty="0">
                <a:cs typeface="Calibri"/>
              </a:rPr>
            </a:br>
            <a:endParaRPr lang="en-US" sz="36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'</a:t>
            </a:r>
            <a:r>
              <a:rPr lang="en-US" sz="2400" dirty="0" err="1">
                <a:cs typeface="Calibri"/>
              </a:rPr>
              <a:t>Epivariations</a:t>
            </a:r>
            <a:r>
              <a:rPr lang="en-US" sz="2400" dirty="0">
                <a:cs typeface="Calibri"/>
              </a:rPr>
              <a:t>' in blood </a:t>
            </a:r>
            <a:r>
              <a:rPr lang="en-US" sz="2400" dirty="0" err="1">
                <a:cs typeface="Calibri"/>
              </a:rPr>
              <a:t>DNAm</a:t>
            </a:r>
            <a:r>
              <a:rPr lang="en-US" sz="2400" dirty="0">
                <a:cs typeface="Calibri"/>
              </a:rPr>
              <a:t> linked to </a:t>
            </a:r>
            <a:r>
              <a:rPr lang="en-US" sz="2400" dirty="0">
                <a:cs typeface="Calibri"/>
                <a:hlinkClick r:id="rId2" tooltip="https://www.ncbi.nlm.nih.gov/pubmed/30900359"/>
              </a:rPr>
              <a:t>autism and schizophrenia</a:t>
            </a:r>
            <a:r>
              <a:rPr lang="en-US" sz="2400" dirty="0">
                <a:cs typeface="Calibri"/>
              </a:rPr>
              <a:t> (these are like rare variants)</a:t>
            </a:r>
          </a:p>
        </p:txBody>
      </p:sp>
    </p:spTree>
    <p:extLst>
      <p:ext uri="{BB962C8B-B14F-4D97-AF65-F5344CB8AC3E}">
        <p14:creationId xmlns:p14="http://schemas.microsoft.com/office/powerpoint/2010/main" val="406927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BF527A-081E-4883-8C17-FB2F9C091F2A}"/>
              </a:ext>
            </a:extLst>
          </p:cNvPr>
          <p:cNvSpPr txBox="1"/>
          <p:nvPr/>
        </p:nvSpPr>
        <p:spPr>
          <a:xfrm>
            <a:off x="8121111" y="294468"/>
            <a:ext cx="2743200" cy="56323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Epivariation</a:t>
            </a:r>
            <a:r>
              <a:rPr lang="en-US" dirty="0">
                <a:cs typeface="Calibri"/>
              </a:rPr>
              <a:t>:</a:t>
            </a:r>
            <a:endParaRPr lang="en-US" dirty="0"/>
          </a:p>
          <a:p>
            <a:endParaRPr lang="en-US" dirty="0"/>
          </a:p>
          <a:p>
            <a:r>
              <a:rPr lang="en-US" dirty="0"/>
              <a:t>"Hyper/hypo-methylated DMRs where a case presented, in a 1 kb window, at least </a:t>
            </a:r>
            <a:endParaRPr lang="en-US" dirty="0">
              <a:cs typeface="Calibri"/>
            </a:endParaRPr>
          </a:p>
          <a:p>
            <a:r>
              <a:rPr lang="en-US" b="1" dirty="0"/>
              <a:t>three probes</a:t>
            </a:r>
            <a:r>
              <a:rPr lang="en-US" dirty="0"/>
              <a:t> that each had β‐values 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above/below the </a:t>
            </a:r>
            <a:r>
              <a:rPr lang="en-US" b="1" dirty="0"/>
              <a:t>99.9th percentile</a:t>
            </a:r>
            <a:r>
              <a:rPr lang="en-US" dirty="0"/>
              <a:t> of the control distribution for that probe and 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are </a:t>
            </a:r>
            <a:r>
              <a:rPr lang="en-US" b="1" dirty="0"/>
              <a:t>≥0.15 above/below the control mean</a:t>
            </a:r>
            <a:r>
              <a:rPr lang="en-US" dirty="0"/>
              <a:t>, and 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at least one of these probes had a </a:t>
            </a:r>
            <a:r>
              <a:rPr lang="en-US" b="1" dirty="0"/>
              <a:t>β ≥ 0.1 above/below the maximum/minimum</a:t>
            </a:r>
            <a:r>
              <a:rPr lang="en-US" dirty="0"/>
              <a:t> observed in controls for that probe."</a:t>
            </a:r>
            <a:endParaRPr lang="en-US" dirty="0">
              <a:cs typeface="Calibri"/>
            </a:endParaRPr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A8EE73A-5C40-4DCD-B001-ADAF230A9E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47" t="7655" r="20229" b="23445"/>
          <a:stretch/>
        </p:blipFill>
        <p:spPr>
          <a:xfrm>
            <a:off x="139484" y="174872"/>
            <a:ext cx="7115223" cy="6525592"/>
          </a:xfrm>
          <a:prstGeom prst="rect">
            <a:avLst/>
          </a:prstGeom>
        </p:spPr>
      </p:pic>
      <p:pic>
        <p:nvPicPr>
          <p:cNvPr id="5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26F76F6-179E-4FE1-A798-36EE1AE4D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16" t="51776" r="24401" b="33161"/>
          <a:stretch/>
        </p:blipFill>
        <p:spPr>
          <a:xfrm>
            <a:off x="1224365" y="1918430"/>
            <a:ext cx="9227892" cy="3041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362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16B78F-E289-492C-BE63-5B80D7FCE523}"/>
              </a:ext>
            </a:extLst>
          </p:cNvPr>
          <p:cNvSpPr txBox="1"/>
          <p:nvPr/>
        </p:nvSpPr>
        <p:spPr>
          <a:xfrm>
            <a:off x="1004807" y="1069383"/>
            <a:ext cx="10130725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cs typeface="Calibri"/>
              </a:rPr>
              <a:t>Cross-tissue comparisons</a:t>
            </a:r>
            <a:br>
              <a:rPr lang="en-US" sz="3600" b="1" dirty="0">
                <a:cs typeface="Calibri"/>
              </a:rPr>
            </a:br>
            <a:endParaRPr lang="en-US" sz="36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CpG site correlations between </a:t>
            </a:r>
            <a:r>
              <a:rPr lang="en-US" sz="2400" dirty="0">
                <a:cs typeface="Calibri"/>
                <a:hlinkClick r:id="rId2" tooltip="https://www.ncbi.nlm.nih.gov/pubmed/30885044"/>
              </a:rPr>
              <a:t>placenta and cord blood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DNAm</a:t>
            </a:r>
            <a:r>
              <a:rPr lang="en-US" sz="2400" dirty="0">
                <a:cs typeface="Calibri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29316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34347-E454-4CF2-8B19-ECB4D0945E5C}"/>
              </a:ext>
            </a:extLst>
          </p:cNvPr>
          <p:cNvSpPr txBox="1"/>
          <p:nvPr/>
        </p:nvSpPr>
        <p:spPr>
          <a:xfrm>
            <a:off x="1172705" y="1121044"/>
            <a:ext cx="9962827" cy="415498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cs typeface="Calibri"/>
              </a:rPr>
              <a:t>Mechanism</a:t>
            </a:r>
            <a:br>
              <a:rPr lang="en-US" sz="3600" b="1" dirty="0">
                <a:cs typeface="Calibri"/>
              </a:rPr>
            </a:br>
            <a:endParaRPr lang="en-US" sz="36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Fumaric acid esters are highly effective immunomodulators in patients with </a:t>
            </a:r>
            <a:r>
              <a:rPr lang="en-US" sz="2400" dirty="0">
                <a:cs typeface="Calibri"/>
                <a:hlinkClick r:id="rId2"/>
              </a:rPr>
              <a:t>multiple sclerosis</a:t>
            </a:r>
            <a:r>
              <a:rPr lang="en-US" sz="2400" dirty="0">
                <a:cs typeface="Calibri"/>
              </a:rPr>
              <a:t>. This effect appears to be due to DNA methylation changes in brain-homing CCR6+ CD4 and CD8 T cells.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"/>
                <a:cs typeface="arial"/>
              </a:rPr>
              <a:t>Vitamin intake and genetic variation within DNMT3L interact to influence </a:t>
            </a:r>
            <a:r>
              <a:rPr lang="en-US" sz="2400" dirty="0">
                <a:latin typeface="Calibri"/>
                <a:cs typeface="arial"/>
                <a:hlinkClick r:id="rId3" tooltip="https://www.ncbi.nlm.nih.gov/pubmed/30877840"/>
              </a:rPr>
              <a:t>cognitive decline</a:t>
            </a:r>
            <a:r>
              <a:rPr lang="en-US" sz="2400" dirty="0">
                <a:latin typeface="Calibri"/>
                <a:cs typeface="arial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"/>
                <a:cs typeface="arial"/>
              </a:rPr>
              <a:t>Letter to the editor discusses </a:t>
            </a:r>
            <a:r>
              <a:rPr lang="en-US" sz="2400" dirty="0">
                <a:latin typeface="Calibri"/>
                <a:cs typeface="arial"/>
                <a:hlinkClick r:id="rId4" tooltip="https://www.ncbi.nlm.nih.gov/pubmed/29860346"/>
              </a:rPr>
              <a:t>our study</a:t>
            </a:r>
            <a:r>
              <a:rPr lang="en-US" sz="2400" dirty="0">
                <a:latin typeface="Calibri"/>
                <a:cs typeface="arial"/>
              </a:rPr>
              <a:t> of persistence of prenatal smoking </a:t>
            </a:r>
            <a:r>
              <a:rPr lang="en-US" sz="2400" dirty="0" err="1">
                <a:latin typeface="Calibri"/>
                <a:cs typeface="arial"/>
              </a:rPr>
              <a:t>DNAm</a:t>
            </a:r>
            <a:r>
              <a:rPr lang="en-US" sz="2400" dirty="0">
                <a:latin typeface="Calibri"/>
                <a:cs typeface="arial"/>
              </a:rPr>
              <a:t> effects in connection with a link between </a:t>
            </a:r>
            <a:r>
              <a:rPr lang="en-US" sz="2400" dirty="0">
                <a:latin typeface="Calibri"/>
                <a:cs typeface="arial"/>
                <a:hlinkClick r:id="rId5" tooltip="https://www.ncbi.nlm.nih.gov/pubmed/30879057"/>
              </a:rPr>
              <a:t>DRD1 and lung cancer</a:t>
            </a:r>
            <a:r>
              <a:rPr lang="en-US" sz="2400" dirty="0">
                <a:latin typeface="Calibri"/>
                <a:cs typeface="arial"/>
              </a:rPr>
              <a:t> .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2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EA98E3-A3A0-4095-BA45-3481245A6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64" t="7704" r="21548" b="21630"/>
          <a:stretch/>
        </p:blipFill>
        <p:spPr>
          <a:xfrm>
            <a:off x="2557651" y="-11789"/>
            <a:ext cx="7191294" cy="68645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4A56E0-3C0B-4D87-B32E-ED3F24C111B4}"/>
              </a:ext>
            </a:extLst>
          </p:cNvPr>
          <p:cNvSpPr/>
          <p:nvPr/>
        </p:nvSpPr>
        <p:spPr>
          <a:xfrm>
            <a:off x="3094495" y="4314986"/>
            <a:ext cx="3084161" cy="128894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134EA0-771D-4859-9203-80A5D748AB15}"/>
              </a:ext>
            </a:extLst>
          </p:cNvPr>
          <p:cNvSpPr txBox="1"/>
          <p:nvPr/>
        </p:nvSpPr>
        <p:spPr>
          <a:xfrm>
            <a:off x="1030637" y="875654"/>
            <a:ext cx="9265403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cs typeface="Calibri"/>
              </a:rPr>
              <a:t>Methods</a:t>
            </a:r>
            <a:br>
              <a:rPr lang="en-US" sz="3600" b="1" dirty="0">
                <a:cs typeface="Calibri"/>
              </a:rPr>
            </a:br>
            <a:endParaRPr lang="en-US" sz="36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  <a:hlinkClick r:id="rId2" tooltip="https://www.ncbi.nlm.nih.gov/pubmed/30875430"/>
              </a:rPr>
              <a:t>Bigmelon</a:t>
            </a:r>
            <a:r>
              <a:rPr lang="en-US" sz="2400" dirty="0">
                <a:cs typeface="Calibri"/>
              </a:rPr>
              <a:t> is a tool for normalizing and </a:t>
            </a:r>
            <a:r>
              <a:rPr lang="en-US" sz="2400" dirty="0" err="1">
                <a:cs typeface="Calibri"/>
              </a:rPr>
              <a:t>analysing</a:t>
            </a:r>
            <a:r>
              <a:rPr lang="en-US" sz="2400" dirty="0">
                <a:cs typeface="Calibri"/>
              </a:rPr>
              <a:t> large </a:t>
            </a:r>
            <a:r>
              <a:rPr lang="en-US" sz="2400" dirty="0" err="1">
                <a:cs typeface="Calibri"/>
              </a:rPr>
              <a:t>DNAm</a:t>
            </a:r>
            <a:r>
              <a:rPr lang="en-US" sz="2400" dirty="0">
                <a:cs typeface="Calibri"/>
              </a:rPr>
              <a:t> datasets</a:t>
            </a:r>
          </a:p>
        </p:txBody>
      </p:sp>
    </p:spTree>
    <p:extLst>
      <p:ext uri="{BB962C8B-B14F-4D97-AF65-F5344CB8AC3E}">
        <p14:creationId xmlns:p14="http://schemas.microsoft.com/office/powerpoint/2010/main" val="323262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05DB-92A5-4A80-907C-A11E2847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Epigenetics journal club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22AA-DDFB-45D1-8452-DF2B75F5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 keep up with the research community</a:t>
            </a:r>
          </a:p>
          <a:p>
            <a:r>
              <a:rPr lang="en-US" dirty="0">
                <a:cs typeface="Calibri"/>
              </a:rPr>
              <a:t>To identify and anticipate new directions</a:t>
            </a:r>
          </a:p>
          <a:p>
            <a:r>
              <a:rPr lang="en-US" dirty="0">
                <a:cs typeface="Calibri"/>
              </a:rPr>
              <a:t>To develop a common knowledge and vocabulary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… With minimal time and effort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28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56F03-9C65-4F19-AF68-573BEE8E7BCD}"/>
              </a:ext>
            </a:extLst>
          </p:cNvPr>
          <p:cNvSpPr txBox="1"/>
          <p:nvPr/>
        </p:nvSpPr>
        <p:spPr>
          <a:xfrm>
            <a:off x="927315" y="565688"/>
            <a:ext cx="10208216" cy="58169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cs typeface="Calibri"/>
              </a:rPr>
              <a:t>EWAS</a:t>
            </a:r>
            <a:br>
              <a:rPr lang="en-US" sz="3600" b="1" dirty="0">
                <a:cs typeface="Calibri"/>
              </a:rPr>
            </a:br>
            <a:endParaRPr lang="en-US" sz="36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  <a:hlinkClick r:id="rId2" tooltip="https://www.ncbi.nlm.nih.gov/pubmed/30873861"/>
              </a:rPr>
              <a:t>Fetal alcohol syndrome</a:t>
            </a:r>
            <a:r>
              <a:rPr lang="en-US" sz="2400" dirty="0">
                <a:cs typeface="Calibri"/>
              </a:rPr>
              <a:t> associated with </a:t>
            </a:r>
            <a:r>
              <a:rPr lang="en-US" sz="2400" dirty="0" err="1">
                <a:cs typeface="Calibri"/>
              </a:rPr>
              <a:t>DNAm</a:t>
            </a:r>
            <a:r>
              <a:rPr lang="en-US" sz="2400" dirty="0">
                <a:cs typeface="Calibri"/>
              </a:rPr>
              <a:t> of blood collected in childhood (after age 5)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  <a:hlinkClick r:id="rId3" tooltip="https://www.ncbi.nlm.nih.gov/pubmed/30874594"/>
              </a:rPr>
              <a:t>Opiod dependence</a:t>
            </a:r>
            <a:r>
              <a:rPr lang="en-US" sz="2400" dirty="0">
                <a:cs typeface="Calibri"/>
              </a:rPr>
              <a:t> associated with </a:t>
            </a:r>
            <a:r>
              <a:rPr lang="en-US" sz="2400" dirty="0" err="1">
                <a:cs typeface="Calibri"/>
              </a:rPr>
              <a:t>DNAm</a:t>
            </a:r>
            <a:r>
              <a:rPr lang="en-US" sz="2400" dirty="0">
                <a:cs typeface="Calibri"/>
              </a:rPr>
              <a:t> in blood.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  <a:hlinkClick r:id="rId4" tooltip="https://www.ncbi.nlm.nih.gov/pubmed/30876376"/>
              </a:rPr>
              <a:t>Allergic sensitisation</a:t>
            </a:r>
            <a:r>
              <a:rPr lang="en-US" sz="2400" dirty="0">
                <a:cs typeface="Calibri"/>
              </a:rPr>
              <a:t> associated with </a:t>
            </a:r>
            <a:r>
              <a:rPr lang="en-US" sz="2400" dirty="0" err="1">
                <a:cs typeface="Calibri"/>
              </a:rPr>
              <a:t>DNAm</a:t>
            </a:r>
            <a:r>
              <a:rPr lang="en-US" sz="2400" dirty="0">
                <a:cs typeface="Calibri"/>
              </a:rPr>
              <a:t> in blood in childhood.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  <a:hlinkClick r:id="rId5" tooltip="https://www.ncbi.nlm.nih.gov/pubmed/30879037"/>
              </a:rPr>
              <a:t>Shift work</a:t>
            </a:r>
            <a:r>
              <a:rPr lang="en-US" sz="2400" dirty="0">
                <a:cs typeface="Calibri"/>
              </a:rPr>
              <a:t> associated with </a:t>
            </a:r>
            <a:r>
              <a:rPr lang="en-US" sz="2400" dirty="0" err="1">
                <a:cs typeface="Calibri"/>
              </a:rPr>
              <a:t>DNAm</a:t>
            </a:r>
            <a:r>
              <a:rPr lang="en-US" sz="2400" dirty="0">
                <a:cs typeface="Calibri"/>
              </a:rPr>
              <a:t> and epigenetic age in blood.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  <a:hlinkClick r:id="rId6" tooltip="https://www.ncbi.nlm.nih.gov/pubmed/30879397"/>
              </a:rPr>
              <a:t>Maternal age</a:t>
            </a:r>
            <a:r>
              <a:rPr lang="en-US" sz="2400" dirty="0">
                <a:cs typeface="Calibri"/>
              </a:rPr>
              <a:t> with </a:t>
            </a:r>
            <a:r>
              <a:rPr lang="en-US" sz="2400" dirty="0" err="1">
                <a:cs typeface="Calibri"/>
              </a:rPr>
              <a:t>DNAm</a:t>
            </a:r>
            <a:r>
              <a:rPr lang="en-US" sz="2400" dirty="0">
                <a:cs typeface="Calibri"/>
              </a:rPr>
              <a:t> in blood collected in adulthood. 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  <a:hlinkClick r:id="rId7" tooltip="https://www.ncbi.nlm.nih.gov/pubmed/30870065"/>
              </a:rPr>
              <a:t>Orofacial cleft</a:t>
            </a:r>
            <a:r>
              <a:rPr lang="en-US" sz="2400" dirty="0">
                <a:cs typeface="Calibri"/>
              </a:rPr>
              <a:t> associated with </a:t>
            </a:r>
            <a:r>
              <a:rPr lang="en-US" sz="2400" dirty="0" err="1">
                <a:cs typeface="Calibri"/>
              </a:rPr>
              <a:t>DNAm</a:t>
            </a:r>
            <a:r>
              <a:rPr lang="en-US" sz="2400" dirty="0">
                <a:cs typeface="Calibri"/>
              </a:rPr>
              <a:t> from blood spots collected at birth (includes VTRNA2-1 gene)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  <a:hlinkClick r:id="rId8"/>
              </a:rPr>
              <a:t>Kidney function in HIV</a:t>
            </a:r>
            <a:r>
              <a:rPr lang="en-US" sz="2400" dirty="0">
                <a:cs typeface="Calibri"/>
              </a:rPr>
              <a:t> associated with </a:t>
            </a:r>
            <a:r>
              <a:rPr lang="en-US" sz="2400" dirty="0" err="1">
                <a:cs typeface="Calibri"/>
              </a:rPr>
              <a:t>DNAm</a:t>
            </a:r>
            <a:r>
              <a:rPr lang="en-US" sz="2400" dirty="0">
                <a:cs typeface="Calibri"/>
              </a:rPr>
              <a:t> in blood.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Degree of </a:t>
            </a:r>
            <a:r>
              <a:rPr lang="en-US" sz="2400" dirty="0">
                <a:cs typeface="Calibri"/>
                <a:hlinkClick r:id="rId9"/>
              </a:rPr>
              <a:t>Alzheimer's disease</a:t>
            </a:r>
            <a:r>
              <a:rPr lang="en-US" sz="2400" dirty="0">
                <a:cs typeface="Calibri"/>
              </a:rPr>
              <a:t> pathology associated with </a:t>
            </a:r>
            <a:r>
              <a:rPr lang="en-US" sz="2400" dirty="0" err="1">
                <a:cs typeface="Calibri"/>
              </a:rPr>
              <a:t>DNAm</a:t>
            </a:r>
            <a:r>
              <a:rPr lang="en-US" sz="2400" dirty="0">
                <a:cs typeface="Calibri"/>
              </a:rPr>
              <a:t> and </a:t>
            </a:r>
            <a:r>
              <a:rPr lang="en-US" sz="2400" dirty="0" err="1">
                <a:cs typeface="Calibri"/>
              </a:rPr>
              <a:t>hydroxymethylation</a:t>
            </a:r>
            <a:r>
              <a:rPr lang="en-US" sz="2400" dirty="0">
                <a:cs typeface="Calibri"/>
              </a:rPr>
              <a:t> in entorhinal cortex.</a:t>
            </a:r>
          </a:p>
          <a:p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232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D12654-5EA4-41D5-90C9-DC1DA266CA16}"/>
              </a:ext>
            </a:extLst>
          </p:cNvPr>
          <p:cNvSpPr/>
          <p:nvPr/>
        </p:nvSpPr>
        <p:spPr>
          <a:xfrm>
            <a:off x="668785" y="579112"/>
            <a:ext cx="570538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Arial Nova Light" panose="020B0604020202020204" pitchFamily="34" charset="0"/>
              </a:rPr>
              <a:t>Parallel profiling of DNA methylation and </a:t>
            </a:r>
            <a:r>
              <a:rPr lang="en-GB" sz="2400" dirty="0" err="1">
                <a:latin typeface="Arial Nova Light" panose="020B0604020202020204" pitchFamily="34" charset="0"/>
              </a:rPr>
              <a:t>hydroxymethylation</a:t>
            </a:r>
            <a:r>
              <a:rPr lang="en-GB" sz="2400" dirty="0">
                <a:latin typeface="Arial Nova Light" panose="020B0604020202020204" pitchFamily="34" charset="0"/>
              </a:rPr>
              <a:t> highlights neuropathology-associated epigenetic variation in Alzheimer’s disease </a:t>
            </a:r>
          </a:p>
          <a:p>
            <a:r>
              <a:rPr lang="en-GB" dirty="0">
                <a:latin typeface="Arial Nova Light" panose="020B0604020202020204" pitchFamily="34" charset="0"/>
              </a:rPr>
              <a:t>Smith et al 2019</a:t>
            </a:r>
          </a:p>
          <a:p>
            <a:endParaRPr lang="en-GB" dirty="0">
              <a:latin typeface="Arial Nova Light" panose="020B0604020202020204" pitchFamily="34" charset="0"/>
            </a:endParaRPr>
          </a:p>
          <a:p>
            <a:endParaRPr lang="en-GB" dirty="0">
              <a:latin typeface="Arial Nova Light" panose="020B0604020202020204" pitchFamily="34" charset="0"/>
            </a:endParaRPr>
          </a:p>
          <a:p>
            <a:r>
              <a:rPr lang="en-GB" dirty="0">
                <a:latin typeface="Arial Nova Light" panose="020B0604020202020204" pitchFamily="34" charset="0"/>
              </a:rPr>
              <a:t>First EWAS of both DNA methylation and </a:t>
            </a:r>
            <a:r>
              <a:rPr lang="en-GB" dirty="0" err="1">
                <a:latin typeface="Arial Nova Light" panose="020B0604020202020204" pitchFamily="34" charset="0"/>
              </a:rPr>
              <a:t>hydroxymethylation</a:t>
            </a:r>
            <a:r>
              <a:rPr lang="en-GB" dirty="0">
                <a:latin typeface="Arial Nova Light" panose="020B0604020202020204" pitchFamily="34" charset="0"/>
              </a:rPr>
              <a:t> in Alzheimer’s disease</a:t>
            </a:r>
          </a:p>
          <a:p>
            <a:endParaRPr lang="en-GB" dirty="0">
              <a:latin typeface="Arial Nova Light" panose="020B0604020202020204" pitchFamily="34" charset="0"/>
            </a:endParaRPr>
          </a:p>
          <a:p>
            <a:r>
              <a:rPr lang="en-GB" dirty="0">
                <a:latin typeface="Arial Nova Light" panose="020B0604020202020204" pitchFamily="34" charset="0"/>
              </a:rPr>
              <a:t>Evidence for the role of hypermethylation and </a:t>
            </a:r>
            <a:r>
              <a:rPr lang="en-GB" dirty="0" err="1">
                <a:latin typeface="Arial Nova Light" panose="020B0604020202020204" pitchFamily="34" charset="0"/>
              </a:rPr>
              <a:t>hypohydroxymethylation</a:t>
            </a:r>
            <a:r>
              <a:rPr lang="en-GB" dirty="0">
                <a:latin typeface="Arial Nova Light" panose="020B0604020202020204" pitchFamily="34" charset="0"/>
              </a:rPr>
              <a:t> across ANK1 in AD</a:t>
            </a:r>
          </a:p>
          <a:p>
            <a:endParaRPr lang="en-GB" dirty="0">
              <a:latin typeface="Arial Nova Light" panose="020B0604020202020204" pitchFamily="34" charset="0"/>
            </a:endParaRPr>
          </a:p>
          <a:p>
            <a:r>
              <a:rPr lang="en-GB" dirty="0">
                <a:latin typeface="Arial Nova Light" panose="020B0604020202020204" pitchFamily="34" charset="0"/>
              </a:rPr>
              <a:t>Previous EWAS estimates of DNA-m in ANK1 were underestimated - implications for other EWAS and neurological traits</a:t>
            </a:r>
          </a:p>
          <a:p>
            <a:endParaRPr lang="en-GB" dirty="0">
              <a:latin typeface="Arial Nova Light" panose="020B0604020202020204" pitchFamily="34" charset="0"/>
            </a:endParaRPr>
          </a:p>
          <a:p>
            <a:endParaRPr lang="en-GB" dirty="0">
              <a:latin typeface="Arial Nova Light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0B9184-1E30-4B10-AA75-80CD646E69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79" t="27301" r="71339" b="61746"/>
          <a:stretch/>
        </p:blipFill>
        <p:spPr>
          <a:xfrm>
            <a:off x="3054530" y="2070463"/>
            <a:ext cx="1741716" cy="580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4B9A0A-89A5-4548-8D95-20AEF9BEA3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" b="69749"/>
          <a:stretch/>
        </p:blipFill>
        <p:spPr>
          <a:xfrm>
            <a:off x="6926561" y="1498954"/>
            <a:ext cx="3635667" cy="2963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C7182-D1E1-43F8-A37F-707C2F8C0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4" y="5569557"/>
            <a:ext cx="102965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9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CB739-EC8E-4421-89AA-010CA95FB9F1}"/>
              </a:ext>
            </a:extLst>
          </p:cNvPr>
          <p:cNvSpPr txBox="1"/>
          <p:nvPr/>
        </p:nvSpPr>
        <p:spPr>
          <a:xfrm>
            <a:off x="707756" y="875655"/>
            <a:ext cx="8787538" cy="284693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cs typeface="Calibri"/>
              </a:rPr>
              <a:t>Longitudinal analyses</a:t>
            </a:r>
          </a:p>
          <a:p>
            <a:endParaRPr lang="en-US" sz="36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Longitudinal </a:t>
            </a:r>
            <a:r>
              <a:rPr lang="en-US" sz="2400" dirty="0" err="1">
                <a:cs typeface="Calibri"/>
              </a:rPr>
              <a:t>DNAm</a:t>
            </a:r>
            <a:r>
              <a:rPr lang="en-US" sz="2400" dirty="0">
                <a:cs typeface="Calibri"/>
              </a:rPr>
              <a:t> changes and associations with treatment in </a:t>
            </a:r>
            <a:r>
              <a:rPr lang="en-US" sz="2400" dirty="0">
                <a:cs typeface="Calibri"/>
                <a:hlinkClick r:id="rId2" tooltip="https://www.ncbi.nlm.nih.gov/pubmed/30871403"/>
              </a:rPr>
              <a:t>Parkinsons disease</a:t>
            </a:r>
            <a:br>
              <a:rPr lang="en-US" sz="2400" dirty="0">
                <a:cs typeface="Calibri"/>
              </a:rPr>
            </a:b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  <a:hlinkClick r:id="rId3" tooltip="https://www.ncbi.nlm.nih.gov/pubmed/30867049"/>
              </a:rPr>
              <a:t>Chemotherapy</a:t>
            </a:r>
            <a:r>
              <a:rPr lang="en-US" sz="2400" dirty="0">
                <a:cs typeface="Calibri"/>
              </a:rPr>
              <a:t> changes </a:t>
            </a:r>
            <a:r>
              <a:rPr lang="en-US" sz="2400" dirty="0" err="1">
                <a:cs typeface="Calibri"/>
              </a:rPr>
              <a:t>DNAm</a:t>
            </a:r>
            <a:r>
              <a:rPr lang="en-US" sz="2400" dirty="0">
                <a:cs typeface="Calibri"/>
              </a:rPr>
              <a:t> in blood.</a:t>
            </a:r>
          </a:p>
          <a:p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998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FA1D5-4A7C-4968-916F-28B4CB436C08}"/>
              </a:ext>
            </a:extLst>
          </p:cNvPr>
          <p:cNvSpPr txBox="1"/>
          <p:nvPr/>
        </p:nvSpPr>
        <p:spPr>
          <a:xfrm>
            <a:off x="823993" y="759417"/>
            <a:ext cx="10156555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cs typeface="Calibri"/>
              </a:rPr>
              <a:t>EWAS comparisons</a:t>
            </a:r>
            <a:br>
              <a:rPr lang="en-US" sz="3600" b="1" dirty="0">
                <a:cs typeface="Calibri"/>
              </a:rPr>
            </a:br>
            <a:endParaRPr lang="en-US" sz="36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Prenatal and own smoking </a:t>
            </a:r>
            <a:r>
              <a:rPr lang="en-US" sz="2400" dirty="0" err="1">
                <a:cs typeface="Calibri"/>
              </a:rPr>
              <a:t>DNAm</a:t>
            </a:r>
            <a:r>
              <a:rPr lang="en-US" sz="2400" dirty="0">
                <a:cs typeface="Calibri"/>
              </a:rPr>
              <a:t> associations in blood enriched in </a:t>
            </a:r>
            <a:r>
              <a:rPr lang="en-US" sz="2400" dirty="0">
                <a:cs typeface="Calibri"/>
                <a:hlinkClick r:id="rId2" tooltip="https://www.ncbi.nlm.nih.gov/pubmed/30872662"/>
              </a:rPr>
              <a:t>lung tumour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DNAm</a:t>
            </a:r>
            <a:r>
              <a:rPr lang="en-US" sz="2400" dirty="0">
                <a:cs typeface="Calibri"/>
              </a:rPr>
              <a:t> differences.</a:t>
            </a:r>
            <a:br>
              <a:rPr lang="en-US" dirty="0"/>
            </a:b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Associations of </a:t>
            </a:r>
            <a:r>
              <a:rPr lang="en-US" sz="2400" dirty="0">
                <a:cs typeface="Calibri"/>
                <a:hlinkClick r:id="rId3"/>
              </a:rPr>
              <a:t>colorectal cancer and of obesity</a:t>
            </a:r>
            <a:r>
              <a:rPr lang="en-US" sz="2400" dirty="0">
                <a:cs typeface="Calibri"/>
              </a:rPr>
              <a:t> similar in the </a:t>
            </a:r>
            <a:r>
              <a:rPr lang="en-US" sz="2400" dirty="0" err="1">
                <a:cs typeface="Calibri"/>
              </a:rPr>
              <a:t>DNAm</a:t>
            </a:r>
            <a:r>
              <a:rPr lang="en-US" sz="2400" dirty="0">
                <a:cs typeface="Calibri"/>
              </a:rPr>
              <a:t> of blood.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36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284AB0-2F04-4A54-BA89-7A5E3B8F5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2" t="16701" r="7882" b="4124"/>
          <a:stretch/>
        </p:blipFill>
        <p:spPr>
          <a:xfrm>
            <a:off x="1530921" y="102986"/>
            <a:ext cx="9213354" cy="657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9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0980F195-8E62-452E-A58C-D6D8909CD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15" r="7846" b="3675"/>
          <a:stretch/>
        </p:blipFill>
        <p:spPr>
          <a:xfrm>
            <a:off x="3277891" y="187787"/>
            <a:ext cx="5669512" cy="6428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2B9BA-3EB2-4DA4-BD4A-1ADF09704DBD}"/>
              </a:ext>
            </a:extLst>
          </p:cNvPr>
          <p:cNvSpPr txBox="1"/>
          <p:nvPr/>
        </p:nvSpPr>
        <p:spPr>
          <a:xfrm>
            <a:off x="849824" y="811077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Enrichment of top associations with smoking in lung cancer among 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DBFCC4-7B5F-49F8-B297-25F799B86610}"/>
              </a:ext>
            </a:extLst>
          </p:cNvPr>
          <p:cNvSpPr txBox="1"/>
          <p:nvPr/>
        </p:nvSpPr>
        <p:spPr>
          <a:xfrm>
            <a:off x="850631" y="4208596"/>
            <a:ext cx="274320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Effect estimates of CpG sites with smoking association p-values &lt; 1E-4 in both lung cancer and blood.</a:t>
            </a:r>
          </a:p>
        </p:txBody>
      </p:sp>
    </p:spTree>
    <p:extLst>
      <p:ext uri="{BB962C8B-B14F-4D97-AF65-F5344CB8AC3E}">
        <p14:creationId xmlns:p14="http://schemas.microsoft.com/office/powerpoint/2010/main" val="20611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9ABA6E-35DF-4800-B487-7A64BE8C2538}"/>
              </a:ext>
            </a:extLst>
          </p:cNvPr>
          <p:cNvSpPr txBox="1"/>
          <p:nvPr/>
        </p:nvSpPr>
        <p:spPr>
          <a:xfrm>
            <a:off x="914400" y="681925"/>
            <a:ext cx="10259877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cs typeface="Calibri"/>
              </a:rPr>
              <a:t>Epigenetic age</a:t>
            </a:r>
            <a:br>
              <a:rPr lang="en-US" sz="3600" b="1" dirty="0">
                <a:cs typeface="Calibri"/>
              </a:rPr>
            </a:br>
            <a:endParaRPr lang="en-US" sz="36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An even larger </a:t>
            </a:r>
            <a:r>
              <a:rPr lang="en-US" sz="2400" dirty="0">
                <a:cs typeface="Calibri"/>
                <a:hlinkClick r:id="rId2"/>
              </a:rPr>
              <a:t>GWAS of epigenetic age acceleration</a:t>
            </a:r>
            <a:r>
              <a:rPr lang="en-US" sz="2400" dirty="0">
                <a:cs typeface="Calibri"/>
              </a:rPr>
              <a:t> (n= 13,493) identifies a few novel genetic associations.</a:t>
            </a:r>
          </a:p>
        </p:txBody>
      </p:sp>
    </p:spTree>
    <p:extLst>
      <p:ext uri="{BB962C8B-B14F-4D97-AF65-F5344CB8AC3E}">
        <p14:creationId xmlns:p14="http://schemas.microsoft.com/office/powerpoint/2010/main" val="171694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D12654-5EA4-41D5-90C9-DC1DA266CA16}"/>
              </a:ext>
            </a:extLst>
          </p:cNvPr>
          <p:cNvSpPr/>
          <p:nvPr/>
        </p:nvSpPr>
        <p:spPr>
          <a:xfrm>
            <a:off x="668785" y="579112"/>
            <a:ext cx="57053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Arial Nova Light" panose="020B0604020202020204" pitchFamily="34" charset="0"/>
              </a:rPr>
              <a:t>A meta-analysis of genome-wide association studies of epigenetic age acceleration</a:t>
            </a:r>
          </a:p>
          <a:p>
            <a:r>
              <a:rPr lang="en-GB" dirty="0">
                <a:latin typeface="Arial Nova Light" panose="020B0604020202020204" pitchFamily="34" charset="0"/>
              </a:rPr>
              <a:t>Gibson et al 2019</a:t>
            </a:r>
          </a:p>
          <a:p>
            <a:endParaRPr lang="en-GB" dirty="0">
              <a:latin typeface="Arial Nova Light" panose="020B0604020202020204" pitchFamily="34" charset="0"/>
            </a:endParaRPr>
          </a:p>
          <a:p>
            <a:r>
              <a:rPr lang="en-GB" dirty="0" err="1">
                <a:latin typeface="Arial Nova Light" panose="020B0604020202020204" pitchFamily="34" charset="0"/>
              </a:rPr>
              <a:t>Hannum</a:t>
            </a:r>
            <a:r>
              <a:rPr lang="en-GB" dirty="0">
                <a:latin typeface="Arial Nova Light" panose="020B0604020202020204" pitchFamily="34" charset="0"/>
              </a:rPr>
              <a:t> and </a:t>
            </a:r>
            <a:r>
              <a:rPr lang="en-GB" dirty="0" err="1">
                <a:latin typeface="Arial Nova Light" panose="020B0604020202020204" pitchFamily="34" charset="0"/>
              </a:rPr>
              <a:t>Horvarth</a:t>
            </a:r>
            <a:r>
              <a:rPr lang="en-GB" dirty="0">
                <a:latin typeface="Arial Nova Light" panose="020B0604020202020204" pitchFamily="34" charset="0"/>
              </a:rPr>
              <a:t> created epigenetic clocks which accurately predict human age</a:t>
            </a:r>
          </a:p>
          <a:p>
            <a:endParaRPr lang="en-GB" dirty="0">
              <a:latin typeface="Arial Nova Light" panose="020B0604020202020204" pitchFamily="34" charset="0"/>
            </a:endParaRPr>
          </a:p>
          <a:p>
            <a:r>
              <a:rPr lang="en-GB" dirty="0">
                <a:latin typeface="Arial Nova Light" panose="020B0604020202020204" pitchFamily="34" charset="0"/>
              </a:rPr>
              <a:t>Epigenetic age acceleration (EAA) = chronological age &lt; epigenetic age </a:t>
            </a:r>
          </a:p>
          <a:p>
            <a:endParaRPr lang="en-GB" dirty="0">
              <a:latin typeface="Arial Nova Light" panose="020B0604020202020204" pitchFamily="34" charset="0"/>
            </a:endParaRPr>
          </a:p>
          <a:p>
            <a:r>
              <a:rPr lang="en-GB" dirty="0">
                <a:latin typeface="Arial Nova Light" panose="020B0604020202020204" pitchFamily="34" charset="0"/>
              </a:rPr>
              <a:t>Largest study of genetic determinants of EEA (n=13,493)</a:t>
            </a:r>
          </a:p>
          <a:p>
            <a:endParaRPr lang="en-GB" dirty="0">
              <a:latin typeface="Arial Nova Light" panose="020B0604020202020204" pitchFamily="34" charset="0"/>
            </a:endParaRPr>
          </a:p>
          <a:p>
            <a:r>
              <a:rPr lang="en-GB" dirty="0">
                <a:latin typeface="Arial Nova Light" panose="020B0604020202020204" pitchFamily="34" charset="0"/>
              </a:rPr>
              <a:t>Meta analysed GWAS from Generation Scotland and Lu et al (2018) </a:t>
            </a:r>
          </a:p>
          <a:p>
            <a:endParaRPr lang="en-GB" dirty="0">
              <a:latin typeface="Arial Nova Light" panose="020B0604020202020204" pitchFamily="34" charset="0"/>
            </a:endParaRPr>
          </a:p>
          <a:p>
            <a:r>
              <a:rPr lang="en-GB" dirty="0">
                <a:latin typeface="Arial Nova Light" panose="020B0604020202020204" pitchFamily="34" charset="0"/>
              </a:rPr>
              <a:t>Some novel findings but few overall genetic correlations with age related traits</a:t>
            </a:r>
          </a:p>
        </p:txBody>
      </p:sp>
      <p:pic>
        <p:nvPicPr>
          <p:cNvPr id="1026" name="Picture 2" descr="bioRxiv">
            <a:extLst>
              <a:ext uri="{FF2B5EF4-FFF2-40B4-BE49-F238E27FC236}">
                <a16:creationId xmlns:a16="http://schemas.microsoft.com/office/drawing/2014/main" id="{24949E4C-1607-45F2-B301-FE51EAB44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30" y="1466121"/>
            <a:ext cx="1369427" cy="32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53541E-C88A-4FCE-A8E4-70F9B51EB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497" y="731512"/>
            <a:ext cx="4562718" cy="2473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06B573-8686-4D0C-9938-FDF3A4600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497" y="3537858"/>
            <a:ext cx="4457662" cy="24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24236B5B1F44CA352B02574DFACAC" ma:contentTypeVersion="4" ma:contentTypeDescription="Create a new document." ma:contentTypeScope="" ma:versionID="391aa7177baf3e6e281a5c9c2282dcd8">
  <xsd:schema xmlns:xsd="http://www.w3.org/2001/XMLSchema" xmlns:xs="http://www.w3.org/2001/XMLSchema" xmlns:p="http://schemas.microsoft.com/office/2006/metadata/properties" xmlns:ns2="5437daf8-e155-4260-9992-e8434af7a544" xmlns:ns3="4625581b-bb4e-4558-bbdb-f9e75e9989bb" targetNamespace="http://schemas.microsoft.com/office/2006/metadata/properties" ma:root="true" ma:fieldsID="cd462ddb54f28554e91789c910245b0f" ns2:_="" ns3:_="">
    <xsd:import namespace="5437daf8-e155-4260-9992-e8434af7a544"/>
    <xsd:import namespace="4625581b-bb4e-4558-bbdb-f9e75e9989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7daf8-e155-4260-9992-e8434af7a5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5581b-bb4e-4558-bbdb-f9e75e9989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395426-EC9F-47B5-AE64-E0C73B96EE08}"/>
</file>

<file path=customXml/itemProps2.xml><?xml version="1.0" encoding="utf-8"?>
<ds:datastoreItem xmlns:ds="http://schemas.openxmlformats.org/officeDocument/2006/customXml" ds:itemID="{79F1E2B6-60DF-4318-869D-B6C565F010E7}"/>
</file>

<file path=customXml/itemProps3.xml><?xml version="1.0" encoding="utf-8"?>
<ds:datastoreItem xmlns:ds="http://schemas.openxmlformats.org/officeDocument/2006/customXml" ds:itemID="{44E75494-5F85-4807-A625-F350A4AE6E32}"/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134</Words>
  <Application>Microsoft Office PowerPoint</Application>
  <PresentationFormat>Widescreen</PresentationFormat>
  <Paragraphs>23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Epigenetics journal club 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Nancy McBride</dc:creator>
  <cp:lastModifiedBy>Nancy McBride</cp:lastModifiedBy>
  <cp:revision>350</cp:revision>
  <dcterms:created xsi:type="dcterms:W3CDTF">2019-03-22T15:50:45Z</dcterms:created>
  <dcterms:modified xsi:type="dcterms:W3CDTF">2019-03-26T09:27:13Z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4608">
    <vt:lpwstr>5</vt:lpwstr>
  </property>
  <property fmtid="{D5CDD505-2E9C-101B-9397-08002B2CF9AE}" pid="3" name="AuthorIds_UIVersion_1536">
    <vt:lpwstr>5</vt:lpwstr>
  </property>
  <property fmtid="{D5CDD505-2E9C-101B-9397-08002B2CF9AE}" pid="4" name="AuthorIds_UIVersion_2560">
    <vt:lpwstr>5</vt:lpwstr>
  </property>
  <property fmtid="{D5CDD505-2E9C-101B-9397-08002B2CF9AE}" pid="5" name="AuthorIds_UIVersion_2048">
    <vt:lpwstr>5</vt:lpwstr>
  </property>
  <property fmtid="{D5CDD505-2E9C-101B-9397-08002B2CF9AE}" pid="6" name="AuthorIds_UIVersion_3072">
    <vt:lpwstr>5</vt:lpwstr>
  </property>
  <property fmtid="{D5CDD505-2E9C-101B-9397-08002B2CF9AE}" pid="7" name="AuthorIds_UIVersion_3584">
    <vt:lpwstr>5</vt:lpwstr>
  </property>
  <property fmtid="{D5CDD505-2E9C-101B-9397-08002B2CF9AE}" pid="8" name="AuthorIds_UIVersion_4096">
    <vt:lpwstr>5</vt:lpwstr>
  </property>
  <property fmtid="{D5CDD505-2E9C-101B-9397-08002B2CF9AE}" pid="9" name="ContentTypeId">
    <vt:lpwstr>0x010100FC324236B5B1F44CA352B02574DFACAC</vt:lpwstr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ComplianceAssetId">
    <vt:lpwstr/>
  </property>
  <property fmtid="{D5CDD505-2E9C-101B-9397-08002B2CF9AE}" pid="13" name="AuthorIds_UIVersion_5120">
    <vt:lpwstr>5</vt:lpwstr>
  </property>
</Properties>
</file>