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66" r:id="rId6"/>
    <p:sldId id="258" r:id="rId7"/>
    <p:sldId id="263" r:id="rId8"/>
    <p:sldId id="268" r:id="rId9"/>
    <p:sldId id="269" r:id="rId10"/>
    <p:sldId id="262" r:id="rId11"/>
    <p:sldId id="267" r:id="rId12"/>
    <p:sldId id="270" r:id="rId13"/>
    <p:sldId id="260" r:id="rId14"/>
    <p:sldId id="261" r:id="rId15"/>
    <p:sldId id="271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9BC67-15AA-40BC-A8E0-391E31F6F8BC}" v="167" dt="2019-04-28T23:20:25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5" autoAdjust="0"/>
  </p:normalViewPr>
  <p:slideViewPr>
    <p:cSldViewPr snapToGrid="0">
      <p:cViewPr varScale="1">
        <p:scale>
          <a:sx n="65" d="100"/>
          <a:sy n="65" d="100"/>
        </p:scale>
        <p:origin x="12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S::ms13525@bristol.ac.uk::2709995e-3ea8-4fb0-9b62-eb8034dec529" providerId="AD" clId="Web-{B165960E-5098-7EAB-DB90-F20675D279B1}"/>
    <pc:docChg chg="addSld modSld">
      <pc:chgData name="Matthew Suderman" userId="S::ms13525@bristol.ac.uk::2709995e-3ea8-4fb0-9b62-eb8034dec529" providerId="AD" clId="Web-{B165960E-5098-7EAB-DB90-F20675D279B1}" dt="2019-04-19T09:36:00.859" v="6" actId="20577"/>
      <pc:docMkLst>
        <pc:docMk/>
      </pc:docMkLst>
    </pc:docChg>
  </pc:docChgLst>
  <pc:docChgLst>
    <pc:chgData name="Matthew Suderman" userId="2709995e-3ea8-4fb0-9b62-eb8034dec529" providerId="ADAL" clId="{A1A9BC67-15AA-40BC-A8E0-391E31F6F8BC}"/>
    <pc:docChg chg="undo custSel addSld delSld modSld sldOrd">
      <pc:chgData name="Matthew Suderman" userId="2709995e-3ea8-4fb0-9b62-eb8034dec529" providerId="ADAL" clId="{A1A9BC67-15AA-40BC-A8E0-391E31F6F8BC}" dt="2019-04-28T23:21:18.844" v="4723" actId="20577"/>
      <pc:docMkLst>
        <pc:docMk/>
      </pc:docMkLst>
      <pc:sldChg chg="addSp delSp modSp">
        <pc:chgData name="Matthew Suderman" userId="2709995e-3ea8-4fb0-9b62-eb8034dec529" providerId="ADAL" clId="{A1A9BC67-15AA-40BC-A8E0-391E31F6F8BC}" dt="2019-04-28T22:06:55.634" v="2254" actId="1076"/>
        <pc:sldMkLst>
          <pc:docMk/>
          <pc:sldMk cId="109857222" sldId="256"/>
        </pc:sldMkLst>
        <pc:spChg chg="mod">
          <ac:chgData name="Matthew Suderman" userId="2709995e-3ea8-4fb0-9b62-eb8034dec529" providerId="ADAL" clId="{A1A9BC67-15AA-40BC-A8E0-391E31F6F8BC}" dt="2019-04-28T22:05:12.897" v="2205" actId="1410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tthew Suderman" userId="2709995e-3ea8-4fb0-9b62-eb8034dec529" providerId="ADAL" clId="{A1A9BC67-15AA-40BC-A8E0-391E31F6F8BC}" dt="2019-04-28T21:59:51.886" v="2044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tthew Suderman" userId="2709995e-3ea8-4fb0-9b62-eb8034dec529" providerId="ADAL" clId="{A1A9BC67-15AA-40BC-A8E0-391E31F6F8BC}" dt="2019-04-28T22:06:55.634" v="2254" actId="1076"/>
          <ac:spMkLst>
            <pc:docMk/>
            <pc:sldMk cId="109857222" sldId="256"/>
            <ac:spMk id="6" creationId="{01C14AC5-AF8D-4EAC-B103-0F434226D722}"/>
          </ac:spMkLst>
        </pc:spChg>
        <pc:spChg chg="add mod">
          <ac:chgData name="Matthew Suderman" userId="2709995e-3ea8-4fb0-9b62-eb8034dec529" providerId="ADAL" clId="{A1A9BC67-15AA-40BC-A8E0-391E31F6F8BC}" dt="2019-04-28T22:06:50.069" v="2253" actId="1076"/>
          <ac:spMkLst>
            <pc:docMk/>
            <pc:sldMk cId="109857222" sldId="256"/>
            <ac:spMk id="7" creationId="{B71A2FAC-80D4-4840-B779-E2370BBED411}"/>
          </ac:spMkLst>
        </pc:spChg>
        <pc:picChg chg="add mod ord">
          <ac:chgData name="Matthew Suderman" userId="2709995e-3ea8-4fb0-9b62-eb8034dec529" providerId="ADAL" clId="{A1A9BC67-15AA-40BC-A8E0-391E31F6F8BC}" dt="2019-04-28T22:05:20.309" v="2224" actId="1035"/>
          <ac:picMkLst>
            <pc:docMk/>
            <pc:sldMk cId="109857222" sldId="256"/>
            <ac:picMk id="4" creationId="{33AD9FD5-A941-46A6-B70E-E22E023187D9}"/>
          </ac:picMkLst>
        </pc:picChg>
        <pc:picChg chg="add ord">
          <ac:chgData name="Matthew Suderman" userId="2709995e-3ea8-4fb0-9b62-eb8034dec529" providerId="ADAL" clId="{A1A9BC67-15AA-40BC-A8E0-391E31F6F8BC}" dt="2019-04-28T22:00:24.577" v="2050" actId="167"/>
          <ac:picMkLst>
            <pc:docMk/>
            <pc:sldMk cId="109857222" sldId="256"/>
            <ac:picMk id="5" creationId="{D1319C05-D5E2-436D-9979-7706E084FFB5}"/>
          </ac:picMkLst>
        </pc:picChg>
      </pc:sldChg>
      <pc:sldChg chg="modSp del ord modNotesTx">
        <pc:chgData name="Matthew Suderman" userId="2709995e-3ea8-4fb0-9b62-eb8034dec529" providerId="ADAL" clId="{A1A9BC67-15AA-40BC-A8E0-391E31F6F8BC}" dt="2019-04-28T22:16:33.177" v="2581" actId="2696"/>
        <pc:sldMkLst>
          <pc:docMk/>
          <pc:sldMk cId="4048761006" sldId="257"/>
        </pc:sldMkLst>
        <pc:spChg chg="mod">
          <ac:chgData name="Matthew Suderman" userId="2709995e-3ea8-4fb0-9b62-eb8034dec529" providerId="ADAL" clId="{A1A9BC67-15AA-40BC-A8E0-391E31F6F8BC}" dt="2019-04-28T21:45:54.660" v="1674" actId="20577"/>
          <ac:spMkLst>
            <pc:docMk/>
            <pc:sldMk cId="4048761006" sldId="257"/>
            <ac:spMk id="2" creationId="{0543CFEA-5C09-4C2E-995F-63631CD5D6D5}"/>
          </ac:spMkLst>
        </pc:spChg>
        <pc:spChg chg="mod">
          <ac:chgData name="Matthew Suderman" userId="2709995e-3ea8-4fb0-9b62-eb8034dec529" providerId="ADAL" clId="{A1A9BC67-15AA-40BC-A8E0-391E31F6F8BC}" dt="2019-04-28T22:15:59.118" v="2531"/>
          <ac:spMkLst>
            <pc:docMk/>
            <pc:sldMk cId="4048761006" sldId="257"/>
            <ac:spMk id="3" creationId="{0218BA38-3417-4C23-B7F0-C9EAADAC313F}"/>
          </ac:spMkLst>
        </pc:spChg>
      </pc:sldChg>
      <pc:sldChg chg="modSp add">
        <pc:chgData name="Matthew Suderman" userId="2709995e-3ea8-4fb0-9b62-eb8034dec529" providerId="ADAL" clId="{A1A9BC67-15AA-40BC-A8E0-391E31F6F8BC}" dt="2019-04-28T22:50:19.834" v="3869" actId="20577"/>
        <pc:sldMkLst>
          <pc:docMk/>
          <pc:sldMk cId="2253046947" sldId="258"/>
        </pc:sldMkLst>
        <pc:spChg chg="mod">
          <ac:chgData name="Matthew Suderman" userId="2709995e-3ea8-4fb0-9b62-eb8034dec529" providerId="ADAL" clId="{A1A9BC67-15AA-40BC-A8E0-391E31F6F8BC}" dt="2019-04-28T11:40:11.607" v="6" actId="20577"/>
          <ac:spMkLst>
            <pc:docMk/>
            <pc:sldMk cId="2253046947" sldId="258"/>
            <ac:spMk id="2" creationId="{9D14A16B-F893-469C-85AB-DC6E136E35D8}"/>
          </ac:spMkLst>
        </pc:spChg>
        <pc:spChg chg="mod">
          <ac:chgData name="Matthew Suderman" userId="2709995e-3ea8-4fb0-9b62-eb8034dec529" providerId="ADAL" clId="{A1A9BC67-15AA-40BC-A8E0-391E31F6F8BC}" dt="2019-04-28T22:50:19.834" v="3869" actId="20577"/>
          <ac:spMkLst>
            <pc:docMk/>
            <pc:sldMk cId="2253046947" sldId="258"/>
            <ac:spMk id="3" creationId="{BFB340D5-3DD7-483A-B52B-43E11E2E2E6B}"/>
          </ac:spMkLst>
        </pc:spChg>
      </pc:sldChg>
      <pc:sldChg chg="modSp add del">
        <pc:chgData name="Matthew Suderman" userId="2709995e-3ea8-4fb0-9b62-eb8034dec529" providerId="ADAL" clId="{A1A9BC67-15AA-40BC-A8E0-391E31F6F8BC}" dt="2019-04-28T20:58:01.417" v="576" actId="2696"/>
        <pc:sldMkLst>
          <pc:docMk/>
          <pc:sldMk cId="802886733" sldId="259"/>
        </pc:sldMkLst>
        <pc:spChg chg="mod">
          <ac:chgData name="Matthew Suderman" userId="2709995e-3ea8-4fb0-9b62-eb8034dec529" providerId="ADAL" clId="{A1A9BC67-15AA-40BC-A8E0-391E31F6F8BC}" dt="2019-04-28T11:41:43.790" v="51" actId="20577"/>
          <ac:spMkLst>
            <pc:docMk/>
            <pc:sldMk cId="802886733" sldId="259"/>
            <ac:spMk id="2" creationId="{FC6CCA4B-49D9-4616-AFD5-A750B8ED8312}"/>
          </ac:spMkLst>
        </pc:spChg>
        <pc:spChg chg="mod">
          <ac:chgData name="Matthew Suderman" userId="2709995e-3ea8-4fb0-9b62-eb8034dec529" providerId="ADAL" clId="{A1A9BC67-15AA-40BC-A8E0-391E31F6F8BC}" dt="2019-04-28T20:55:33.617" v="468"/>
          <ac:spMkLst>
            <pc:docMk/>
            <pc:sldMk cId="802886733" sldId="259"/>
            <ac:spMk id="3" creationId="{636F3A9E-F3F2-4333-9446-E49FE91198BF}"/>
          </ac:spMkLst>
        </pc:spChg>
      </pc:sldChg>
      <pc:sldChg chg="modSp add">
        <pc:chgData name="Matthew Suderman" userId="2709995e-3ea8-4fb0-9b62-eb8034dec529" providerId="ADAL" clId="{A1A9BC67-15AA-40BC-A8E0-391E31F6F8BC}" dt="2019-04-28T22:44:22.208" v="3788" actId="20577"/>
        <pc:sldMkLst>
          <pc:docMk/>
          <pc:sldMk cId="2142406120" sldId="260"/>
        </pc:sldMkLst>
        <pc:spChg chg="mod">
          <ac:chgData name="Matthew Suderman" userId="2709995e-3ea8-4fb0-9b62-eb8034dec529" providerId="ADAL" clId="{A1A9BC67-15AA-40BC-A8E0-391E31F6F8BC}" dt="2019-04-28T11:42:45.150" v="95" actId="20577"/>
          <ac:spMkLst>
            <pc:docMk/>
            <pc:sldMk cId="2142406120" sldId="260"/>
            <ac:spMk id="2" creationId="{7D34F6CC-A66A-4091-92F1-161D36406FAB}"/>
          </ac:spMkLst>
        </pc:spChg>
        <pc:spChg chg="mod">
          <ac:chgData name="Matthew Suderman" userId="2709995e-3ea8-4fb0-9b62-eb8034dec529" providerId="ADAL" clId="{A1A9BC67-15AA-40BC-A8E0-391E31F6F8BC}" dt="2019-04-28T22:44:22.208" v="3788" actId="20577"/>
          <ac:spMkLst>
            <pc:docMk/>
            <pc:sldMk cId="2142406120" sldId="260"/>
            <ac:spMk id="3" creationId="{330CD803-E5DD-4A2C-ACF8-36166D5DE7ED}"/>
          </ac:spMkLst>
        </pc:spChg>
      </pc:sldChg>
      <pc:sldChg chg="modSp add">
        <pc:chgData name="Matthew Suderman" userId="2709995e-3ea8-4fb0-9b62-eb8034dec529" providerId="ADAL" clId="{A1A9BC67-15AA-40BC-A8E0-391E31F6F8BC}" dt="2019-04-28T22:46:47.544" v="3797" actId="20577"/>
        <pc:sldMkLst>
          <pc:docMk/>
          <pc:sldMk cId="4185532268" sldId="261"/>
        </pc:sldMkLst>
        <pc:spChg chg="mod">
          <ac:chgData name="Matthew Suderman" userId="2709995e-3ea8-4fb0-9b62-eb8034dec529" providerId="ADAL" clId="{A1A9BC67-15AA-40BC-A8E0-391E31F6F8BC}" dt="2019-04-28T20:47:42.374" v="160" actId="20577"/>
          <ac:spMkLst>
            <pc:docMk/>
            <pc:sldMk cId="4185532268" sldId="261"/>
            <ac:spMk id="2" creationId="{99D9CC81-4D3C-46F6-9A13-24E4A4EF1142}"/>
          </ac:spMkLst>
        </pc:spChg>
        <pc:spChg chg="mod">
          <ac:chgData name="Matthew Suderman" userId="2709995e-3ea8-4fb0-9b62-eb8034dec529" providerId="ADAL" clId="{A1A9BC67-15AA-40BC-A8E0-391E31F6F8BC}" dt="2019-04-28T22:46:47.544" v="3797" actId="20577"/>
          <ac:spMkLst>
            <pc:docMk/>
            <pc:sldMk cId="4185532268" sldId="261"/>
            <ac:spMk id="3" creationId="{6F353003-1BC1-4969-8654-30F6031238B9}"/>
          </ac:spMkLst>
        </pc:spChg>
      </pc:sldChg>
      <pc:sldChg chg="modSp add ord">
        <pc:chgData name="Matthew Suderman" userId="2709995e-3ea8-4fb0-9b62-eb8034dec529" providerId="ADAL" clId="{A1A9BC67-15AA-40BC-A8E0-391E31F6F8BC}" dt="2019-04-28T23:11:21.644" v="4266"/>
        <pc:sldMkLst>
          <pc:docMk/>
          <pc:sldMk cId="2244391618" sldId="262"/>
        </pc:sldMkLst>
        <pc:spChg chg="mod">
          <ac:chgData name="Matthew Suderman" userId="2709995e-3ea8-4fb0-9b62-eb8034dec529" providerId="ADAL" clId="{A1A9BC67-15AA-40BC-A8E0-391E31F6F8BC}" dt="2019-04-28T22:19:23.271" v="2596" actId="20577"/>
          <ac:spMkLst>
            <pc:docMk/>
            <pc:sldMk cId="2244391618" sldId="262"/>
            <ac:spMk id="2" creationId="{6EC8D7B1-1CFC-44FB-ABC3-131F247D3ECC}"/>
          </ac:spMkLst>
        </pc:spChg>
        <pc:spChg chg="mod">
          <ac:chgData name="Matthew Suderman" userId="2709995e-3ea8-4fb0-9b62-eb8034dec529" providerId="ADAL" clId="{A1A9BC67-15AA-40BC-A8E0-391E31F6F8BC}" dt="2019-04-28T22:28:43.711" v="2969" actId="403"/>
          <ac:spMkLst>
            <pc:docMk/>
            <pc:sldMk cId="2244391618" sldId="262"/>
            <ac:spMk id="3" creationId="{5589D736-3BB2-4FF1-8E88-2DD1EF64581B}"/>
          </ac:spMkLst>
        </pc:spChg>
      </pc:sldChg>
      <pc:sldChg chg="modSp add">
        <pc:chgData name="Matthew Suderman" userId="2709995e-3ea8-4fb0-9b62-eb8034dec529" providerId="ADAL" clId="{A1A9BC67-15AA-40BC-A8E0-391E31F6F8BC}" dt="2019-04-28T22:48:48.744" v="3833" actId="20577"/>
        <pc:sldMkLst>
          <pc:docMk/>
          <pc:sldMk cId="910661246" sldId="263"/>
        </pc:sldMkLst>
        <pc:spChg chg="mod">
          <ac:chgData name="Matthew Suderman" userId="2709995e-3ea8-4fb0-9b62-eb8034dec529" providerId="ADAL" clId="{A1A9BC67-15AA-40BC-A8E0-391E31F6F8BC}" dt="2019-04-28T20:54:01.980" v="389" actId="20577"/>
          <ac:spMkLst>
            <pc:docMk/>
            <pc:sldMk cId="910661246" sldId="263"/>
            <ac:spMk id="2" creationId="{69B1652E-E5C8-46C1-932D-6B298FE8FE27}"/>
          </ac:spMkLst>
        </pc:spChg>
        <pc:spChg chg="mod">
          <ac:chgData name="Matthew Suderman" userId="2709995e-3ea8-4fb0-9b62-eb8034dec529" providerId="ADAL" clId="{A1A9BC67-15AA-40BC-A8E0-391E31F6F8BC}" dt="2019-04-28T22:48:48.744" v="3833" actId="20577"/>
          <ac:spMkLst>
            <pc:docMk/>
            <pc:sldMk cId="910661246" sldId="263"/>
            <ac:spMk id="3" creationId="{472CAF8F-81CD-46A2-870D-C2A44E2BB9DA}"/>
          </ac:spMkLst>
        </pc:spChg>
      </pc:sldChg>
      <pc:sldChg chg="modSp add del">
        <pc:chgData name="Matthew Suderman" userId="2709995e-3ea8-4fb0-9b62-eb8034dec529" providerId="ADAL" clId="{A1A9BC67-15AA-40BC-A8E0-391E31F6F8BC}" dt="2019-04-28T21:42:40.331" v="1649" actId="2696"/>
        <pc:sldMkLst>
          <pc:docMk/>
          <pc:sldMk cId="3030495914" sldId="264"/>
        </pc:sldMkLst>
        <pc:spChg chg="mod">
          <ac:chgData name="Matthew Suderman" userId="2709995e-3ea8-4fb0-9b62-eb8034dec529" providerId="ADAL" clId="{A1A9BC67-15AA-40BC-A8E0-391E31F6F8BC}" dt="2019-04-28T21:41:59.331" v="1618"/>
          <ac:spMkLst>
            <pc:docMk/>
            <pc:sldMk cId="3030495914" sldId="264"/>
            <ac:spMk id="3" creationId="{B0FA7F38-6185-42E9-B296-500EE7649E3E}"/>
          </ac:spMkLst>
        </pc:spChg>
      </pc:sldChg>
      <pc:sldChg chg="modSp add del ord">
        <pc:chgData name="Matthew Suderman" userId="2709995e-3ea8-4fb0-9b62-eb8034dec529" providerId="ADAL" clId="{A1A9BC67-15AA-40BC-A8E0-391E31F6F8BC}" dt="2019-04-28T22:15:14.542" v="2523" actId="2696"/>
        <pc:sldMkLst>
          <pc:docMk/>
          <pc:sldMk cId="91155899" sldId="265"/>
        </pc:sldMkLst>
        <pc:spChg chg="mod">
          <ac:chgData name="Matthew Suderman" userId="2709995e-3ea8-4fb0-9b62-eb8034dec529" providerId="ADAL" clId="{A1A9BC67-15AA-40BC-A8E0-391E31F6F8BC}" dt="2019-04-28T21:58:03.195" v="2010" actId="20577"/>
          <ac:spMkLst>
            <pc:docMk/>
            <pc:sldMk cId="91155899" sldId="265"/>
            <ac:spMk id="2" creationId="{9BDDF5FB-CB73-4963-9D1F-EC604DF9A26B}"/>
          </ac:spMkLst>
        </pc:spChg>
        <pc:spChg chg="mod">
          <ac:chgData name="Matthew Suderman" userId="2709995e-3ea8-4fb0-9b62-eb8034dec529" providerId="ADAL" clId="{A1A9BC67-15AA-40BC-A8E0-391E31F6F8BC}" dt="2019-04-28T22:15:07.962" v="2522"/>
          <ac:spMkLst>
            <pc:docMk/>
            <pc:sldMk cId="91155899" sldId="265"/>
            <ac:spMk id="3" creationId="{40C6286D-C87A-4E67-839C-7463A4F3CAF4}"/>
          </ac:spMkLst>
        </pc:spChg>
      </pc:sldChg>
      <pc:sldChg chg="addSp delSp modSp add">
        <pc:chgData name="Matthew Suderman" userId="2709995e-3ea8-4fb0-9b62-eb8034dec529" providerId="ADAL" clId="{A1A9BC67-15AA-40BC-A8E0-391E31F6F8BC}" dt="2019-04-28T22:11:45.226" v="2432" actId="478"/>
        <pc:sldMkLst>
          <pc:docMk/>
          <pc:sldMk cId="4192944675" sldId="266"/>
        </pc:sldMkLst>
        <pc:spChg chg="del">
          <ac:chgData name="Matthew Suderman" userId="2709995e-3ea8-4fb0-9b62-eb8034dec529" providerId="ADAL" clId="{A1A9BC67-15AA-40BC-A8E0-391E31F6F8BC}" dt="2019-04-28T22:02:26.551" v="2057"/>
          <ac:spMkLst>
            <pc:docMk/>
            <pc:sldMk cId="4192944675" sldId="266"/>
            <ac:spMk id="2" creationId="{F32BC69F-72C4-4327-8E44-ADFF4B6CD8BE}"/>
          </ac:spMkLst>
        </pc:spChg>
        <pc:spChg chg="del">
          <ac:chgData name="Matthew Suderman" userId="2709995e-3ea8-4fb0-9b62-eb8034dec529" providerId="ADAL" clId="{A1A9BC67-15AA-40BC-A8E0-391E31F6F8BC}" dt="2019-04-28T22:02:26.551" v="2057"/>
          <ac:spMkLst>
            <pc:docMk/>
            <pc:sldMk cId="4192944675" sldId="266"/>
            <ac:spMk id="3" creationId="{833A3288-2259-4140-987D-145A05ED869E}"/>
          </ac:spMkLst>
        </pc:spChg>
        <pc:spChg chg="add del mod">
          <ac:chgData name="Matthew Suderman" userId="2709995e-3ea8-4fb0-9b62-eb8034dec529" providerId="ADAL" clId="{A1A9BC67-15AA-40BC-A8E0-391E31F6F8BC}" dt="2019-04-28T22:02:51.049" v="2060" actId="478"/>
          <ac:spMkLst>
            <pc:docMk/>
            <pc:sldMk cId="4192944675" sldId="266"/>
            <ac:spMk id="4" creationId="{6BA02144-F32E-40C9-A5B2-3876098FE471}"/>
          </ac:spMkLst>
        </pc:spChg>
        <pc:spChg chg="add del mod">
          <ac:chgData name="Matthew Suderman" userId="2709995e-3ea8-4fb0-9b62-eb8034dec529" providerId="ADAL" clId="{A1A9BC67-15AA-40BC-A8E0-391E31F6F8BC}" dt="2019-04-28T22:02:55.075" v="2062" actId="478"/>
          <ac:spMkLst>
            <pc:docMk/>
            <pc:sldMk cId="4192944675" sldId="266"/>
            <ac:spMk id="5" creationId="{828086DE-71CD-488C-ADA1-2AE1D95FAD03}"/>
          </ac:spMkLst>
        </pc:spChg>
        <pc:spChg chg="add mod">
          <ac:chgData name="Matthew Suderman" userId="2709995e-3ea8-4fb0-9b62-eb8034dec529" providerId="ADAL" clId="{A1A9BC67-15AA-40BC-A8E0-391E31F6F8BC}" dt="2019-04-28T22:03:10.127" v="2064" actId="1076"/>
          <ac:spMkLst>
            <pc:docMk/>
            <pc:sldMk cId="4192944675" sldId="266"/>
            <ac:spMk id="7" creationId="{CF47A8FB-A74A-4538-9C28-81A9C39E3CE2}"/>
          </ac:spMkLst>
        </pc:spChg>
        <pc:spChg chg="add del mod">
          <ac:chgData name="Matthew Suderman" userId="2709995e-3ea8-4fb0-9b62-eb8034dec529" providerId="ADAL" clId="{A1A9BC67-15AA-40BC-A8E0-391E31F6F8BC}" dt="2019-04-28T22:11:45.226" v="2432" actId="478"/>
          <ac:spMkLst>
            <pc:docMk/>
            <pc:sldMk cId="4192944675" sldId="266"/>
            <ac:spMk id="10" creationId="{418255C3-2CBD-4C2D-9D8D-487913888166}"/>
          </ac:spMkLst>
        </pc:spChg>
        <pc:picChg chg="add mod">
          <ac:chgData name="Matthew Suderman" userId="2709995e-3ea8-4fb0-9b62-eb8034dec529" providerId="ADAL" clId="{A1A9BC67-15AA-40BC-A8E0-391E31F6F8BC}" dt="2019-04-28T22:03:04.739" v="2063" actId="1076"/>
          <ac:picMkLst>
            <pc:docMk/>
            <pc:sldMk cId="4192944675" sldId="266"/>
            <ac:picMk id="1026" creationId="{53A41D96-ED36-461F-BEDB-84B5FFECC982}"/>
          </ac:picMkLst>
        </pc:picChg>
        <pc:cxnChg chg="add mod">
          <ac:chgData name="Matthew Suderman" userId="2709995e-3ea8-4fb0-9b62-eb8034dec529" providerId="ADAL" clId="{A1A9BC67-15AA-40BC-A8E0-391E31F6F8BC}" dt="2019-04-28T22:04:11.055" v="2077" actId="14100"/>
          <ac:cxnSpMkLst>
            <pc:docMk/>
            <pc:sldMk cId="4192944675" sldId="266"/>
            <ac:cxnSpMk id="8" creationId="{AE9D3778-C2ED-400D-9E56-C8DFF28396C2}"/>
          </ac:cxnSpMkLst>
        </pc:cxnChg>
      </pc:sldChg>
      <pc:sldChg chg="modSp add">
        <pc:chgData name="Matthew Suderman" userId="2709995e-3ea8-4fb0-9b62-eb8034dec529" providerId="ADAL" clId="{A1A9BC67-15AA-40BC-A8E0-391E31F6F8BC}" dt="2019-04-28T22:36:45.286" v="3276" actId="20577"/>
        <pc:sldMkLst>
          <pc:docMk/>
          <pc:sldMk cId="138422854" sldId="267"/>
        </pc:sldMkLst>
        <pc:spChg chg="mod">
          <ac:chgData name="Matthew Suderman" userId="2709995e-3ea8-4fb0-9b62-eb8034dec529" providerId="ADAL" clId="{A1A9BC67-15AA-40BC-A8E0-391E31F6F8BC}" dt="2019-04-28T22:19:29.908" v="2609" actId="20577"/>
          <ac:spMkLst>
            <pc:docMk/>
            <pc:sldMk cId="138422854" sldId="267"/>
            <ac:spMk id="2" creationId="{E8190BCF-4F8A-41F8-9568-4CD9275273F6}"/>
          </ac:spMkLst>
        </pc:spChg>
        <pc:spChg chg="mod">
          <ac:chgData name="Matthew Suderman" userId="2709995e-3ea8-4fb0-9b62-eb8034dec529" providerId="ADAL" clId="{A1A9BC67-15AA-40BC-A8E0-391E31F6F8BC}" dt="2019-04-28T22:36:45.286" v="3276" actId="20577"/>
          <ac:spMkLst>
            <pc:docMk/>
            <pc:sldMk cId="138422854" sldId="267"/>
            <ac:spMk id="3" creationId="{54563CF3-F222-49D7-AA50-CF5AAA1E3EDA}"/>
          </ac:spMkLst>
        </pc:spChg>
      </pc:sldChg>
      <pc:sldChg chg="modSp add del">
        <pc:chgData name="Matthew Suderman" userId="2709995e-3ea8-4fb0-9b62-eb8034dec529" providerId="ADAL" clId="{A1A9BC67-15AA-40BC-A8E0-391E31F6F8BC}" dt="2019-04-28T22:10:02.332" v="2331" actId="2696"/>
        <pc:sldMkLst>
          <pc:docMk/>
          <pc:sldMk cId="1010128054" sldId="268"/>
        </pc:sldMkLst>
        <pc:spChg chg="mod">
          <ac:chgData name="Matthew Suderman" userId="2709995e-3ea8-4fb0-9b62-eb8034dec529" providerId="ADAL" clId="{A1A9BC67-15AA-40BC-A8E0-391E31F6F8BC}" dt="2019-04-28T22:09:56.935" v="2330" actId="27636"/>
          <ac:spMkLst>
            <pc:docMk/>
            <pc:sldMk cId="1010128054" sldId="268"/>
            <ac:spMk id="3" creationId="{FD4A19A0-E8F2-4AFF-A983-D51744C71C4C}"/>
          </ac:spMkLst>
        </pc:spChg>
      </pc:sldChg>
      <pc:sldChg chg="modSp add">
        <pc:chgData name="Matthew Suderman" userId="2709995e-3ea8-4fb0-9b62-eb8034dec529" providerId="ADAL" clId="{A1A9BC67-15AA-40BC-A8E0-391E31F6F8BC}" dt="2019-04-28T23:12:09.364" v="4282" actId="20577"/>
        <pc:sldMkLst>
          <pc:docMk/>
          <pc:sldMk cId="2430089541" sldId="268"/>
        </pc:sldMkLst>
        <pc:spChg chg="mod">
          <ac:chgData name="Matthew Suderman" userId="2709995e-3ea8-4fb0-9b62-eb8034dec529" providerId="ADAL" clId="{A1A9BC67-15AA-40BC-A8E0-391E31F6F8BC}" dt="2019-04-28T22:20:03.343" v="2640" actId="20577"/>
          <ac:spMkLst>
            <pc:docMk/>
            <pc:sldMk cId="2430089541" sldId="268"/>
            <ac:spMk id="2" creationId="{40A496FC-86A7-461B-96C3-1B252003BC5D}"/>
          </ac:spMkLst>
        </pc:spChg>
        <pc:spChg chg="mod">
          <ac:chgData name="Matthew Suderman" userId="2709995e-3ea8-4fb0-9b62-eb8034dec529" providerId="ADAL" clId="{A1A9BC67-15AA-40BC-A8E0-391E31F6F8BC}" dt="2019-04-28T23:12:09.364" v="4282" actId="20577"/>
          <ac:spMkLst>
            <pc:docMk/>
            <pc:sldMk cId="2430089541" sldId="268"/>
            <ac:spMk id="3" creationId="{F39AF35A-03BF-4B13-A606-723CDF550AE6}"/>
          </ac:spMkLst>
        </pc:spChg>
      </pc:sldChg>
      <pc:sldChg chg="modSp add ord">
        <pc:chgData name="Matthew Suderman" userId="2709995e-3ea8-4fb0-9b62-eb8034dec529" providerId="ADAL" clId="{A1A9BC67-15AA-40BC-A8E0-391E31F6F8BC}" dt="2019-04-28T23:12:03.266" v="4277" actId="20577"/>
        <pc:sldMkLst>
          <pc:docMk/>
          <pc:sldMk cId="3762162342" sldId="269"/>
        </pc:sldMkLst>
        <pc:spChg chg="mod">
          <ac:chgData name="Matthew Suderman" userId="2709995e-3ea8-4fb0-9b62-eb8034dec529" providerId="ADAL" clId="{A1A9BC67-15AA-40BC-A8E0-391E31F6F8BC}" dt="2019-04-28T22:27:24.427" v="2958" actId="20577"/>
          <ac:spMkLst>
            <pc:docMk/>
            <pc:sldMk cId="3762162342" sldId="269"/>
            <ac:spMk id="2" creationId="{966CA81A-8DA4-43AD-8ADA-A2AA5F3946C8}"/>
          </ac:spMkLst>
        </pc:spChg>
        <pc:spChg chg="mod">
          <ac:chgData name="Matthew Suderman" userId="2709995e-3ea8-4fb0-9b62-eb8034dec529" providerId="ADAL" clId="{A1A9BC67-15AA-40BC-A8E0-391E31F6F8BC}" dt="2019-04-28T23:12:03.266" v="4277" actId="20577"/>
          <ac:spMkLst>
            <pc:docMk/>
            <pc:sldMk cId="3762162342" sldId="269"/>
            <ac:spMk id="3" creationId="{16F852FB-0D74-4CB1-92AE-2925511687AB}"/>
          </ac:spMkLst>
        </pc:spChg>
      </pc:sldChg>
      <pc:sldChg chg="addSp delSp modSp add ord">
        <pc:chgData name="Matthew Suderman" userId="2709995e-3ea8-4fb0-9b62-eb8034dec529" providerId="ADAL" clId="{A1A9BC67-15AA-40BC-A8E0-391E31F6F8BC}" dt="2019-04-28T23:11:16.122" v="4265"/>
        <pc:sldMkLst>
          <pc:docMk/>
          <pc:sldMk cId="2622406381" sldId="270"/>
        </pc:sldMkLst>
        <pc:spChg chg="mod">
          <ac:chgData name="Matthew Suderman" userId="2709995e-3ea8-4fb0-9b62-eb8034dec529" providerId="ADAL" clId="{A1A9BC67-15AA-40BC-A8E0-391E31F6F8BC}" dt="2019-04-28T22:56:49.150" v="3879" actId="404"/>
          <ac:spMkLst>
            <pc:docMk/>
            <pc:sldMk cId="2622406381" sldId="270"/>
            <ac:spMk id="2" creationId="{09BC5C80-4321-4BE5-A9DA-BA0731B2EEDA}"/>
          </ac:spMkLst>
        </pc:spChg>
        <pc:spChg chg="del">
          <ac:chgData name="Matthew Suderman" userId="2709995e-3ea8-4fb0-9b62-eb8034dec529" providerId="ADAL" clId="{A1A9BC67-15AA-40BC-A8E0-391E31F6F8BC}" dt="2019-04-28T22:56:14.532" v="3871" actId="478"/>
          <ac:spMkLst>
            <pc:docMk/>
            <pc:sldMk cId="2622406381" sldId="270"/>
            <ac:spMk id="3" creationId="{77DBED59-6058-43B4-87E7-789F91D4160F}"/>
          </ac:spMkLst>
        </pc:spChg>
        <pc:spChg chg="add mod">
          <ac:chgData name="Matthew Suderman" userId="2709995e-3ea8-4fb0-9b62-eb8034dec529" providerId="ADAL" clId="{A1A9BC67-15AA-40BC-A8E0-391E31F6F8BC}" dt="2019-04-28T23:06:43.571" v="4243" actId="1035"/>
          <ac:spMkLst>
            <pc:docMk/>
            <pc:sldMk cId="2622406381" sldId="270"/>
            <ac:spMk id="5" creationId="{AEE3A931-4346-42C0-B556-A4B0A199E33F}"/>
          </ac:spMkLst>
        </pc:spChg>
        <pc:spChg chg="add del mod">
          <ac:chgData name="Matthew Suderman" userId="2709995e-3ea8-4fb0-9b62-eb8034dec529" providerId="ADAL" clId="{A1A9BC67-15AA-40BC-A8E0-391E31F6F8BC}" dt="2019-04-28T23:01:40.277" v="4056"/>
          <ac:spMkLst>
            <pc:docMk/>
            <pc:sldMk cId="2622406381" sldId="270"/>
            <ac:spMk id="7" creationId="{1B8D67D2-7F5B-4B7D-B780-F01E3241D12F}"/>
          </ac:spMkLst>
        </pc:spChg>
        <pc:spChg chg="add mod">
          <ac:chgData name="Matthew Suderman" userId="2709995e-3ea8-4fb0-9b62-eb8034dec529" providerId="ADAL" clId="{A1A9BC67-15AA-40BC-A8E0-391E31F6F8BC}" dt="2019-04-28T23:06:51.673" v="4252" actId="1036"/>
          <ac:spMkLst>
            <pc:docMk/>
            <pc:sldMk cId="2622406381" sldId="270"/>
            <ac:spMk id="8" creationId="{E5BBDAE5-0828-41F1-9082-738FFFC05811}"/>
          </ac:spMkLst>
        </pc:spChg>
        <pc:spChg chg="add mod">
          <ac:chgData name="Matthew Suderman" userId="2709995e-3ea8-4fb0-9b62-eb8034dec529" providerId="ADAL" clId="{A1A9BC67-15AA-40BC-A8E0-391E31F6F8BC}" dt="2019-04-28T23:10:31.149" v="4258" actId="20577"/>
          <ac:spMkLst>
            <pc:docMk/>
            <pc:sldMk cId="2622406381" sldId="270"/>
            <ac:spMk id="9" creationId="{4F571506-3A80-4647-9FE7-EA5A993587BD}"/>
          </ac:spMkLst>
        </pc:spChg>
        <pc:spChg chg="add mod">
          <ac:chgData name="Matthew Suderman" userId="2709995e-3ea8-4fb0-9b62-eb8034dec529" providerId="ADAL" clId="{A1A9BC67-15AA-40BC-A8E0-391E31F6F8BC}" dt="2019-04-28T23:10:41.297" v="4264" actId="20577"/>
          <ac:spMkLst>
            <pc:docMk/>
            <pc:sldMk cId="2622406381" sldId="270"/>
            <ac:spMk id="10" creationId="{BC1F3CD2-58F2-45D6-8A11-CC0454EC4316}"/>
          </ac:spMkLst>
        </pc:spChg>
        <pc:picChg chg="add mod">
          <ac:chgData name="Matthew Suderman" userId="2709995e-3ea8-4fb0-9b62-eb8034dec529" providerId="ADAL" clId="{A1A9BC67-15AA-40BC-A8E0-391E31F6F8BC}" dt="2019-04-28T23:06:51.673" v="4252" actId="1036"/>
          <ac:picMkLst>
            <pc:docMk/>
            <pc:sldMk cId="2622406381" sldId="270"/>
            <ac:picMk id="4" creationId="{91A81508-99DD-4516-9EB8-85BF88F40534}"/>
          </ac:picMkLst>
        </pc:picChg>
        <pc:picChg chg="add mod">
          <ac:chgData name="Matthew Suderman" userId="2709995e-3ea8-4fb0-9b62-eb8034dec529" providerId="ADAL" clId="{A1A9BC67-15AA-40BC-A8E0-391E31F6F8BC}" dt="2019-04-28T23:06:51.673" v="4252" actId="1036"/>
          <ac:picMkLst>
            <pc:docMk/>
            <pc:sldMk cId="2622406381" sldId="270"/>
            <ac:picMk id="6" creationId="{E7390AD2-B8BF-4614-8EBC-1330092E98B1}"/>
          </ac:picMkLst>
        </pc:picChg>
      </pc:sldChg>
      <pc:sldChg chg="modSp add">
        <pc:chgData name="Matthew Suderman" userId="2709995e-3ea8-4fb0-9b62-eb8034dec529" providerId="ADAL" clId="{A1A9BC67-15AA-40BC-A8E0-391E31F6F8BC}" dt="2019-04-28T23:21:18.844" v="4723" actId="20577"/>
        <pc:sldMkLst>
          <pc:docMk/>
          <pc:sldMk cId="621348861" sldId="271"/>
        </pc:sldMkLst>
        <pc:spChg chg="mod">
          <ac:chgData name="Matthew Suderman" userId="2709995e-3ea8-4fb0-9b62-eb8034dec529" providerId="ADAL" clId="{A1A9BC67-15AA-40BC-A8E0-391E31F6F8BC}" dt="2019-04-28T23:21:10.278" v="4696" actId="20577"/>
          <ac:spMkLst>
            <pc:docMk/>
            <pc:sldMk cId="621348861" sldId="271"/>
            <ac:spMk id="2" creationId="{6C633A9A-4991-4AD0-BA24-C5F215220A8D}"/>
          </ac:spMkLst>
        </pc:spChg>
        <pc:spChg chg="mod">
          <ac:chgData name="Matthew Suderman" userId="2709995e-3ea8-4fb0-9b62-eb8034dec529" providerId="ADAL" clId="{A1A9BC67-15AA-40BC-A8E0-391E31F6F8BC}" dt="2019-04-28T23:21:18.844" v="4723" actId="20577"/>
          <ac:spMkLst>
            <pc:docMk/>
            <pc:sldMk cId="621348861" sldId="271"/>
            <ac:spMk id="3" creationId="{FF090BB3-4162-4B30-8271-A81E9410BAC4}"/>
          </ac:spMkLst>
        </pc:spChg>
      </pc:sldChg>
      <pc:sldChg chg="delSp add del">
        <pc:chgData name="Matthew Suderman" userId="2709995e-3ea8-4fb0-9b62-eb8034dec529" providerId="ADAL" clId="{A1A9BC67-15AA-40BC-A8E0-391E31F6F8BC}" dt="2019-04-28T23:16:30.035" v="4285" actId="2696"/>
        <pc:sldMkLst>
          <pc:docMk/>
          <pc:sldMk cId="1076586288" sldId="271"/>
        </pc:sldMkLst>
        <pc:spChg chg="del">
          <ac:chgData name="Matthew Suderman" userId="2709995e-3ea8-4fb0-9b62-eb8034dec529" providerId="ADAL" clId="{A1A9BC67-15AA-40BC-A8E0-391E31F6F8BC}" dt="2019-04-28T23:13:43.505" v="4284" actId="478"/>
          <ac:spMkLst>
            <pc:docMk/>
            <pc:sldMk cId="1076586288" sldId="271"/>
            <ac:spMk id="3" creationId="{FBD9B1B3-7C5B-4A48-8D0B-B281429DB4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4DE3A-8B53-4798-A63F-B1E898840CB3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3C979-CD2F-49D6-9F4E-E063577D4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36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3C979-CD2F-49D6-9F4E-E063577D4F0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3C979-CD2F-49D6-9F4E-E063577D4F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0988719" TargetMode="External"/><Relationship Id="rId2" Type="http://schemas.openxmlformats.org/officeDocument/2006/relationships/hyperlink" Target="https://www.ncbi.nlm.nih.gov/pubmed/3099985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ubmed/3097608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100993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1004082" TargetMode="External"/><Relationship Id="rId2" Type="http://schemas.openxmlformats.org/officeDocument/2006/relationships/hyperlink" Target="https://www.ncbi.nlm.nih.gov/pubmed/310037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ubmed/3100995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0906879.2" TargetMode="External"/><Relationship Id="rId2" Type="http://schemas.openxmlformats.org/officeDocument/2006/relationships/hyperlink" Target="https://www.ncbi.nlm.nih.gov/pubmed/310103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ubmed/3101546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0992551" TargetMode="External"/><Relationship Id="rId2" Type="http://schemas.openxmlformats.org/officeDocument/2006/relationships/hyperlink" Target="https://www.ncbi.nlm.nih.gov/pubmed/3097586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087257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0989176" TargetMode="External"/><Relationship Id="rId2" Type="http://schemas.openxmlformats.org/officeDocument/2006/relationships/hyperlink" Target="https://www.ncbi.nlm.nih.gov/pubmed/3100853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10155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ubmed/3098817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www.ncbi.nlm.nih.gov/pubmed/3098917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319C05-D5E2-436D-9979-7706E084F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49" y="0"/>
            <a:ext cx="4404732" cy="6858000"/>
          </a:xfrm>
          <a:prstGeom prst="rect">
            <a:avLst/>
          </a:prstGeom>
        </p:spPr>
      </p:pic>
      <p:pic>
        <p:nvPicPr>
          <p:cNvPr id="4" name="Picture 3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33AD9FD5-A941-46A6-B70E-E22E02318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45" y="3715685"/>
            <a:ext cx="6779104" cy="238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645" y="562708"/>
            <a:ext cx="6573617" cy="3059723"/>
          </a:xfrm>
        </p:spPr>
        <p:txBody>
          <a:bodyPr/>
          <a:lstStyle/>
          <a:p>
            <a:r>
              <a:rPr lang="en-GB" dirty="0"/>
              <a:t>Thanks to our presenters from last two weeks.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14AC5-AF8D-4EAC-B103-0F434226D722}"/>
              </a:ext>
            </a:extLst>
          </p:cNvPr>
          <p:cNvSpPr/>
          <p:nvPr/>
        </p:nvSpPr>
        <p:spPr>
          <a:xfrm>
            <a:off x="3255963" y="6196539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15/04/2019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A2FAC-80D4-4840-B779-E2370BBED411}"/>
              </a:ext>
            </a:extLst>
          </p:cNvPr>
          <p:cNvSpPr/>
          <p:nvPr/>
        </p:nvSpPr>
        <p:spPr>
          <a:xfrm>
            <a:off x="9009638" y="237896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08/04/2019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F6CC-A66A-4091-92F1-161D3640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D803-E5DD-4A2C-ACF8-36166D5D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/>
              <a:t>Linking DNA methylation and gene expression via transcription factor binding</a:t>
            </a:r>
          </a:p>
          <a:p>
            <a:pPr marL="0" indent="0">
              <a:buNone/>
            </a:pPr>
            <a:r>
              <a:rPr lang="en-GB" dirty="0" err="1"/>
              <a:t>Kel</a:t>
            </a:r>
            <a:r>
              <a:rPr lang="en-GB" dirty="0"/>
              <a:t> A, </a:t>
            </a:r>
            <a:r>
              <a:rPr lang="en-GB" dirty="0" err="1"/>
              <a:t>Boyarskikh</a:t>
            </a:r>
            <a:r>
              <a:rPr lang="en-GB" dirty="0"/>
              <a:t> U, </a:t>
            </a:r>
            <a:r>
              <a:rPr lang="en-GB" dirty="0" err="1"/>
              <a:t>Stegmaier</a:t>
            </a:r>
            <a:r>
              <a:rPr lang="en-GB" dirty="0"/>
              <a:t> P, </a:t>
            </a:r>
            <a:r>
              <a:rPr lang="en-GB" dirty="0" err="1"/>
              <a:t>Leskov</a:t>
            </a:r>
            <a:r>
              <a:rPr lang="en-GB" dirty="0"/>
              <a:t> LS, Sokolov AV, </a:t>
            </a:r>
            <a:r>
              <a:rPr lang="en-GB" dirty="0" err="1"/>
              <a:t>Yevshin</a:t>
            </a:r>
            <a:r>
              <a:rPr lang="en-GB" dirty="0"/>
              <a:t> I, </a:t>
            </a:r>
            <a:r>
              <a:rPr lang="en-GB" dirty="0" err="1"/>
              <a:t>Mandrik</a:t>
            </a:r>
            <a:r>
              <a:rPr lang="en-GB" dirty="0"/>
              <a:t> N, </a:t>
            </a:r>
            <a:r>
              <a:rPr lang="en-GB" dirty="0" err="1"/>
              <a:t>Stelmashenko</a:t>
            </a:r>
            <a:r>
              <a:rPr lang="en-GB" dirty="0"/>
              <a:t> D, </a:t>
            </a:r>
            <a:r>
              <a:rPr lang="en-GB" dirty="0" err="1"/>
              <a:t>Koschmann</a:t>
            </a:r>
            <a:r>
              <a:rPr lang="en-GB" dirty="0"/>
              <a:t> J, </a:t>
            </a:r>
            <a:r>
              <a:rPr lang="en-GB" dirty="0" err="1"/>
              <a:t>Kel-Margoulis</a:t>
            </a:r>
            <a:r>
              <a:rPr lang="en-GB" dirty="0"/>
              <a:t> O, Krull M, Martínez-</a:t>
            </a:r>
            <a:r>
              <a:rPr lang="en-GB" dirty="0" err="1"/>
              <a:t>Cardús</a:t>
            </a:r>
            <a:r>
              <a:rPr lang="en-GB" dirty="0"/>
              <a:t> A, Moran S, </a:t>
            </a:r>
            <a:r>
              <a:rPr lang="en-GB" dirty="0" err="1"/>
              <a:t>Esteller</a:t>
            </a:r>
            <a:r>
              <a:rPr lang="en-GB" dirty="0"/>
              <a:t> M, </a:t>
            </a:r>
            <a:r>
              <a:rPr lang="en-GB" dirty="0" err="1"/>
              <a:t>Kolpakov</a:t>
            </a:r>
            <a:r>
              <a:rPr lang="en-GB" dirty="0"/>
              <a:t> F, Filipenko M, </a:t>
            </a:r>
            <a:r>
              <a:rPr lang="en-GB" dirty="0" err="1"/>
              <a:t>Wingender</a:t>
            </a:r>
            <a:r>
              <a:rPr lang="en-GB" dirty="0"/>
              <a:t> E. </a:t>
            </a:r>
            <a:r>
              <a:rPr lang="en-GB" dirty="0">
                <a:hlinkClick r:id="rId2"/>
              </a:rPr>
              <a:t>Walking pathways with positive feedback loops reveal DNA methylation biomarkers of colorectal cancer.</a:t>
            </a:r>
            <a:r>
              <a:rPr lang="en-GB" dirty="0"/>
              <a:t> BMC Bioinformatics. 2019 Apr 18;20(</a:t>
            </a:r>
            <a:r>
              <a:rPr lang="en-GB" dirty="0" err="1"/>
              <a:t>Suppl</a:t>
            </a:r>
            <a:r>
              <a:rPr lang="en-GB" dirty="0"/>
              <a:t> 4):119.</a:t>
            </a:r>
          </a:p>
          <a:p>
            <a:pPr marL="457200" lvl="1" indent="0">
              <a:buNone/>
            </a:pPr>
            <a:r>
              <a:rPr lang="en-GB" dirty="0"/>
              <a:t>Describe a method for linking changes in DNA methylation at putative transcription factor binding sites to changes in gene expression in </a:t>
            </a:r>
            <a:r>
              <a:rPr lang="en-GB" dirty="0" err="1"/>
              <a:t>tumor</a:t>
            </a:r>
            <a:r>
              <a:rPr lang="en-GB" dirty="0"/>
              <a:t> samples. Claim to use machine learning and artificial intelligence methods.</a:t>
            </a:r>
          </a:p>
          <a:p>
            <a:pPr marL="0" indent="0">
              <a:buNone/>
            </a:pPr>
            <a:r>
              <a:rPr lang="en-GB" b="1" dirty="0"/>
              <a:t>Modules and aging</a:t>
            </a:r>
          </a:p>
          <a:p>
            <a:pPr marL="0" indent="0">
              <a:buNone/>
            </a:pPr>
            <a:r>
              <a:rPr lang="en-GB" dirty="0"/>
              <a:t>Li G, Liu KY, </a:t>
            </a:r>
            <a:r>
              <a:rPr lang="en-GB" dirty="0" err="1"/>
              <a:t>Qiu</a:t>
            </a:r>
            <a:r>
              <a:rPr lang="en-GB" dirty="0"/>
              <a:t> ZP. </a:t>
            </a:r>
            <a:r>
              <a:rPr lang="en-GB" dirty="0">
                <a:hlinkClick r:id="rId3"/>
              </a:rPr>
              <a:t>An integrative module analysis of DNA methylation landscape in aging.</a:t>
            </a:r>
            <a:r>
              <a:rPr lang="en-GB" dirty="0"/>
              <a:t> Exp </a:t>
            </a:r>
            <a:r>
              <a:rPr lang="en-GB" dirty="0" err="1"/>
              <a:t>Ther</a:t>
            </a:r>
            <a:r>
              <a:rPr lang="en-GB" dirty="0"/>
              <a:t> Med. 2019 May;17(5):3411-3416. </a:t>
            </a:r>
          </a:p>
          <a:p>
            <a:pPr marL="457200" lvl="1" indent="0">
              <a:buNone/>
            </a:pPr>
            <a:r>
              <a:rPr lang="en-GB" dirty="0"/>
              <a:t>Identified modules in 3 different age groups, identified overlapping modules, and then found that was ‘dynamic’.  Somehow protein interactions and correlations between CpG sites were used to discover modules.</a:t>
            </a:r>
          </a:p>
          <a:p>
            <a:pPr marL="0" indent="0">
              <a:buNone/>
            </a:pPr>
            <a:r>
              <a:rPr lang="en-GB" b="1" dirty="0"/>
              <a:t>Sex differences in the brain</a:t>
            </a:r>
          </a:p>
          <a:p>
            <a:pPr marL="0" indent="0">
              <a:buNone/>
            </a:pPr>
            <a:r>
              <a:rPr lang="en-GB" dirty="0"/>
              <a:t>Xia Y, Dai R, Wang K, Jiao C, Zhang C, Xu Y, Li H, Jing X, Chen Y, Jiang Y, Kopp RF, </a:t>
            </a:r>
            <a:r>
              <a:rPr lang="en-GB" dirty="0" err="1"/>
              <a:t>Giase</a:t>
            </a:r>
            <a:r>
              <a:rPr lang="en-GB" dirty="0"/>
              <a:t> G, Chen C, Liu C. </a:t>
            </a:r>
            <a:r>
              <a:rPr lang="en-GB" dirty="0">
                <a:hlinkClick r:id="rId4"/>
              </a:rPr>
              <a:t>Sex-differential </a:t>
            </a:r>
            <a:r>
              <a:rPr lang="en-GB" b="1" dirty="0">
                <a:hlinkClick r:id="rId4"/>
              </a:rPr>
              <a:t>DNA methylation</a:t>
            </a:r>
            <a:r>
              <a:rPr lang="en-GB" dirty="0">
                <a:hlinkClick r:id="rId4"/>
              </a:rPr>
              <a:t> and associated regulation networks in human brain implicated in the sex-biased risks of psychiatric disorders.</a:t>
            </a:r>
            <a:r>
              <a:rPr lang="en-GB" dirty="0"/>
              <a:t> Mol Psychiatry. 2019 Apr 11.</a:t>
            </a:r>
          </a:p>
          <a:p>
            <a:pPr marL="457200" lvl="1" indent="0">
              <a:buNone/>
            </a:pPr>
            <a:r>
              <a:rPr lang="en-GB" dirty="0"/>
              <a:t>After performing a typical EWAS, they “extended the regulatory networks related to sex-differential methylation and psychiatric disorders by integrating methylation quantitative trait loci (</a:t>
            </a:r>
            <a:r>
              <a:rPr lang="en-GB" dirty="0" err="1"/>
              <a:t>meQTLs</a:t>
            </a:r>
            <a:r>
              <a:rPr lang="en-GB" dirty="0"/>
              <a:t>), gene expression, and protein-protein interaction data.” </a:t>
            </a:r>
          </a:p>
        </p:txBody>
      </p:sp>
    </p:spTree>
    <p:extLst>
      <p:ext uri="{BB962C8B-B14F-4D97-AF65-F5344CB8AC3E}">
        <p14:creationId xmlns:p14="http://schemas.microsoft.com/office/powerpoint/2010/main" val="214240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CC81-4D3C-46F6-9A13-24E4A4E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Epigenetic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3003-1BC1-4969-8654-30F60312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Socio-economic position</a:t>
            </a:r>
          </a:p>
          <a:p>
            <a:pPr marL="0" indent="0">
              <a:buNone/>
            </a:pPr>
            <a:r>
              <a:rPr lang="en-GB" sz="2000" dirty="0" err="1"/>
              <a:t>Fiorito</a:t>
            </a:r>
            <a:r>
              <a:rPr lang="en-GB" sz="2000" dirty="0"/>
              <a:t> G, et al. </a:t>
            </a:r>
            <a:r>
              <a:rPr lang="en-GB" sz="2000" dirty="0">
                <a:hlinkClick r:id="rId2"/>
              </a:rPr>
              <a:t>Socioeconomic position, lifestyle habits and biomarkers of epigenetic aging: a multi-cohort analysis.</a:t>
            </a:r>
            <a:r>
              <a:rPr lang="en-GB" sz="2000" dirty="0"/>
              <a:t> Aging (Albany NY). 2019 Apr 14;11(7):2045-2070. </a:t>
            </a:r>
          </a:p>
          <a:p>
            <a:pPr marL="457200" lvl="1" indent="0">
              <a:buNone/>
            </a:pPr>
            <a:r>
              <a:rPr lang="en-GB" sz="1800" dirty="0"/>
              <a:t>"We examined the association of education level, as an indicator of SEP, and lifestyle-related variables with four biomarkers of age-dependent </a:t>
            </a:r>
            <a:r>
              <a:rPr lang="en-GB" sz="1800" dirty="0" err="1"/>
              <a:t>DNAm</a:t>
            </a:r>
            <a:r>
              <a:rPr lang="en-GB" sz="1800" dirty="0"/>
              <a:t> dysregulation: the total number of stochastic epigenetic mutations (SEMs) and three epigenetic clocks (Horvath, </a:t>
            </a:r>
            <a:r>
              <a:rPr lang="en-GB" sz="1800" dirty="0" err="1"/>
              <a:t>Hannum</a:t>
            </a:r>
            <a:r>
              <a:rPr lang="en-GB" sz="1800" dirty="0"/>
              <a:t> and Levine), in 18 cohorts spanning 12 countries ... the effect of low education on epigenetic aging was comparable with those of other lifestyle-related risk factors (obesity, alcohol intake), </a:t>
            </a:r>
            <a:r>
              <a:rPr lang="en-GB" sz="1800" u="sng" dirty="0"/>
              <a:t>with the exception of smoking, which had a significantly stronger effect.</a:t>
            </a:r>
            <a:r>
              <a:rPr lang="en-GB" sz="18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18553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3A9A-4991-4AD0-BA24-C5F21522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Superheroes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0BB3-4162-4B30-8271-A81E9410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papers of interest</a:t>
            </a:r>
          </a:p>
          <a:p>
            <a:r>
              <a:rPr lang="en-GB" dirty="0"/>
              <a:t>Set up automated system for highlighting papers of interest </a:t>
            </a:r>
            <a:br>
              <a:rPr lang="en-GB" dirty="0"/>
            </a:br>
            <a:r>
              <a:rPr lang="en-GB" dirty="0"/>
              <a:t>(we have a pretty big selection of papers presented at journal club)</a:t>
            </a:r>
          </a:p>
          <a:p>
            <a:r>
              <a:rPr lang="en-GB" dirty="0"/>
              <a:t>Create summary slides</a:t>
            </a:r>
          </a:p>
          <a:p>
            <a:r>
              <a:rPr lang="en-GB" dirty="0"/>
              <a:t>Present summaries</a:t>
            </a:r>
          </a:p>
          <a:p>
            <a:r>
              <a:rPr lang="en-GB" dirty="0"/>
              <a:t>Feed into the EWAS </a:t>
            </a:r>
            <a:r>
              <a:rPr lang="en-GB" dirty="0" err="1"/>
              <a:t>catalog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34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A41D96-ED36-461F-BEDB-84B5FFEC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47A8FB-A74A-4538-9C28-81A9C39E3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90" y="796101"/>
            <a:ext cx="9144000" cy="2387600"/>
          </a:xfrm>
        </p:spPr>
        <p:txBody>
          <a:bodyPr/>
          <a:lstStyle/>
          <a:p>
            <a:r>
              <a:rPr lang="en-GB" dirty="0"/>
              <a:t>Journal club</a:t>
            </a:r>
            <a:br>
              <a:rPr lang="en-GB" dirty="0"/>
            </a:br>
            <a:r>
              <a:rPr lang="en-GB" dirty="0"/>
              <a:t>28/04/2019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9D3778-C2ED-400D-9E56-C8DFF28396C2}"/>
              </a:ext>
            </a:extLst>
          </p:cNvPr>
          <p:cNvCxnSpPr>
            <a:cxnSpLocks/>
          </p:cNvCxnSpPr>
          <p:nvPr/>
        </p:nvCxnSpPr>
        <p:spPr>
          <a:xfrm flipV="1">
            <a:off x="3470031" y="2860431"/>
            <a:ext cx="2473569" cy="1301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4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A16B-F893-469C-85AB-DC6E136E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40D5-3DD7-483A-B52B-43E11E2E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 dirty="0"/>
              <a:t>ADHD</a:t>
            </a:r>
          </a:p>
          <a:p>
            <a:pPr marL="0" indent="0">
              <a:buNone/>
            </a:pPr>
            <a:r>
              <a:rPr lang="en-GB" sz="2000" dirty="0"/>
              <a:t>van </a:t>
            </a:r>
            <a:r>
              <a:rPr lang="en-GB" sz="2000" dirty="0" err="1"/>
              <a:t>Dongen</a:t>
            </a:r>
            <a:r>
              <a:rPr lang="en-GB" sz="2000" dirty="0"/>
              <a:t> J, </a:t>
            </a:r>
            <a:r>
              <a:rPr lang="en-GB" sz="2000" dirty="0" err="1"/>
              <a:t>Zilhão</a:t>
            </a:r>
            <a:r>
              <a:rPr lang="en-GB" sz="2000" dirty="0"/>
              <a:t> NR, Sugden K; BIOS Consortium, Hannon EJ, Mill J, Caspi A, Agnew-</a:t>
            </a:r>
            <a:r>
              <a:rPr lang="en-GB" sz="2000" dirty="0" err="1"/>
              <a:t>Blais</a:t>
            </a:r>
            <a:r>
              <a:rPr lang="en-GB" sz="2000" dirty="0"/>
              <a:t> J, Arseneault L, Corcoran DL, Moffitt TE, Poulton R, Franke B, </a:t>
            </a:r>
            <a:r>
              <a:rPr lang="en-GB" sz="2000" dirty="0" err="1"/>
              <a:t>Boomsma</a:t>
            </a:r>
            <a:r>
              <a:rPr lang="en-GB" sz="2000" dirty="0"/>
              <a:t> DI. </a:t>
            </a:r>
            <a:r>
              <a:rPr lang="en-GB" sz="2000" dirty="0">
                <a:hlinkClick r:id="rId2"/>
              </a:rPr>
              <a:t>Epigenome-wide Association Study of Attention-Deficit/Hyperactivity Disorder Symptoms in Adults.</a:t>
            </a:r>
            <a:r>
              <a:rPr lang="en-GB" sz="2000" dirty="0"/>
              <a:t> </a:t>
            </a:r>
            <a:r>
              <a:rPr lang="en-GB" sz="2000" dirty="0" err="1"/>
              <a:t>Biol</a:t>
            </a:r>
            <a:r>
              <a:rPr lang="en-GB" sz="2000" dirty="0"/>
              <a:t> Psychiatry. 2019 Mar 1. </a:t>
            </a:r>
            <a:r>
              <a:rPr lang="en-GB" sz="2000" dirty="0" err="1"/>
              <a:t>pii</a:t>
            </a:r>
            <a:r>
              <a:rPr lang="en-GB" sz="2000" dirty="0"/>
              <a:t>: S0006-3223(19)30125-8. </a:t>
            </a:r>
          </a:p>
          <a:p>
            <a:pPr marL="457200" lvl="1" indent="0">
              <a:buNone/>
            </a:pPr>
            <a:r>
              <a:rPr lang="en-GB" sz="1800" dirty="0"/>
              <a:t>Meta-analysis identified no associations … but DMRs were identified in individual studies!</a:t>
            </a:r>
          </a:p>
          <a:p>
            <a:pPr marL="0" indent="0">
              <a:buNone/>
            </a:pPr>
            <a:r>
              <a:rPr lang="en-GB" sz="2000" b="1" dirty="0"/>
              <a:t>Neurobehavior in preterm infants</a:t>
            </a:r>
          </a:p>
          <a:p>
            <a:pPr marL="0" indent="0">
              <a:buNone/>
            </a:pPr>
            <a:r>
              <a:rPr lang="en-GB" sz="2000" dirty="0"/>
              <a:t>Everson TM, </a:t>
            </a:r>
            <a:r>
              <a:rPr lang="en-GB" sz="2000" dirty="0" err="1"/>
              <a:t>Marsit</a:t>
            </a:r>
            <a:r>
              <a:rPr lang="en-GB" sz="2000" dirty="0"/>
              <a:t> CJ, Michael O'Shea T, Burt A, </a:t>
            </a:r>
            <a:r>
              <a:rPr lang="en-GB" sz="2000" dirty="0" err="1"/>
              <a:t>Hermetz</a:t>
            </a:r>
            <a:r>
              <a:rPr lang="en-GB" sz="2000" dirty="0"/>
              <a:t> K, Carter BS, </a:t>
            </a:r>
            <a:r>
              <a:rPr lang="en-GB" sz="2000" dirty="0" err="1"/>
              <a:t>Helderman</a:t>
            </a:r>
            <a:r>
              <a:rPr lang="en-GB" sz="2000" dirty="0"/>
              <a:t> J, </a:t>
            </a:r>
            <a:r>
              <a:rPr lang="en-GB" sz="2000" dirty="0" err="1"/>
              <a:t>Hofheimer</a:t>
            </a:r>
            <a:r>
              <a:rPr lang="en-GB" sz="2000" dirty="0"/>
              <a:t> JA, McGowan EC, Neal CR, </a:t>
            </a:r>
            <a:r>
              <a:rPr lang="en-GB" sz="2000" dirty="0" err="1"/>
              <a:t>Pastyrnak</a:t>
            </a:r>
            <a:r>
              <a:rPr lang="en-GB" sz="2000" dirty="0"/>
              <a:t> SL, Smith LM, Soliman A, </a:t>
            </a:r>
            <a:r>
              <a:rPr lang="en-GB" sz="2000" dirty="0" err="1"/>
              <a:t>DellaGrotta</a:t>
            </a:r>
            <a:r>
              <a:rPr lang="en-GB" sz="2000" dirty="0"/>
              <a:t> SA, Dansereau LM, Padbury JF, Lester BM. </a:t>
            </a:r>
            <a:r>
              <a:rPr lang="en-GB" sz="2000" dirty="0">
                <a:hlinkClick r:id="rId3"/>
              </a:rPr>
              <a:t>Epigenome-wide Analysis Identifies Genes and Pathways Linked to Neurobehavioral Variation in Preterm Infants.</a:t>
            </a:r>
            <a:r>
              <a:rPr lang="en-GB" sz="2000" dirty="0"/>
              <a:t> Sci Rep. 2019 Apr 19;9(1):6322. </a:t>
            </a:r>
          </a:p>
          <a:p>
            <a:pPr marL="457200" lvl="1" indent="0">
              <a:buNone/>
            </a:pPr>
            <a:r>
              <a:rPr lang="en-GB" sz="1800" dirty="0"/>
              <a:t>29 differentially methylated CpG sites (FDR &lt; 10%).</a:t>
            </a:r>
          </a:p>
          <a:p>
            <a:pPr marL="0" indent="0">
              <a:buNone/>
            </a:pPr>
            <a:r>
              <a:rPr lang="en-GB" sz="2000" b="1" dirty="0"/>
              <a:t>Autism in placenta (WGBS)</a:t>
            </a:r>
          </a:p>
          <a:p>
            <a:pPr marL="0" indent="0">
              <a:buNone/>
            </a:pPr>
            <a:r>
              <a:rPr lang="en-GB" sz="2000" dirty="0"/>
              <a:t>Zhu Y, Mordaunt CE, </a:t>
            </a:r>
            <a:r>
              <a:rPr lang="en-GB" sz="2000" dirty="0" err="1"/>
              <a:t>Yasui</a:t>
            </a:r>
            <a:r>
              <a:rPr lang="en-GB" sz="2000" dirty="0"/>
              <a:t> DH, </a:t>
            </a:r>
            <a:r>
              <a:rPr lang="en-GB" sz="2000" dirty="0" err="1"/>
              <a:t>Marathe</a:t>
            </a:r>
            <a:r>
              <a:rPr lang="en-GB" sz="2000" dirty="0"/>
              <a:t> R, Coulson RL, Dunaway KW, </a:t>
            </a:r>
            <a:r>
              <a:rPr lang="en-GB" sz="2000" dirty="0" err="1"/>
              <a:t>Jianu</a:t>
            </a:r>
            <a:r>
              <a:rPr lang="en-GB" sz="2000" dirty="0"/>
              <a:t> JM, Walker CK, </a:t>
            </a:r>
            <a:r>
              <a:rPr lang="en-GB" sz="2000" dirty="0" err="1"/>
              <a:t>Ozonoff</a:t>
            </a:r>
            <a:r>
              <a:rPr lang="en-GB" sz="2000" dirty="0"/>
              <a:t> S, Hertz-</a:t>
            </a:r>
            <a:r>
              <a:rPr lang="en-GB" sz="2000" dirty="0" err="1"/>
              <a:t>Picciotto</a:t>
            </a:r>
            <a:r>
              <a:rPr lang="en-GB" sz="2000" dirty="0"/>
              <a:t> I, Schmidt RJ, LaSalle JM. </a:t>
            </a:r>
            <a:r>
              <a:rPr lang="en-GB" sz="2000" dirty="0">
                <a:hlinkClick r:id="rId4"/>
              </a:rPr>
              <a:t>Placental DNA methylation levels at CYP2E1 and IRS2 are associated with child outcome in a prospective autism study.</a:t>
            </a:r>
            <a:r>
              <a:rPr lang="en-GB" sz="2000" dirty="0"/>
              <a:t> Hum Mol Genet. 2019 Apr 22. </a:t>
            </a:r>
            <a:r>
              <a:rPr lang="en-GB" sz="2000" dirty="0" err="1"/>
              <a:t>pii</a:t>
            </a:r>
            <a:r>
              <a:rPr lang="en-GB" sz="2000" dirty="0"/>
              <a:t>: ddz084.</a:t>
            </a:r>
          </a:p>
          <a:p>
            <a:pPr marL="457200" lvl="1" indent="0">
              <a:buNone/>
            </a:pPr>
            <a:r>
              <a:rPr lang="en-GB" sz="1800" dirty="0"/>
              <a:t>400 differentially methylated regions called using </a:t>
            </a:r>
            <a:r>
              <a:rPr lang="en-GB" sz="1800" dirty="0" err="1"/>
              <a:t>BSmooth</a:t>
            </a:r>
            <a:r>
              <a:rPr lang="en-GB" sz="1800" dirty="0"/>
              <a:t> for 20 controls vs 20 cases. </a:t>
            </a:r>
          </a:p>
          <a:p>
            <a:pPr marL="457200" lvl="1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5304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652E-E5C8-46C1-932D-6B298FE8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AF8F-81CD-46A2-870D-C2A44E2B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 dirty="0"/>
              <a:t>Vaccination </a:t>
            </a:r>
            <a:r>
              <a:rPr lang="en-GB" sz="2000" b="1" dirty="0" err="1"/>
              <a:t>reponse</a:t>
            </a:r>
            <a:endParaRPr lang="en-GB" sz="2000" b="1" dirty="0"/>
          </a:p>
          <a:p>
            <a:pPr marL="0" indent="0">
              <a:buNone/>
            </a:pPr>
            <a:r>
              <a:rPr lang="en-GB" sz="2000" dirty="0"/>
              <a:t>Das J, Verma D, Gustafsson M, </a:t>
            </a:r>
            <a:r>
              <a:rPr lang="en-GB" sz="2000" dirty="0" err="1"/>
              <a:t>Lerm</a:t>
            </a:r>
            <a:r>
              <a:rPr lang="en-GB" sz="2000" dirty="0"/>
              <a:t> M. </a:t>
            </a:r>
            <a:r>
              <a:rPr lang="en-GB" sz="2000" dirty="0">
                <a:hlinkClick r:id="rId2"/>
              </a:rPr>
              <a:t>Identification of DNA methylation patterns predisposing for an efficient response to BCG vaccination in healthy BCG-naïve subjects.</a:t>
            </a:r>
            <a:r>
              <a:rPr lang="en-GB" sz="2000" dirty="0"/>
              <a:t> Epigenetics. 2019 Apr 22:1-13. </a:t>
            </a:r>
          </a:p>
          <a:p>
            <a:pPr marL="457200" lvl="1" indent="0">
              <a:buNone/>
            </a:pPr>
            <a:r>
              <a:rPr lang="en-GB" sz="1600" dirty="0"/>
              <a:t>"The protection against tuberculosis induced by the </a:t>
            </a:r>
            <a:r>
              <a:rPr lang="en-GB" sz="1600" dirty="0" err="1"/>
              <a:t>Bacille</a:t>
            </a:r>
            <a:r>
              <a:rPr lang="en-GB" sz="1600" dirty="0"/>
              <a:t> Calmette </a:t>
            </a:r>
            <a:r>
              <a:rPr lang="en-GB" sz="1600" dirty="0" err="1"/>
              <a:t>Guérin</a:t>
            </a:r>
            <a:r>
              <a:rPr lang="en-GB" sz="1600" dirty="0"/>
              <a:t> (BCG) vaccine is unpredictable. " Identified 40 differentially methylated genes between responders and non-responders. </a:t>
            </a:r>
          </a:p>
          <a:p>
            <a:pPr marL="0" indent="0">
              <a:buNone/>
            </a:pPr>
            <a:r>
              <a:rPr lang="en-GB" sz="2000" b="1" dirty="0"/>
              <a:t>Radon exposure</a:t>
            </a:r>
          </a:p>
          <a:p>
            <a:pPr marL="0" indent="0">
              <a:buNone/>
            </a:pPr>
            <a:r>
              <a:rPr lang="en-GB" sz="2000" dirty="0"/>
              <a:t>de Vocht F, Suderman M, </a:t>
            </a:r>
            <a:r>
              <a:rPr lang="en-GB" sz="2000" dirty="0" err="1"/>
              <a:t>Ruano-Ravina</a:t>
            </a:r>
            <a:r>
              <a:rPr lang="en-GB" sz="2000" dirty="0"/>
              <a:t> A, Thomas R, Wakeford R, </a:t>
            </a:r>
            <a:r>
              <a:rPr lang="en-GB" sz="2000" dirty="0" err="1"/>
              <a:t>Relton</a:t>
            </a:r>
            <a:r>
              <a:rPr lang="en-GB" sz="2000" dirty="0"/>
              <a:t> C, Tilling K, Boyd A. </a:t>
            </a:r>
            <a:r>
              <a:rPr lang="en-GB" sz="2000" dirty="0">
                <a:hlinkClick r:id="rId3"/>
              </a:rPr>
              <a:t>Residential exposure to radon and DNA methylation across the </a:t>
            </a:r>
            <a:r>
              <a:rPr lang="en-GB" sz="2000" dirty="0" err="1">
                <a:hlinkClick r:id="rId3"/>
              </a:rPr>
              <a:t>lifecourse</a:t>
            </a:r>
            <a:r>
              <a:rPr lang="en-GB" sz="2000" dirty="0">
                <a:hlinkClick r:id="rId3"/>
              </a:rPr>
              <a:t>: an exploratory study in the ALSPAC birth cohort.</a:t>
            </a:r>
            <a:r>
              <a:rPr lang="en-GB" sz="2000" dirty="0"/>
              <a:t> Version 2. </a:t>
            </a:r>
            <a:r>
              <a:rPr lang="en-GB" sz="2000" dirty="0" err="1"/>
              <a:t>Wellcome</a:t>
            </a:r>
            <a:r>
              <a:rPr lang="en-GB" sz="2000" dirty="0"/>
              <a:t> Open Res. 2019 Apr 15 [revised 2019 Jan 1];4:3.</a:t>
            </a:r>
          </a:p>
          <a:p>
            <a:pPr marL="457200" lvl="1" indent="0">
              <a:buNone/>
            </a:pPr>
            <a:r>
              <a:rPr lang="en-GB" sz="1600" dirty="0"/>
              <a:t>A handful of associations in mothers during pregnancy and children.</a:t>
            </a:r>
          </a:p>
          <a:p>
            <a:pPr marL="0" indent="0">
              <a:buNone/>
            </a:pPr>
            <a:r>
              <a:rPr lang="en-GB" sz="2000" b="1" dirty="0"/>
              <a:t>Birthweight</a:t>
            </a:r>
          </a:p>
          <a:p>
            <a:pPr marL="0" indent="0">
              <a:buNone/>
            </a:pPr>
            <a:r>
              <a:rPr lang="en-GB" sz="2000" dirty="0" err="1"/>
              <a:t>Küpers</a:t>
            </a:r>
            <a:r>
              <a:rPr lang="en-GB" sz="2000" dirty="0"/>
              <a:t> LK, et al. </a:t>
            </a:r>
            <a:r>
              <a:rPr lang="en-GB" sz="2000" dirty="0">
                <a:hlinkClick r:id="rId4"/>
              </a:rPr>
              <a:t>Meta-analysis of epigenome-wide association studies in neonates reveals widespread differential DNA methylation associated with birthweight.</a:t>
            </a:r>
            <a:r>
              <a:rPr lang="en-GB" sz="2000" dirty="0"/>
              <a:t> Nat </a:t>
            </a:r>
            <a:r>
              <a:rPr lang="en-GB" sz="2000" dirty="0" err="1"/>
              <a:t>Commun</a:t>
            </a:r>
            <a:r>
              <a:rPr lang="en-GB" sz="2000" dirty="0"/>
              <a:t>. 2019 Apr 23;10(1):1893. </a:t>
            </a:r>
            <a:r>
              <a:rPr lang="en-GB" sz="2000" dirty="0" err="1"/>
              <a:t>doi</a:t>
            </a:r>
            <a:r>
              <a:rPr lang="en-GB" sz="2000" dirty="0"/>
              <a:t>: 10.1038/s41467-019-09671-3.</a:t>
            </a:r>
          </a:p>
          <a:p>
            <a:pPr marL="457200" lvl="1" indent="0">
              <a:buNone/>
            </a:pPr>
            <a:br>
              <a:rPr lang="en-GB" sz="1600" dirty="0"/>
            </a:br>
            <a:r>
              <a:rPr lang="en-GB" sz="1600" dirty="0"/>
              <a:t>It is published!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1066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96FC-86A7-461B-96C3-1B252003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 (by sequencing)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F35A-03BF-4B13-A606-723CDF5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/>
              <a:t>Spaceflight (WGBS)</a:t>
            </a:r>
          </a:p>
          <a:p>
            <a:pPr marL="0" indent="0">
              <a:buNone/>
            </a:pPr>
            <a:r>
              <a:rPr lang="en-GB" sz="2000" dirty="0"/>
              <a:t>Garrett-</a:t>
            </a:r>
            <a:r>
              <a:rPr lang="en-GB" sz="2000" dirty="0" err="1"/>
              <a:t>Bakelman</a:t>
            </a:r>
            <a:r>
              <a:rPr lang="en-GB" sz="2000" dirty="0"/>
              <a:t> FE,  et al. </a:t>
            </a:r>
            <a:r>
              <a:rPr lang="en-GB" sz="2000" dirty="0">
                <a:hlinkClick r:id="rId2"/>
              </a:rPr>
              <a:t>The NASA Twins Study: A multidimensional analysis of a year-long human spaceflight.</a:t>
            </a:r>
            <a:r>
              <a:rPr lang="en-GB" sz="2000" dirty="0"/>
              <a:t> Science. 2019 Apr 12;364(6436).</a:t>
            </a:r>
          </a:p>
          <a:p>
            <a:pPr marL="457200" lvl="1" indent="0">
              <a:buNone/>
            </a:pPr>
            <a:r>
              <a:rPr lang="en-GB" sz="1800" dirty="0"/>
              <a:t>DNA methylation profiling of CD4 and CD8 cells. </a:t>
            </a:r>
          </a:p>
          <a:p>
            <a:pPr marL="457200" lvl="1" indent="0">
              <a:buNone/>
            </a:pPr>
            <a:r>
              <a:rPr lang="en-GB" sz="1800" dirty="0"/>
              <a:t>“DNA methylation changes in immune and oxidative stress–related pathways, gastrointestinal microbiota alterations, and some cognitive decline postflight. Although average telomere length, global gene expression, and microbiome changes returned to near </a:t>
            </a:r>
            <a:r>
              <a:rPr lang="en-GB" sz="1800" dirty="0" err="1"/>
              <a:t>preflight</a:t>
            </a:r>
            <a:r>
              <a:rPr lang="en-GB" sz="1800" dirty="0"/>
              <a:t> levels within 6 months after return to Earth, increased numbers of short telomeres were observed and expression of some genes was still disrupted.”</a:t>
            </a:r>
          </a:p>
          <a:p>
            <a:pPr marL="457200" lvl="1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000" b="1" dirty="0"/>
              <a:t>Diabetic embryopathy (WGBS)</a:t>
            </a:r>
          </a:p>
          <a:p>
            <a:pPr marL="0" indent="0">
              <a:buNone/>
            </a:pPr>
            <a:r>
              <a:rPr lang="en-GB" sz="2000" dirty="0"/>
              <a:t>Schulze KV, Bhatt A, </a:t>
            </a:r>
            <a:r>
              <a:rPr lang="en-GB" sz="2000" dirty="0" err="1"/>
              <a:t>Azamian</a:t>
            </a:r>
            <a:r>
              <a:rPr lang="en-GB" sz="2000" dirty="0"/>
              <a:t> MS, </a:t>
            </a:r>
            <a:r>
              <a:rPr lang="en-GB" sz="2000" dirty="0" err="1"/>
              <a:t>Sundgren</a:t>
            </a:r>
            <a:r>
              <a:rPr lang="en-GB" sz="2000" dirty="0"/>
              <a:t> NC, Zapata GE, Hernandez P, Fox K, Kaiser JR, Belmont JW, </a:t>
            </a:r>
            <a:r>
              <a:rPr lang="en-GB" sz="2000" dirty="0" err="1"/>
              <a:t>Hanchard</a:t>
            </a:r>
            <a:r>
              <a:rPr lang="en-GB" sz="2000" dirty="0"/>
              <a:t> NA. </a:t>
            </a:r>
            <a:r>
              <a:rPr lang="en-GB" sz="2000" dirty="0">
                <a:hlinkClick r:id="rId3"/>
              </a:rPr>
              <a:t>Aberrant DNA methylation as a diagnostic biomarker of diabetic embryopathy.</a:t>
            </a:r>
            <a:r>
              <a:rPr lang="en-GB" sz="2000" dirty="0"/>
              <a:t> Genet Med. 2019 Apr 17. </a:t>
            </a:r>
            <a:r>
              <a:rPr lang="en-GB" sz="2000" dirty="0" err="1"/>
              <a:t>doi</a:t>
            </a:r>
            <a:r>
              <a:rPr lang="en-GB" sz="2000" dirty="0"/>
              <a:t>: 10.1038/s41436-019-0516-z. </a:t>
            </a:r>
          </a:p>
          <a:p>
            <a:pPr marL="457200" lvl="1" indent="0">
              <a:buNone/>
            </a:pPr>
            <a:r>
              <a:rPr lang="en-GB" sz="1800" dirty="0"/>
              <a:t>237 differentially methylated regions identified in buccal epithelial cells from 22 infants of which 9 cases. Used </a:t>
            </a:r>
            <a:r>
              <a:rPr lang="en-GB" sz="1800" dirty="0" err="1"/>
              <a:t>methylKit</a:t>
            </a:r>
            <a:r>
              <a:rPr lang="en-GB" sz="1800" dirty="0"/>
              <a:t> to identify DMRs.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08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A81A-8DA4-43AD-8ADA-A2AA5F39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 (by sequencing)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52FB-0D74-4CB1-92AE-29255116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cs typeface="Calibri" panose="020F0502020204030204"/>
              </a:rPr>
              <a:t>Plasma lipid levels (methyl capture sequencing)</a:t>
            </a:r>
          </a:p>
          <a:p>
            <a:pPr marL="0" indent="0">
              <a:buNone/>
            </a:pPr>
            <a:r>
              <a:rPr lang="en-US" sz="2000" dirty="0" err="1">
                <a:cs typeface="Calibri" panose="020F0502020204030204"/>
              </a:rPr>
              <a:t>Allum</a:t>
            </a:r>
            <a:r>
              <a:rPr lang="en-US" sz="2000" dirty="0">
                <a:cs typeface="Calibri" panose="020F0502020204030204"/>
              </a:rPr>
              <a:t> F, </a:t>
            </a:r>
            <a:r>
              <a:rPr lang="en-US" sz="2000" dirty="0" err="1">
                <a:cs typeface="Calibri" panose="020F0502020204030204"/>
              </a:rPr>
              <a:t>Hedman</a:t>
            </a:r>
            <a:r>
              <a:rPr lang="en-US" sz="2000" dirty="0">
                <a:cs typeface="Calibri" panose="020F0502020204030204"/>
              </a:rPr>
              <a:t> ÅK, Shao X, Cheung WA, Vijay J, </a:t>
            </a:r>
            <a:r>
              <a:rPr lang="en-US" sz="2000" dirty="0" err="1">
                <a:cs typeface="Calibri" panose="020F0502020204030204"/>
              </a:rPr>
              <a:t>Guénard</a:t>
            </a:r>
            <a:r>
              <a:rPr lang="en-US" sz="2000" dirty="0">
                <a:cs typeface="Calibri" panose="020F0502020204030204"/>
              </a:rPr>
              <a:t> F, Kwan T, Simon MM, Ge B, Moura C, </a:t>
            </a:r>
            <a:r>
              <a:rPr lang="en-US" sz="2000" dirty="0" err="1">
                <a:cs typeface="Calibri" panose="020F0502020204030204"/>
              </a:rPr>
              <a:t>Boulier</a:t>
            </a:r>
            <a:r>
              <a:rPr lang="en-US" sz="2000" dirty="0">
                <a:cs typeface="Calibri" panose="020F0502020204030204"/>
              </a:rPr>
              <a:t> E, </a:t>
            </a:r>
            <a:r>
              <a:rPr lang="en-US" sz="2000" dirty="0" err="1">
                <a:cs typeface="Calibri" panose="020F0502020204030204"/>
              </a:rPr>
              <a:t>Rönnblom</a:t>
            </a:r>
            <a:r>
              <a:rPr lang="en-US" sz="2000" dirty="0">
                <a:cs typeface="Calibri" panose="020F0502020204030204"/>
              </a:rPr>
              <a:t> L, </a:t>
            </a:r>
            <a:r>
              <a:rPr lang="en-US" sz="2000" dirty="0" err="1">
                <a:cs typeface="Calibri" panose="020F0502020204030204"/>
              </a:rPr>
              <a:t>Bernatsky</a:t>
            </a:r>
            <a:r>
              <a:rPr lang="en-US" sz="2000" dirty="0">
                <a:cs typeface="Calibri" panose="020F0502020204030204"/>
              </a:rPr>
              <a:t> S, Lathrop M, McCarthy MI, </a:t>
            </a:r>
            <a:r>
              <a:rPr lang="en-US" sz="2000" dirty="0" err="1">
                <a:cs typeface="Calibri" panose="020F0502020204030204"/>
              </a:rPr>
              <a:t>Deloukas</a:t>
            </a:r>
            <a:r>
              <a:rPr lang="en-US" sz="2000" dirty="0">
                <a:cs typeface="Calibri" panose="020F0502020204030204"/>
              </a:rPr>
              <a:t> P, </a:t>
            </a:r>
            <a:r>
              <a:rPr lang="en-US" sz="2000" dirty="0" err="1">
                <a:cs typeface="Calibri" panose="020F0502020204030204"/>
              </a:rPr>
              <a:t>Tchernof</a:t>
            </a:r>
            <a:r>
              <a:rPr lang="en-US" sz="2000" dirty="0">
                <a:cs typeface="Calibri" panose="020F0502020204030204"/>
              </a:rPr>
              <a:t> A, </a:t>
            </a:r>
            <a:r>
              <a:rPr lang="en-US" sz="2000" dirty="0" err="1">
                <a:cs typeface="Calibri" panose="020F0502020204030204"/>
              </a:rPr>
              <a:t>Pastinen</a:t>
            </a:r>
            <a:r>
              <a:rPr lang="en-US" sz="2000" dirty="0">
                <a:cs typeface="Calibri" panose="020F0502020204030204"/>
              </a:rPr>
              <a:t> T, </a:t>
            </a:r>
            <a:r>
              <a:rPr lang="en-US" sz="2000" dirty="0" err="1">
                <a:cs typeface="Calibri" panose="020F0502020204030204"/>
              </a:rPr>
              <a:t>Vohl</a:t>
            </a:r>
            <a:r>
              <a:rPr lang="en-US" sz="2000" dirty="0">
                <a:cs typeface="Calibri" panose="020F0502020204030204"/>
              </a:rPr>
              <a:t> MC, </a:t>
            </a:r>
            <a:r>
              <a:rPr lang="en-US" sz="2000" dirty="0" err="1">
                <a:cs typeface="Calibri" panose="020F0502020204030204"/>
              </a:rPr>
              <a:t>Grundberg</a:t>
            </a:r>
            <a:r>
              <a:rPr lang="en-US" sz="2000" dirty="0">
                <a:cs typeface="Calibri" panose="020F0502020204030204"/>
              </a:rPr>
              <a:t> E.</a:t>
            </a:r>
            <a:r>
              <a:rPr lang="en-US" sz="2000" dirty="0"/>
              <a:t> </a:t>
            </a:r>
            <a:r>
              <a:rPr lang="en-US" sz="2000" dirty="0">
                <a:cs typeface="Calibri" panose="020F0502020204030204"/>
                <a:hlinkClick r:id="rId2"/>
              </a:rPr>
              <a:t>Dissecting features of epigenetic variants underlying cardiometabolic risk using full-resolution epigenome profiling in regulatory elements.</a:t>
            </a:r>
            <a:r>
              <a:rPr lang="en-US" sz="2000" dirty="0"/>
              <a:t> </a:t>
            </a:r>
            <a:r>
              <a:rPr lang="en-US" sz="2000" dirty="0">
                <a:cs typeface="Calibri" panose="020F0502020204030204"/>
              </a:rPr>
              <a:t>Nat </a:t>
            </a:r>
            <a:r>
              <a:rPr lang="en-US" sz="2000" dirty="0" err="1">
                <a:cs typeface="Calibri" panose="020F0502020204030204"/>
              </a:rPr>
              <a:t>Commun</a:t>
            </a:r>
            <a:r>
              <a:rPr lang="en-US" sz="2000" dirty="0">
                <a:cs typeface="Calibri" panose="020F0502020204030204"/>
              </a:rPr>
              <a:t>. 2019 Mar 14;10(1):1209.</a:t>
            </a:r>
          </a:p>
          <a:p>
            <a:pPr marL="457200" lvl="1" indent="0">
              <a:buNone/>
            </a:pPr>
            <a:r>
              <a:rPr lang="en-US" sz="1800" dirty="0">
                <a:cs typeface="Calibri" panose="020F0502020204030204"/>
              </a:rPr>
              <a:t>Measured methylation at 1.3M CpG sites in 200 adipose and 400 blood samples and tested associations with </a:t>
            </a:r>
            <a:r>
              <a:rPr lang="en-GB" sz="1800" dirty="0">
                <a:cs typeface="Calibri" panose="020F0502020204030204"/>
              </a:rPr>
              <a:t>triglycerides (TG), HDL-cholesterol (C), LDL-C, and total cholesterol (TC). 615 associations observed in adipose, of which 340 also observed in blood and 225 were adipose-specific.</a:t>
            </a:r>
            <a:endParaRPr lang="en-US" sz="1800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16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D7B1-1CFC-44FB-ABC3-131F247D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EWAS for cancer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D736-3BB2-4FF1-8E88-2DD1EF64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Urothelial cancer in urine</a:t>
            </a:r>
            <a:br>
              <a:rPr lang="en-GB" sz="2000" b="1" dirty="0"/>
            </a:br>
            <a:r>
              <a:rPr lang="en-GB" sz="2000" dirty="0"/>
              <a:t>Köhler CU, </a:t>
            </a:r>
            <a:r>
              <a:rPr lang="en-GB" sz="2000" dirty="0" err="1"/>
              <a:t>Bonberg</a:t>
            </a:r>
            <a:r>
              <a:rPr lang="en-GB" sz="2000" dirty="0"/>
              <a:t> N, Ahrens M, Behrens T, </a:t>
            </a:r>
            <a:r>
              <a:rPr lang="en-GB" sz="2000" dirty="0" err="1"/>
              <a:t>Hovanec</a:t>
            </a:r>
            <a:r>
              <a:rPr lang="en-GB" sz="2000" dirty="0"/>
              <a:t> J, </a:t>
            </a:r>
            <a:r>
              <a:rPr lang="en-GB" sz="2000" dirty="0" err="1"/>
              <a:t>Eisenacher</a:t>
            </a:r>
            <a:r>
              <a:rPr lang="en-GB" sz="2000" dirty="0"/>
              <a:t> M, </a:t>
            </a:r>
            <a:r>
              <a:rPr lang="en-GB" sz="2000" dirty="0" err="1"/>
              <a:t>Noldus</a:t>
            </a:r>
            <a:r>
              <a:rPr lang="en-GB" sz="2000" dirty="0"/>
              <a:t> J, </a:t>
            </a:r>
            <a:r>
              <a:rPr lang="en-GB" sz="2000" dirty="0" err="1"/>
              <a:t>Deix</a:t>
            </a:r>
            <a:r>
              <a:rPr lang="en-GB" sz="2000" dirty="0"/>
              <a:t> T, Braun K, </a:t>
            </a:r>
            <a:r>
              <a:rPr lang="en-GB" sz="2000" dirty="0" err="1"/>
              <a:t>Gohlke</a:t>
            </a:r>
            <a:r>
              <a:rPr lang="en-GB" sz="2000" dirty="0"/>
              <a:t> H, Walter M, </a:t>
            </a:r>
            <a:r>
              <a:rPr lang="en-GB" sz="2000" dirty="0" err="1"/>
              <a:t>Tannapfel</a:t>
            </a:r>
            <a:r>
              <a:rPr lang="en-GB" sz="2000" dirty="0"/>
              <a:t> A, Tam Y, Sommerer F, Marcus K, </a:t>
            </a:r>
            <a:r>
              <a:rPr lang="en-GB" sz="2000" dirty="0" err="1"/>
              <a:t>Jöckel</a:t>
            </a:r>
            <a:r>
              <a:rPr lang="en-GB" sz="2000" dirty="0"/>
              <a:t> KH, </a:t>
            </a:r>
            <a:r>
              <a:rPr lang="en-GB" sz="2000" dirty="0" err="1"/>
              <a:t>Erbel</a:t>
            </a:r>
            <a:r>
              <a:rPr lang="en-GB" sz="2000" dirty="0"/>
              <a:t> R, Cantor CR, </a:t>
            </a:r>
            <a:r>
              <a:rPr lang="en-GB" sz="2000" dirty="0" err="1"/>
              <a:t>Käfferlein</a:t>
            </a:r>
            <a:r>
              <a:rPr lang="en-GB" sz="2000" dirty="0"/>
              <a:t> HU, </a:t>
            </a:r>
            <a:r>
              <a:rPr lang="en-GB" sz="2000" dirty="0" err="1"/>
              <a:t>Brüning</a:t>
            </a:r>
            <a:r>
              <a:rPr lang="en-GB" sz="2000" dirty="0"/>
              <a:t> T. </a:t>
            </a:r>
            <a:r>
              <a:rPr lang="en-GB" sz="2000" dirty="0">
                <a:hlinkClick r:id="rId2"/>
              </a:rPr>
              <a:t>Non-invasive diagnosis of urothelial cancer in urine using DNA hypermethylation signatures - Gender matters.</a:t>
            </a:r>
            <a:r>
              <a:rPr lang="en-GB" sz="2000" dirty="0"/>
              <a:t> Int J Cancer. 2019 Apr 22. </a:t>
            </a:r>
          </a:p>
          <a:p>
            <a:pPr marL="457200" lvl="1" indent="0">
              <a:buNone/>
            </a:pPr>
            <a:r>
              <a:rPr lang="en-GB" sz="1600" dirty="0"/>
              <a:t>"Individual CpG sensitivities reached up to 81.3% at 95% specificity ... differences were less pronounced in urine from women"</a:t>
            </a:r>
            <a:br>
              <a:rPr lang="en-GB" sz="1600" dirty="0"/>
            </a:br>
            <a:r>
              <a:rPr lang="en-GB" sz="1600" dirty="0"/>
              <a:t>Had a discovery and multiple replication datasets.</a:t>
            </a:r>
          </a:p>
          <a:p>
            <a:pPr marL="0" indent="0">
              <a:buNone/>
            </a:pPr>
            <a:r>
              <a:rPr lang="en-GB" sz="2000" b="1" dirty="0"/>
              <a:t>Invasive breast cancer in blood</a:t>
            </a:r>
            <a:br>
              <a:rPr lang="en-GB" sz="2000" b="1" dirty="0"/>
            </a:br>
            <a:r>
              <a:rPr lang="en-GB" sz="2000" dirty="0"/>
              <a:t>Xu Z, Sandler DP, Taylor JA. </a:t>
            </a:r>
            <a:r>
              <a:rPr lang="en-GB" sz="2000" dirty="0">
                <a:hlinkClick r:id="rId3"/>
              </a:rPr>
              <a:t>Blood DNA methylation and breast cancer: A prospective case-cohort analysis in the Sister Study.</a:t>
            </a:r>
            <a:r>
              <a:rPr lang="en-GB" sz="2000" dirty="0"/>
              <a:t> J Natl Cancer Inst. 2019 Apr 15. </a:t>
            </a:r>
            <a:r>
              <a:rPr lang="en-GB" sz="2000" dirty="0" err="1"/>
              <a:t>pii</a:t>
            </a:r>
            <a:r>
              <a:rPr lang="en-GB" sz="2000" dirty="0"/>
              <a:t>: djz065. </a:t>
            </a:r>
            <a:r>
              <a:rPr lang="en-GB" sz="2000" dirty="0" err="1"/>
              <a:t>doi</a:t>
            </a:r>
            <a:r>
              <a:rPr lang="en-GB" sz="2000" dirty="0"/>
              <a:t>: 10.1093/</a:t>
            </a:r>
            <a:r>
              <a:rPr lang="en-GB" sz="2000" dirty="0" err="1"/>
              <a:t>jnci</a:t>
            </a:r>
            <a:r>
              <a:rPr lang="en-GB" sz="2000" dirty="0"/>
              <a:t>/djz065. </a:t>
            </a:r>
          </a:p>
          <a:p>
            <a:pPr marL="457200" lvl="1" indent="0">
              <a:buNone/>
            </a:pPr>
            <a:r>
              <a:rPr lang="en-GB" sz="1600" dirty="0"/>
              <a:t>"Our findings suggest that DNA methylation profile of blood starts to change in response to invasive breast cancer years before the </a:t>
            </a:r>
            <a:r>
              <a:rPr lang="en-GB" sz="1600" dirty="0" err="1"/>
              <a:t>tumor</a:t>
            </a:r>
            <a:r>
              <a:rPr lang="en-GB" sz="1600" dirty="0"/>
              <a:t> is clinically detected.“</a:t>
            </a:r>
          </a:p>
        </p:txBody>
      </p:sp>
    </p:spTree>
    <p:extLst>
      <p:ext uri="{BB962C8B-B14F-4D97-AF65-F5344CB8AC3E}">
        <p14:creationId xmlns:p14="http://schemas.microsoft.com/office/powerpoint/2010/main" val="224439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0BCF-4F8A-41F8-9568-4CD92752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EWAS for cancer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3CF3-F222-49D7-AA50-CF5AAA1E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Endometrial cancer in endometrial epithelial cells</a:t>
            </a:r>
            <a:br>
              <a:rPr lang="en-GB" sz="2000" b="1" dirty="0"/>
            </a:br>
            <a:r>
              <a:rPr lang="en-GB" sz="2000" dirty="0"/>
              <a:t>Nagashima M, Miwa N, Hirasawa H, </a:t>
            </a:r>
            <a:r>
              <a:rPr lang="en-GB" sz="2000" dirty="0" err="1"/>
              <a:t>Katagiri</a:t>
            </a:r>
            <a:r>
              <a:rPr lang="en-GB" sz="2000" dirty="0"/>
              <a:t> Y, Takamatsu K, Morita M. </a:t>
            </a:r>
            <a:r>
              <a:rPr lang="en-GB" sz="2000" dirty="0">
                <a:hlinkClick r:id="rId3"/>
              </a:rPr>
              <a:t>Genome-wide DNA methylation analysis in obese women predicts an epigenetic signature for future endometrial cancer.</a:t>
            </a:r>
            <a:r>
              <a:rPr lang="en-GB" sz="2000" dirty="0"/>
              <a:t> Sci Rep. 2019 Apr 23;9(1):6469. </a:t>
            </a:r>
          </a:p>
          <a:p>
            <a:pPr marL="457200" lvl="1" indent="0">
              <a:buNone/>
            </a:pPr>
            <a:r>
              <a:rPr lang="en-GB" sz="1600" dirty="0"/>
              <a:t>Identify differential methylation in endometrial epithelial cells between obese and non-obese women. A subset of these are different in women with stage I EC indicating a possible connection between obesity, DNA methylation and EC.</a:t>
            </a:r>
            <a:endParaRPr lang="en-GB" b="1" dirty="0"/>
          </a:p>
          <a:p>
            <a:pPr marL="0" indent="0">
              <a:buNone/>
            </a:pPr>
            <a:r>
              <a:rPr lang="en-GB" sz="2000" b="1" dirty="0"/>
              <a:t>Bladder cancer in urine (WGBS)</a:t>
            </a:r>
          </a:p>
          <a:p>
            <a:pPr marL="0" indent="0">
              <a:buNone/>
            </a:pPr>
            <a:r>
              <a:rPr lang="en-GB" sz="2000" dirty="0"/>
              <a:t>Cheng THT, Jiang P, Teoh JYC, Heung MMS, Tam JCW, Sun X, Lee WS, Ni M, Chan RCK, Ng CF, Chan KCA, Chiu RWK, Lo YMD. </a:t>
            </a:r>
            <a:r>
              <a:rPr lang="en-GB" sz="2000" dirty="0" err="1">
                <a:hlinkClick r:id="rId4"/>
              </a:rPr>
              <a:t>Noninvasive</a:t>
            </a:r>
            <a:r>
              <a:rPr lang="en-GB" sz="2000" dirty="0">
                <a:hlinkClick r:id="rId4"/>
              </a:rPr>
              <a:t> Detection of Bladder Cancer by Shallow-Depth Genome-Wide </a:t>
            </a:r>
            <a:r>
              <a:rPr lang="en-GB" sz="2000" dirty="0" err="1">
                <a:hlinkClick r:id="rId4"/>
              </a:rPr>
              <a:t>Bisulfite</a:t>
            </a:r>
            <a:r>
              <a:rPr lang="en-GB" sz="2000" dirty="0">
                <a:hlinkClick r:id="rId4"/>
              </a:rPr>
              <a:t> Sequencing of Urinary Cell-Free </a:t>
            </a:r>
            <a:r>
              <a:rPr lang="en-GB" sz="2000" b="1" dirty="0">
                <a:hlinkClick r:id="rId4"/>
              </a:rPr>
              <a:t>DNA</a:t>
            </a:r>
            <a:r>
              <a:rPr lang="en-GB" sz="2000" dirty="0">
                <a:hlinkClick r:id="rId4"/>
              </a:rPr>
              <a:t> for </a:t>
            </a:r>
            <a:r>
              <a:rPr lang="en-GB" sz="2000" b="1" dirty="0">
                <a:hlinkClick r:id="rId4"/>
              </a:rPr>
              <a:t>Methylation</a:t>
            </a:r>
            <a:r>
              <a:rPr lang="en-GB" sz="2000" dirty="0">
                <a:hlinkClick r:id="rId4"/>
              </a:rPr>
              <a:t> and Copy Number Profiling.</a:t>
            </a:r>
            <a:r>
              <a:rPr lang="en-GB" sz="2000" dirty="0"/>
              <a:t> Clin Chem. 2019 Apr 15. </a:t>
            </a:r>
            <a:r>
              <a:rPr lang="en-GB" sz="2000" dirty="0" err="1"/>
              <a:t>pii</a:t>
            </a:r>
            <a:r>
              <a:rPr lang="en-GB" sz="2000" dirty="0"/>
              <a:t>: clinchem.2018.301341.</a:t>
            </a:r>
          </a:p>
          <a:p>
            <a:pPr marL="457200" lvl="1" indent="0">
              <a:buNone/>
            </a:pPr>
            <a:r>
              <a:rPr lang="en-GB" sz="1600" dirty="0"/>
              <a:t>46 bladder cancer patients and 39 cancer-free controls with </a:t>
            </a:r>
            <a:r>
              <a:rPr lang="en-GB" sz="1600" dirty="0" err="1"/>
              <a:t>hematuria</a:t>
            </a:r>
            <a:r>
              <a:rPr lang="en-GB" sz="1600" dirty="0"/>
              <a:t>. Not really a standard EWAS.  Methods a bit difficult to decipher.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2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5C80-4321-4BE5-A9DA-BA0731B2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Xu Z, Sandler DP, Taylor JA. </a:t>
            </a:r>
            <a:r>
              <a:rPr lang="en-GB" sz="2400" dirty="0">
                <a:hlinkClick r:id="rId2"/>
              </a:rPr>
              <a:t>Blood DNA methylation and breast cancer: A prospective case-cohort analysis in the Sister Study.</a:t>
            </a:r>
            <a:r>
              <a:rPr lang="en-GB" sz="2400" dirty="0"/>
              <a:t> J Natl Cancer Inst. 2019 Apr 15. </a:t>
            </a:r>
            <a:r>
              <a:rPr lang="en-GB" sz="2400" dirty="0" err="1"/>
              <a:t>pii</a:t>
            </a:r>
            <a:r>
              <a:rPr lang="en-GB" sz="2400" dirty="0"/>
              <a:t>: djz065. </a:t>
            </a:r>
            <a:r>
              <a:rPr lang="en-GB" sz="2400" dirty="0" err="1"/>
              <a:t>doi</a:t>
            </a:r>
            <a:r>
              <a:rPr lang="en-GB" sz="2400" dirty="0"/>
              <a:t>: 10.1093/</a:t>
            </a:r>
            <a:r>
              <a:rPr lang="en-GB" sz="2400" dirty="0" err="1"/>
              <a:t>jnci</a:t>
            </a:r>
            <a:r>
              <a:rPr lang="en-GB" sz="2400" dirty="0"/>
              <a:t>/djz065.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81508-99DD-4516-9EB8-85BF88F4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92067"/>
            <a:ext cx="4979876" cy="3306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E3A931-4346-42C0-B556-A4B0A199E33F}"/>
              </a:ext>
            </a:extLst>
          </p:cNvPr>
          <p:cNvSpPr/>
          <p:nvPr/>
        </p:nvSpPr>
        <p:spPr>
          <a:xfrm>
            <a:off x="838199" y="1515853"/>
            <a:ext cx="6263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Sister Study (1552 cases, 1224 sub-cohort).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Blood samples collected prospectively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Case-control proportional hazards (time to diagnosis)</a:t>
            </a:r>
          </a:p>
          <a:p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510 CpG sites (Bonferroni p &lt; 0.05)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144 replicated in EPIC-Italy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90AD2-B8BF-4614-8EBC-1330092E9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76" y="3292067"/>
            <a:ext cx="6263287" cy="3167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BBDAE5-0828-41F1-9082-738FFFC05811}"/>
              </a:ext>
            </a:extLst>
          </p:cNvPr>
          <p:cNvSpPr txBox="1"/>
          <p:nvPr/>
        </p:nvSpPr>
        <p:spPr>
          <a:xfrm>
            <a:off x="5818075" y="2645736"/>
            <a:ext cx="455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MR suggests that breast cancer causes changes in DNA methylation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71506-3A80-4647-9FE7-EA5A993587BD}"/>
              </a:ext>
            </a:extLst>
          </p:cNvPr>
          <p:cNvSpPr txBox="1"/>
          <p:nvPr/>
        </p:nvSpPr>
        <p:spPr>
          <a:xfrm>
            <a:off x="7737231" y="406790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R=0.3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F3CD2-58F2-45D6-8A11-CC0454EC4316}"/>
              </a:ext>
            </a:extLst>
          </p:cNvPr>
          <p:cNvSpPr txBox="1"/>
          <p:nvPr/>
        </p:nvSpPr>
        <p:spPr>
          <a:xfrm>
            <a:off x="11172093" y="394521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R=0.7</a:t>
            </a:r>
          </a:p>
        </p:txBody>
      </p:sp>
    </p:spTree>
    <p:extLst>
      <p:ext uri="{BB962C8B-B14F-4D97-AF65-F5344CB8AC3E}">
        <p14:creationId xmlns:p14="http://schemas.microsoft.com/office/powerpoint/2010/main" val="262240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421D26-BE1A-43E3-8F94-248FE135DBE2}">
  <ds:schemaRefs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437daf8-e155-4260-9992-e8434af7a544"/>
  </ds:schemaRefs>
</ds:datastoreItem>
</file>

<file path=customXml/itemProps2.xml><?xml version="1.0" encoding="utf-8"?>
<ds:datastoreItem xmlns:ds="http://schemas.openxmlformats.org/officeDocument/2006/customXml" ds:itemID="{AA4F146B-5380-4BD6-AAC7-104E95584673}"/>
</file>

<file path=customXml/itemProps3.xml><?xml version="1.0" encoding="utf-8"?>
<ds:datastoreItem xmlns:ds="http://schemas.openxmlformats.org/officeDocument/2006/customXml" ds:itemID="{D8D7ED07-0527-45C8-BE17-7EAB3167CF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746</Words>
  <Application>Microsoft Office PowerPoint</Application>
  <PresentationFormat>Widescreen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Thanks to our presenters from last two weeks.</vt:lpstr>
      <vt:lpstr>Journal club 28/04/2019</vt:lpstr>
      <vt:lpstr>EWAS</vt:lpstr>
      <vt:lpstr>EWAS</vt:lpstr>
      <vt:lpstr>EWAS (by sequencing)</vt:lpstr>
      <vt:lpstr>EWAS (by sequencing)</vt:lpstr>
      <vt:lpstr>EWAS for cancer detection</vt:lpstr>
      <vt:lpstr>EWAS for cancer detection</vt:lpstr>
      <vt:lpstr>Xu Z, Sandler DP, Taylor JA. Blood DNA methylation and breast cancer: A prospective case-cohort analysis in the Sister Study. J Natl Cancer Inst. 2019 Apr 15. pii: djz065. doi: 10.1093/jnci/djz065.</vt:lpstr>
      <vt:lpstr>Methods</vt:lpstr>
      <vt:lpstr>Epigenetic age</vt:lpstr>
      <vt:lpstr>Superheroes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Suderman</cp:lastModifiedBy>
  <cp:revision>1</cp:revision>
  <dcterms:created xsi:type="dcterms:W3CDTF">2013-07-15T20:26:40Z</dcterms:created>
  <dcterms:modified xsi:type="dcterms:W3CDTF">2019-04-28T23:21:27Z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0x010100FC324236B5B1F44CA352B02574DFACAC</vt:lpwstr>
  </property>
</Properties>
</file>