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73" r:id="rId5"/>
    <p:sldId id="272" r:id="rId6"/>
    <p:sldId id="271" r:id="rId7"/>
    <p:sldId id="274" r:id="rId8"/>
    <p:sldId id="270" r:id="rId9"/>
    <p:sldId id="267" r:id="rId10"/>
    <p:sldId id="266" r:id="rId11"/>
    <p:sldId id="275" r:id="rId12"/>
    <p:sldId id="260" r:id="rId13"/>
    <p:sldId id="265" r:id="rId14"/>
    <p:sldId id="264" r:id="rId15"/>
    <p:sldId id="263" r:id="rId16"/>
    <p:sldId id="262" r:id="rId17"/>
    <p:sldId id="261" r:id="rId18"/>
  </p:sldIdLst>
  <p:sldSz cx="12192000" cy="6858000"/>
  <p:notesSz cx="6858000" cy="21336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B3A47-D2D9-4CA3-8BDD-0381884D1782}" v="554" dt="2019-05-20T10:58:03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3935" autoAdjust="0"/>
  </p:normalViewPr>
  <p:slideViewPr>
    <p:cSldViewPr snapToGrid="0">
      <p:cViewPr varScale="1">
        <p:scale>
          <a:sx n="58" d="100"/>
          <a:sy n="5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0CCB3A47-D2D9-4CA3-8BDD-0381884D1782}"/>
    <pc:docChg chg="undo custSel addSld delSld modSld sldOrd">
      <pc:chgData name="Matthew Suderman" userId="2709995e-3ea8-4fb0-9b62-eb8034dec529" providerId="ADAL" clId="{0CCB3A47-D2D9-4CA3-8BDD-0381884D1782}" dt="2019-05-20T10:58:30.651" v="6321" actId="478"/>
      <pc:docMkLst>
        <pc:docMk/>
      </pc:docMkLst>
      <pc:sldChg chg="del">
        <pc:chgData name="Matthew Suderman" userId="2709995e-3ea8-4fb0-9b62-eb8034dec529" providerId="ADAL" clId="{0CCB3A47-D2D9-4CA3-8BDD-0381884D1782}" dt="2019-05-20T09:02:36.433" v="0" actId="2696"/>
        <pc:sldMkLst>
          <pc:docMk/>
          <pc:sldMk cId="344977817" sldId="259"/>
        </pc:sldMkLst>
      </pc:sldChg>
      <pc:sldChg chg="addSp delSp modSp ord modNotesTx">
        <pc:chgData name="Matthew Suderman" userId="2709995e-3ea8-4fb0-9b62-eb8034dec529" providerId="ADAL" clId="{0CCB3A47-D2D9-4CA3-8BDD-0381884D1782}" dt="2019-05-20T10:26:12.441" v="5507"/>
        <pc:sldMkLst>
          <pc:docMk/>
          <pc:sldMk cId="3413502649" sldId="260"/>
        </pc:sldMkLst>
        <pc:spChg chg="add mod">
          <ac:chgData name="Matthew Suderman" userId="2709995e-3ea8-4fb0-9b62-eb8034dec529" providerId="ADAL" clId="{0CCB3A47-D2D9-4CA3-8BDD-0381884D1782}" dt="2019-05-20T09:20:56.503" v="542" actId="1076"/>
          <ac:spMkLst>
            <pc:docMk/>
            <pc:sldMk cId="3413502649" sldId="260"/>
            <ac:spMk id="3" creationId="{EF44AE41-AA6F-4CE8-82C9-11818C1483B4}"/>
          </ac:spMkLst>
        </pc:spChg>
        <pc:spChg chg="del mod">
          <ac:chgData name="Matthew Suderman" userId="2709995e-3ea8-4fb0-9b62-eb8034dec529" providerId="ADAL" clId="{0CCB3A47-D2D9-4CA3-8BDD-0381884D1782}" dt="2019-05-20T09:15:45.729" v="311" actId="478"/>
          <ac:spMkLst>
            <pc:docMk/>
            <pc:sldMk cId="3413502649" sldId="260"/>
            <ac:spMk id="6" creationId="{F884E478-ADEC-4F7B-8D97-C8573219CEE3}"/>
          </ac:spMkLst>
        </pc:spChg>
        <pc:picChg chg="del">
          <ac:chgData name="Matthew Suderman" userId="2709995e-3ea8-4fb0-9b62-eb8034dec529" providerId="ADAL" clId="{0CCB3A47-D2D9-4CA3-8BDD-0381884D1782}" dt="2019-05-20T09:13:02.811" v="22" actId="478"/>
          <ac:picMkLst>
            <pc:docMk/>
            <pc:sldMk cId="3413502649" sldId="260"/>
            <ac:picMk id="4" creationId="{0830D0A4-DBBD-4A8C-B8C0-5A56EF2775C0}"/>
          </ac:picMkLst>
        </pc:picChg>
      </pc:sldChg>
      <pc:sldChg chg="addSp modSp ord modAnim modNotesTx">
        <pc:chgData name="Matthew Suderman" userId="2709995e-3ea8-4fb0-9b62-eb8034dec529" providerId="ADAL" clId="{0CCB3A47-D2D9-4CA3-8BDD-0381884D1782}" dt="2019-05-20T10:26:31.219" v="5508"/>
        <pc:sldMkLst>
          <pc:docMk/>
          <pc:sldMk cId="1908652502" sldId="261"/>
        </pc:sldMkLst>
        <pc:spChg chg="add mod">
          <ac:chgData name="Matthew Suderman" userId="2709995e-3ea8-4fb0-9b62-eb8034dec529" providerId="ADAL" clId="{0CCB3A47-D2D9-4CA3-8BDD-0381884D1782}" dt="2019-05-20T09:21:33.475" v="546" actId="1582"/>
          <ac:spMkLst>
            <pc:docMk/>
            <pc:sldMk cId="1908652502" sldId="261"/>
            <ac:spMk id="2" creationId="{133403D2-6386-4CE0-A1F6-6FB4B8D0DDF8}"/>
          </ac:spMkLst>
        </pc:spChg>
        <pc:spChg chg="add mod">
          <ac:chgData name="Matthew Suderman" userId="2709995e-3ea8-4fb0-9b62-eb8034dec529" providerId="ADAL" clId="{0CCB3A47-D2D9-4CA3-8BDD-0381884D1782}" dt="2019-05-20T09:31:07.614" v="1043" actId="1076"/>
          <ac:spMkLst>
            <pc:docMk/>
            <pc:sldMk cId="1908652502" sldId="261"/>
            <ac:spMk id="3" creationId="{EFC3CBBA-B0F1-4BC4-AC8B-816CA750AB88}"/>
          </ac:spMkLst>
        </pc:spChg>
        <pc:spChg chg="mod">
          <ac:chgData name="Matthew Suderman" userId="2709995e-3ea8-4fb0-9b62-eb8034dec529" providerId="ADAL" clId="{0CCB3A47-D2D9-4CA3-8BDD-0381884D1782}" dt="2019-05-20T09:30:37.232" v="1040" actId="20577"/>
          <ac:spMkLst>
            <pc:docMk/>
            <pc:sldMk cId="1908652502" sldId="261"/>
            <ac:spMk id="6" creationId="{07635793-BE4C-451E-9FC7-7EB7962057A2}"/>
          </ac:spMkLst>
        </pc:spChg>
      </pc:sldChg>
      <pc:sldChg chg="modSp">
        <pc:chgData name="Matthew Suderman" userId="2709995e-3ea8-4fb0-9b62-eb8034dec529" providerId="ADAL" clId="{0CCB3A47-D2D9-4CA3-8BDD-0381884D1782}" dt="2019-05-20T10:51:06.409" v="5812" actId="20577"/>
        <pc:sldMkLst>
          <pc:docMk/>
          <pc:sldMk cId="479415319" sldId="266"/>
        </pc:sldMkLst>
        <pc:spChg chg="mod">
          <ac:chgData name="Matthew Suderman" userId="2709995e-3ea8-4fb0-9b62-eb8034dec529" providerId="ADAL" clId="{0CCB3A47-D2D9-4CA3-8BDD-0381884D1782}" dt="2019-05-20T10:51:06.409" v="5812" actId="20577"/>
          <ac:spMkLst>
            <pc:docMk/>
            <pc:sldMk cId="479415319" sldId="266"/>
            <ac:spMk id="3" creationId="{00000000-0000-0000-0000-000000000000}"/>
          </ac:spMkLst>
        </pc:spChg>
      </pc:sldChg>
      <pc:sldChg chg="modSp">
        <pc:chgData name="Matthew Suderman" userId="2709995e-3ea8-4fb0-9b62-eb8034dec529" providerId="ADAL" clId="{0CCB3A47-D2D9-4CA3-8BDD-0381884D1782}" dt="2019-05-20T10:18:03.865" v="5504" actId="20577"/>
        <pc:sldMkLst>
          <pc:docMk/>
          <pc:sldMk cId="3269589977" sldId="267"/>
        </pc:sldMkLst>
        <pc:spChg chg="mod">
          <ac:chgData name="Matthew Suderman" userId="2709995e-3ea8-4fb0-9b62-eb8034dec529" providerId="ADAL" clId="{0CCB3A47-D2D9-4CA3-8BDD-0381884D1782}" dt="2019-05-20T10:18:03.865" v="5504" actId="20577"/>
          <ac:spMkLst>
            <pc:docMk/>
            <pc:sldMk cId="3269589977" sldId="267"/>
            <ac:spMk id="3" creationId="{00000000-0000-0000-0000-000000000000}"/>
          </ac:spMkLst>
        </pc:spChg>
      </pc:sldChg>
      <pc:sldChg chg="modSp modNotesTx">
        <pc:chgData name="Matthew Suderman" userId="2709995e-3ea8-4fb0-9b62-eb8034dec529" providerId="ADAL" clId="{0CCB3A47-D2D9-4CA3-8BDD-0381884D1782}" dt="2019-05-20T10:10:31.121" v="5367" actId="6549"/>
        <pc:sldMkLst>
          <pc:docMk/>
          <pc:sldMk cId="700836748" sldId="270"/>
        </pc:sldMkLst>
        <pc:spChg chg="mod">
          <ac:chgData name="Matthew Suderman" userId="2709995e-3ea8-4fb0-9b62-eb8034dec529" providerId="ADAL" clId="{0CCB3A47-D2D9-4CA3-8BDD-0381884D1782}" dt="2019-05-20T10:10:26.565" v="5366" actId="20577"/>
          <ac:spMkLst>
            <pc:docMk/>
            <pc:sldMk cId="700836748" sldId="270"/>
            <ac:spMk id="3" creationId="{00000000-0000-0000-0000-000000000000}"/>
          </ac:spMkLst>
        </pc:spChg>
      </pc:sldChg>
      <pc:sldChg chg="modSp modNotesTx">
        <pc:chgData name="Matthew Suderman" userId="2709995e-3ea8-4fb0-9b62-eb8034dec529" providerId="ADAL" clId="{0CCB3A47-D2D9-4CA3-8BDD-0381884D1782}" dt="2019-05-20T09:58:52.145" v="3362" actId="20577"/>
        <pc:sldMkLst>
          <pc:docMk/>
          <pc:sldMk cId="3458387649" sldId="271"/>
        </pc:sldMkLst>
        <pc:spChg chg="mod">
          <ac:chgData name="Matthew Suderman" userId="2709995e-3ea8-4fb0-9b62-eb8034dec529" providerId="ADAL" clId="{0CCB3A47-D2D9-4CA3-8BDD-0381884D1782}" dt="2019-05-20T09:58:46.815" v="3361" actId="15"/>
          <ac:spMkLst>
            <pc:docMk/>
            <pc:sldMk cId="3458387649" sldId="271"/>
            <ac:spMk id="3" creationId="{00000000-0000-0000-0000-000000000000}"/>
          </ac:spMkLst>
        </pc:spChg>
      </pc:sldChg>
      <pc:sldChg chg="modSp modNotesTx">
        <pc:chgData name="Matthew Suderman" userId="2709995e-3ea8-4fb0-9b62-eb8034dec529" providerId="ADAL" clId="{0CCB3A47-D2D9-4CA3-8BDD-0381884D1782}" dt="2019-05-20T09:42:27.104" v="2083" actId="20577"/>
        <pc:sldMkLst>
          <pc:docMk/>
          <pc:sldMk cId="414269343" sldId="272"/>
        </pc:sldMkLst>
        <pc:spChg chg="mod">
          <ac:chgData name="Matthew Suderman" userId="2709995e-3ea8-4fb0-9b62-eb8034dec529" providerId="ADAL" clId="{0CCB3A47-D2D9-4CA3-8BDD-0381884D1782}" dt="2019-05-20T09:42:19.300" v="2082" actId="20577"/>
          <ac:spMkLst>
            <pc:docMk/>
            <pc:sldMk cId="414269343" sldId="272"/>
            <ac:spMk id="3" creationId="{0447AB34-8B8E-480E-AE63-EB17A93CF18E}"/>
          </ac:spMkLst>
        </pc:spChg>
      </pc:sldChg>
      <pc:sldChg chg="modSp add modNotesTx">
        <pc:chgData name="Matthew Suderman" userId="2709995e-3ea8-4fb0-9b62-eb8034dec529" providerId="ADAL" clId="{0CCB3A47-D2D9-4CA3-8BDD-0381884D1782}" dt="2019-05-20T10:05:24.806" v="4600" actId="20577"/>
        <pc:sldMkLst>
          <pc:docMk/>
          <pc:sldMk cId="3052375397" sldId="274"/>
        </pc:sldMkLst>
        <pc:spChg chg="mod">
          <ac:chgData name="Matthew Suderman" userId="2709995e-3ea8-4fb0-9b62-eb8034dec529" providerId="ADAL" clId="{0CCB3A47-D2D9-4CA3-8BDD-0381884D1782}" dt="2019-05-20T09:43:32.378" v="2104" actId="20577"/>
          <ac:spMkLst>
            <pc:docMk/>
            <pc:sldMk cId="3052375397" sldId="274"/>
            <ac:spMk id="2" creationId="{B9153FF3-60FE-43D9-AEF3-D3B11C324BEF}"/>
          </ac:spMkLst>
        </pc:spChg>
        <pc:spChg chg="mod">
          <ac:chgData name="Matthew Suderman" userId="2709995e-3ea8-4fb0-9b62-eb8034dec529" providerId="ADAL" clId="{0CCB3A47-D2D9-4CA3-8BDD-0381884D1782}" dt="2019-05-20T10:05:24.806" v="4600" actId="20577"/>
          <ac:spMkLst>
            <pc:docMk/>
            <pc:sldMk cId="3052375397" sldId="274"/>
            <ac:spMk id="3" creationId="{3908C221-8280-456F-9ACB-5691C21B396C}"/>
          </ac:spMkLst>
        </pc:spChg>
      </pc:sldChg>
      <pc:sldChg chg="addSp delSp modSp add">
        <pc:chgData name="Matthew Suderman" userId="2709995e-3ea8-4fb0-9b62-eb8034dec529" providerId="ADAL" clId="{0CCB3A47-D2D9-4CA3-8BDD-0381884D1782}" dt="2019-05-20T10:58:30.651" v="6321" actId="478"/>
        <pc:sldMkLst>
          <pc:docMk/>
          <pc:sldMk cId="754915103" sldId="275"/>
        </pc:sldMkLst>
        <pc:spChg chg="del">
          <ac:chgData name="Matthew Suderman" userId="2709995e-3ea8-4fb0-9b62-eb8034dec529" providerId="ADAL" clId="{0CCB3A47-D2D9-4CA3-8BDD-0381884D1782}" dt="2019-05-20T10:27:47.570" v="5510"/>
          <ac:spMkLst>
            <pc:docMk/>
            <pc:sldMk cId="754915103" sldId="275"/>
            <ac:spMk id="2" creationId="{7FCAAF09-CAF5-4515-A1BD-330378A20CD0}"/>
          </ac:spMkLst>
        </pc:spChg>
        <pc:spChg chg="del">
          <ac:chgData name="Matthew Suderman" userId="2709995e-3ea8-4fb0-9b62-eb8034dec529" providerId="ADAL" clId="{0CCB3A47-D2D9-4CA3-8BDD-0381884D1782}" dt="2019-05-20T10:27:47.570" v="5510"/>
          <ac:spMkLst>
            <pc:docMk/>
            <pc:sldMk cId="754915103" sldId="275"/>
            <ac:spMk id="3" creationId="{2E169BF5-FDD6-40C0-8CCF-4E41CEFE2D68}"/>
          </ac:spMkLst>
        </pc:spChg>
        <pc:spChg chg="add mod">
          <ac:chgData name="Matthew Suderman" userId="2709995e-3ea8-4fb0-9b62-eb8034dec529" providerId="ADAL" clId="{0CCB3A47-D2D9-4CA3-8BDD-0381884D1782}" dt="2019-05-20T10:57:17.517" v="6255" actId="20577"/>
          <ac:spMkLst>
            <pc:docMk/>
            <pc:sldMk cId="754915103" sldId="275"/>
            <ac:spMk id="4" creationId="{F1DDB12D-5920-4A70-A63B-5BDD0F1F6355}"/>
          </ac:spMkLst>
        </pc:spChg>
        <pc:spChg chg="add del mod">
          <ac:chgData name="Matthew Suderman" userId="2709995e-3ea8-4fb0-9b62-eb8034dec529" providerId="ADAL" clId="{0CCB3A47-D2D9-4CA3-8BDD-0381884D1782}" dt="2019-05-20T10:58:30.651" v="6321" actId="478"/>
          <ac:spMkLst>
            <pc:docMk/>
            <pc:sldMk cId="754915103" sldId="275"/>
            <ac:spMk id="5" creationId="{5A32857B-8FE7-440C-8F23-A46EAD5CD0BE}"/>
          </ac:spMkLst>
        </pc:spChg>
        <pc:picChg chg="add mod">
          <ac:chgData name="Matthew Suderman" userId="2709995e-3ea8-4fb0-9b62-eb8034dec529" providerId="ADAL" clId="{0CCB3A47-D2D9-4CA3-8BDD-0381884D1782}" dt="2019-05-20T10:54:53.634" v="6093" actId="1076"/>
          <ac:picMkLst>
            <pc:docMk/>
            <pc:sldMk cId="754915103" sldId="275"/>
            <ac:picMk id="1026" creationId="{C9B657B2-3A97-440A-B978-E5BC281EF81B}"/>
          </ac:picMkLst>
        </pc:picChg>
        <pc:picChg chg="add mod">
          <ac:chgData name="Matthew Suderman" userId="2709995e-3ea8-4fb0-9b62-eb8034dec529" providerId="ADAL" clId="{0CCB3A47-D2D9-4CA3-8BDD-0381884D1782}" dt="2019-05-20T10:53:27.384" v="5907" actId="1076"/>
          <ac:picMkLst>
            <pc:docMk/>
            <pc:sldMk cId="754915103" sldId="275"/>
            <ac:picMk id="1028" creationId="{113CFC03-FC7C-42A9-B1FF-F533FDA28E77}"/>
          </ac:picMkLst>
        </pc:picChg>
        <pc:picChg chg="add mod">
          <ac:chgData name="Matthew Suderman" userId="2709995e-3ea8-4fb0-9b62-eb8034dec529" providerId="ADAL" clId="{0CCB3A47-D2D9-4CA3-8BDD-0381884D1782}" dt="2019-05-20T10:53:34.360" v="5908" actId="1076"/>
          <ac:picMkLst>
            <pc:docMk/>
            <pc:sldMk cId="754915103" sldId="275"/>
            <ac:picMk id="1030" creationId="{50428A81-969F-40F4-B5E7-99309C6A4534}"/>
          </ac:picMkLst>
        </pc:picChg>
      </pc:sldChg>
    </pc:docChg>
  </pc:docChgLst>
  <pc:docChgLst>
    <pc:chgData name="Nancy McBride" userId="S::nm15336@bristol.ac.uk::35d11970-4299-45ad-b959-3fd8941bc759" providerId="AD" clId="Web-{F9AECB2A-3882-ADF4-E30D-DA675CB66080}"/>
    <pc:docChg chg="addSld delSld modSld">
      <pc:chgData name="Nancy McBride" userId="S::nm15336@bristol.ac.uk::35d11970-4299-45ad-b959-3fd8941bc759" providerId="AD" clId="Web-{F9AECB2A-3882-ADF4-E30D-DA675CB66080}" dt="2019-05-17T10:27:00.583" v="993"/>
      <pc:docMkLst>
        <pc:docMk/>
      </pc:docMkLst>
      <pc:sldChg chg="addSp delSp modSp new modNotes">
        <pc:chgData name="Nancy McBride" userId="S::nm15336@bristol.ac.uk::35d11970-4299-45ad-b959-3fd8941bc759" providerId="AD" clId="Web-{F9AECB2A-3882-ADF4-E30D-DA675CB66080}" dt="2019-05-17T10:25:16.161" v="964"/>
        <pc:sldMkLst>
          <pc:docMk/>
          <pc:sldMk cId="3413502649" sldId="260"/>
        </pc:sldMkLst>
        <pc:spChg chg="mod">
          <ac:chgData name="Nancy McBride" userId="S::nm15336@bristol.ac.uk::35d11970-4299-45ad-b959-3fd8941bc759" providerId="AD" clId="Web-{F9AECB2A-3882-ADF4-E30D-DA675CB66080}" dt="2019-05-17T08:57:38.900" v="217" actId="20577"/>
          <ac:spMkLst>
            <pc:docMk/>
            <pc:sldMk cId="3413502649" sldId="260"/>
            <ac:spMk id="2" creationId="{416AD7C6-F026-45D0-BD44-E7A620D34A10}"/>
          </ac:spMkLst>
        </pc:spChg>
        <pc:spChg chg="del">
          <ac:chgData name="Nancy McBride" userId="S::nm15336@bristol.ac.uk::35d11970-4299-45ad-b959-3fd8941bc759" providerId="AD" clId="Web-{F9AECB2A-3882-ADF4-E30D-DA675CB66080}" dt="2019-05-17T08:57:41.510" v="220"/>
          <ac:spMkLst>
            <pc:docMk/>
            <pc:sldMk cId="3413502649" sldId="260"/>
            <ac:spMk id="3" creationId="{3A6E9500-3EB4-4A2F-9DC2-E2DC26A1BD68}"/>
          </ac:spMkLst>
        </pc:spChg>
        <pc:spChg chg="add mod">
          <ac:chgData name="Nancy McBride" userId="S::nm15336@bristol.ac.uk::35d11970-4299-45ad-b959-3fd8941bc759" providerId="AD" clId="Web-{F9AECB2A-3882-ADF4-E30D-DA675CB66080}" dt="2019-05-17T09:16:04.878" v="723" actId="20577"/>
          <ac:spMkLst>
            <pc:docMk/>
            <pc:sldMk cId="3413502649" sldId="260"/>
            <ac:spMk id="6" creationId="{F884E478-ADEC-4F7B-8D97-C8573219CEE3}"/>
          </ac:spMkLst>
        </pc:spChg>
        <pc:picChg chg="add mod">
          <ac:chgData name="Nancy McBride" userId="S::nm15336@bristol.ac.uk::35d11970-4299-45ad-b959-3fd8941bc759" providerId="AD" clId="Web-{F9AECB2A-3882-ADF4-E30D-DA675CB66080}" dt="2019-05-17T08:57:50.900" v="223" actId="1076"/>
          <ac:picMkLst>
            <pc:docMk/>
            <pc:sldMk cId="3413502649" sldId="260"/>
            <ac:picMk id="4" creationId="{0830D0A4-DBBD-4A8C-B8C0-5A56EF2775C0}"/>
          </ac:picMkLst>
        </pc:picChg>
      </pc:sldChg>
      <pc:sldChg chg="addSp delSp modSp new modNotes">
        <pc:chgData name="Nancy McBride" userId="S::nm15336@bristol.ac.uk::35d11970-4299-45ad-b959-3fd8941bc759" providerId="AD" clId="Web-{F9AECB2A-3882-ADF4-E30D-DA675CB66080}" dt="2019-05-17T09:58:21.613" v="943" actId="20577"/>
        <pc:sldMkLst>
          <pc:docMk/>
          <pc:sldMk cId="1908652502" sldId="261"/>
        </pc:sldMkLst>
        <pc:spChg chg="del">
          <ac:chgData name="Nancy McBride" userId="S::nm15336@bristol.ac.uk::35d11970-4299-45ad-b959-3fd8941bc759" providerId="AD" clId="Web-{F9AECB2A-3882-ADF4-E30D-DA675CB66080}" dt="2019-05-17T09:00:59.587" v="225"/>
          <ac:spMkLst>
            <pc:docMk/>
            <pc:sldMk cId="1908652502" sldId="261"/>
            <ac:spMk id="2" creationId="{4352035B-F02F-4727-8A08-0FAFC55006A3}"/>
          </ac:spMkLst>
        </pc:spChg>
        <pc:spChg chg="del">
          <ac:chgData name="Nancy McBride" userId="S::nm15336@bristol.ac.uk::35d11970-4299-45ad-b959-3fd8941bc759" providerId="AD" clId="Web-{F9AECB2A-3882-ADF4-E30D-DA675CB66080}" dt="2019-05-17T09:01:01.477" v="226"/>
          <ac:spMkLst>
            <pc:docMk/>
            <pc:sldMk cId="1908652502" sldId="261"/>
            <ac:spMk id="3" creationId="{78E591D3-2A95-43C1-8D7F-C981BD446736}"/>
          </ac:spMkLst>
        </pc:spChg>
        <pc:spChg chg="add mod">
          <ac:chgData name="Nancy McBride" userId="S::nm15336@bristol.ac.uk::35d11970-4299-45ad-b959-3fd8941bc759" providerId="AD" clId="Web-{F9AECB2A-3882-ADF4-E30D-DA675CB66080}" dt="2019-05-17T09:58:21.613" v="943" actId="20577"/>
          <ac:spMkLst>
            <pc:docMk/>
            <pc:sldMk cId="1908652502" sldId="261"/>
            <ac:spMk id="6" creationId="{07635793-BE4C-451E-9FC7-7EB7962057A2}"/>
          </ac:spMkLst>
        </pc:spChg>
        <pc:picChg chg="add mod ord">
          <ac:chgData name="Nancy McBride" userId="S::nm15336@bristol.ac.uk::35d11970-4299-45ad-b959-3fd8941bc759" providerId="AD" clId="Web-{F9AECB2A-3882-ADF4-E30D-DA675CB66080}" dt="2019-05-17T09:01:03.462" v="227" actId="1076"/>
          <ac:picMkLst>
            <pc:docMk/>
            <pc:sldMk cId="1908652502" sldId="261"/>
            <ac:picMk id="4" creationId="{9A615375-6FE5-4A16-AB48-6F7B0440A534}"/>
          </ac:picMkLst>
        </pc:picChg>
      </pc:sldChg>
    </pc:docChg>
  </pc:docChgLst>
  <pc:docChgLst>
    <pc:chgData name="Matthew Suderman" userId="S::ms13525@bristol.ac.uk::2709995e-3ea8-4fb0-9b62-eb8034dec529" providerId="AD" clId="Web-{3BDCE962-16C6-4A80-AD0B-130EDF55EA10}"/>
    <pc:docChg chg="addSld modSld">
      <pc:chgData name="Matthew Suderman" userId="S::ms13525@bristol.ac.uk::2709995e-3ea8-4fb0-9b62-eb8034dec529" providerId="AD" clId="Web-{3BDCE962-16C6-4A80-AD0B-130EDF55EA10}" dt="2019-05-16T22:45:48.831" v="198" actId="20577"/>
      <pc:docMkLst>
        <pc:docMk/>
      </pc:docMkLst>
    </pc:docChg>
  </pc:docChgLst>
  <pc:docChgLst>
    <pc:chgData name="Matthew Suderman" userId="S::ms13525@bristol.ac.uk::2709995e-3ea8-4fb0-9b62-eb8034dec529" providerId="AD" clId="Web-{3836121D-3F00-CCAE-DA70-D155A1ABED92}"/>
    <pc:docChg chg="addSld delSld modSld">
      <pc:chgData name="Matthew Suderman" userId="S::ms13525@bristol.ac.uk::2709995e-3ea8-4fb0-9b62-eb8034dec529" providerId="AD" clId="Web-{3836121D-3F00-CCAE-DA70-D155A1ABED92}" dt="2019-05-20T00:19:40.896" v="372" actId="20577"/>
      <pc:docMkLst>
        <pc:docMk/>
      </pc:docMkLst>
      <pc:sldChg chg="del">
        <pc:chgData name="Matthew Suderman" userId="S::ms13525@bristol.ac.uk::2709995e-3ea8-4fb0-9b62-eb8034dec529" providerId="AD" clId="Web-{3836121D-3F00-CCAE-DA70-D155A1ABED92}" dt="2019-05-20T00:08:31.899" v="12"/>
        <pc:sldMkLst>
          <pc:docMk/>
          <pc:sldMk cId="109857222" sldId="256"/>
        </pc:sldMkLst>
      </pc:sldChg>
      <pc:sldChg chg="add">
        <pc:chgData name="Matthew Suderman" userId="S::ms13525@bristol.ac.uk::2709995e-3ea8-4fb0-9b62-eb8034dec529" providerId="AD" clId="Web-{3836121D-3F00-CCAE-DA70-D155A1ABED92}" dt="2019-05-20T00:08:22.931" v="0"/>
        <pc:sldMkLst>
          <pc:docMk/>
          <pc:sldMk cId="101214437" sldId="262"/>
        </pc:sldMkLst>
      </pc:sldChg>
      <pc:sldChg chg="add">
        <pc:chgData name="Matthew Suderman" userId="S::ms13525@bristol.ac.uk::2709995e-3ea8-4fb0-9b62-eb8034dec529" providerId="AD" clId="Web-{3836121D-3F00-CCAE-DA70-D155A1ABED92}" dt="2019-05-20T00:08:22.962" v="1"/>
        <pc:sldMkLst>
          <pc:docMk/>
          <pc:sldMk cId="1217292163" sldId="263"/>
        </pc:sldMkLst>
      </pc:sldChg>
      <pc:sldChg chg="modSp add">
        <pc:chgData name="Matthew Suderman" userId="S::ms13525@bristol.ac.uk::2709995e-3ea8-4fb0-9b62-eb8034dec529" providerId="AD" clId="Web-{3836121D-3F00-CCAE-DA70-D155A1ABED92}" dt="2019-05-20T00:19:40.896" v="371" actId="20577"/>
        <pc:sldMkLst>
          <pc:docMk/>
          <pc:sldMk cId="1244466029" sldId="264"/>
        </pc:sldMkLst>
        <pc:spChg chg="mod">
          <ac:chgData name="Matthew Suderman" userId="S::ms13525@bristol.ac.uk::2709995e-3ea8-4fb0-9b62-eb8034dec529" providerId="AD" clId="Web-{3836121D-3F00-CCAE-DA70-D155A1ABED92}" dt="2019-05-20T00:19:40.896" v="371" actId="20577"/>
          <ac:spMkLst>
            <pc:docMk/>
            <pc:sldMk cId="1244466029" sldId="264"/>
            <ac:spMk id="3" creationId="{00000000-0000-0000-0000-000000000000}"/>
          </ac:spMkLst>
        </pc:spChg>
      </pc:sldChg>
      <pc:sldChg chg="modSp add">
        <pc:chgData name="Matthew Suderman" userId="S::ms13525@bristol.ac.uk::2709995e-3ea8-4fb0-9b62-eb8034dec529" providerId="AD" clId="Web-{3836121D-3F00-CCAE-DA70-D155A1ABED92}" dt="2019-05-20T00:18:25.740" v="333" actId="20577"/>
        <pc:sldMkLst>
          <pc:docMk/>
          <pc:sldMk cId="1175569206" sldId="265"/>
        </pc:sldMkLst>
        <pc:spChg chg="mod">
          <ac:chgData name="Matthew Suderman" userId="S::ms13525@bristol.ac.uk::2709995e-3ea8-4fb0-9b62-eb8034dec529" providerId="AD" clId="Web-{3836121D-3F00-CCAE-DA70-D155A1ABED92}" dt="2019-05-20T00:18:25.740" v="333" actId="20577"/>
          <ac:spMkLst>
            <pc:docMk/>
            <pc:sldMk cId="1175569206" sldId="265"/>
            <ac:spMk id="3" creationId="{00000000-0000-0000-0000-000000000000}"/>
          </ac:spMkLst>
        </pc:spChg>
      </pc:sldChg>
      <pc:sldChg chg="add">
        <pc:chgData name="Matthew Suderman" userId="S::ms13525@bristol.ac.uk::2709995e-3ea8-4fb0-9b62-eb8034dec529" providerId="AD" clId="Web-{3836121D-3F00-CCAE-DA70-D155A1ABED92}" dt="2019-05-20T00:08:23.040" v="4"/>
        <pc:sldMkLst>
          <pc:docMk/>
          <pc:sldMk cId="479415319" sldId="266"/>
        </pc:sldMkLst>
      </pc:sldChg>
      <pc:sldChg chg="modSp add">
        <pc:chgData name="Matthew Suderman" userId="S::ms13525@bristol.ac.uk::2709995e-3ea8-4fb0-9b62-eb8034dec529" providerId="AD" clId="Web-{3836121D-3F00-CCAE-DA70-D155A1ABED92}" dt="2019-05-20T00:17:00.366" v="321" actId="20577"/>
        <pc:sldMkLst>
          <pc:docMk/>
          <pc:sldMk cId="3269589977" sldId="267"/>
        </pc:sldMkLst>
        <pc:spChg chg="mod">
          <ac:chgData name="Matthew Suderman" userId="S::ms13525@bristol.ac.uk::2709995e-3ea8-4fb0-9b62-eb8034dec529" providerId="AD" clId="Web-{3836121D-3F00-CCAE-DA70-D155A1ABED92}" dt="2019-05-20T00:17:00.366" v="321" actId="20577"/>
          <ac:spMkLst>
            <pc:docMk/>
            <pc:sldMk cId="3269589977" sldId="267"/>
            <ac:spMk id="3" creationId="{00000000-0000-0000-0000-000000000000}"/>
          </ac:spMkLst>
        </pc:spChg>
      </pc:sldChg>
      <pc:sldChg chg="add del">
        <pc:chgData name="Matthew Suderman" userId="S::ms13525@bristol.ac.uk::2709995e-3ea8-4fb0-9b62-eb8034dec529" providerId="AD" clId="Web-{3836121D-3F00-CCAE-DA70-D155A1ABED92}" dt="2019-05-20T00:08:47.915" v="14"/>
        <pc:sldMkLst>
          <pc:docMk/>
          <pc:sldMk cId="4178250996" sldId="268"/>
        </pc:sldMkLst>
      </pc:sldChg>
      <pc:sldChg chg="add del">
        <pc:chgData name="Matthew Suderman" userId="S::ms13525@bristol.ac.uk::2709995e-3ea8-4fb0-9b62-eb8034dec529" providerId="AD" clId="Web-{3836121D-3F00-CCAE-DA70-D155A1ABED92}" dt="2019-05-20T00:08:46.009" v="13"/>
        <pc:sldMkLst>
          <pc:docMk/>
          <pc:sldMk cId="2080844316" sldId="269"/>
        </pc:sldMkLst>
      </pc:sldChg>
      <pc:sldChg chg="add">
        <pc:chgData name="Matthew Suderman" userId="S::ms13525@bristol.ac.uk::2709995e-3ea8-4fb0-9b62-eb8034dec529" providerId="AD" clId="Web-{3836121D-3F00-CCAE-DA70-D155A1ABED92}" dt="2019-05-20T00:08:23.212" v="8"/>
        <pc:sldMkLst>
          <pc:docMk/>
          <pc:sldMk cId="700836748" sldId="270"/>
        </pc:sldMkLst>
      </pc:sldChg>
      <pc:sldChg chg="add">
        <pc:chgData name="Matthew Suderman" userId="S::ms13525@bristol.ac.uk::2709995e-3ea8-4fb0-9b62-eb8034dec529" providerId="AD" clId="Web-{3836121D-3F00-CCAE-DA70-D155A1ABED92}" dt="2019-05-20T00:08:23.321" v="9"/>
        <pc:sldMkLst>
          <pc:docMk/>
          <pc:sldMk cId="3458387649" sldId="271"/>
        </pc:sldMkLst>
      </pc:sldChg>
      <pc:sldChg chg="add">
        <pc:chgData name="Matthew Suderman" userId="S::ms13525@bristol.ac.uk::2709995e-3ea8-4fb0-9b62-eb8034dec529" providerId="AD" clId="Web-{3836121D-3F00-CCAE-DA70-D155A1ABED92}" dt="2019-05-20T00:08:23.384" v="10"/>
        <pc:sldMkLst>
          <pc:docMk/>
          <pc:sldMk cId="414269343" sldId="272"/>
        </pc:sldMkLst>
      </pc:sldChg>
      <pc:sldChg chg="add modNotes">
        <pc:chgData name="Matthew Suderman" userId="S::ms13525@bristol.ac.uk::2709995e-3ea8-4fb0-9b62-eb8034dec529" providerId="AD" clId="Web-{3836121D-3F00-CCAE-DA70-D155A1ABED92}" dt="2019-05-20T00:09:47.633" v="15"/>
        <pc:sldMkLst>
          <pc:docMk/>
          <pc:sldMk cId="1141346817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BF51-9105-4443-8B36-FAC9733D6161}" type="datetimeFigureOut">
              <a:rPr lang="en-GB"/>
              <a:t>02/06/2019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9FC4-79BD-43A2-903F-C4ECDB76F41B}" type="slidenum">
              <a:rPr lang="en-GB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9FC4-79BD-43A2-903F-C4ECDB76F41B}" type="slidenum">
              <a:rPr lang="en-GB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9FC4-79BD-43A2-903F-C4ECDB76F41B}" type="slidenum">
              <a:rPr lang="en-GB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A9FC4-79BD-43A2-903F-C4ECDB76F41B}" type="slidenum">
              <a:rPr lang="en-GB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9FC4-79BD-43A2-903F-C4ECDB76F41B}" type="slidenum">
              <a:rPr lang="en-GB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A9FC4-79BD-43A2-903F-C4ECDB76F41B}" type="slidenum">
              <a:rPr lang="en-GB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9FC4-79BD-43A2-903F-C4ECDB76F41B}" type="slidenum">
              <a:rPr lang="en-GB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9FC4-79BD-43A2-903F-C4ECDB76F41B}" type="slidenum">
              <a:rPr lang="en-GB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9FC4-79BD-43A2-903F-C4ECDB76F41B}" type="slidenum">
              <a:rPr lang="en-GB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02864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06905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0387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88362" TargetMode="External"/><Relationship Id="rId2" Type="http://schemas.openxmlformats.org/officeDocument/2006/relationships/hyperlink" Target="https://www.ncbi.nlm.nih.gov/pubmed/31063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ubmed/2903456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content/early/2019/05/09/18142631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39056" TargetMode="External"/><Relationship Id="rId7" Type="http://schemas.openxmlformats.org/officeDocument/2006/relationships/hyperlink" Target="https://www.ncbi.nlm.nih.gov/pubmed/310207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ubmed/31070508" TargetMode="External"/><Relationship Id="rId5" Type="http://schemas.openxmlformats.org/officeDocument/2006/relationships/hyperlink" Target="https://www.ncbi.nlm.nih.gov/pubmed/31100065" TargetMode="External"/><Relationship Id="rId4" Type="http://schemas.openxmlformats.org/officeDocument/2006/relationships/hyperlink" Target="https://www.ncbi.nlm.nih.gov/pubmed/310318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649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ubmed/31039828" TargetMode="External"/><Relationship Id="rId5" Type="http://schemas.openxmlformats.org/officeDocument/2006/relationships/hyperlink" Target="https://www.ncbi.nlm.nih.gov/pubmed/31024609" TargetMode="External"/><Relationship Id="rId4" Type="http://schemas.openxmlformats.org/officeDocument/2006/relationships/hyperlink" Target="https://www.ncbi.nlm.nih.gov/pubmed/3105355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730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31099405" TargetMode="External"/><Relationship Id="rId4" Type="http://schemas.openxmlformats.org/officeDocument/2006/relationships/hyperlink" Target="https://www.ncbi.nlm.nih.gov/pubmed/310537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6265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31086609" TargetMode="External"/><Relationship Id="rId4" Type="http://schemas.openxmlformats.org/officeDocument/2006/relationships/hyperlink" Target="https://www.ncbi.nlm.nih.gov/pubmed/3102630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03341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0687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il.com/press-releases/grail-announces-promising-new-data-with-early-detection-blood-test-to-be-presented-at-2019-american-society-of-clinical-oncology-annual-meet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981" y="3034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Journal club  </a:t>
            </a:r>
            <a:br>
              <a:rPr lang="en-GB" dirty="0">
                <a:cs typeface="Calibri Light"/>
              </a:rPr>
            </a:b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20/05/2019</a:t>
            </a:r>
            <a:br>
              <a:rPr lang="en-GB" dirty="0">
                <a:cs typeface="Calibri Light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34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cell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Simultaneous Profiling of mRNA Transcriptome and </a:t>
            </a:r>
            <a:r>
              <a:rPr lang="en-US" b="1" u="sng" dirty="0">
                <a:hlinkClick r:id="rId2"/>
              </a:rPr>
              <a:t>DNA</a:t>
            </a:r>
            <a:r>
              <a:rPr lang="en-US" u="sng" dirty="0">
                <a:hlinkClick r:id="rId2"/>
              </a:rPr>
              <a:t> Methylome from a Single Cell.</a:t>
            </a:r>
            <a:r>
              <a:rPr lang="en-GB" dirty="0"/>
              <a:t> </a:t>
            </a:r>
            <a:r>
              <a:rPr lang="en-US" dirty="0"/>
              <a:t>Hu Y, An Q, Guo Y, Zhong J, Fan S, Rao P, Liu X, Liu Y, Fan G.</a:t>
            </a:r>
            <a:r>
              <a:rPr lang="en-GB" dirty="0"/>
              <a:t> </a:t>
            </a:r>
            <a:r>
              <a:rPr lang="en-US" dirty="0"/>
              <a:t>Methods Mol Biol. 2019;1979:363-377. </a:t>
            </a:r>
            <a:endParaRPr lang="en-US"/>
          </a:p>
          <a:p>
            <a:pPr lvl="1"/>
            <a:r>
              <a:rPr lang="en-US" dirty="0"/>
              <a:t>Single dorsal root ganglion neuron</a:t>
            </a:r>
            <a:endParaRPr lang="en-GB" dirty="0"/>
          </a:p>
          <a:p>
            <a:pPr lvl="1"/>
            <a:r>
              <a:rPr lang="en-US" dirty="0">
                <a:ea typeface="+mn-lt"/>
                <a:cs typeface="+mn-lt"/>
              </a:rPr>
              <a:t> 0.5-1 million CpG sites and mRNA level of 10,000 genes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556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methylation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Mongan</a:t>
            </a:r>
            <a:r>
              <a:rPr lang="en-US" dirty="0"/>
              <a:t> NP, </a:t>
            </a:r>
            <a:r>
              <a:rPr lang="en-US" dirty="0" err="1"/>
              <a:t>Emes</a:t>
            </a:r>
            <a:r>
              <a:rPr lang="en-US" dirty="0"/>
              <a:t> RD, Archer N. </a:t>
            </a:r>
            <a:r>
              <a:rPr lang="en-US" u="sng" dirty="0">
                <a:hlinkClick r:id="rId2"/>
              </a:rPr>
              <a:t>Detection and analysis of RNA methylation.</a:t>
            </a:r>
            <a:r>
              <a:rPr lang="en-GB" dirty="0"/>
              <a:t> </a:t>
            </a:r>
            <a:r>
              <a:rPr lang="en-US" dirty="0"/>
              <a:t>F1000Res. 2019 Apr 26;8. </a:t>
            </a:r>
            <a:r>
              <a:rPr lang="en-US" dirty="0" err="1"/>
              <a:t>pii</a:t>
            </a:r>
            <a:r>
              <a:rPr lang="en-US" dirty="0"/>
              <a:t>: F1000 Faculty Rev-559.</a:t>
            </a:r>
            <a:endParaRPr lang="en-GB" dirty="0">
              <a:cs typeface="Calibri" panose="020F0502020204030204"/>
            </a:endParaRPr>
          </a:p>
          <a:p>
            <a:pPr marL="457200" lvl="1">
              <a:buNone/>
            </a:pPr>
            <a:r>
              <a:rPr lang="en-US" dirty="0">
                <a:cs typeface="Calibri" panose="020F0502020204030204"/>
              </a:rPr>
              <a:t>- mainly report a method for measuring RNA methylation</a:t>
            </a:r>
          </a:p>
          <a:p>
            <a:pPr marL="457200" lvl="1">
              <a:buNone/>
            </a:pPr>
            <a:r>
              <a:rPr lang="en-US" dirty="0">
                <a:cs typeface="Calibri" panose="020F0502020204030204"/>
              </a:rPr>
              <a:t>- "</a:t>
            </a:r>
            <a:r>
              <a:rPr lang="en-US" dirty="0">
                <a:ea typeface="+mn-lt"/>
                <a:cs typeface="+mn-lt"/>
              </a:rPr>
              <a:t>The number of methyl modifications to RNA is about seven times greater than those found on DNA"</a:t>
            </a:r>
            <a:endParaRPr lang="en-US" dirty="0">
              <a:cs typeface="Calibri" panose="020F0502020204030204"/>
            </a:endParaRPr>
          </a:p>
          <a:p>
            <a:pPr marL="457200" lvl="1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46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methylation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Comparative validation of an epigenetic mortality risk score with three aging biomarkers for predicting mortality risks among older adult males.</a:t>
            </a:r>
            <a:r>
              <a:rPr lang="en-GB" dirty="0"/>
              <a:t> </a:t>
            </a:r>
            <a:r>
              <a:rPr lang="en-US" dirty="0"/>
              <a:t>Gao X, </a:t>
            </a:r>
            <a:r>
              <a:rPr lang="en-US" dirty="0" err="1"/>
              <a:t>Colicino</a:t>
            </a:r>
            <a:r>
              <a:rPr lang="en-US" dirty="0"/>
              <a:t> E, Shen J, Just AC, </a:t>
            </a:r>
            <a:r>
              <a:rPr lang="en-US" dirty="0" err="1"/>
              <a:t>Nwanaji-Enwerem</a:t>
            </a:r>
            <a:r>
              <a:rPr lang="en-US" dirty="0"/>
              <a:t> JC, Wang C, </a:t>
            </a:r>
            <a:r>
              <a:rPr lang="en-US" dirty="0" err="1"/>
              <a:t>Coull</a:t>
            </a:r>
            <a:r>
              <a:rPr lang="en-US" dirty="0"/>
              <a:t> B, Lin X, </a:t>
            </a:r>
            <a:r>
              <a:rPr lang="en-US" dirty="0" err="1"/>
              <a:t>Vokonas</a:t>
            </a:r>
            <a:r>
              <a:rPr lang="en-US" dirty="0"/>
              <a:t> P, Zheng Y, </a:t>
            </a:r>
            <a:r>
              <a:rPr lang="en-US" dirty="0" err="1"/>
              <a:t>Hou</a:t>
            </a:r>
            <a:r>
              <a:rPr lang="en-US" dirty="0"/>
              <a:t> L, Schwartz J, </a:t>
            </a:r>
            <a:r>
              <a:rPr lang="en-US" dirty="0" err="1"/>
              <a:t>Baccarelli</a:t>
            </a:r>
            <a:r>
              <a:rPr lang="en-US" dirty="0"/>
              <a:t> AA.</a:t>
            </a:r>
            <a:r>
              <a:rPr lang="en-GB" dirty="0"/>
              <a:t> </a:t>
            </a:r>
            <a:r>
              <a:rPr lang="en-US" dirty="0" err="1"/>
              <a:t>Int</a:t>
            </a:r>
            <a:r>
              <a:rPr lang="en-US" dirty="0"/>
              <a:t> J </a:t>
            </a:r>
            <a:r>
              <a:rPr lang="en-US" dirty="0" err="1"/>
              <a:t>Epidemiol</a:t>
            </a:r>
            <a:r>
              <a:rPr lang="en-US" dirty="0"/>
              <a:t>. 2019 Apr 30</a:t>
            </a:r>
            <a:endParaRPr lang="en-GB" dirty="0"/>
          </a:p>
          <a:p>
            <a:pPr lvl="1"/>
            <a:r>
              <a:rPr lang="en-US" dirty="0"/>
              <a:t>534 males age 55-85 years (US Normative Aging Study)</a:t>
            </a:r>
          </a:p>
          <a:p>
            <a:pPr lvl="1"/>
            <a:r>
              <a:rPr lang="en-US" dirty="0"/>
              <a:t>A score from 10 mortality related </a:t>
            </a:r>
            <a:r>
              <a:rPr lang="en-US" dirty="0" err="1"/>
              <a:t>CpG</a:t>
            </a:r>
            <a:r>
              <a:rPr lang="en-US" dirty="0"/>
              <a:t> sites predicted all-cause mortality better than ‘epigenetic age’ and telomere length.</a:t>
            </a:r>
          </a:p>
        </p:txBody>
      </p:sp>
    </p:spTree>
    <p:extLst>
      <p:ext uri="{BB962C8B-B14F-4D97-AF65-F5344CB8AC3E}">
        <p14:creationId xmlns:p14="http://schemas.microsoft.com/office/powerpoint/2010/main" val="121729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Yan Q, Liu N, </a:t>
            </a:r>
            <a:r>
              <a:rPr lang="en-US" dirty="0" err="1"/>
              <a:t>Forno</a:t>
            </a:r>
            <a:r>
              <a:rPr lang="en-US" dirty="0"/>
              <a:t> E, </a:t>
            </a:r>
            <a:r>
              <a:rPr lang="en-US" dirty="0" err="1"/>
              <a:t>Canino</a:t>
            </a:r>
            <a:r>
              <a:rPr lang="en-US" dirty="0"/>
              <a:t> G, </a:t>
            </a:r>
            <a:r>
              <a:rPr lang="en-US" dirty="0" err="1"/>
              <a:t>Celedón</a:t>
            </a:r>
            <a:r>
              <a:rPr lang="en-US" dirty="0"/>
              <a:t> JC, Chen W. </a:t>
            </a:r>
            <a:r>
              <a:rPr lang="en-US" u="sng" dirty="0">
                <a:hlinkClick r:id="rId2"/>
              </a:rPr>
              <a:t>An integrative association method for omics data based on a modified Fisher's method with application to childhood asthma.</a:t>
            </a:r>
            <a:r>
              <a:rPr lang="en-GB" dirty="0"/>
              <a:t> </a:t>
            </a:r>
            <a:r>
              <a:rPr lang="en-US" dirty="0" err="1"/>
              <a:t>PLoS</a:t>
            </a:r>
            <a:r>
              <a:rPr lang="en-US" dirty="0"/>
              <a:t> Genet. 2019 May 7;15(5):e1008142.</a:t>
            </a:r>
          </a:p>
          <a:p>
            <a:pPr marL="457200" lvl="1" indent="0">
              <a:buNone/>
            </a:pPr>
            <a:r>
              <a:rPr lang="en-US" dirty="0"/>
              <a:t>Calculated a combined p-value of association between a trait and SNPs, </a:t>
            </a:r>
            <a:r>
              <a:rPr lang="en-US" dirty="0" err="1"/>
              <a:t>DNAm</a:t>
            </a:r>
            <a:r>
              <a:rPr lang="en-US" dirty="0"/>
              <a:t> and mRNA linked to a given gene.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Mansell G, </a:t>
            </a:r>
            <a:r>
              <a:rPr lang="en-GB" dirty="0" err="1"/>
              <a:t>Gorrie</a:t>
            </a:r>
            <a:r>
              <a:rPr lang="en-GB" dirty="0"/>
              <a:t>-Stone TJ, </a:t>
            </a:r>
            <a:r>
              <a:rPr lang="en-GB" dirty="0" err="1"/>
              <a:t>Bao</a:t>
            </a:r>
            <a:r>
              <a:rPr lang="en-GB" dirty="0"/>
              <a:t> Y, </a:t>
            </a:r>
            <a:r>
              <a:rPr lang="en-GB" dirty="0" err="1"/>
              <a:t>Kumari</a:t>
            </a:r>
            <a:r>
              <a:rPr lang="en-GB" dirty="0"/>
              <a:t> M, </a:t>
            </a:r>
            <a:r>
              <a:rPr lang="en-GB" dirty="0" err="1"/>
              <a:t>Schalkwyk</a:t>
            </a:r>
            <a:r>
              <a:rPr lang="en-GB" dirty="0"/>
              <a:t> LS, Mill J, Hannon E. </a:t>
            </a:r>
            <a:r>
              <a:rPr lang="en-GB" u="sng" dirty="0">
                <a:hlinkClick r:id="rId3"/>
              </a:rPr>
              <a:t>Guidance for DNA methylation studies: statistical insights from the Illumina EPIC array.</a:t>
            </a:r>
            <a:r>
              <a:rPr lang="en-GB" sz="2400" dirty="0"/>
              <a:t> </a:t>
            </a:r>
            <a:r>
              <a:rPr lang="en-GB" dirty="0"/>
              <a:t>BMC Genomics. 2019 May 14;20(1):366.  </a:t>
            </a:r>
          </a:p>
          <a:p>
            <a:pPr lvl="1"/>
            <a:r>
              <a:rPr lang="en-GB" dirty="0"/>
              <a:t>Understanding Society cohort (n = 1175)</a:t>
            </a:r>
          </a:p>
          <a:p>
            <a:pPr lvl="1"/>
            <a:r>
              <a:rPr lang="en-GB" dirty="0"/>
              <a:t>“we found no evidence that this bias [violated assumptions of linear regression] influences analyses by increasing the likelihood of affected sites to be false positives.”</a:t>
            </a:r>
          </a:p>
          <a:p>
            <a:pPr lvl="1"/>
            <a:r>
              <a:rPr lang="en-GB" dirty="0"/>
              <a:t>“~ 1000 samples are adequately powered to detect small differences at the majority of sites”</a:t>
            </a:r>
          </a:p>
          <a:p>
            <a:pPr lvl="1"/>
            <a:r>
              <a:rPr lang="en-GB" dirty="0"/>
              <a:t>5% family-wise error for EPIC array studies to be 9E- 8</a:t>
            </a:r>
            <a:endParaRPr lang="en-GB" sz="3200" dirty="0"/>
          </a:p>
          <a:p>
            <a:pPr marL="914400" lvl="2" indent="0">
              <a:buNone/>
            </a:pPr>
            <a:r>
              <a:rPr lang="en-GB" dirty="0"/>
              <a:t>genome-wide estimate of α=3.6E-8 by </a:t>
            </a:r>
            <a:r>
              <a:rPr lang="en-GB" u="sng" dirty="0" err="1">
                <a:hlinkClick r:id="rId4"/>
              </a:rPr>
              <a:t>Saffari</a:t>
            </a:r>
            <a:r>
              <a:rPr lang="en-GB" u="sng" dirty="0">
                <a:hlinkClick r:id="rId4"/>
              </a:rPr>
              <a:t> et al. 2018</a:t>
            </a:r>
            <a:endParaRPr lang="en-GB" sz="2800" dirty="0"/>
          </a:p>
          <a:p>
            <a:pPr marL="914400" lvl="2" indent="0">
              <a:buNone/>
            </a:pPr>
            <a:r>
              <a:rPr lang="en-GB" dirty="0" err="1"/>
              <a:t>Bonferroni</a:t>
            </a:r>
            <a:r>
              <a:rPr lang="en-GB" dirty="0"/>
              <a:t> threshold is 0.05/850000 = 5.9E-8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ottle&#10;&#10;Description generated with very high confidence">
            <a:extLst>
              <a:ext uri="{FF2B5EF4-FFF2-40B4-BE49-F238E27FC236}">
                <a16:creationId xmlns:a16="http://schemas.microsoft.com/office/drawing/2014/main" id="{9A615375-6FE5-4A16-AB48-6F7B0440A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860" y="619739"/>
            <a:ext cx="578167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35793-BE4C-451E-9FC7-7EB7962057A2}"/>
              </a:ext>
            </a:extLst>
          </p:cNvPr>
          <p:cNvSpPr txBox="1"/>
          <p:nvPr/>
        </p:nvSpPr>
        <p:spPr>
          <a:xfrm>
            <a:off x="737111" y="2753339"/>
            <a:ext cx="1085202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FUSION 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256 human skeletal muscle biopsies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expression and DNA methylation in skeletal muscle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8 physiological traits (</a:t>
            </a:r>
            <a:r>
              <a:rPr lang="en-GB" dirty="0"/>
              <a:t>height, waist, weight, waist–hip ratio, body mass index, fasting serum insulin, fasting plasma glucose, and type 2 diabetes)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thousands of gene-CpG site associations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213 causal relationships between expression and methylation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(two-thirds have methylation causing gene expression)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hundreds of genes and </a:t>
            </a:r>
            <a:r>
              <a:rPr lang="en-GB" dirty="0" err="1"/>
              <a:t>DNAme</a:t>
            </a:r>
            <a:r>
              <a:rPr lang="en-GB" dirty="0"/>
              <a:t> sites associated with fasting insulin, waist, and body mass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FUSION </a:t>
            </a:r>
            <a:r>
              <a:rPr lang="en-GB" dirty="0" err="1"/>
              <a:t>mQTLs</a:t>
            </a:r>
            <a:r>
              <a:rPr lang="en-GB" dirty="0"/>
              <a:t> + FUSION </a:t>
            </a:r>
            <a:r>
              <a:rPr lang="en-GB" dirty="0" err="1"/>
              <a:t>eQTLs</a:t>
            </a:r>
            <a:r>
              <a:rPr lang="en-GB" dirty="0"/>
              <a:t> + </a:t>
            </a:r>
            <a:r>
              <a:rPr lang="en-GB" dirty="0" err="1"/>
              <a:t>GTEx</a:t>
            </a:r>
            <a:r>
              <a:rPr lang="en-GB" dirty="0"/>
              <a:t> </a:t>
            </a:r>
            <a:r>
              <a:rPr lang="en-GB" dirty="0" err="1"/>
              <a:t>eQTLs</a:t>
            </a:r>
            <a:r>
              <a:rPr lang="en-GB" dirty="0"/>
              <a:t> for 48 tissues + GWAS for 534 diseases/traits</a:t>
            </a:r>
            <a:br>
              <a:rPr lang="en-GB" dirty="0"/>
            </a:br>
            <a:r>
              <a:rPr lang="en-GB" dirty="0"/>
              <a:t>mix together with MR</a:t>
            </a:r>
            <a:br>
              <a:rPr lang="en-GB" dirty="0"/>
            </a:br>
            <a:r>
              <a:rPr lang="en-GB" dirty="0"/>
              <a:t>bake for 30 minutes</a:t>
            </a:r>
            <a:br>
              <a:rPr lang="en-GB" dirty="0"/>
            </a:br>
            <a:r>
              <a:rPr lang="en-GB" dirty="0"/>
              <a:t>300 gene expression-disease/trait associations that are stronger in skeletal muscle than other tissues</a:t>
            </a:r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403D2-6386-4CE0-A1F6-6FB4B8D0DDF8}"/>
              </a:ext>
            </a:extLst>
          </p:cNvPr>
          <p:cNvSpPr/>
          <p:nvPr/>
        </p:nvSpPr>
        <p:spPr>
          <a:xfrm>
            <a:off x="3550920" y="1722120"/>
            <a:ext cx="929640" cy="289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3CBBA-B0F1-4BC4-AC8B-816CA750AB88}"/>
              </a:ext>
            </a:extLst>
          </p:cNvPr>
          <p:cNvSpPr/>
          <p:nvPr/>
        </p:nvSpPr>
        <p:spPr>
          <a:xfrm>
            <a:off x="4301096" y="2384007"/>
            <a:ext cx="608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https://www.pnas.org/content/early/2019/05/09/1814263116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6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507A-704C-41FC-8A79-EB7702A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EWAS in children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AB34-8B8E-480E-AE63-EB17A93C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a typeface="+mn-lt"/>
                <a:cs typeface="+mn-lt"/>
                <a:hlinkClick r:id="rId3"/>
              </a:rPr>
              <a:t>Maternal tobacco smoke exposure </a:t>
            </a:r>
            <a:r>
              <a:rPr lang="en-US" sz="1800" dirty="0">
                <a:ea typeface="+mn-lt"/>
                <a:cs typeface="+mn-lt"/>
                <a:hlinkClick r:id="rId3"/>
              </a:rPr>
              <a:t>and cord blood.</a:t>
            </a:r>
            <a:r>
              <a:rPr lang="en-US" sz="1800" dirty="0">
                <a:ea typeface="+mn-lt"/>
                <a:cs typeface="+mn-lt"/>
              </a:rPr>
              <a:t> 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Howe CG, et al. Environ Health </a:t>
            </a:r>
            <a:r>
              <a:rPr lang="en-US" sz="1800" dirty="0" err="1">
                <a:ea typeface="+mn-lt"/>
                <a:cs typeface="+mn-lt"/>
              </a:rPr>
              <a:t>Perspect</a:t>
            </a:r>
            <a:r>
              <a:rPr lang="en-US" sz="1800" dirty="0">
                <a:ea typeface="+mn-lt"/>
                <a:cs typeface="+mn-lt"/>
              </a:rPr>
              <a:t>. 2019 Apr;127(4):47009.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WGBS in 20 individuals; 10,381 CpG site associations!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u="sng" dirty="0">
                <a:hlinkClick r:id="rId4"/>
              </a:rPr>
              <a:t>Cord Blood </a:t>
            </a:r>
            <a:r>
              <a:rPr lang="en-US" sz="1800" b="1" u="sng" dirty="0">
                <a:hlinkClick r:id="rId4"/>
              </a:rPr>
              <a:t>insulin and mitochondrial DNA content </a:t>
            </a:r>
            <a:r>
              <a:rPr lang="en-US" sz="1800" u="sng" dirty="0">
                <a:hlinkClick r:id="rId4"/>
              </a:rPr>
              <a:t>in cord blood.</a:t>
            </a:r>
            <a:r>
              <a:rPr lang="en-US" sz="1800" u="sng" dirty="0"/>
              <a:t> </a:t>
            </a:r>
            <a:br>
              <a:rPr lang="en-US" sz="1800" u="sng" dirty="0"/>
            </a:br>
            <a:r>
              <a:rPr lang="en-US" sz="1800" dirty="0"/>
              <a:t>Reimann B, et al. Front Genet. 2019 Apr 12;10:325.</a:t>
            </a:r>
            <a:br>
              <a:rPr lang="en-US" sz="1800" dirty="0"/>
            </a:br>
            <a:r>
              <a:rPr lang="en-US" sz="1800" dirty="0"/>
              <a:t>179 cord bloods; no associations survived adjustment for tests; abstract isn’t very clear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800" b="1" u="sng" dirty="0">
                <a:hlinkClick r:id="rId5"/>
              </a:rPr>
              <a:t>Myopia at 3 </a:t>
            </a:r>
            <a:r>
              <a:rPr lang="en-GB" sz="1800" u="sng" dirty="0">
                <a:hlinkClick r:id="rId5"/>
              </a:rPr>
              <a:t>predicted by 5 CpG sites in cord blood (n=519).</a:t>
            </a:r>
            <a:r>
              <a:rPr lang="en-GB" sz="1800" dirty="0"/>
              <a:t> </a:t>
            </a:r>
            <a:br>
              <a:rPr lang="en-GB" sz="1800" dirty="0"/>
            </a:br>
            <a:r>
              <a:rPr lang="en-GB" sz="1800" dirty="0" err="1"/>
              <a:t>Seow</a:t>
            </a:r>
            <a:r>
              <a:rPr lang="en-GB" sz="1800" dirty="0"/>
              <a:t> et al. </a:t>
            </a:r>
            <a:r>
              <a:rPr lang="en-GB" sz="1800" dirty="0" err="1"/>
              <a:t>PLoS</a:t>
            </a:r>
            <a:r>
              <a:rPr lang="en-GB" sz="1800" dirty="0"/>
              <a:t> One. 2019 May 17;14(5):e0214791. 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cs typeface="Calibri Light"/>
                <a:hlinkClick r:id="rId6"/>
              </a:rPr>
              <a:t>M</a:t>
            </a:r>
            <a:r>
              <a:rPr lang="en-US" sz="1800" b="1" dirty="0" err="1">
                <a:cs typeface="Calibri Light"/>
                <a:hlinkClick r:id="rId6"/>
              </a:rPr>
              <a:t>aternal</a:t>
            </a:r>
            <a:r>
              <a:rPr lang="en-US" sz="1800" b="1" dirty="0">
                <a:cs typeface="Calibri Light"/>
                <a:hlinkClick r:id="rId6"/>
              </a:rPr>
              <a:t> depressive symptoms </a:t>
            </a:r>
            <a:r>
              <a:rPr lang="en-US" sz="1800" dirty="0">
                <a:cs typeface="Calibri Light"/>
                <a:hlinkClick r:id="rId6"/>
              </a:rPr>
              <a:t>and infant saliva. </a:t>
            </a:r>
            <a:r>
              <a:rPr lang="en-US" sz="1800" dirty="0">
                <a:ea typeface="+mn-lt"/>
                <a:cs typeface="+mn-lt"/>
              </a:rPr>
              <a:t> 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 err="1">
                <a:cs typeface="Calibri Light"/>
              </a:rPr>
              <a:t>Wikenius</a:t>
            </a:r>
            <a:r>
              <a:rPr lang="en-US" sz="1800" dirty="0">
                <a:cs typeface="Calibri Light"/>
              </a:rPr>
              <a:t> E, et al.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cs typeface="Calibri Light"/>
              </a:rPr>
              <a:t>Nord J Psychiatry. 2019 May 9:1-7.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Methylation in 274 samples at 6 weeks and 12 months.  No associations.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u="sng" dirty="0">
                <a:hlinkClick r:id="rId7"/>
              </a:rPr>
              <a:t>Scans of neonatal amygdalae and hippocampi, genotype, cord blood DNA methylation, </a:t>
            </a:r>
            <a:r>
              <a:rPr lang="en-US" sz="1800" b="1" u="sng" dirty="0">
                <a:hlinkClick r:id="rId7"/>
              </a:rPr>
              <a:t>prenatal environment</a:t>
            </a:r>
            <a:r>
              <a:rPr lang="en-US" sz="1800" u="sng" dirty="0">
                <a:hlinkClick r:id="rId7"/>
              </a:rPr>
              <a:t>.</a:t>
            </a:r>
            <a:r>
              <a:rPr lang="en-GB" sz="1800" dirty="0"/>
              <a:t> </a:t>
            </a:r>
            <a:r>
              <a:rPr lang="en-US" sz="1800" dirty="0"/>
              <a:t>Ong ML, et al.  Genes Brain </a:t>
            </a:r>
            <a:r>
              <a:rPr lang="en-US" sz="1800" dirty="0" err="1"/>
              <a:t>Behav</a:t>
            </a:r>
            <a:r>
              <a:rPr lang="en-US" sz="1800" dirty="0"/>
              <a:t>. 2019 Apr 24:e12576</a:t>
            </a:r>
            <a:br>
              <a:rPr lang="en-US" sz="1800" dirty="0"/>
            </a:br>
            <a:r>
              <a:rPr lang="en-US" sz="1800" dirty="0"/>
              <a:t>No associations in cord blood but ‘models incorporating methylation were better explanations than genotype, </a:t>
            </a:r>
            <a:r>
              <a:rPr lang="en-US" sz="1800" dirty="0" err="1"/>
              <a:t>GxE</a:t>
            </a:r>
            <a:r>
              <a:rPr lang="en-US" sz="1800" dirty="0"/>
              <a:t> or environment for amygdala variation.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426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in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hlinkClick r:id="rId3"/>
              </a:rPr>
              <a:t>Monozygotic twins clinically discordant for </a:t>
            </a:r>
            <a:r>
              <a:rPr lang="en-US" sz="1400" b="1" dirty="0">
                <a:hlinkClick r:id="rId3"/>
              </a:rPr>
              <a:t>multiple sclerosis</a:t>
            </a:r>
            <a:r>
              <a:rPr lang="en-US" sz="1400" dirty="0">
                <a:hlinkClick r:id="rId3"/>
              </a:rPr>
              <a:t> (n=45) have 7 CpG site associations, 2 validated.</a:t>
            </a:r>
            <a:r>
              <a:rPr lang="en-US" sz="1400" dirty="0"/>
              <a:t> </a:t>
            </a:r>
            <a:r>
              <a:rPr lang="en-US" sz="1400" dirty="0" err="1"/>
              <a:t>Souren</a:t>
            </a:r>
            <a:r>
              <a:rPr lang="en-US" sz="1400" dirty="0"/>
              <a:t> NY,  et al. Nat </a:t>
            </a:r>
            <a:r>
              <a:rPr lang="en-US" sz="1400" dirty="0" err="1"/>
              <a:t>Commun</a:t>
            </a:r>
            <a:r>
              <a:rPr lang="en-US" sz="1400" dirty="0"/>
              <a:t>. 2019 May 7;10(1):2094.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hlinkClick r:id="rId4"/>
              </a:rPr>
              <a:t>Four immune cell types and</a:t>
            </a:r>
            <a:r>
              <a:rPr lang="en-US" sz="1400" b="1" dirty="0">
                <a:hlinkClick r:id="rId4"/>
              </a:rPr>
              <a:t> multiple sclerosis progression</a:t>
            </a:r>
            <a:r>
              <a:rPr lang="en-US" sz="1400" dirty="0">
                <a:hlinkClick r:id="rId4"/>
              </a:rPr>
              <a:t>.</a:t>
            </a:r>
            <a:r>
              <a:rPr lang="en-GB" sz="1400" dirty="0"/>
              <a:t> </a:t>
            </a:r>
            <a:r>
              <a:rPr lang="en-US" sz="1400" dirty="0"/>
              <a:t>Ewing et al.</a:t>
            </a:r>
            <a:r>
              <a:rPr lang="en-GB" sz="1400" dirty="0"/>
              <a:t> </a:t>
            </a:r>
            <a:r>
              <a:rPr lang="en-US" sz="1400" dirty="0" err="1"/>
              <a:t>EBioMedicine</a:t>
            </a:r>
            <a:r>
              <a:rPr lang="en-US" sz="1400" dirty="0"/>
              <a:t>. 2019 Apr 30. </a:t>
            </a:r>
            <a:r>
              <a:rPr lang="en-US" sz="1400" dirty="0" err="1"/>
              <a:t>pii</a:t>
            </a:r>
            <a:r>
              <a:rPr lang="en-US" sz="1400" dirty="0"/>
              <a:t>: S2352-3964(19)30281-6.</a:t>
            </a:r>
          </a:p>
          <a:p>
            <a:pPr marL="722313" lvl="1" indent="-1714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DNA methylation in CD4+ T cells (n = 31), CD8+ T cells (n = 28), CD14+ monocytes (n = 35) and CD19+ B cells (n = 27) </a:t>
            </a:r>
          </a:p>
          <a:p>
            <a:pPr marL="722313" lvl="1" indent="-1714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relapsing-remitting (RRMS), secondary progressive (SPMS) patients and healthy controls (HC) </a:t>
            </a:r>
          </a:p>
          <a:p>
            <a:pPr marL="722313" lvl="1" indent="-1714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B cells most different</a:t>
            </a:r>
            <a:endParaRPr lang="en-US" sz="1400" dirty="0"/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hlinkClick r:id="rId5"/>
              </a:rPr>
              <a:t>Multiple autoimmune diseases</a:t>
            </a:r>
            <a:r>
              <a:rPr lang="en-US" sz="1400" dirty="0">
                <a:hlinkClick r:id="rId5"/>
              </a:rPr>
              <a:t> and CD4+ T cell methylation.</a:t>
            </a:r>
            <a:r>
              <a:rPr lang="en-GB" sz="1400" dirty="0"/>
              <a:t> </a:t>
            </a:r>
            <a:r>
              <a:rPr lang="en-US" sz="1400" dirty="0"/>
              <a:t>Chen et al.</a:t>
            </a:r>
            <a:r>
              <a:rPr lang="en-GB" sz="1400" dirty="0"/>
              <a:t> </a:t>
            </a:r>
            <a:r>
              <a:rPr lang="en-US" sz="1400" dirty="0"/>
              <a:t>Front Genet. 2019 Apr 5;10:223.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116 cases vs 117 controls; 15289 differentially methylated sites!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hlinkClick r:id="rId6"/>
              </a:rPr>
              <a:t>Breast cancer</a:t>
            </a:r>
            <a:r>
              <a:rPr lang="en-US" sz="1400" dirty="0">
                <a:hlinkClick r:id="rId6"/>
              </a:rPr>
              <a:t>, estrogen exposure and blood DNA methylation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Johansson A, et al. Clin Epigenetics. 2019 Apr 30;11(1):66</a:t>
            </a:r>
            <a:br>
              <a:rPr lang="en-US" sz="1400" dirty="0"/>
            </a:br>
            <a:r>
              <a:rPr lang="en-GB" sz="1400" dirty="0" err="1"/>
              <a:t>Bodelon</a:t>
            </a:r>
            <a:r>
              <a:rPr lang="en-GB" sz="1400" dirty="0"/>
              <a:t> C, et al.  Breast Cancer Res. 2019 May 17;21(1):62.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00" dirty="0"/>
              <a:t>Meta-analysis of MCCS, EPIC-Italy, the IARC cohort of the European Prospective Investigation into Cancer and Nutrition (EPIC-IARC), and the Prostate, Lung, Colorectal, and Ovarian Cancer Screening Trial (PLCO)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00" dirty="0"/>
              <a:t>Blood collected from middle age women prior to diagnosis 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00" dirty="0"/>
              <a:t>No CpG sites associations with risk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00" dirty="0"/>
              <a:t>694 associations with lifetime </a:t>
            </a:r>
            <a:r>
              <a:rPr lang="en-GB" sz="1000" dirty="0" err="1"/>
              <a:t>estrogen</a:t>
            </a:r>
            <a:r>
              <a:rPr lang="en-GB" sz="1000" dirty="0"/>
              <a:t>; index associated with risk (Q4 vs Q1 odds ratio = 1.77 (1.07-2.93) in replication)</a:t>
            </a:r>
            <a:br>
              <a:rPr lang="en-GB" sz="1000" dirty="0"/>
            </a:b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5838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3FF3-60FE-43D9-AEF3-D3B11C32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221-8280-456F-9ACB-5691C21B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u="sng" dirty="0">
                <a:hlinkClick r:id="rId3"/>
              </a:rPr>
              <a:t>Lung function change</a:t>
            </a:r>
            <a:r>
              <a:rPr lang="en-GB" u="sng" dirty="0">
                <a:hlinkClick r:id="rId3"/>
              </a:rPr>
              <a:t>.</a:t>
            </a:r>
            <a:r>
              <a:rPr lang="en-GB" dirty="0"/>
              <a:t> Imboden, et al. Eur Respir J. 2019 May 9. </a:t>
            </a:r>
            <a:r>
              <a:rPr lang="en-GB" dirty="0" err="1"/>
              <a:t>pii</a:t>
            </a:r>
            <a:r>
              <a:rPr lang="en-GB" dirty="0"/>
              <a:t>: 1900457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3 cohorts (n=2043) with </a:t>
            </a:r>
            <a:r>
              <a:rPr lang="en-GB" dirty="0" err="1"/>
              <a:t>DNAm</a:t>
            </a:r>
            <a:r>
              <a:rPr lang="en-GB" dirty="0"/>
              <a:t> and lung function measured 6-15 years apart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Replication in 7 cohorts (n=3327)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57 associations replicated but all linked to smoking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u="sng" dirty="0">
                <a:hlinkClick r:id="rId4"/>
              </a:rPr>
              <a:t>Major psychosis </a:t>
            </a:r>
            <a:r>
              <a:rPr lang="en-US" u="sng" dirty="0">
                <a:hlinkClick r:id="rId4"/>
              </a:rPr>
              <a:t>in prefrontal cortex neurons.</a:t>
            </a:r>
            <a:r>
              <a:rPr lang="en-GB" dirty="0"/>
              <a:t> </a:t>
            </a:r>
            <a:r>
              <a:rPr lang="en-US" dirty="0"/>
              <a:t>Pai et al.</a:t>
            </a:r>
            <a:r>
              <a:rPr lang="en-GB" dirty="0"/>
              <a:t> </a:t>
            </a:r>
            <a:r>
              <a:rPr lang="en-US" dirty="0"/>
              <a:t>Nat </a:t>
            </a:r>
            <a:r>
              <a:rPr lang="en-US" dirty="0" err="1"/>
              <a:t>Commun</a:t>
            </a:r>
            <a:r>
              <a:rPr lang="en-US" dirty="0"/>
              <a:t>. 2019 May 3;10(1):2046.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DNA methylation, gene expression and genotype in neurons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55 cases vs 27 controls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Hypomethylation observed in IGF2 enhancer of cases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u="sng" dirty="0">
                <a:hlinkClick r:id="rId5"/>
              </a:rPr>
              <a:t>Pharmacological hormonal transition model and </a:t>
            </a:r>
            <a:r>
              <a:rPr lang="en-GB" b="1" u="sng" dirty="0">
                <a:hlinkClick r:id="rId5"/>
              </a:rPr>
              <a:t>depressive symptoms</a:t>
            </a:r>
            <a:r>
              <a:rPr lang="en-GB" u="sng" dirty="0">
                <a:hlinkClick r:id="rId5"/>
              </a:rPr>
              <a:t>.</a:t>
            </a:r>
            <a:r>
              <a:rPr lang="en-GB" dirty="0"/>
              <a:t> Mehta et al. Acta </a:t>
            </a:r>
            <a:r>
              <a:rPr lang="en-GB" dirty="0" err="1"/>
              <a:t>Psychiatr</a:t>
            </a:r>
            <a:r>
              <a:rPr lang="en-GB" dirty="0"/>
              <a:t> Scand. 2019 May 17.  (depressive symptoms = levels of Gonadotrophin Releasing Hormone)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ea typeface="+mn-lt"/>
                <a:cs typeface="+mn-lt"/>
              </a:rPr>
              <a:t>Sensitivity to sex-steroid hormone fluctuations may increase risk for perinatal depression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ea typeface="+mn-lt"/>
                <a:cs typeface="+mn-lt"/>
              </a:rPr>
              <a:t>Clinical trial comparing 30 treated with gonadotrophin release hormone agonist to 30 controls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ea typeface="+mn-lt"/>
                <a:cs typeface="+mn-lt"/>
              </a:rPr>
              <a:t>DNAm</a:t>
            </a:r>
            <a:r>
              <a:rPr lang="en-GB" dirty="0">
                <a:ea typeface="+mn-lt"/>
                <a:cs typeface="+mn-lt"/>
              </a:rPr>
              <a:t> in peripheral blood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ea typeface="+mn-lt"/>
                <a:cs typeface="+mn-lt"/>
              </a:rPr>
              <a:t>588 differentially expressed genes and these are enriched with DNA methylation differences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237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of placenta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ea typeface="+mn-lt"/>
                <a:cs typeface="+mn-lt"/>
                <a:hlinkClick r:id="rId3"/>
              </a:rPr>
              <a:t>Socioeconomic Status</a:t>
            </a:r>
            <a:r>
              <a:rPr lang="en-US" sz="2000" dirty="0">
                <a:ea typeface="+mn-lt"/>
                <a:cs typeface="+mn-lt"/>
                <a:hlinkClick r:id="rId3"/>
              </a:rPr>
              <a:t> in preterm infants.</a:t>
            </a:r>
            <a:r>
              <a:rPr lang="en-US" sz="2000" dirty="0">
                <a:ea typeface="+mn-lt"/>
                <a:cs typeface="+mn-lt"/>
              </a:rPr>
              <a:t> Santos HP Jr, et al. Epigenetics. 2019 May 7. 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n=426 born &lt; 28 weeks of gestation 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33 CpG site associations</a:t>
            </a:r>
            <a:endParaRPr lang="en-US" sz="1600" u="sng" dirty="0">
              <a:hlinkClick r:id="rId4"/>
            </a:endParaRP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u="sng" dirty="0">
                <a:hlinkClick r:id="rId4"/>
              </a:rPr>
              <a:t>Maternal </a:t>
            </a:r>
            <a:r>
              <a:rPr lang="en-US" sz="2000" b="1" u="sng" dirty="0">
                <a:hlinkClick r:id="rId4"/>
              </a:rPr>
              <a:t>circadian disruption</a:t>
            </a:r>
            <a:r>
              <a:rPr lang="en-US" sz="2000" u="sng" dirty="0">
                <a:hlinkClick r:id="rId4"/>
              </a:rPr>
              <a:t>.</a:t>
            </a:r>
            <a:r>
              <a:rPr lang="en-US" sz="2000" u="sng" dirty="0"/>
              <a:t> </a:t>
            </a:r>
            <a:r>
              <a:rPr lang="en-US" sz="2000" dirty="0"/>
              <a:t>Clarkson-Townsend DA, et al. </a:t>
            </a:r>
            <a:r>
              <a:rPr lang="en-US" sz="2000" dirty="0" err="1"/>
              <a:t>PLoS</a:t>
            </a:r>
            <a:r>
              <a:rPr lang="en-US" sz="2000" dirty="0"/>
              <a:t> One. 2019 Apr 26;14(4):e0215745.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53 night shift vs 184 no night shift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CpG site differences in seven genes.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u="sng" dirty="0">
                <a:hlinkClick r:id="rId5"/>
              </a:rPr>
              <a:t>Maternal </a:t>
            </a:r>
            <a:r>
              <a:rPr lang="en-GB" sz="2000" b="1" u="sng" dirty="0">
                <a:hlinkClick r:id="rId5"/>
              </a:rPr>
              <a:t>dietary glycaemic change</a:t>
            </a:r>
            <a:r>
              <a:rPr lang="en-GB" sz="2000" u="sng" dirty="0">
                <a:hlinkClick r:id="rId5"/>
              </a:rPr>
              <a:t>.</a:t>
            </a:r>
            <a:r>
              <a:rPr lang="en-GB" sz="2000" dirty="0"/>
              <a:t> Yan W, et al. Genes </a:t>
            </a:r>
            <a:r>
              <a:rPr lang="en-GB" sz="2000" dirty="0" err="1"/>
              <a:t>Nutr</a:t>
            </a:r>
            <a:r>
              <a:rPr lang="en-GB" sz="2000" dirty="0"/>
              <a:t>. 2019 May 9;14:17.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From a dietary trial to decrease glycaemic index 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Compared 12 appropriate to 12 inappropriate responders</a:t>
            </a:r>
          </a:p>
          <a:p>
            <a:pPr marL="893763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365 methylation differences (3 of 6 were replicated in n=153) </a:t>
            </a:r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GB" sz="2000" dirty="0"/>
          </a:p>
          <a:p>
            <a:pPr marL="436563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83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of protein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u="sng" dirty="0">
                <a:hlinkClick r:id="rId2"/>
              </a:rPr>
              <a:t>Circulating levels of inflammatory markers and </a:t>
            </a:r>
            <a:r>
              <a:rPr lang="en-US" b="1" u="sng" dirty="0">
                <a:hlinkClick r:id="rId2"/>
              </a:rPr>
              <a:t>DNA methylation</a:t>
            </a:r>
            <a:r>
              <a:rPr lang="en-US" u="sng" dirty="0">
                <a:hlinkClick r:id="rId2"/>
              </a:rPr>
              <a:t>, an analysis of repeated samples from a population based cohort.</a:t>
            </a:r>
            <a:r>
              <a:rPr lang="en-US" dirty="0"/>
              <a:t> </a:t>
            </a:r>
            <a:r>
              <a:rPr lang="en-US" dirty="0" err="1"/>
              <a:t>Myte</a:t>
            </a:r>
            <a:r>
              <a:rPr lang="en-US" dirty="0"/>
              <a:t> R, </a:t>
            </a:r>
            <a:r>
              <a:rPr lang="en-US" dirty="0" err="1"/>
              <a:t>Sundkvist</a:t>
            </a:r>
            <a:r>
              <a:rPr lang="en-US" dirty="0"/>
              <a:t> A, Van </a:t>
            </a:r>
            <a:r>
              <a:rPr lang="en-US" dirty="0" err="1"/>
              <a:t>Guelpen</a:t>
            </a:r>
            <a:r>
              <a:rPr lang="en-US" dirty="0"/>
              <a:t> B, </a:t>
            </a:r>
            <a:r>
              <a:rPr lang="en-US" dirty="0" err="1"/>
              <a:t>Harlid</a:t>
            </a:r>
            <a:r>
              <a:rPr lang="en-US" dirty="0"/>
              <a:t> S. Epigenetics. 2019 Apr 29:1-11.</a:t>
            </a:r>
            <a:endParaRPr lang="en-GB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N=127, two blood samples 10 years apart</a:t>
            </a:r>
          </a:p>
          <a:p>
            <a:pPr lvl="1"/>
            <a:r>
              <a:rPr lang="en-US" dirty="0"/>
              <a:t>Levels of CRP and 160 other proteins were measured in plasma (</a:t>
            </a:r>
            <a:r>
              <a:rPr lang="en-US" dirty="0" err="1"/>
              <a:t>Olink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>
                <a:cs typeface="Calibri"/>
              </a:rPr>
              <a:t>DNA methylation by EPIC microarray</a:t>
            </a:r>
          </a:p>
          <a:p>
            <a:pPr lvl="1"/>
            <a:r>
              <a:rPr lang="en-US" dirty="0">
                <a:cs typeface="Calibri"/>
              </a:rPr>
              <a:t>Ominously: “</a:t>
            </a:r>
            <a:r>
              <a:rPr lang="en-GB" dirty="0"/>
              <a:t>Both BMI and levels of inflammatory markers generally increased over time”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Replicated 85 of 102 previously reported associations involving 95 sites and 12 proteins</a:t>
            </a:r>
          </a:p>
          <a:p>
            <a:pPr lvl="1"/>
            <a:r>
              <a:rPr lang="en-US" dirty="0">
                <a:cs typeface="Calibri"/>
              </a:rPr>
              <a:t>Seems like power was low so they didn't appear to report any EWAS, only replications of previous findings</a:t>
            </a:r>
          </a:p>
        </p:txBody>
      </p:sp>
    </p:spTree>
    <p:extLst>
      <p:ext uri="{BB962C8B-B14F-4D97-AF65-F5344CB8AC3E}">
        <p14:creationId xmlns:p14="http://schemas.microsoft.com/office/powerpoint/2010/main" val="32695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Ghandi</a:t>
            </a:r>
            <a:r>
              <a:rPr lang="en-US" dirty="0"/>
              <a:t>, et al. </a:t>
            </a:r>
            <a:r>
              <a:rPr lang="en-US" u="sng" dirty="0">
                <a:hlinkClick r:id="rId2"/>
              </a:rPr>
              <a:t>Next-generation characterization of the Cancer Cell Line Encyclopedia.</a:t>
            </a:r>
            <a:r>
              <a:rPr lang="en-GB" dirty="0"/>
              <a:t> </a:t>
            </a:r>
            <a:r>
              <a:rPr lang="en-US" dirty="0"/>
              <a:t>Nature. 2019 May 8. 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“genetic, RNA splicing, DNA methylation, histone H3 modification, microRNA expression and reverse-phase protein array data for 1,072 cell lines from individuals of various lineages and ethnicities”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paper doesn’t just report about this reference data.  They show a few different ways that it could be used.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4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9B657B2-3A97-440A-B978-E5BC281E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6" y="58151"/>
            <a:ext cx="6797125" cy="41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11">
            <a:extLst>
              <a:ext uri="{FF2B5EF4-FFF2-40B4-BE49-F238E27FC236}">
                <a16:creationId xmlns:a16="http://schemas.microsoft.com/office/drawing/2014/main" id="{113CFC03-FC7C-42A9-B1FF-F533FDA28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8" b="69465"/>
          <a:stretch/>
        </p:blipFill>
        <p:spPr bwMode="auto">
          <a:xfrm>
            <a:off x="7602799" y="-300037"/>
            <a:ext cx="4066914" cy="41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DB12D-5920-4A70-A63B-5BDD0F1F6355}"/>
              </a:ext>
            </a:extLst>
          </p:cNvPr>
          <p:cNvSpPr/>
          <p:nvPr/>
        </p:nvSpPr>
        <p:spPr>
          <a:xfrm>
            <a:off x="2438400" y="4367539"/>
            <a:ext cx="394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‘dependency’ score comes from this paper:</a:t>
            </a:r>
          </a:p>
          <a:p>
            <a:pPr lvl="1"/>
            <a:r>
              <a:rPr lang="en-GB" dirty="0" err="1"/>
              <a:t>Tsherniak</a:t>
            </a:r>
            <a:r>
              <a:rPr lang="en-GB" dirty="0"/>
              <a:t>, A. et al. Defining a cancer dependency Map. Cell 170, 564–576 (2017).</a:t>
            </a:r>
          </a:p>
          <a:p>
            <a:pPr lvl="1"/>
            <a:endParaRPr lang="en-GB" dirty="0"/>
          </a:p>
          <a:p>
            <a:r>
              <a:rPr lang="en-GB" dirty="0"/>
              <a:t>SOX10 expression is mainly in melanoma due to hypomethylation.</a:t>
            </a:r>
          </a:p>
        </p:txBody>
      </p:sp>
      <p:pic>
        <p:nvPicPr>
          <p:cNvPr id="1030" name="Picture 6" descr="Fig. 2">
            <a:extLst>
              <a:ext uri="{FF2B5EF4-FFF2-40B4-BE49-F238E27FC236}">
                <a16:creationId xmlns:a16="http://schemas.microsoft.com/office/drawing/2014/main" id="{50428A81-969F-40F4-B5E7-99309C6A4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98"/>
          <a:stretch/>
        </p:blipFill>
        <p:spPr bwMode="auto">
          <a:xfrm>
            <a:off x="6388100" y="4042665"/>
            <a:ext cx="5573713" cy="28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1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D7C6-F026-45D0-BD44-E7A620D3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Industry news...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4AE41-AA6F-4CE8-82C9-11818C1483B4}"/>
              </a:ext>
            </a:extLst>
          </p:cNvPr>
          <p:cNvSpPr/>
          <p:nvPr/>
        </p:nvSpPr>
        <p:spPr>
          <a:xfrm>
            <a:off x="838200" y="1318018"/>
            <a:ext cx="99514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Circulating Cell-free Genome Atlas (CCGA) Study</a:t>
            </a:r>
          </a:p>
          <a:p>
            <a:endParaRPr lang="en-GB" b="1" dirty="0"/>
          </a:p>
          <a:p>
            <a:r>
              <a:rPr lang="en-GB" dirty="0">
                <a:hlinkClick r:id="rId3"/>
              </a:rPr>
              <a:t>https://grail.com/press-releases/grail-announces-promising-new-data-with-early-detection-blood-test-to-be-presented-at-2019-american-society-of-clinical-oncology-annual-meeting/</a:t>
            </a:r>
            <a:endParaRPr lang="en-GB" dirty="0"/>
          </a:p>
          <a:p>
            <a:endParaRPr lang="en-GB" dirty="0">
              <a:solidFill>
                <a:srgbClr val="404040"/>
              </a:solidFill>
              <a:latin typeface="MaisonNeue-Book"/>
            </a:endParaRPr>
          </a:p>
          <a:p>
            <a:r>
              <a:rPr lang="en-GB" dirty="0">
                <a:solidFill>
                  <a:srgbClr val="404040"/>
                </a:solidFill>
                <a:latin typeface="MaisonNeue-Book"/>
              </a:rPr>
              <a:t>“The CCGA study is a prospective, observational, longitudinal study that has completed </a:t>
            </a:r>
            <a:r>
              <a:rPr lang="en-GB" dirty="0" err="1">
                <a:solidFill>
                  <a:srgbClr val="404040"/>
                </a:solidFill>
                <a:latin typeface="MaisonNeue-Book"/>
              </a:rPr>
              <a:t>enrollment</a:t>
            </a:r>
            <a:r>
              <a:rPr lang="en-GB" dirty="0">
                <a:solidFill>
                  <a:srgbClr val="404040"/>
                </a:solidFill>
                <a:latin typeface="MaisonNeue-Book"/>
              </a:rPr>
              <a:t> of approximately 15,000 people with and without cancer across 142 sites in the United States and Canada.”</a:t>
            </a:r>
          </a:p>
          <a:p>
            <a:endParaRPr lang="en-GB" b="1" dirty="0">
              <a:solidFill>
                <a:srgbClr val="404040"/>
              </a:solidFill>
              <a:latin typeface="MaisonNeue-Book"/>
            </a:endParaRPr>
          </a:p>
          <a:p>
            <a:r>
              <a:rPr lang="en-GB" dirty="0">
                <a:solidFill>
                  <a:srgbClr val="404040"/>
                </a:solidFill>
                <a:latin typeface="MaisonNeue-Book"/>
              </a:rPr>
              <a:t>Have some kind of ‘methylation technology’ for cell-free DNA methylation analysis.</a:t>
            </a:r>
          </a:p>
          <a:p>
            <a:endParaRPr lang="en-GB" b="1" dirty="0"/>
          </a:p>
          <a:p>
            <a:r>
              <a:rPr lang="en-GB" dirty="0"/>
              <a:t>In preliminary analysis of 166 blood samples from people who had a cancer diagnosis, their approach correctly identified: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tumour’s tissue of origin in 87% of the samples;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96% breast cancer cases; (22/23)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88% lung cancer cases (29/33);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90% liver cancer cases (9/10);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100 % of pancreatic cancer cases (17/17).</a:t>
            </a:r>
          </a:p>
          <a:p>
            <a:endParaRPr lang="en-GB" dirty="0"/>
          </a:p>
          <a:p>
            <a:r>
              <a:rPr lang="en-GB" dirty="0"/>
              <a:t>“GRAIL has since selected methylation as its preferred approach …”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50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A44D7E-17D5-48B1-949B-8D3ABF70280B}">
  <ds:schemaRefs>
    <ds:schemaRef ds:uri="http://schemas.microsoft.com/office/2006/metadata/properties"/>
    <ds:schemaRef ds:uri="http://purl.org/dc/elements/1.1/"/>
    <ds:schemaRef ds:uri="5437daf8-e155-4260-9992-e8434af7a544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5265BA-9663-4015-AD12-4398D24D7B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ECEF2-4B47-4B90-8CBA-842E802F7B2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898</Words>
  <Application>Microsoft Office PowerPoint</Application>
  <PresentationFormat>Widescreen</PresentationFormat>
  <Paragraphs>123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Journal club    20/05/2019 </vt:lpstr>
      <vt:lpstr>EWAS in children</vt:lpstr>
      <vt:lpstr>EWAS in adults</vt:lpstr>
      <vt:lpstr>EWAS in adults</vt:lpstr>
      <vt:lpstr>EWAS of placenta</vt:lpstr>
      <vt:lpstr>EWAS of protein levels</vt:lpstr>
      <vt:lpstr>Reference data</vt:lpstr>
      <vt:lpstr>PowerPoint Presentation</vt:lpstr>
      <vt:lpstr>Industry news...</vt:lpstr>
      <vt:lpstr>Single cell analysis</vt:lpstr>
      <vt:lpstr>Other methylation</vt:lpstr>
      <vt:lpstr>DNA methylation age</vt:lpstr>
      <vt:lpstr>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320</cp:revision>
  <dcterms:created xsi:type="dcterms:W3CDTF">2013-07-15T20:26:40Z</dcterms:created>
  <dcterms:modified xsi:type="dcterms:W3CDTF">2019-06-03T00:06:02Z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