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9"/>
  </p:notesMasterIdLst>
  <p:sldIdLst>
    <p:sldId id="256" r:id="rId5"/>
    <p:sldId id="257" r:id="rId6"/>
    <p:sldId id="271" r:id="rId7"/>
    <p:sldId id="258" r:id="rId8"/>
    <p:sldId id="269" r:id="rId9"/>
    <p:sldId id="270" r:id="rId10"/>
    <p:sldId id="259" r:id="rId11"/>
    <p:sldId id="261" r:id="rId12"/>
    <p:sldId id="266" r:id="rId13"/>
    <p:sldId id="267" r:id="rId14"/>
    <p:sldId id="262" r:id="rId15"/>
    <p:sldId id="263" r:id="rId16"/>
    <p:sldId id="265" r:id="rId17"/>
    <p:sldId id="268" r:id="rId18"/>
  </p:sldIdLst>
  <p:sldSz cx="12192000" cy="6858000"/>
  <p:notesSz cx="6858000" cy="146685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tthew Suderman" initials="MS" lastIdx="1" clrIdx="0">
    <p:extLst>
      <p:ext uri="{19B8F6BF-5375-455C-9EA6-DF929625EA0E}">
        <p15:presenceInfo xmlns:p15="http://schemas.microsoft.com/office/powerpoint/2012/main" userId="S::ms13525@bristol.ac.uk::2709995e-3ea8-4fb0-9b62-eb8034dec529"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tthew Suderman" userId="S::ms13525@bristol.ac.uk::2709995e-3ea8-4fb0-9b62-eb8034dec529" providerId="AD" clId="Web-{CE09034D-10E4-4A03-9631-81C7673311D5}"/>
    <pc:docChg chg="addSld modSld">
      <pc:chgData name="Matthew Suderman" userId="S::ms13525@bristol.ac.uk::2709995e-3ea8-4fb0-9b62-eb8034dec529" providerId="AD" clId="Web-{CE09034D-10E4-4A03-9631-81C7673311D5}" dt="2019-06-06T10:04:49.558" v="504" actId="20577"/>
      <pc:docMkLst>
        <pc:docMk/>
      </pc:docMkLst>
      <pc:sldChg chg="modSp new">
        <pc:chgData name="Matthew Suderman" userId="S::ms13525@bristol.ac.uk::2709995e-3ea8-4fb0-9b62-eb8034dec529" providerId="AD" clId="Web-{CE09034D-10E4-4A03-9631-81C7673311D5}" dt="2019-06-06T10:04:49.558" v="503" actId="20577"/>
        <pc:sldMkLst>
          <pc:docMk/>
          <pc:sldMk cId="2119337890" sldId="259"/>
        </pc:sldMkLst>
        <pc:spChg chg="mod">
          <ac:chgData name="Matthew Suderman" userId="S::ms13525@bristol.ac.uk::2709995e-3ea8-4fb0-9b62-eb8034dec529" providerId="AD" clId="Web-{CE09034D-10E4-4A03-9631-81C7673311D5}" dt="2019-06-06T09:56:24.790" v="27" actId="20577"/>
          <ac:spMkLst>
            <pc:docMk/>
            <pc:sldMk cId="2119337890" sldId="259"/>
            <ac:spMk id="2" creationId="{39F8ED04-0840-49A6-B5CD-9FD3673ACCB2}"/>
          </ac:spMkLst>
        </pc:spChg>
        <pc:spChg chg="mod">
          <ac:chgData name="Matthew Suderman" userId="S::ms13525@bristol.ac.uk::2709995e-3ea8-4fb0-9b62-eb8034dec529" providerId="AD" clId="Web-{CE09034D-10E4-4A03-9631-81C7673311D5}" dt="2019-06-06T10:04:49.558" v="503" actId="20577"/>
          <ac:spMkLst>
            <pc:docMk/>
            <pc:sldMk cId="2119337890" sldId="259"/>
            <ac:spMk id="3" creationId="{B8BC6AA0-1B16-4145-8966-8EDA461B28C9}"/>
          </ac:spMkLst>
        </pc:spChg>
      </pc:sldChg>
    </pc:docChg>
  </pc:docChgLst>
  <pc:docChgLst>
    <pc:chgData name="Nancy McBride" userId="S::nm15336@bristol.ac.uk::35d11970-4299-45ad-b959-3fd8941bc759" providerId="AD" clId="Web-{CAA4AC13-E3CB-400B-8CD6-E3866C5FFC09}"/>
    <pc:docChg chg="modSld">
      <pc:chgData name="Nancy McBride" userId="S::nm15336@bristol.ac.uk::35d11970-4299-45ad-b959-3fd8941bc759" providerId="AD" clId="Web-{CAA4AC13-E3CB-400B-8CD6-E3866C5FFC09}" dt="2019-06-10T10:33:57.046" v="25" actId="20577"/>
      <pc:docMkLst>
        <pc:docMk/>
      </pc:docMkLst>
      <pc:sldChg chg="modSp">
        <pc:chgData name="Nancy McBride" userId="S::nm15336@bristol.ac.uk::35d11970-4299-45ad-b959-3fd8941bc759" providerId="AD" clId="Web-{CAA4AC13-E3CB-400B-8CD6-E3866C5FFC09}" dt="2019-06-10T10:33:55.811" v="24" actId="20577"/>
        <pc:sldMkLst>
          <pc:docMk/>
          <pc:sldMk cId="3395984340" sldId="256"/>
        </pc:sldMkLst>
        <pc:spChg chg="mod">
          <ac:chgData name="Nancy McBride" userId="S::nm15336@bristol.ac.uk::35d11970-4299-45ad-b959-3fd8941bc759" providerId="AD" clId="Web-{CAA4AC13-E3CB-400B-8CD6-E3866C5FFC09}" dt="2019-06-10T10:33:55.811" v="24" actId="20577"/>
          <ac:spMkLst>
            <pc:docMk/>
            <pc:sldMk cId="3395984340" sldId="256"/>
            <ac:spMk id="2" creationId="{FEF84230-1342-4C38-BD2A-A39BDDA65CB9}"/>
          </ac:spMkLst>
        </pc:spChg>
      </pc:sldChg>
      <pc:sldChg chg="modNotes">
        <pc:chgData name="Nancy McBride" userId="S::nm15336@bristol.ac.uk::35d11970-4299-45ad-b959-3fd8941bc759" providerId="AD" clId="Web-{CAA4AC13-E3CB-400B-8CD6-E3866C5FFC09}" dt="2019-06-10T10:26:24.107" v="1"/>
        <pc:sldMkLst>
          <pc:docMk/>
          <pc:sldMk cId="1687199926" sldId="258"/>
        </pc:sldMkLst>
      </pc:sldChg>
      <pc:sldChg chg="modNotes">
        <pc:chgData name="Nancy McBride" userId="S::nm15336@bristol.ac.uk::35d11970-4299-45ad-b959-3fd8941bc759" providerId="AD" clId="Web-{CAA4AC13-E3CB-400B-8CD6-E3866C5FFC09}" dt="2019-06-10T10:32:11.967" v="2"/>
        <pc:sldMkLst>
          <pc:docMk/>
          <pc:sldMk cId="481729235" sldId="271"/>
        </pc:sldMkLst>
      </pc:sldChg>
    </pc:docChg>
  </pc:docChgLst>
  <pc:docChgLst>
    <pc:chgData name="Matthew Suderman" userId="S::ms13525@bristol.ac.uk::2709995e-3ea8-4fb0-9b62-eb8034dec529" providerId="AD" clId="Web-{7A17204E-04F5-AED1-C89B-1838455BB4A9}"/>
    <pc:docChg chg="addSld delSld modSld sldOrd">
      <pc:chgData name="Matthew Suderman" userId="S::ms13525@bristol.ac.uk::2709995e-3ea8-4fb0-9b62-eb8034dec529" providerId="AD" clId="Web-{7A17204E-04F5-AED1-C89B-1838455BB4A9}" dt="2019-06-10T00:05:23.848" v="3064" actId="20577"/>
      <pc:docMkLst>
        <pc:docMk/>
      </pc:docMkLst>
      <pc:sldChg chg="delSp">
        <pc:chgData name="Matthew Suderman" userId="S::ms13525@bristol.ac.uk::2709995e-3ea8-4fb0-9b62-eb8034dec529" providerId="AD" clId="Web-{7A17204E-04F5-AED1-C89B-1838455BB4A9}" dt="2019-06-09T21:45:44.520" v="58"/>
        <pc:sldMkLst>
          <pc:docMk/>
          <pc:sldMk cId="3395984340" sldId="256"/>
        </pc:sldMkLst>
        <pc:spChg chg="del">
          <ac:chgData name="Matthew Suderman" userId="S::ms13525@bristol.ac.uk::2709995e-3ea8-4fb0-9b62-eb8034dec529" providerId="AD" clId="Web-{7A17204E-04F5-AED1-C89B-1838455BB4A9}" dt="2019-06-09T21:45:44.520" v="58"/>
          <ac:spMkLst>
            <pc:docMk/>
            <pc:sldMk cId="3395984340" sldId="256"/>
            <ac:spMk id="3" creationId="{CA1F39F4-4CE0-4F09-ADC3-A52C64EB6A30}"/>
          </ac:spMkLst>
        </pc:spChg>
      </pc:sldChg>
      <pc:sldChg chg="modSp delCm modNotes">
        <pc:chgData name="Matthew Suderman" userId="S::ms13525@bristol.ac.uk::2709995e-3ea8-4fb0-9b62-eb8034dec529" providerId="AD" clId="Web-{7A17204E-04F5-AED1-C89B-1838455BB4A9}" dt="2019-06-10T00:03:06.457" v="3009" actId="20577"/>
        <pc:sldMkLst>
          <pc:docMk/>
          <pc:sldMk cId="2396908864" sldId="257"/>
        </pc:sldMkLst>
        <pc:spChg chg="mod">
          <ac:chgData name="Matthew Suderman" userId="S::ms13525@bristol.ac.uk::2709995e-3ea8-4fb0-9b62-eb8034dec529" providerId="AD" clId="Web-{7A17204E-04F5-AED1-C89B-1838455BB4A9}" dt="2019-06-10T00:03:06.457" v="3009" actId="20577"/>
          <ac:spMkLst>
            <pc:docMk/>
            <pc:sldMk cId="2396908864" sldId="257"/>
            <ac:spMk id="2" creationId="{6CC679E6-B947-4CCA-869F-C43DDCDBDF16}"/>
          </ac:spMkLst>
        </pc:spChg>
        <pc:spChg chg="mod">
          <ac:chgData name="Matthew Suderman" userId="S::ms13525@bristol.ac.uk::2709995e-3ea8-4fb0-9b62-eb8034dec529" providerId="AD" clId="Web-{7A17204E-04F5-AED1-C89B-1838455BB4A9}" dt="2019-06-09T23:55:11.215" v="2860"/>
          <ac:spMkLst>
            <pc:docMk/>
            <pc:sldMk cId="2396908864" sldId="257"/>
            <ac:spMk id="3" creationId="{3F8A03B0-775B-44B1-A2D9-4350F6C175CF}"/>
          </ac:spMkLst>
        </pc:spChg>
      </pc:sldChg>
      <pc:sldChg chg="modSp ord">
        <pc:chgData name="Matthew Suderman" userId="S::ms13525@bristol.ac.uk::2709995e-3ea8-4fb0-9b62-eb8034dec529" providerId="AD" clId="Web-{7A17204E-04F5-AED1-C89B-1838455BB4A9}" dt="2019-06-10T00:03:35.019" v="3040" actId="20577"/>
        <pc:sldMkLst>
          <pc:docMk/>
          <pc:sldMk cId="1687199926" sldId="258"/>
        </pc:sldMkLst>
        <pc:spChg chg="mod">
          <ac:chgData name="Matthew Suderman" userId="S::ms13525@bristol.ac.uk::2709995e-3ea8-4fb0-9b62-eb8034dec529" providerId="AD" clId="Web-{7A17204E-04F5-AED1-C89B-1838455BB4A9}" dt="2019-06-10T00:03:35.019" v="3040" actId="20577"/>
          <ac:spMkLst>
            <pc:docMk/>
            <pc:sldMk cId="1687199926" sldId="258"/>
            <ac:spMk id="2" creationId="{3D673399-9192-4381-9EC2-7C12941BA734}"/>
          </ac:spMkLst>
        </pc:spChg>
        <pc:spChg chg="mod">
          <ac:chgData name="Matthew Suderman" userId="S::ms13525@bristol.ac.uk::2709995e-3ea8-4fb0-9b62-eb8034dec529" providerId="AD" clId="Web-{7A17204E-04F5-AED1-C89B-1838455BB4A9}" dt="2019-06-09T21:30:17.165" v="10" actId="20577"/>
          <ac:spMkLst>
            <pc:docMk/>
            <pc:sldMk cId="1687199926" sldId="258"/>
            <ac:spMk id="3" creationId="{D1CA4831-E07D-4ED2-9B96-3C6F769D04BE}"/>
          </ac:spMkLst>
        </pc:spChg>
      </pc:sldChg>
      <pc:sldChg chg="modSp">
        <pc:chgData name="Matthew Suderman" userId="S::ms13525@bristol.ac.uk::2709995e-3ea8-4fb0-9b62-eb8034dec529" providerId="AD" clId="Web-{7A17204E-04F5-AED1-C89B-1838455BB4A9}" dt="2019-06-10T00:05:21.770" v="3062" actId="20577"/>
        <pc:sldMkLst>
          <pc:docMk/>
          <pc:sldMk cId="2119337890" sldId="259"/>
        </pc:sldMkLst>
        <pc:spChg chg="mod">
          <ac:chgData name="Matthew Suderman" userId="S::ms13525@bristol.ac.uk::2709995e-3ea8-4fb0-9b62-eb8034dec529" providerId="AD" clId="Web-{7A17204E-04F5-AED1-C89B-1838455BB4A9}" dt="2019-06-09T23:25:35.561" v="2172" actId="20577"/>
          <ac:spMkLst>
            <pc:docMk/>
            <pc:sldMk cId="2119337890" sldId="259"/>
            <ac:spMk id="2" creationId="{39F8ED04-0840-49A6-B5CD-9FD3673ACCB2}"/>
          </ac:spMkLst>
        </pc:spChg>
        <pc:spChg chg="mod">
          <ac:chgData name="Matthew Suderman" userId="S::ms13525@bristol.ac.uk::2709995e-3ea8-4fb0-9b62-eb8034dec529" providerId="AD" clId="Web-{7A17204E-04F5-AED1-C89B-1838455BB4A9}" dt="2019-06-10T00:05:21.770" v="3062" actId="20577"/>
          <ac:spMkLst>
            <pc:docMk/>
            <pc:sldMk cId="2119337890" sldId="259"/>
            <ac:spMk id="3" creationId="{B8BC6AA0-1B16-4145-8966-8EDA461B28C9}"/>
          </ac:spMkLst>
        </pc:spChg>
      </pc:sldChg>
      <pc:sldChg chg="modSp del ord">
        <pc:chgData name="Matthew Suderman" userId="S::ms13525@bristol.ac.uk::2709995e-3ea8-4fb0-9b62-eb8034dec529" providerId="AD" clId="Web-{7A17204E-04F5-AED1-C89B-1838455BB4A9}" dt="2019-06-09T23:42:49.643" v="2490"/>
        <pc:sldMkLst>
          <pc:docMk/>
          <pc:sldMk cId="2986691852" sldId="260"/>
        </pc:sldMkLst>
        <pc:spChg chg="mod">
          <ac:chgData name="Matthew Suderman" userId="S::ms13525@bristol.ac.uk::2709995e-3ea8-4fb0-9b62-eb8034dec529" providerId="AD" clId="Web-{7A17204E-04F5-AED1-C89B-1838455BB4A9}" dt="2019-06-09T23:42:35.815" v="2487" actId="20577"/>
          <ac:spMkLst>
            <pc:docMk/>
            <pc:sldMk cId="2986691852" sldId="260"/>
            <ac:spMk id="2" creationId="{C0C27E79-B276-4E5E-BB6D-BBC121403C92}"/>
          </ac:spMkLst>
        </pc:spChg>
        <pc:spChg chg="mod">
          <ac:chgData name="Matthew Suderman" userId="S::ms13525@bristol.ac.uk::2709995e-3ea8-4fb0-9b62-eb8034dec529" providerId="AD" clId="Web-{7A17204E-04F5-AED1-C89B-1838455BB4A9}" dt="2019-06-09T21:42:48.129" v="55" actId="20577"/>
          <ac:spMkLst>
            <pc:docMk/>
            <pc:sldMk cId="2986691852" sldId="260"/>
            <ac:spMk id="3" creationId="{2A5EDA20-72D4-40BF-893E-4FEDD8F396CE}"/>
          </ac:spMkLst>
        </pc:spChg>
      </pc:sldChg>
      <pc:sldChg chg="modSp new">
        <pc:chgData name="Matthew Suderman" userId="S::ms13525@bristol.ac.uk::2709995e-3ea8-4fb0-9b62-eb8034dec529" providerId="AD" clId="Web-{7A17204E-04F5-AED1-C89B-1838455BB4A9}" dt="2019-06-09T23:29:05.227" v="2290" actId="20577"/>
        <pc:sldMkLst>
          <pc:docMk/>
          <pc:sldMk cId="567985945" sldId="261"/>
        </pc:sldMkLst>
        <pc:spChg chg="mod">
          <ac:chgData name="Matthew Suderman" userId="S::ms13525@bristol.ac.uk::2709995e-3ea8-4fb0-9b62-eb8034dec529" providerId="AD" clId="Web-{7A17204E-04F5-AED1-C89B-1838455BB4A9}" dt="2019-06-09T23:25:46.623" v="2175" actId="20577"/>
          <ac:spMkLst>
            <pc:docMk/>
            <pc:sldMk cId="567985945" sldId="261"/>
            <ac:spMk id="2" creationId="{F9DB7DC8-C850-4DE6-8B30-F0BA956BC368}"/>
          </ac:spMkLst>
        </pc:spChg>
        <pc:spChg chg="mod">
          <ac:chgData name="Matthew Suderman" userId="S::ms13525@bristol.ac.uk::2709995e-3ea8-4fb0-9b62-eb8034dec529" providerId="AD" clId="Web-{7A17204E-04F5-AED1-C89B-1838455BB4A9}" dt="2019-06-09T23:29:05.227" v="2290" actId="20577"/>
          <ac:spMkLst>
            <pc:docMk/>
            <pc:sldMk cId="567985945" sldId="261"/>
            <ac:spMk id="3" creationId="{4863218F-0629-4FF5-B99E-C64354E88F3F}"/>
          </ac:spMkLst>
        </pc:spChg>
      </pc:sldChg>
      <pc:sldChg chg="del">
        <pc:chgData name="Matthew Suderman" userId="S::ms13525@bristol.ac.uk::2709995e-3ea8-4fb0-9b62-eb8034dec529" providerId="AD" clId="Web-{7A17204E-04F5-AED1-C89B-1838455BB4A9}" dt="2019-06-09T21:31:39.025" v="20"/>
        <pc:sldMkLst>
          <pc:docMk/>
          <pc:sldMk cId="3022859003" sldId="261"/>
        </pc:sldMkLst>
      </pc:sldChg>
      <pc:sldChg chg="addSp delSp modSp new">
        <pc:chgData name="Matthew Suderman" userId="S::ms13525@bristol.ac.uk::2709995e-3ea8-4fb0-9b62-eb8034dec529" providerId="AD" clId="Web-{7A17204E-04F5-AED1-C89B-1838455BB4A9}" dt="2019-06-09T22:33:28.710" v="741" actId="1076"/>
        <pc:sldMkLst>
          <pc:docMk/>
          <pc:sldMk cId="3810865143" sldId="262"/>
        </pc:sldMkLst>
        <pc:spChg chg="mod">
          <ac:chgData name="Matthew Suderman" userId="S::ms13525@bristol.ac.uk::2709995e-3ea8-4fb0-9b62-eb8034dec529" providerId="AD" clId="Web-{7A17204E-04F5-AED1-C89B-1838455BB4A9}" dt="2019-06-09T22:14:30.308" v="295" actId="20577"/>
          <ac:spMkLst>
            <pc:docMk/>
            <pc:sldMk cId="3810865143" sldId="262"/>
            <ac:spMk id="2" creationId="{F50D745E-E350-4413-93B7-9212A9562757}"/>
          </ac:spMkLst>
        </pc:spChg>
        <pc:spChg chg="del">
          <ac:chgData name="Matthew Suderman" userId="S::ms13525@bristol.ac.uk::2709995e-3ea8-4fb0-9b62-eb8034dec529" providerId="AD" clId="Web-{7A17204E-04F5-AED1-C89B-1838455BB4A9}" dt="2019-06-09T22:11:58.611" v="277"/>
          <ac:spMkLst>
            <pc:docMk/>
            <pc:sldMk cId="3810865143" sldId="262"/>
            <ac:spMk id="3" creationId="{5C00CDBA-B058-4BD9-BC69-A8D667FFB587}"/>
          </ac:spMkLst>
        </pc:spChg>
        <pc:spChg chg="add mod">
          <ac:chgData name="Matthew Suderman" userId="S::ms13525@bristol.ac.uk::2709995e-3ea8-4fb0-9b62-eb8034dec529" providerId="AD" clId="Web-{7A17204E-04F5-AED1-C89B-1838455BB4A9}" dt="2019-06-09T22:33:10.428" v="737" actId="1076"/>
          <ac:spMkLst>
            <pc:docMk/>
            <pc:sldMk cId="3810865143" sldId="262"/>
            <ac:spMk id="8" creationId="{30B0754F-A9FB-4024-AAEE-BC5EAFDAEE7E}"/>
          </ac:spMkLst>
        </pc:spChg>
        <pc:spChg chg="add del mod">
          <ac:chgData name="Matthew Suderman" userId="S::ms13525@bristol.ac.uk::2709995e-3ea8-4fb0-9b62-eb8034dec529" providerId="AD" clId="Web-{7A17204E-04F5-AED1-C89B-1838455BB4A9}" dt="2019-06-09T22:18:06.106" v="603"/>
          <ac:spMkLst>
            <pc:docMk/>
            <pc:sldMk cId="3810865143" sldId="262"/>
            <ac:spMk id="9" creationId="{726F3832-BE3A-4FAB-B378-52EC0798C134}"/>
          </ac:spMkLst>
        </pc:spChg>
        <pc:picChg chg="add mod">
          <ac:chgData name="Matthew Suderman" userId="S::ms13525@bristol.ac.uk::2709995e-3ea8-4fb0-9b62-eb8034dec529" providerId="AD" clId="Web-{7A17204E-04F5-AED1-C89B-1838455BB4A9}" dt="2019-06-09T22:33:28.710" v="741" actId="1076"/>
          <ac:picMkLst>
            <pc:docMk/>
            <pc:sldMk cId="3810865143" sldId="262"/>
            <ac:picMk id="4" creationId="{C211515C-44B4-41C0-BE68-926ED7E5F89A}"/>
          </ac:picMkLst>
        </pc:picChg>
        <pc:picChg chg="add del mod">
          <ac:chgData name="Matthew Suderman" userId="S::ms13525@bristol.ac.uk::2709995e-3ea8-4fb0-9b62-eb8034dec529" providerId="AD" clId="Web-{7A17204E-04F5-AED1-C89B-1838455BB4A9}" dt="2019-06-09T22:14:18.293" v="287"/>
          <ac:picMkLst>
            <pc:docMk/>
            <pc:sldMk cId="3810865143" sldId="262"/>
            <ac:picMk id="6" creationId="{B716E4CC-DFCD-4312-91CD-F63B830A571D}"/>
          </ac:picMkLst>
        </pc:picChg>
        <pc:picChg chg="add mod modCrop">
          <ac:chgData name="Matthew Suderman" userId="S::ms13525@bristol.ac.uk::2709995e-3ea8-4fb0-9b62-eb8034dec529" providerId="AD" clId="Web-{7A17204E-04F5-AED1-C89B-1838455BB4A9}" dt="2019-06-09T22:33:26.647" v="740" actId="1076"/>
          <ac:picMkLst>
            <pc:docMk/>
            <pc:sldMk cId="3810865143" sldId="262"/>
            <ac:picMk id="10" creationId="{631F1563-CA48-4B1E-9B10-BC162C03B7DA}"/>
          </ac:picMkLst>
        </pc:picChg>
      </pc:sldChg>
      <pc:sldChg chg="addSp delSp modSp add replId">
        <pc:chgData name="Matthew Suderman" userId="S::ms13525@bristol.ac.uk::2709995e-3ea8-4fb0-9b62-eb8034dec529" providerId="AD" clId="Web-{7A17204E-04F5-AED1-C89B-1838455BB4A9}" dt="2019-06-09T22:22:53.218" v="704" actId="1076"/>
        <pc:sldMkLst>
          <pc:docMk/>
          <pc:sldMk cId="720709392" sldId="263"/>
        </pc:sldMkLst>
        <pc:spChg chg="add mod">
          <ac:chgData name="Matthew Suderman" userId="S::ms13525@bristol.ac.uk::2709995e-3ea8-4fb0-9b62-eb8034dec529" providerId="AD" clId="Web-{7A17204E-04F5-AED1-C89B-1838455BB4A9}" dt="2019-06-09T22:22:06.999" v="655" actId="20577"/>
          <ac:spMkLst>
            <pc:docMk/>
            <pc:sldMk cId="720709392" sldId="263"/>
            <ac:spMk id="3" creationId="{57E6FFD8-A3FC-4BFD-BA7F-5D7B6D7BD246}"/>
          </ac:spMkLst>
        </pc:spChg>
        <pc:picChg chg="del">
          <ac:chgData name="Matthew Suderman" userId="S::ms13525@bristol.ac.uk::2709995e-3ea8-4fb0-9b62-eb8034dec529" providerId="AD" clId="Web-{7A17204E-04F5-AED1-C89B-1838455BB4A9}" dt="2019-06-09T22:18:18.356" v="604"/>
          <ac:picMkLst>
            <pc:docMk/>
            <pc:sldMk cId="720709392" sldId="263"/>
            <ac:picMk id="4" creationId="{C211515C-44B4-41C0-BE68-926ED7E5F89A}"/>
          </ac:picMkLst>
        </pc:picChg>
        <pc:picChg chg="mod">
          <ac:chgData name="Matthew Suderman" userId="S::ms13525@bristol.ac.uk::2709995e-3ea8-4fb0-9b62-eb8034dec529" providerId="AD" clId="Web-{7A17204E-04F5-AED1-C89B-1838455BB4A9}" dt="2019-06-09T22:22:53.218" v="704" actId="1076"/>
          <ac:picMkLst>
            <pc:docMk/>
            <pc:sldMk cId="720709392" sldId="263"/>
            <ac:picMk id="6" creationId="{B716E4CC-DFCD-4312-91CD-F63B830A571D}"/>
          </ac:picMkLst>
        </pc:picChg>
      </pc:sldChg>
      <pc:sldChg chg="new del">
        <pc:chgData name="Matthew Suderman" userId="S::ms13525@bristol.ac.uk::2709995e-3ea8-4fb0-9b62-eb8034dec529" providerId="AD" clId="Web-{7A17204E-04F5-AED1-C89B-1838455BB4A9}" dt="2019-06-09T23:08:40.525" v="1873"/>
        <pc:sldMkLst>
          <pc:docMk/>
          <pc:sldMk cId="544759523" sldId="264"/>
        </pc:sldMkLst>
      </pc:sldChg>
      <pc:sldChg chg="addSp delSp modSp add replId">
        <pc:chgData name="Matthew Suderman" userId="S::ms13525@bristol.ac.uk::2709995e-3ea8-4fb0-9b62-eb8034dec529" providerId="AD" clId="Web-{7A17204E-04F5-AED1-C89B-1838455BB4A9}" dt="2019-06-09T22:31:42.131" v="725" actId="1076"/>
        <pc:sldMkLst>
          <pc:docMk/>
          <pc:sldMk cId="377639214" sldId="265"/>
        </pc:sldMkLst>
        <pc:spChg chg="mod">
          <ac:chgData name="Matthew Suderman" userId="S::ms13525@bristol.ac.uk::2709995e-3ea8-4fb0-9b62-eb8034dec529" providerId="AD" clId="Web-{7A17204E-04F5-AED1-C89B-1838455BB4A9}" dt="2019-06-09T22:21:59.968" v="652" actId="20577"/>
          <ac:spMkLst>
            <pc:docMk/>
            <pc:sldMk cId="377639214" sldId="265"/>
            <ac:spMk id="3" creationId="{57E6FFD8-A3FC-4BFD-BA7F-5D7B6D7BD246}"/>
          </ac:spMkLst>
        </pc:spChg>
        <pc:picChg chg="add del mod modCrop">
          <ac:chgData name="Matthew Suderman" userId="S::ms13525@bristol.ac.uk::2709995e-3ea8-4fb0-9b62-eb8034dec529" providerId="AD" clId="Web-{7A17204E-04F5-AED1-C89B-1838455BB4A9}" dt="2019-06-09T22:27:05.505" v="710"/>
          <ac:picMkLst>
            <pc:docMk/>
            <pc:sldMk cId="377639214" sldId="265"/>
            <ac:picMk id="4" creationId="{B3AE4D6D-83CC-483B-92B5-1442CFAD8A51}"/>
          </ac:picMkLst>
        </pc:picChg>
        <pc:picChg chg="del">
          <ac:chgData name="Matthew Suderman" userId="S::ms13525@bristol.ac.uk::2709995e-3ea8-4fb0-9b62-eb8034dec529" providerId="AD" clId="Web-{7A17204E-04F5-AED1-C89B-1838455BB4A9}" dt="2019-06-09T22:20:56.483" v="641"/>
          <ac:picMkLst>
            <pc:docMk/>
            <pc:sldMk cId="377639214" sldId="265"/>
            <ac:picMk id="6" creationId="{B716E4CC-DFCD-4312-91CD-F63B830A571D}"/>
          </ac:picMkLst>
        </pc:picChg>
        <pc:picChg chg="add mod modCrop">
          <ac:chgData name="Matthew Suderman" userId="S::ms13525@bristol.ac.uk::2709995e-3ea8-4fb0-9b62-eb8034dec529" providerId="AD" clId="Web-{7A17204E-04F5-AED1-C89B-1838455BB4A9}" dt="2019-06-09T22:31:42.131" v="725" actId="1076"/>
          <ac:picMkLst>
            <pc:docMk/>
            <pc:sldMk cId="377639214" sldId="265"/>
            <ac:picMk id="7" creationId="{5E10D0CB-A177-469C-B1FC-BACE9FEDCA18}"/>
          </ac:picMkLst>
        </pc:picChg>
      </pc:sldChg>
      <pc:sldChg chg="modSp new modNotes">
        <pc:chgData name="Matthew Suderman" userId="S::ms13525@bristol.ac.uk::2709995e-3ea8-4fb0-9b62-eb8034dec529" providerId="AD" clId="Web-{7A17204E-04F5-AED1-C89B-1838455BB4A9}" dt="2019-06-09T23:29:21.352" v="2301" actId="20577"/>
        <pc:sldMkLst>
          <pc:docMk/>
          <pc:sldMk cId="630817914" sldId="266"/>
        </pc:sldMkLst>
        <pc:spChg chg="mod">
          <ac:chgData name="Matthew Suderman" userId="S::ms13525@bristol.ac.uk::2709995e-3ea8-4fb0-9b62-eb8034dec529" providerId="AD" clId="Web-{7A17204E-04F5-AED1-C89B-1838455BB4A9}" dt="2019-06-09T22:48:39.964" v="1213" actId="20577"/>
          <ac:spMkLst>
            <pc:docMk/>
            <pc:sldMk cId="630817914" sldId="266"/>
            <ac:spMk id="2" creationId="{D75A6B7C-2594-4636-A102-5813A82E6C3D}"/>
          </ac:spMkLst>
        </pc:spChg>
        <pc:spChg chg="mod">
          <ac:chgData name="Matthew Suderman" userId="S::ms13525@bristol.ac.uk::2709995e-3ea8-4fb0-9b62-eb8034dec529" providerId="AD" clId="Web-{7A17204E-04F5-AED1-C89B-1838455BB4A9}" dt="2019-06-09T23:29:21.352" v="2301" actId="20577"/>
          <ac:spMkLst>
            <pc:docMk/>
            <pc:sldMk cId="630817914" sldId="266"/>
            <ac:spMk id="3" creationId="{6872E520-A6A8-4BFE-AA8A-29B27301A0F8}"/>
          </ac:spMkLst>
        </pc:spChg>
      </pc:sldChg>
      <pc:sldChg chg="modSp new modNotes">
        <pc:chgData name="Matthew Suderman" userId="S::ms13525@bristol.ac.uk::2709995e-3ea8-4fb0-9b62-eb8034dec529" providerId="AD" clId="Web-{7A17204E-04F5-AED1-C89B-1838455BB4A9}" dt="2019-06-09T22:55:00.819" v="1676"/>
        <pc:sldMkLst>
          <pc:docMk/>
          <pc:sldMk cId="1307320582" sldId="267"/>
        </pc:sldMkLst>
        <pc:spChg chg="mod">
          <ac:chgData name="Matthew Suderman" userId="S::ms13525@bristol.ac.uk::2709995e-3ea8-4fb0-9b62-eb8034dec529" providerId="AD" clId="Web-{7A17204E-04F5-AED1-C89B-1838455BB4A9}" dt="2019-06-09T22:48:50.339" v="1223" actId="20577"/>
          <ac:spMkLst>
            <pc:docMk/>
            <pc:sldMk cId="1307320582" sldId="267"/>
            <ac:spMk id="2" creationId="{F184D719-BC9D-4C39-A4AF-26C86D26FEFD}"/>
          </ac:spMkLst>
        </pc:spChg>
        <pc:spChg chg="mod">
          <ac:chgData name="Matthew Suderman" userId="S::ms13525@bristol.ac.uk::2709995e-3ea8-4fb0-9b62-eb8034dec529" providerId="AD" clId="Web-{7A17204E-04F5-AED1-C89B-1838455BB4A9}" dt="2019-06-09T22:54:40.975" v="1671" actId="20577"/>
          <ac:spMkLst>
            <pc:docMk/>
            <pc:sldMk cId="1307320582" sldId="267"/>
            <ac:spMk id="3" creationId="{26088AD3-0226-439E-9793-81540E82F564}"/>
          </ac:spMkLst>
        </pc:spChg>
      </pc:sldChg>
      <pc:sldChg chg="modSp new">
        <pc:chgData name="Matthew Suderman" userId="S::ms13525@bristol.ac.uk::2709995e-3ea8-4fb0-9b62-eb8034dec529" providerId="AD" clId="Web-{7A17204E-04F5-AED1-C89B-1838455BB4A9}" dt="2019-06-09T23:08:27.868" v="1870" actId="20577"/>
        <pc:sldMkLst>
          <pc:docMk/>
          <pc:sldMk cId="2330989569" sldId="268"/>
        </pc:sldMkLst>
        <pc:spChg chg="mod">
          <ac:chgData name="Matthew Suderman" userId="S::ms13525@bristol.ac.uk::2709995e-3ea8-4fb0-9b62-eb8034dec529" providerId="AD" clId="Web-{7A17204E-04F5-AED1-C89B-1838455BB4A9}" dt="2019-06-09T23:08:27.868" v="1870" actId="20577"/>
          <ac:spMkLst>
            <pc:docMk/>
            <pc:sldMk cId="2330989569" sldId="268"/>
            <ac:spMk id="2" creationId="{AB35469C-7CB2-43BF-A9C8-A1C67EDEF082}"/>
          </ac:spMkLst>
        </pc:spChg>
        <pc:spChg chg="mod">
          <ac:chgData name="Matthew Suderman" userId="S::ms13525@bristol.ac.uk::2709995e-3ea8-4fb0-9b62-eb8034dec529" providerId="AD" clId="Web-{7A17204E-04F5-AED1-C89B-1838455BB4A9}" dt="2019-06-09T23:06:52.285" v="1807" actId="20577"/>
          <ac:spMkLst>
            <pc:docMk/>
            <pc:sldMk cId="2330989569" sldId="268"/>
            <ac:spMk id="3" creationId="{C5A94E73-C95D-4178-ACC5-1BF4663A6960}"/>
          </ac:spMkLst>
        </pc:spChg>
      </pc:sldChg>
      <pc:sldChg chg="modSp new ord">
        <pc:chgData name="Matthew Suderman" userId="S::ms13525@bristol.ac.uk::2709995e-3ea8-4fb0-9b62-eb8034dec529" providerId="AD" clId="Web-{7A17204E-04F5-AED1-C89B-1838455BB4A9}" dt="2019-06-09T23:44:44.175" v="2608" actId="20577"/>
        <pc:sldMkLst>
          <pc:docMk/>
          <pc:sldMk cId="703859782" sldId="269"/>
        </pc:sldMkLst>
        <pc:spChg chg="mod">
          <ac:chgData name="Matthew Suderman" userId="S::ms13525@bristol.ac.uk::2709995e-3ea8-4fb0-9b62-eb8034dec529" providerId="AD" clId="Web-{7A17204E-04F5-AED1-C89B-1838455BB4A9}" dt="2019-06-09T23:44:44.175" v="2608" actId="20577"/>
          <ac:spMkLst>
            <pc:docMk/>
            <pc:sldMk cId="703859782" sldId="269"/>
            <ac:spMk id="2" creationId="{82E216C3-D09D-48D0-AFA5-EA05A6ED6114}"/>
          </ac:spMkLst>
        </pc:spChg>
        <pc:spChg chg="mod">
          <ac:chgData name="Matthew Suderman" userId="S::ms13525@bristol.ac.uk::2709995e-3ea8-4fb0-9b62-eb8034dec529" providerId="AD" clId="Web-{7A17204E-04F5-AED1-C89B-1838455BB4A9}" dt="2019-06-09T23:28:41.524" v="2284" actId="20577"/>
          <ac:spMkLst>
            <pc:docMk/>
            <pc:sldMk cId="703859782" sldId="269"/>
            <ac:spMk id="3" creationId="{1103B9C8-FDB9-43F3-995D-5CD81AF953B8}"/>
          </ac:spMkLst>
        </pc:spChg>
      </pc:sldChg>
      <pc:sldChg chg="addSp delSp modSp new">
        <pc:chgData name="Matthew Suderman" userId="S::ms13525@bristol.ac.uk::2709995e-3ea8-4fb0-9b62-eb8034dec529" providerId="AD" clId="Web-{7A17204E-04F5-AED1-C89B-1838455BB4A9}" dt="2019-06-09T23:44:52.862" v="2611" actId="20577"/>
        <pc:sldMkLst>
          <pc:docMk/>
          <pc:sldMk cId="4032082502" sldId="270"/>
        </pc:sldMkLst>
        <pc:spChg chg="mod">
          <ac:chgData name="Matthew Suderman" userId="S::ms13525@bristol.ac.uk::2709995e-3ea8-4fb0-9b62-eb8034dec529" providerId="AD" clId="Web-{7A17204E-04F5-AED1-C89B-1838455BB4A9}" dt="2019-06-09T23:26:29.488" v="2215" actId="20577"/>
          <ac:spMkLst>
            <pc:docMk/>
            <pc:sldMk cId="4032082502" sldId="270"/>
            <ac:spMk id="2" creationId="{E9A80A12-BA3A-487C-A002-AADE3DC50697}"/>
          </ac:spMkLst>
        </pc:spChg>
        <pc:spChg chg="add del mod">
          <ac:chgData name="Matthew Suderman" userId="S::ms13525@bristol.ac.uk::2709995e-3ea8-4fb0-9b62-eb8034dec529" providerId="AD" clId="Web-{7A17204E-04F5-AED1-C89B-1838455BB4A9}" dt="2019-06-09T23:44:52.862" v="2611" actId="20577"/>
          <ac:spMkLst>
            <pc:docMk/>
            <pc:sldMk cId="4032082502" sldId="270"/>
            <ac:spMk id="3" creationId="{6547EE73-BD4B-4F9C-875B-BA4368F76669}"/>
          </ac:spMkLst>
        </pc:spChg>
        <pc:graphicFrameChg chg="add del mod ord modGraphic">
          <ac:chgData name="Matthew Suderman" userId="S::ms13525@bristol.ac.uk::2709995e-3ea8-4fb0-9b62-eb8034dec529" providerId="AD" clId="Web-{7A17204E-04F5-AED1-C89B-1838455BB4A9}" dt="2019-06-09T23:26:06.753" v="2205"/>
          <ac:graphicFrameMkLst>
            <pc:docMk/>
            <pc:sldMk cId="4032082502" sldId="270"/>
            <ac:graphicFrameMk id="5" creationId="{EE8EF30E-4660-4602-9C93-325369225549}"/>
          </ac:graphicFrameMkLst>
        </pc:graphicFrameChg>
        <pc:graphicFrameChg chg="add del mod ord modGraphic">
          <ac:chgData name="Matthew Suderman" userId="S::ms13525@bristol.ac.uk::2709995e-3ea8-4fb0-9b62-eb8034dec529" providerId="AD" clId="Web-{7A17204E-04F5-AED1-C89B-1838455BB4A9}" dt="2019-06-09T23:26:13.269" v="2207"/>
          <ac:graphicFrameMkLst>
            <pc:docMk/>
            <pc:sldMk cId="4032082502" sldId="270"/>
            <ac:graphicFrameMk id="7" creationId="{5788EA72-0728-424A-8206-047680EC17B8}"/>
          </ac:graphicFrameMkLst>
        </pc:graphicFrameChg>
      </pc:sldChg>
      <pc:sldChg chg="modSp new modNotes">
        <pc:chgData name="Matthew Suderman" userId="S::ms13525@bristol.ac.uk::2709995e-3ea8-4fb0-9b62-eb8034dec529" providerId="AD" clId="Web-{7A17204E-04F5-AED1-C89B-1838455BB4A9}" dt="2019-06-10T00:03:12.082" v="3014" actId="20577"/>
        <pc:sldMkLst>
          <pc:docMk/>
          <pc:sldMk cId="481729235" sldId="271"/>
        </pc:sldMkLst>
        <pc:spChg chg="mod">
          <ac:chgData name="Matthew Suderman" userId="S::ms13525@bristol.ac.uk::2709995e-3ea8-4fb0-9b62-eb8034dec529" providerId="AD" clId="Web-{7A17204E-04F5-AED1-C89B-1838455BB4A9}" dt="2019-06-10T00:03:12.082" v="3014" actId="20577"/>
          <ac:spMkLst>
            <pc:docMk/>
            <pc:sldMk cId="481729235" sldId="271"/>
            <ac:spMk id="2" creationId="{CDF61331-0C5C-4F92-88F6-748C40D4FEA1}"/>
          </ac:spMkLst>
        </pc:spChg>
        <pc:spChg chg="mod">
          <ac:chgData name="Matthew Suderman" userId="S::ms13525@bristol.ac.uk::2709995e-3ea8-4fb0-9b62-eb8034dec529" providerId="AD" clId="Web-{7A17204E-04F5-AED1-C89B-1838455BB4A9}" dt="2019-06-10T00:02:54.113" v="3004" actId="20577"/>
          <ac:spMkLst>
            <pc:docMk/>
            <pc:sldMk cId="481729235" sldId="271"/>
            <ac:spMk id="3" creationId="{E75F1804-0BD8-4439-B8DD-877C5F04EA13}"/>
          </ac:spMkLst>
        </pc:spChg>
      </pc:sldChg>
    </pc:docChg>
  </pc:docChgLst>
  <pc:docChgLst>
    <pc:chgData name="Nancy McBride" userId="S::nm15336@bristol.ac.uk::35d11970-4299-45ad-b959-3fd8941bc759" providerId="AD" clId="Web-{BAE2CDA9-5018-46D8-9133-2C6380A5A0CB}"/>
    <pc:docChg chg="modSld">
      <pc:chgData name="Nancy McBride" userId="S::nm15336@bristol.ac.uk::35d11970-4299-45ad-b959-3fd8941bc759" providerId="AD" clId="Web-{BAE2CDA9-5018-46D8-9133-2C6380A5A0CB}" dt="2019-06-06T14:08:57.860" v="375" actId="20577"/>
      <pc:docMkLst>
        <pc:docMk/>
      </pc:docMkLst>
      <pc:sldChg chg="modSp modNotes">
        <pc:chgData name="Nancy McBride" userId="S::nm15336@bristol.ac.uk::35d11970-4299-45ad-b959-3fd8941bc759" providerId="AD" clId="Web-{BAE2CDA9-5018-46D8-9133-2C6380A5A0CB}" dt="2019-06-06T14:08:57.860" v="375" actId="20577"/>
        <pc:sldMkLst>
          <pc:docMk/>
          <pc:sldMk cId="2396908864" sldId="257"/>
        </pc:sldMkLst>
        <pc:spChg chg="mod">
          <ac:chgData name="Nancy McBride" userId="S::nm15336@bristol.ac.uk::35d11970-4299-45ad-b959-3fd8941bc759" providerId="AD" clId="Web-{BAE2CDA9-5018-46D8-9133-2C6380A5A0CB}" dt="2019-06-06T14:08:57.860" v="375" actId="20577"/>
          <ac:spMkLst>
            <pc:docMk/>
            <pc:sldMk cId="2396908864" sldId="257"/>
            <ac:spMk id="3" creationId="{3F8A03B0-775B-44B1-A2D9-4350F6C175CF}"/>
          </ac:spMkLst>
        </pc:spChg>
      </pc:sldChg>
      <pc:sldChg chg="modSp modNotes">
        <pc:chgData name="Nancy McBride" userId="S::nm15336@bristol.ac.uk::35d11970-4299-45ad-b959-3fd8941bc759" providerId="AD" clId="Web-{BAE2CDA9-5018-46D8-9133-2C6380A5A0CB}" dt="2019-06-06T14:05:35.845" v="374"/>
        <pc:sldMkLst>
          <pc:docMk/>
          <pc:sldMk cId="1687199926" sldId="258"/>
        </pc:sldMkLst>
        <pc:spChg chg="mod">
          <ac:chgData name="Nancy McBride" userId="S::nm15336@bristol.ac.uk::35d11970-4299-45ad-b959-3fd8941bc759" providerId="AD" clId="Web-{BAE2CDA9-5018-46D8-9133-2C6380A5A0CB}" dt="2019-06-06T14:05:08.220" v="366" actId="20577"/>
          <ac:spMkLst>
            <pc:docMk/>
            <pc:sldMk cId="1687199926" sldId="258"/>
            <ac:spMk id="3" creationId="{D1CA4831-E07D-4ED2-9B96-3C6F769D04BE}"/>
          </ac:spMkLst>
        </pc:spChg>
      </pc:sldChg>
    </pc:docChg>
  </pc:docChgLst>
  <pc:docChgLst>
    <pc:chgData name="Nancy McBride" userId="S::nm15336@bristol.ac.uk::35d11970-4299-45ad-b959-3fd8941bc759" providerId="AD" clId="Web-{6B2FDD03-3853-4B6D-A3CB-9046A535E339}"/>
    <pc:docChg chg="modSld">
      <pc:chgData name="Nancy McBride" userId="S::nm15336@bristol.ac.uk::35d11970-4299-45ad-b959-3fd8941bc759" providerId="AD" clId="Web-{6B2FDD03-3853-4B6D-A3CB-9046A535E339}" dt="2019-06-07T08:52:37.180" v="56" actId="20577"/>
      <pc:docMkLst>
        <pc:docMk/>
      </pc:docMkLst>
      <pc:sldChg chg="modSp">
        <pc:chgData name="Nancy McBride" userId="S::nm15336@bristol.ac.uk::35d11970-4299-45ad-b959-3fd8941bc759" providerId="AD" clId="Web-{6B2FDD03-3853-4B6D-A3CB-9046A535E339}" dt="2019-06-07T08:52:37.180" v="56" actId="20577"/>
        <pc:sldMkLst>
          <pc:docMk/>
          <pc:sldMk cId="2396908864" sldId="257"/>
        </pc:sldMkLst>
        <pc:spChg chg="mod">
          <ac:chgData name="Nancy McBride" userId="S::nm15336@bristol.ac.uk::35d11970-4299-45ad-b959-3fd8941bc759" providerId="AD" clId="Web-{6B2FDD03-3853-4B6D-A3CB-9046A535E339}" dt="2019-06-07T08:52:37.180" v="56" actId="20577"/>
          <ac:spMkLst>
            <pc:docMk/>
            <pc:sldMk cId="2396908864" sldId="257"/>
            <ac:spMk id="3" creationId="{3F8A03B0-775B-44B1-A2D9-4350F6C175CF}"/>
          </ac:spMkLst>
        </pc:spChg>
      </pc:sldChg>
      <pc:sldChg chg="modSp modNotes">
        <pc:chgData name="Nancy McBride" userId="S::nm15336@bristol.ac.uk::35d11970-4299-45ad-b959-3fd8941bc759" providerId="AD" clId="Web-{6B2FDD03-3853-4B6D-A3CB-9046A535E339}" dt="2019-06-07T08:46:45.521" v="54"/>
        <pc:sldMkLst>
          <pc:docMk/>
          <pc:sldMk cId="1687199926" sldId="258"/>
        </pc:sldMkLst>
        <pc:spChg chg="mod">
          <ac:chgData name="Nancy McBride" userId="S::nm15336@bristol.ac.uk::35d11970-4299-45ad-b959-3fd8941bc759" providerId="AD" clId="Web-{6B2FDD03-3853-4B6D-A3CB-9046A535E339}" dt="2019-06-07T08:41:21.144" v="8" actId="20577"/>
          <ac:spMkLst>
            <pc:docMk/>
            <pc:sldMk cId="1687199926" sldId="258"/>
            <ac:spMk id="3" creationId="{D1CA4831-E07D-4ED2-9B96-3C6F769D04BE}"/>
          </ac:spMkLst>
        </pc:spChg>
      </pc:sldChg>
    </pc:docChg>
  </pc:docChgLst>
  <pc:docChgLst>
    <pc:chgData name="Matthew Suderman" userId="2709995e-3ea8-4fb0-9b62-eb8034dec529" providerId="ADAL" clId="{04884104-35A9-4D88-ACA0-D7AC3A9C7796}"/>
    <pc:docChg chg="custSel addSld modSld">
      <pc:chgData name="Matthew Suderman" userId="2709995e-3ea8-4fb0-9b62-eb8034dec529" providerId="ADAL" clId="{04884104-35A9-4D88-ACA0-D7AC3A9C7796}" dt="2019-06-07T17:36:29.576" v="95" actId="20577"/>
      <pc:docMkLst>
        <pc:docMk/>
      </pc:docMkLst>
      <pc:sldChg chg="addCm modCm">
        <pc:chgData name="Matthew Suderman" userId="2709995e-3ea8-4fb0-9b62-eb8034dec529" providerId="ADAL" clId="{04884104-35A9-4D88-ACA0-D7AC3A9C7796}" dt="2019-06-07T16:33:56.475" v="1"/>
        <pc:sldMkLst>
          <pc:docMk/>
          <pc:sldMk cId="2396908864" sldId="257"/>
        </pc:sldMkLst>
      </pc:sldChg>
      <pc:sldChg chg="modSp add">
        <pc:chgData name="Matthew Suderman" userId="2709995e-3ea8-4fb0-9b62-eb8034dec529" providerId="ADAL" clId="{04884104-35A9-4D88-ACA0-D7AC3A9C7796}" dt="2019-06-07T17:36:29.576" v="95" actId="20577"/>
        <pc:sldMkLst>
          <pc:docMk/>
          <pc:sldMk cId="3022859003" sldId="261"/>
        </pc:sldMkLst>
        <pc:spChg chg="mod">
          <ac:chgData name="Matthew Suderman" userId="2709995e-3ea8-4fb0-9b62-eb8034dec529" providerId="ADAL" clId="{04884104-35A9-4D88-ACA0-D7AC3A9C7796}" dt="2019-06-07T17:36:29.576" v="95" actId="20577"/>
          <ac:spMkLst>
            <pc:docMk/>
            <pc:sldMk cId="3022859003" sldId="261"/>
            <ac:spMk id="3" creationId="{B6085AE2-7334-47C6-A3C7-318274339106}"/>
          </ac:spMkLst>
        </pc:spChg>
      </pc:sldChg>
    </pc:docChg>
  </pc:docChgLst>
  <pc:docChgLst>
    <pc:chgData name="Jack Zhao" userId="e8933efc-b4d0-45cc-b218-bccadd85c234" providerId="ADAL" clId="{782447BD-56C0-EF45-B3ED-BAB9926724A6}"/>
    <pc:docChg chg="modSld">
      <pc:chgData name="Jack Zhao" userId="e8933efc-b4d0-45cc-b218-bccadd85c234" providerId="ADAL" clId="{782447BD-56C0-EF45-B3ED-BAB9926724A6}" dt="2020-03-25T13:37:24.538" v="0" actId="1076"/>
      <pc:docMkLst>
        <pc:docMk/>
      </pc:docMkLst>
      <pc:sldChg chg="modSp">
        <pc:chgData name="Jack Zhao" userId="e8933efc-b4d0-45cc-b218-bccadd85c234" providerId="ADAL" clId="{782447BD-56C0-EF45-B3ED-BAB9926724A6}" dt="2020-03-25T13:37:24.538" v="0" actId="1076"/>
        <pc:sldMkLst>
          <pc:docMk/>
          <pc:sldMk cId="3395984340" sldId="256"/>
        </pc:sldMkLst>
        <pc:spChg chg="mod">
          <ac:chgData name="Jack Zhao" userId="e8933efc-b4d0-45cc-b218-bccadd85c234" providerId="ADAL" clId="{782447BD-56C0-EF45-B3ED-BAB9926724A6}" dt="2020-03-25T13:37:24.538" v="0" actId="1076"/>
          <ac:spMkLst>
            <pc:docMk/>
            <pc:sldMk cId="3395984340" sldId="256"/>
            <ac:spMk id="2" creationId="{FEF84230-1342-4C38-BD2A-A39BDDA65CB9}"/>
          </ac:spMkLst>
        </pc:spChg>
      </pc:sldChg>
    </pc:docChg>
  </pc:docChgLst>
  <pc:docChgLst>
    <pc:chgData name="Nancy McBride" userId="S::nm15336@bristol.ac.uk::35d11970-4299-45ad-b959-3fd8941bc759" providerId="AD" clId="Web-{20F8054A-94C1-4DC3-88FA-7CA0EF90A35A}"/>
    <pc:docChg chg="modSld">
      <pc:chgData name="Nancy McBride" userId="S::nm15336@bristol.ac.uk::35d11970-4299-45ad-b959-3fd8941bc759" providerId="AD" clId="Web-{20F8054A-94C1-4DC3-88FA-7CA0EF90A35A}" dt="2019-06-10T09:13:45.434" v="44"/>
      <pc:docMkLst>
        <pc:docMk/>
      </pc:docMkLst>
      <pc:sldChg chg="modNotes">
        <pc:chgData name="Nancy McBride" userId="S::nm15336@bristol.ac.uk::35d11970-4299-45ad-b959-3fd8941bc759" providerId="AD" clId="Web-{20F8054A-94C1-4DC3-88FA-7CA0EF90A35A}" dt="2019-06-10T09:11:31.043" v="27"/>
        <pc:sldMkLst>
          <pc:docMk/>
          <pc:sldMk cId="2396908864" sldId="257"/>
        </pc:sldMkLst>
      </pc:sldChg>
      <pc:sldChg chg="modSp">
        <pc:chgData name="Nancy McBride" userId="S::nm15336@bristol.ac.uk::35d11970-4299-45ad-b959-3fd8941bc759" providerId="AD" clId="Web-{20F8054A-94C1-4DC3-88FA-7CA0EF90A35A}" dt="2019-06-10T08:55:36.210" v="2" actId="20577"/>
        <pc:sldMkLst>
          <pc:docMk/>
          <pc:sldMk cId="4032082502" sldId="270"/>
        </pc:sldMkLst>
        <pc:spChg chg="mod">
          <ac:chgData name="Nancy McBride" userId="S::nm15336@bristol.ac.uk::35d11970-4299-45ad-b959-3fd8941bc759" providerId="AD" clId="Web-{20F8054A-94C1-4DC3-88FA-7CA0EF90A35A}" dt="2019-06-10T08:55:36.210" v="2" actId="20577"/>
          <ac:spMkLst>
            <pc:docMk/>
            <pc:sldMk cId="4032082502" sldId="270"/>
            <ac:spMk id="3" creationId="{6547EE73-BD4B-4F9C-875B-BA4368F76669}"/>
          </ac:spMkLst>
        </pc:spChg>
      </pc:sldChg>
      <pc:sldChg chg="modNotes">
        <pc:chgData name="Nancy McBride" userId="S::nm15336@bristol.ac.uk::35d11970-4299-45ad-b959-3fd8941bc759" providerId="AD" clId="Web-{20F8054A-94C1-4DC3-88FA-7CA0EF90A35A}" dt="2019-06-10T09:13:45.434" v="44"/>
        <pc:sldMkLst>
          <pc:docMk/>
          <pc:sldMk cId="481729235" sldId="271"/>
        </pc:sldMkLst>
      </pc:sldChg>
    </pc:docChg>
  </pc:docChgLst>
  <pc:docChgLst>
    <pc:chgData name="Nancy McBride" userId="S::nm15336@bristol.ac.uk::35d11970-4299-45ad-b959-3fd8941bc759" providerId="AD" clId="Web-{43BEB4E1-2A5F-48CD-A222-C00212658F1D}"/>
    <pc:docChg chg="addSld modSld">
      <pc:chgData name="Nancy McBride" userId="S::nm15336@bristol.ac.uk::35d11970-4299-45ad-b959-3fd8941bc759" providerId="AD" clId="Web-{43BEB4E1-2A5F-48CD-A222-C00212658F1D}" dt="2019-06-07T16:23:13.762" v="91"/>
      <pc:docMkLst>
        <pc:docMk/>
      </pc:docMkLst>
      <pc:sldChg chg="modSp new modNotes">
        <pc:chgData name="Nancy McBride" userId="S::nm15336@bristol.ac.uk::35d11970-4299-45ad-b959-3fd8941bc759" providerId="AD" clId="Web-{43BEB4E1-2A5F-48CD-A222-C00212658F1D}" dt="2019-06-07T16:23:13.762" v="91"/>
        <pc:sldMkLst>
          <pc:docMk/>
          <pc:sldMk cId="2986691852" sldId="260"/>
        </pc:sldMkLst>
        <pc:spChg chg="mod">
          <ac:chgData name="Nancy McBride" userId="S::nm15336@bristol.ac.uk::35d11970-4299-45ad-b959-3fd8941bc759" providerId="AD" clId="Web-{43BEB4E1-2A5F-48CD-A222-C00212658F1D}" dt="2019-06-07T16:18:06.652" v="5" actId="20577"/>
          <ac:spMkLst>
            <pc:docMk/>
            <pc:sldMk cId="2986691852" sldId="260"/>
            <ac:spMk id="2" creationId="{C0C27E79-B276-4E5E-BB6D-BBC121403C92}"/>
          </ac:spMkLst>
        </pc:spChg>
        <pc:spChg chg="mod">
          <ac:chgData name="Nancy McBride" userId="S::nm15336@bristol.ac.uk::35d11970-4299-45ad-b959-3fd8941bc759" providerId="AD" clId="Web-{43BEB4E1-2A5F-48CD-A222-C00212658F1D}" dt="2019-06-07T16:22:40.528" v="85" actId="20577"/>
          <ac:spMkLst>
            <pc:docMk/>
            <pc:sldMk cId="2986691852" sldId="260"/>
            <ac:spMk id="3" creationId="{2A5EDA20-72D4-40BF-893E-4FEDD8F396CE}"/>
          </ac:spMkLst>
        </pc:spChg>
      </pc:sldChg>
    </pc:docChg>
  </pc:docChgLst>
  <pc:docChgLst>
    <pc:chgData name="Nancy McBride" userId="S::nm15336@bristol.ac.uk::35d11970-4299-45ad-b959-3fd8941bc759" providerId="AD" clId="Web-{FF577424-E83B-72B6-DFF0-5945DEF7C6D9}"/>
    <pc:docChg chg="modSld">
      <pc:chgData name="Nancy McBride" userId="S::nm15336@bristol.ac.uk::35d11970-4299-45ad-b959-3fd8941bc759" providerId="AD" clId="Web-{FF577424-E83B-72B6-DFF0-5945DEF7C6D9}" dt="2019-06-05T09:09:30.440" v="74"/>
      <pc:docMkLst>
        <pc:docMk/>
      </pc:docMkLst>
      <pc:sldChg chg="modNotes">
        <pc:chgData name="Nancy McBride" userId="S::nm15336@bristol.ac.uk::35d11970-4299-45ad-b959-3fd8941bc759" providerId="AD" clId="Web-{FF577424-E83B-72B6-DFF0-5945DEF7C6D9}" dt="2019-06-05T09:09:30.440" v="74"/>
        <pc:sldMkLst>
          <pc:docMk/>
          <pc:sldMk cId="2396908864" sldId="257"/>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009D90-1B7F-465B-BBD2-33D8E36E394B}" type="datetimeFigureOut">
              <a:rPr lang="en-GB"/>
              <a:t>25/03/2020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555356D-958C-4D61-B993-D89D4E1AF687}" type="slidenum">
              <a:rPr lang="en-GB"/>
              <a:t>‹#›</a:t>
            </a:fld>
            <a:endParaRPr lang="en-US"/>
          </a:p>
        </p:txBody>
      </p:sp>
    </p:spTree>
    <p:extLst>
      <p:ext uri="{BB962C8B-B14F-4D97-AF65-F5344CB8AC3E}">
        <p14:creationId xmlns:p14="http://schemas.microsoft.com/office/powerpoint/2010/main" val="1601426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Stroke – </a:t>
            </a:r>
            <a:r>
              <a:rPr lang="en-US"/>
              <a:t>EWAS of large-artery atherosclerotic stroke (tiny sample size - </a:t>
            </a:r>
            <a:r>
              <a:rPr lang="en-US" err="1"/>
              <a:t>cases:controls</a:t>
            </a:r>
            <a:r>
              <a:rPr lang="en-US"/>
              <a:t>=12:12), and the differentially methylated loci were validated in 2 cohorts (</a:t>
            </a:r>
            <a:r>
              <a:rPr lang="en-US" err="1"/>
              <a:t>cases:controls</a:t>
            </a:r>
            <a:r>
              <a:rPr lang="en-US"/>
              <a:t>, 110:122 and 191:191, respectively) using a Sequenom </a:t>
            </a:r>
            <a:r>
              <a:rPr lang="en-US" err="1"/>
              <a:t>EpiTYPER</a:t>
            </a:r>
            <a:r>
              <a:rPr lang="en-US"/>
              <a:t> assay.</a:t>
            </a:r>
            <a:endParaRPr lang="en-US">
              <a:cs typeface="Calibri"/>
            </a:endParaRPr>
          </a:p>
          <a:p>
            <a:endParaRPr lang="en-US">
              <a:cs typeface="Calibri"/>
            </a:endParaRPr>
          </a:p>
          <a:p>
            <a:r>
              <a:rPr lang="en-US">
                <a:cs typeface="Calibri"/>
              </a:rPr>
              <a:t>Folate - </a:t>
            </a:r>
            <a:r>
              <a:rPr lang="en-US"/>
              <a:t>EWAS 450k (n=5841) of folate and vitamin B-12 intake in 10 cohorts. Folate and vitamin B-12 intakes were calculated from food-frequency questionnaires (FFQs). A meta-analysis was performed to identify significant DMPs and DMRs, and a pathway analysis was performed on the DMR annotated genes. We identified novel epigenetic loci that are associated with folate and vitamin B-12 intake. Interestingly, we found a negative association between folate and DNA methylation. Replication of these methylation loci is necessary in future studies.</a:t>
            </a:r>
            <a:endParaRPr lang="en-US" b="1">
              <a:cs typeface="Calibri"/>
            </a:endParaRPr>
          </a:p>
          <a:p>
            <a:endParaRPr lang="en-US">
              <a:cs typeface="Calibri"/>
            </a:endParaRPr>
          </a:p>
          <a:p>
            <a:r>
              <a:rPr lang="en-US">
                <a:cs typeface="Calibri"/>
              </a:rPr>
              <a:t>Epilepsy – </a:t>
            </a:r>
            <a:r>
              <a:rPr lang="en-US"/>
              <a:t>EWAS in blood and buccal samples between and within 15 monozygotic (MZ) twin pairs discordant for focal or generalized epilepsy. Found DMRs between epilepsy types associated with </a:t>
            </a:r>
            <a:r>
              <a:rPr lang="en-US" i="1"/>
              <a:t>PM20D1</a:t>
            </a:r>
            <a:r>
              <a:rPr lang="en-US"/>
              <a:t> and </a:t>
            </a:r>
            <a:r>
              <a:rPr lang="en-US" i="1"/>
              <a:t>GFPT2</a:t>
            </a:r>
            <a:r>
              <a:rPr lang="en-US"/>
              <a:t> genes in both tissues. Within MZ discordant twin pairs, DMRs associated with </a:t>
            </a:r>
            <a:r>
              <a:rPr lang="en-US" i="1"/>
              <a:t>OTX1</a:t>
            </a:r>
            <a:r>
              <a:rPr lang="en-US"/>
              <a:t> and </a:t>
            </a:r>
            <a:r>
              <a:rPr lang="en-US" i="1"/>
              <a:t>ARID5B</a:t>
            </a:r>
            <a:r>
              <a:rPr lang="en-US"/>
              <a:t> genes for generalized epilepsy and </a:t>
            </a:r>
            <a:r>
              <a:rPr lang="en-US" i="1"/>
              <a:t>TTC39C</a:t>
            </a:r>
            <a:r>
              <a:rPr lang="en-US"/>
              <a:t> and </a:t>
            </a:r>
            <a:r>
              <a:rPr lang="en-US" i="1"/>
              <a:t>DLX5</a:t>
            </a:r>
            <a:r>
              <a:rPr lang="en-US"/>
              <a:t> genes for focal epilepsy. Deepened our understanding of the neurobiology of epilepsy.</a:t>
            </a:r>
            <a:endParaRPr lang="en-US">
              <a:cs typeface="Calibri"/>
            </a:endParaRPr>
          </a:p>
          <a:p>
            <a:endParaRPr lang="en-US">
              <a:cs typeface="Calibri"/>
            </a:endParaRPr>
          </a:p>
          <a:p>
            <a:r>
              <a:rPr lang="en-US">
                <a:cs typeface="Calibri"/>
              </a:rPr>
              <a:t>Plasma – </a:t>
            </a:r>
            <a:r>
              <a:rPr lang="en-US"/>
              <a:t>Weighted gene correlation network analysis (WGCNA) is a systems biology method used for finding gene clusters (modules) with highly correlated methylation levels and for relating them to phenotypic traits. </a:t>
            </a:r>
            <a:r>
              <a:rPr lang="en-US">
                <a:cs typeface="Calibri"/>
              </a:rPr>
              <a:t>Hub genes = 'gene that’s regulating the network' - genes within modules can be associated with traits </a:t>
            </a:r>
          </a:p>
          <a:p>
            <a:endParaRPr lang="en-US">
              <a:cs typeface="Calibri"/>
            </a:endParaRPr>
          </a:p>
        </p:txBody>
      </p:sp>
      <p:sp>
        <p:nvSpPr>
          <p:cNvPr id="4" name="Slide Number Placeholder 3"/>
          <p:cNvSpPr>
            <a:spLocks noGrp="1"/>
          </p:cNvSpPr>
          <p:nvPr>
            <p:ph type="sldNum" sz="quarter" idx="5"/>
          </p:nvPr>
        </p:nvSpPr>
        <p:spPr/>
        <p:txBody>
          <a:bodyPr/>
          <a:lstStyle/>
          <a:p>
            <a:fld id="{C555356D-958C-4D61-B993-D89D4E1AF687}" type="slidenum">
              <a:rPr lang="en-GB"/>
              <a:t>2</a:t>
            </a:fld>
            <a:endParaRPr lang="en-US"/>
          </a:p>
        </p:txBody>
      </p:sp>
    </p:spTree>
    <p:extLst>
      <p:ext uri="{BB962C8B-B14F-4D97-AF65-F5344CB8AC3E}">
        <p14:creationId xmlns:p14="http://schemas.microsoft.com/office/powerpoint/2010/main" val="5334103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a:p>
            <a:endParaRPr lang="en-US"/>
          </a:p>
        </p:txBody>
      </p:sp>
      <p:sp>
        <p:nvSpPr>
          <p:cNvPr id="4" name="Slide Number Placeholder 3"/>
          <p:cNvSpPr>
            <a:spLocks noGrp="1"/>
          </p:cNvSpPr>
          <p:nvPr>
            <p:ph type="sldNum" sz="quarter" idx="5"/>
          </p:nvPr>
        </p:nvSpPr>
        <p:spPr/>
        <p:txBody>
          <a:bodyPr/>
          <a:lstStyle/>
          <a:p>
            <a:fld id="{C555356D-958C-4D61-B993-D89D4E1AF687}" type="slidenum">
              <a:rPr lang="en-GB"/>
              <a:t>3</a:t>
            </a:fld>
            <a:endParaRPr lang="en-US"/>
          </a:p>
        </p:txBody>
      </p:sp>
    </p:spTree>
    <p:extLst>
      <p:ext uri="{BB962C8B-B14F-4D97-AF65-F5344CB8AC3E}">
        <p14:creationId xmlns:p14="http://schemas.microsoft.com/office/powerpoint/2010/main" val="14284316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90000"/>
              </a:lnSpc>
              <a:spcBef>
                <a:spcPts val="1000"/>
              </a:spcBef>
            </a:pPr>
            <a:r>
              <a:rPr lang="en-GB"/>
              <a:t>Models built around </a:t>
            </a:r>
            <a:r>
              <a:rPr lang="en-GB" err="1"/>
              <a:t>Framington</a:t>
            </a:r>
            <a:r>
              <a:rPr lang="en-GB"/>
              <a:t> Heart Study and Women's Health Initiative</a:t>
            </a:r>
            <a:endParaRPr lang="en-US">
              <a:cs typeface="Calibri" panose="020F0502020204030204"/>
            </a:endParaRPr>
          </a:p>
          <a:p>
            <a:pPr>
              <a:lnSpc>
                <a:spcPct val="90000"/>
              </a:lnSpc>
              <a:spcBef>
                <a:spcPts val="1000"/>
              </a:spcBef>
            </a:pPr>
            <a:r>
              <a:rPr lang="en-GB"/>
              <a:t>Applied to GWAS data of ~200,000 </a:t>
            </a:r>
            <a:endParaRPr lang="en-US">
              <a:cs typeface="Calibri"/>
            </a:endParaRPr>
          </a:p>
          <a:p>
            <a:r>
              <a:rPr lang="en-US">
                <a:cs typeface="Calibri"/>
              </a:rPr>
              <a:t>Used 450k and genetic data to predict levels of DNAM</a:t>
            </a:r>
          </a:p>
          <a:p>
            <a:r>
              <a:rPr lang="en-US">
                <a:cs typeface="Calibri"/>
              </a:rPr>
              <a:t>1 </a:t>
            </a:r>
            <a:r>
              <a:rPr lang="en-US" err="1">
                <a:cs typeface="Calibri"/>
              </a:rPr>
              <a:t>cpg</a:t>
            </a:r>
            <a:r>
              <a:rPr lang="en-US">
                <a:cs typeface="Calibri"/>
              </a:rPr>
              <a:t> – 1 model for 65K </a:t>
            </a:r>
            <a:r>
              <a:rPr lang="en-US" err="1">
                <a:cs typeface="Calibri"/>
              </a:rPr>
              <a:t>cpgs</a:t>
            </a:r>
            <a:r>
              <a:rPr lang="en-US">
                <a:cs typeface="Calibri"/>
              </a:rPr>
              <a:t> </a:t>
            </a:r>
          </a:p>
          <a:p>
            <a:r>
              <a:rPr lang="en-US">
                <a:cs typeface="Calibri"/>
              </a:rPr>
              <a:t>Accuracy of </a:t>
            </a:r>
            <a:r>
              <a:rPr lang="en-US" err="1">
                <a:cs typeface="Calibri"/>
              </a:rPr>
              <a:t>pred</a:t>
            </a:r>
            <a:r>
              <a:rPr lang="en-US">
                <a:cs typeface="Calibri"/>
              </a:rPr>
              <a:t> vs measured assessed by spearman's </a:t>
            </a:r>
            <a:r>
              <a:rPr lang="en-US" err="1">
                <a:cs typeface="Calibri"/>
              </a:rPr>
              <a:t>corr</a:t>
            </a:r>
          </a:p>
          <a:p>
            <a:r>
              <a:rPr lang="en-US"/>
              <a:t>Integrative analyses of genetic, DNA methylation and gene expression data found that 38 </a:t>
            </a:r>
            <a:r>
              <a:rPr lang="en-US" err="1"/>
              <a:t>CpGs</a:t>
            </a:r>
            <a:r>
              <a:rPr lang="en-US"/>
              <a:t> may affect breast cancer risk through regulating expression of 21 genes.</a:t>
            </a:r>
            <a:br>
              <a:rPr lang="en-US">
                <a:cs typeface="+mn-lt"/>
              </a:rPr>
            </a:br>
            <a:r>
              <a:rPr lang="en-US"/>
              <a:t>------------------------------</a:t>
            </a:r>
            <a:endParaRPr lang="en-US">
              <a:cs typeface="Calibri"/>
            </a:endParaRPr>
          </a:p>
          <a:p>
            <a:r>
              <a:rPr lang="en-US"/>
              <a:t>Rationale: DNA methylation plays a critical role in breast cancer development. Previous studies have identified DNA methylation marks in white blood cells as promising biomarkers for breast cancer. However, these studies were limited by low statistical power and potential biases. Utilizing a new methodology, we investigated DNA methylation marks for their associations with breast cancer risk.</a:t>
            </a:r>
            <a:endParaRPr lang="en-US">
              <a:cs typeface="Calibri"/>
            </a:endParaRPr>
          </a:p>
          <a:p>
            <a:endParaRPr lang="en-US">
              <a:cs typeface="Calibri"/>
            </a:endParaRPr>
          </a:p>
          <a:p>
            <a:r>
              <a:rPr lang="en-US"/>
              <a:t>Methods: Statistical models were built to predict levels of DNA methylation [from white blood cells] marks using genetic data and 450k. For each CpG, we built a statistical model using allelic dosage data of cis SNPs to predict DNA methylation residuals, following the elastic net method (α=0.50) with ten-fold cross-validation. For each CpG, the predicted DNA methylation level was estimated using its prediction model and the correlation between predicted and measured DNA methylation level was evaluated using Spearman’s correlation.</a:t>
            </a:r>
            <a:endParaRPr lang="en-US">
              <a:cs typeface="Calibri"/>
            </a:endParaRPr>
          </a:p>
          <a:p>
            <a:endParaRPr lang="en-US"/>
          </a:p>
          <a:p>
            <a:r>
              <a:rPr lang="en-US"/>
              <a:t>In total, prediction models for 63,000 </a:t>
            </a:r>
            <a:r>
              <a:rPr lang="en-US" err="1"/>
              <a:t>CpGs</a:t>
            </a:r>
            <a:r>
              <a:rPr lang="en-US"/>
              <a:t> built by using FHS data were externally validated by WHI data.   </a:t>
            </a:r>
            <a:endParaRPr lang="en-US">
              <a:cs typeface="Calibri"/>
            </a:endParaRPr>
          </a:p>
          <a:p>
            <a:endParaRPr lang="en-US"/>
          </a:p>
          <a:p>
            <a:r>
              <a:rPr lang="en-US"/>
              <a:t>Discovery - Framingham Heart Study (N=1,595). Target - The prediction models were validated using data from the Women's Health Initiative (N=883). We applied these models to GWAS data of 122,977 breast cancer cases and 105,974 controls to evaluate if the genetically predicted DNA methylation levels at </a:t>
            </a:r>
            <a:r>
              <a:rPr lang="en-US" err="1"/>
              <a:t>CpGs</a:t>
            </a:r>
            <a:r>
              <a:rPr lang="en-US"/>
              <a:t> are associated with breast cancer risk. All statistical tests were two-sided.</a:t>
            </a:r>
            <a:br>
              <a:rPr lang="en-US">
                <a:cs typeface="+mn-lt"/>
              </a:rPr>
            </a:br>
            <a:br>
              <a:rPr lang="en-US">
                <a:cs typeface="+mn-lt"/>
              </a:rPr>
            </a:br>
            <a:r>
              <a:rPr lang="en-US"/>
              <a:t>Results: Of the 62,938 </a:t>
            </a:r>
            <a:r>
              <a:rPr lang="en-US" err="1"/>
              <a:t>CpGs</a:t>
            </a:r>
            <a:r>
              <a:rPr lang="en-US"/>
              <a:t> investigated, statistically significant associations with breast cancer risk were observed for 450 </a:t>
            </a:r>
            <a:r>
              <a:rPr lang="en-US" err="1"/>
              <a:t>CpGs</a:t>
            </a:r>
            <a:r>
              <a:rPr lang="en-US"/>
              <a:t> at a Bonferroni-corrected threshold of P&lt;7.94 × 10-7, including 45 </a:t>
            </a:r>
            <a:r>
              <a:rPr lang="en-US" err="1"/>
              <a:t>CpGs</a:t>
            </a:r>
            <a:r>
              <a:rPr lang="en-US"/>
              <a:t> residing in 18 genomic regions which have not previously been associated with breast cancer risk. Of the remaining 405 </a:t>
            </a:r>
            <a:r>
              <a:rPr lang="en-US" err="1"/>
              <a:t>CpGs</a:t>
            </a:r>
            <a:r>
              <a:rPr lang="en-US"/>
              <a:t> located within 500 kilobase flaking regions of 70 GWAS-identified breast cancer risk variants, the associations for 11 </a:t>
            </a:r>
            <a:r>
              <a:rPr lang="en-US" err="1"/>
              <a:t>CpGs</a:t>
            </a:r>
            <a:r>
              <a:rPr lang="en-US"/>
              <a:t> were independent of GWAS-identified variants. Integrative analyses of genetic, DNA methylation and gene expression data found that 38 </a:t>
            </a:r>
            <a:r>
              <a:rPr lang="en-US" err="1"/>
              <a:t>CpGs</a:t>
            </a:r>
            <a:r>
              <a:rPr lang="en-US"/>
              <a:t> may affect breast cancer risk through regulating expression of 21 genes.</a:t>
            </a:r>
            <a:br>
              <a:rPr lang="en-US">
                <a:cs typeface="+mn-lt"/>
              </a:rPr>
            </a:br>
            <a:br>
              <a:rPr lang="en-US">
                <a:cs typeface="+mn-lt"/>
              </a:rPr>
            </a:br>
            <a:r>
              <a:rPr lang="en-US"/>
              <a:t>Conclusion: Can identify novel DNA methylation biomarkers for breast cancer risk and can be applied to other diseases. </a:t>
            </a:r>
            <a:endParaRPr lang="en-US">
              <a:cs typeface="Calibri"/>
            </a:endParaRPr>
          </a:p>
          <a:p>
            <a:endParaRPr lang="en-US">
              <a:cs typeface="Calibri"/>
            </a:endParaRPr>
          </a:p>
        </p:txBody>
      </p:sp>
      <p:sp>
        <p:nvSpPr>
          <p:cNvPr id="4" name="Slide Number Placeholder 3"/>
          <p:cNvSpPr>
            <a:spLocks noGrp="1"/>
          </p:cNvSpPr>
          <p:nvPr>
            <p:ph type="sldNum" sz="quarter" idx="5"/>
          </p:nvPr>
        </p:nvSpPr>
        <p:spPr/>
        <p:txBody>
          <a:bodyPr/>
          <a:lstStyle/>
          <a:p>
            <a:fld id="{C555356D-958C-4D61-B993-D89D4E1AF687}" type="slidenum">
              <a:rPr lang="en-GB"/>
              <a:t>4</a:t>
            </a:fld>
            <a:endParaRPr lang="en-US"/>
          </a:p>
        </p:txBody>
      </p:sp>
    </p:spTree>
    <p:extLst>
      <p:ext uri="{BB962C8B-B14F-4D97-AF65-F5344CB8AC3E}">
        <p14:creationId xmlns:p14="http://schemas.microsoft.com/office/powerpoint/2010/main" val="6615467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In this study, we proposed a reference-free method (called MOA: MLM-based omic association) that fits all probes as random effects in an MLM-based association analysis to account for the confounding effects, including the correlations among distal probes induced by the confounding. </a:t>
            </a:r>
          </a:p>
        </p:txBody>
      </p:sp>
      <p:sp>
        <p:nvSpPr>
          <p:cNvPr id="4" name="Slide Number Placeholder 3"/>
          <p:cNvSpPr>
            <a:spLocks noGrp="1"/>
          </p:cNvSpPr>
          <p:nvPr>
            <p:ph type="sldNum" sz="quarter" idx="5"/>
          </p:nvPr>
        </p:nvSpPr>
        <p:spPr/>
        <p:txBody>
          <a:bodyPr/>
          <a:lstStyle/>
          <a:p>
            <a:fld id="{C555356D-958C-4D61-B993-D89D4E1AF687}" type="slidenum">
              <a:rPr lang="en-GB"/>
              <a:t>9</a:t>
            </a:fld>
            <a:endParaRPr lang="en-US"/>
          </a:p>
        </p:txBody>
      </p:sp>
    </p:spTree>
    <p:extLst>
      <p:ext uri="{BB962C8B-B14F-4D97-AF65-F5344CB8AC3E}">
        <p14:creationId xmlns:p14="http://schemas.microsoft.com/office/powerpoint/2010/main" val="37470033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We then extended the method to stratify the probes into multiple random-effect components (called MOMENT: multi-component MLM-based omic association excluding the target) to model a scenario where some probes are much more strongly associated with the phenotype than others. </a:t>
            </a:r>
          </a:p>
          <a:p>
            <a:endParaRPr lang="en-US">
              <a:cs typeface="Calibri"/>
            </a:endParaRPr>
          </a:p>
        </p:txBody>
      </p:sp>
      <p:sp>
        <p:nvSpPr>
          <p:cNvPr id="4" name="Slide Number Placeholder 3"/>
          <p:cNvSpPr>
            <a:spLocks noGrp="1"/>
          </p:cNvSpPr>
          <p:nvPr>
            <p:ph type="sldNum" sz="quarter" idx="5"/>
          </p:nvPr>
        </p:nvSpPr>
        <p:spPr/>
        <p:txBody>
          <a:bodyPr/>
          <a:lstStyle/>
          <a:p>
            <a:fld id="{C555356D-958C-4D61-B993-D89D4E1AF687}" type="slidenum">
              <a:rPr lang="en-GB"/>
              <a:t>10</a:t>
            </a:fld>
            <a:endParaRPr lang="en-US"/>
          </a:p>
        </p:txBody>
      </p:sp>
    </p:spTree>
    <p:extLst>
      <p:ext uri="{BB962C8B-B14F-4D97-AF65-F5344CB8AC3E}">
        <p14:creationId xmlns:p14="http://schemas.microsoft.com/office/powerpoint/2010/main" val="35693351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2BF91C-A3F8-40BF-8A41-9C83131088F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F5E08D9D-6A4B-4D9B-8FE8-E6B1421F286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E4597058-B742-4F86-9931-2D495E83732F}"/>
              </a:ext>
            </a:extLst>
          </p:cNvPr>
          <p:cNvSpPr>
            <a:spLocks noGrp="1"/>
          </p:cNvSpPr>
          <p:nvPr>
            <p:ph type="dt" sz="half" idx="10"/>
          </p:nvPr>
        </p:nvSpPr>
        <p:spPr/>
        <p:txBody>
          <a:bodyPr/>
          <a:lstStyle/>
          <a:p>
            <a:fld id="{9F8DFB4E-6D59-4083-8EAE-CEC5032350B5}" type="datetimeFigureOut">
              <a:rPr lang="en-GB" smtClean="0"/>
              <a:t>25/03/2020</a:t>
            </a:fld>
            <a:endParaRPr lang="en-GB"/>
          </a:p>
        </p:txBody>
      </p:sp>
      <p:sp>
        <p:nvSpPr>
          <p:cNvPr id="5" name="Footer Placeholder 4">
            <a:extLst>
              <a:ext uri="{FF2B5EF4-FFF2-40B4-BE49-F238E27FC236}">
                <a16:creationId xmlns:a16="http://schemas.microsoft.com/office/drawing/2014/main" id="{8057DD2D-DA6D-45C3-8260-91EE603D83B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47B3DB7-27A5-4776-8C7A-2DAB8A87E9E0}"/>
              </a:ext>
            </a:extLst>
          </p:cNvPr>
          <p:cNvSpPr>
            <a:spLocks noGrp="1"/>
          </p:cNvSpPr>
          <p:nvPr>
            <p:ph type="sldNum" sz="quarter" idx="12"/>
          </p:nvPr>
        </p:nvSpPr>
        <p:spPr/>
        <p:txBody>
          <a:bodyPr/>
          <a:lstStyle/>
          <a:p>
            <a:fld id="{5DDD5F08-8C77-4498-928D-5565E3AA8A43}" type="slidenum">
              <a:rPr lang="en-GB" smtClean="0"/>
              <a:t>‹#›</a:t>
            </a:fld>
            <a:endParaRPr lang="en-GB"/>
          </a:p>
        </p:txBody>
      </p:sp>
    </p:spTree>
    <p:extLst>
      <p:ext uri="{BB962C8B-B14F-4D97-AF65-F5344CB8AC3E}">
        <p14:creationId xmlns:p14="http://schemas.microsoft.com/office/powerpoint/2010/main" val="8980994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B82C9E-8077-4EFD-8422-733A5B026146}"/>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9A9EC303-5F23-48F3-AD16-665304E4A94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71C9DB2-4F21-489D-8C58-84EA94A03843}"/>
              </a:ext>
            </a:extLst>
          </p:cNvPr>
          <p:cNvSpPr>
            <a:spLocks noGrp="1"/>
          </p:cNvSpPr>
          <p:nvPr>
            <p:ph type="dt" sz="half" idx="10"/>
          </p:nvPr>
        </p:nvSpPr>
        <p:spPr/>
        <p:txBody>
          <a:bodyPr/>
          <a:lstStyle/>
          <a:p>
            <a:fld id="{9F8DFB4E-6D59-4083-8EAE-CEC5032350B5}" type="datetimeFigureOut">
              <a:rPr lang="en-GB" smtClean="0"/>
              <a:t>25/03/2020</a:t>
            </a:fld>
            <a:endParaRPr lang="en-GB"/>
          </a:p>
        </p:txBody>
      </p:sp>
      <p:sp>
        <p:nvSpPr>
          <p:cNvPr id="5" name="Footer Placeholder 4">
            <a:extLst>
              <a:ext uri="{FF2B5EF4-FFF2-40B4-BE49-F238E27FC236}">
                <a16:creationId xmlns:a16="http://schemas.microsoft.com/office/drawing/2014/main" id="{513D03DA-49F6-4724-8ABE-46C5D7DC419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FCDF81C-2DD6-4C96-B997-0C8345F2119A}"/>
              </a:ext>
            </a:extLst>
          </p:cNvPr>
          <p:cNvSpPr>
            <a:spLocks noGrp="1"/>
          </p:cNvSpPr>
          <p:nvPr>
            <p:ph type="sldNum" sz="quarter" idx="12"/>
          </p:nvPr>
        </p:nvSpPr>
        <p:spPr/>
        <p:txBody>
          <a:bodyPr/>
          <a:lstStyle/>
          <a:p>
            <a:fld id="{5DDD5F08-8C77-4498-928D-5565E3AA8A43}" type="slidenum">
              <a:rPr lang="en-GB" smtClean="0"/>
              <a:t>‹#›</a:t>
            </a:fld>
            <a:endParaRPr lang="en-GB"/>
          </a:p>
        </p:txBody>
      </p:sp>
    </p:spTree>
    <p:extLst>
      <p:ext uri="{BB962C8B-B14F-4D97-AF65-F5344CB8AC3E}">
        <p14:creationId xmlns:p14="http://schemas.microsoft.com/office/powerpoint/2010/main" val="12374253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DBFEB00-FE2D-4732-97D3-FF133AB862D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910AB724-CF5E-4F00-A6BB-A9C5825E9EB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82F774A-79C6-4001-8851-C511B4B3E9E3}"/>
              </a:ext>
            </a:extLst>
          </p:cNvPr>
          <p:cNvSpPr>
            <a:spLocks noGrp="1"/>
          </p:cNvSpPr>
          <p:nvPr>
            <p:ph type="dt" sz="half" idx="10"/>
          </p:nvPr>
        </p:nvSpPr>
        <p:spPr/>
        <p:txBody>
          <a:bodyPr/>
          <a:lstStyle/>
          <a:p>
            <a:fld id="{9F8DFB4E-6D59-4083-8EAE-CEC5032350B5}" type="datetimeFigureOut">
              <a:rPr lang="en-GB" smtClean="0"/>
              <a:t>25/03/2020</a:t>
            </a:fld>
            <a:endParaRPr lang="en-GB"/>
          </a:p>
        </p:txBody>
      </p:sp>
      <p:sp>
        <p:nvSpPr>
          <p:cNvPr id="5" name="Footer Placeholder 4">
            <a:extLst>
              <a:ext uri="{FF2B5EF4-FFF2-40B4-BE49-F238E27FC236}">
                <a16:creationId xmlns:a16="http://schemas.microsoft.com/office/drawing/2014/main" id="{42CFA56D-D1C1-4989-A13C-F4F1CFCD20F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6F558B2-1BC3-45C8-99AB-1B15FCB2C9D4}"/>
              </a:ext>
            </a:extLst>
          </p:cNvPr>
          <p:cNvSpPr>
            <a:spLocks noGrp="1"/>
          </p:cNvSpPr>
          <p:nvPr>
            <p:ph type="sldNum" sz="quarter" idx="12"/>
          </p:nvPr>
        </p:nvSpPr>
        <p:spPr/>
        <p:txBody>
          <a:bodyPr/>
          <a:lstStyle/>
          <a:p>
            <a:fld id="{5DDD5F08-8C77-4498-928D-5565E3AA8A43}" type="slidenum">
              <a:rPr lang="en-GB" smtClean="0"/>
              <a:t>‹#›</a:t>
            </a:fld>
            <a:endParaRPr lang="en-GB"/>
          </a:p>
        </p:txBody>
      </p:sp>
    </p:spTree>
    <p:extLst>
      <p:ext uri="{BB962C8B-B14F-4D97-AF65-F5344CB8AC3E}">
        <p14:creationId xmlns:p14="http://schemas.microsoft.com/office/powerpoint/2010/main" val="5012503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835EAB-DC4D-45F4-A11B-EDA8B214C63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8FCDE11-2C4B-4E23-9B2A-AC95ADDA24D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751A21A-02F2-4C76-AC51-D3F0D18732DB}"/>
              </a:ext>
            </a:extLst>
          </p:cNvPr>
          <p:cNvSpPr>
            <a:spLocks noGrp="1"/>
          </p:cNvSpPr>
          <p:nvPr>
            <p:ph type="dt" sz="half" idx="10"/>
          </p:nvPr>
        </p:nvSpPr>
        <p:spPr/>
        <p:txBody>
          <a:bodyPr/>
          <a:lstStyle/>
          <a:p>
            <a:fld id="{9F8DFB4E-6D59-4083-8EAE-CEC5032350B5}" type="datetimeFigureOut">
              <a:rPr lang="en-GB" smtClean="0"/>
              <a:t>25/03/2020</a:t>
            </a:fld>
            <a:endParaRPr lang="en-GB"/>
          </a:p>
        </p:txBody>
      </p:sp>
      <p:sp>
        <p:nvSpPr>
          <p:cNvPr id="5" name="Footer Placeholder 4">
            <a:extLst>
              <a:ext uri="{FF2B5EF4-FFF2-40B4-BE49-F238E27FC236}">
                <a16:creationId xmlns:a16="http://schemas.microsoft.com/office/drawing/2014/main" id="{784A319A-C1AA-4976-A4CF-59774D88FAD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6D9DE7D-55C8-4F23-866A-0BEA7F2348FC}"/>
              </a:ext>
            </a:extLst>
          </p:cNvPr>
          <p:cNvSpPr>
            <a:spLocks noGrp="1"/>
          </p:cNvSpPr>
          <p:nvPr>
            <p:ph type="sldNum" sz="quarter" idx="12"/>
          </p:nvPr>
        </p:nvSpPr>
        <p:spPr/>
        <p:txBody>
          <a:bodyPr/>
          <a:lstStyle/>
          <a:p>
            <a:fld id="{5DDD5F08-8C77-4498-928D-5565E3AA8A43}" type="slidenum">
              <a:rPr lang="en-GB" smtClean="0"/>
              <a:t>‹#›</a:t>
            </a:fld>
            <a:endParaRPr lang="en-GB"/>
          </a:p>
        </p:txBody>
      </p:sp>
    </p:spTree>
    <p:extLst>
      <p:ext uri="{BB962C8B-B14F-4D97-AF65-F5344CB8AC3E}">
        <p14:creationId xmlns:p14="http://schemas.microsoft.com/office/powerpoint/2010/main" val="18303803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CE558E-7ACD-48AD-8C09-36AA94FEBF8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085CDCDF-4A51-46D1-B58C-2860601318A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10489D3-76D3-4CD0-8B35-E30BC7D8CDE0}"/>
              </a:ext>
            </a:extLst>
          </p:cNvPr>
          <p:cNvSpPr>
            <a:spLocks noGrp="1"/>
          </p:cNvSpPr>
          <p:nvPr>
            <p:ph type="dt" sz="half" idx="10"/>
          </p:nvPr>
        </p:nvSpPr>
        <p:spPr/>
        <p:txBody>
          <a:bodyPr/>
          <a:lstStyle/>
          <a:p>
            <a:fld id="{9F8DFB4E-6D59-4083-8EAE-CEC5032350B5}" type="datetimeFigureOut">
              <a:rPr lang="en-GB" smtClean="0"/>
              <a:t>25/03/2020</a:t>
            </a:fld>
            <a:endParaRPr lang="en-GB"/>
          </a:p>
        </p:txBody>
      </p:sp>
      <p:sp>
        <p:nvSpPr>
          <p:cNvPr id="5" name="Footer Placeholder 4">
            <a:extLst>
              <a:ext uri="{FF2B5EF4-FFF2-40B4-BE49-F238E27FC236}">
                <a16:creationId xmlns:a16="http://schemas.microsoft.com/office/drawing/2014/main" id="{58F3A609-FD06-49D3-A326-A1D959F84C9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979CBFB-AE80-4029-A097-4B68F8718B85}"/>
              </a:ext>
            </a:extLst>
          </p:cNvPr>
          <p:cNvSpPr>
            <a:spLocks noGrp="1"/>
          </p:cNvSpPr>
          <p:nvPr>
            <p:ph type="sldNum" sz="quarter" idx="12"/>
          </p:nvPr>
        </p:nvSpPr>
        <p:spPr/>
        <p:txBody>
          <a:bodyPr/>
          <a:lstStyle/>
          <a:p>
            <a:fld id="{5DDD5F08-8C77-4498-928D-5565E3AA8A43}" type="slidenum">
              <a:rPr lang="en-GB" smtClean="0"/>
              <a:t>‹#›</a:t>
            </a:fld>
            <a:endParaRPr lang="en-GB"/>
          </a:p>
        </p:txBody>
      </p:sp>
    </p:spTree>
    <p:extLst>
      <p:ext uri="{BB962C8B-B14F-4D97-AF65-F5344CB8AC3E}">
        <p14:creationId xmlns:p14="http://schemas.microsoft.com/office/powerpoint/2010/main" val="10896195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3C324B-099B-447E-9851-174CA1C860A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A3DAC9F4-9A69-498E-BD1D-56FF03E204F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57E04D42-8124-46E2-9CC3-B5374AA4AE0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5F5F2726-31D3-46BD-907C-D0F666DA5D64}"/>
              </a:ext>
            </a:extLst>
          </p:cNvPr>
          <p:cNvSpPr>
            <a:spLocks noGrp="1"/>
          </p:cNvSpPr>
          <p:nvPr>
            <p:ph type="dt" sz="half" idx="10"/>
          </p:nvPr>
        </p:nvSpPr>
        <p:spPr/>
        <p:txBody>
          <a:bodyPr/>
          <a:lstStyle/>
          <a:p>
            <a:fld id="{9F8DFB4E-6D59-4083-8EAE-CEC5032350B5}" type="datetimeFigureOut">
              <a:rPr lang="en-GB" smtClean="0"/>
              <a:t>25/03/2020</a:t>
            </a:fld>
            <a:endParaRPr lang="en-GB"/>
          </a:p>
        </p:txBody>
      </p:sp>
      <p:sp>
        <p:nvSpPr>
          <p:cNvPr id="6" name="Footer Placeholder 5">
            <a:extLst>
              <a:ext uri="{FF2B5EF4-FFF2-40B4-BE49-F238E27FC236}">
                <a16:creationId xmlns:a16="http://schemas.microsoft.com/office/drawing/2014/main" id="{F2D6D487-C5E2-43BE-8817-BD19CF5705F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DB1925C-95D8-469B-95E2-789A693A7D40}"/>
              </a:ext>
            </a:extLst>
          </p:cNvPr>
          <p:cNvSpPr>
            <a:spLocks noGrp="1"/>
          </p:cNvSpPr>
          <p:nvPr>
            <p:ph type="sldNum" sz="quarter" idx="12"/>
          </p:nvPr>
        </p:nvSpPr>
        <p:spPr/>
        <p:txBody>
          <a:bodyPr/>
          <a:lstStyle/>
          <a:p>
            <a:fld id="{5DDD5F08-8C77-4498-928D-5565E3AA8A43}" type="slidenum">
              <a:rPr lang="en-GB" smtClean="0"/>
              <a:t>‹#›</a:t>
            </a:fld>
            <a:endParaRPr lang="en-GB"/>
          </a:p>
        </p:txBody>
      </p:sp>
    </p:spTree>
    <p:extLst>
      <p:ext uri="{BB962C8B-B14F-4D97-AF65-F5344CB8AC3E}">
        <p14:creationId xmlns:p14="http://schemas.microsoft.com/office/powerpoint/2010/main" val="34762652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9F7FAA-D71F-4391-AB16-68A2A6BE0675}"/>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26C55205-57C4-4E4C-AA9D-C8013BEFBD9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4901C96-76B4-4C11-94CC-586DCDFF294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48102DD8-8F4F-46CF-9FCB-FA4D9B0B8CB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2BC777E-E340-4253-A898-61A6BC8F3EA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76AC1F8B-43F6-4BDE-9353-D6B31F8D2CC6}"/>
              </a:ext>
            </a:extLst>
          </p:cNvPr>
          <p:cNvSpPr>
            <a:spLocks noGrp="1"/>
          </p:cNvSpPr>
          <p:nvPr>
            <p:ph type="dt" sz="half" idx="10"/>
          </p:nvPr>
        </p:nvSpPr>
        <p:spPr/>
        <p:txBody>
          <a:bodyPr/>
          <a:lstStyle/>
          <a:p>
            <a:fld id="{9F8DFB4E-6D59-4083-8EAE-CEC5032350B5}" type="datetimeFigureOut">
              <a:rPr lang="en-GB" smtClean="0"/>
              <a:t>25/03/2020</a:t>
            </a:fld>
            <a:endParaRPr lang="en-GB"/>
          </a:p>
        </p:txBody>
      </p:sp>
      <p:sp>
        <p:nvSpPr>
          <p:cNvPr id="8" name="Footer Placeholder 7">
            <a:extLst>
              <a:ext uri="{FF2B5EF4-FFF2-40B4-BE49-F238E27FC236}">
                <a16:creationId xmlns:a16="http://schemas.microsoft.com/office/drawing/2014/main" id="{908D2ACD-5994-4852-9B4E-BF275B225491}"/>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1216EA88-38E3-4435-93AB-2C660F2CC767}"/>
              </a:ext>
            </a:extLst>
          </p:cNvPr>
          <p:cNvSpPr>
            <a:spLocks noGrp="1"/>
          </p:cNvSpPr>
          <p:nvPr>
            <p:ph type="sldNum" sz="quarter" idx="12"/>
          </p:nvPr>
        </p:nvSpPr>
        <p:spPr/>
        <p:txBody>
          <a:bodyPr/>
          <a:lstStyle/>
          <a:p>
            <a:fld id="{5DDD5F08-8C77-4498-928D-5565E3AA8A43}" type="slidenum">
              <a:rPr lang="en-GB" smtClean="0"/>
              <a:t>‹#›</a:t>
            </a:fld>
            <a:endParaRPr lang="en-GB"/>
          </a:p>
        </p:txBody>
      </p:sp>
    </p:spTree>
    <p:extLst>
      <p:ext uri="{BB962C8B-B14F-4D97-AF65-F5344CB8AC3E}">
        <p14:creationId xmlns:p14="http://schemas.microsoft.com/office/powerpoint/2010/main" val="19444180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BE59F-B1C6-4591-A9B9-0CB180E56F50}"/>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CB240C37-22D0-4F6D-820A-C989AA564855}"/>
              </a:ext>
            </a:extLst>
          </p:cNvPr>
          <p:cNvSpPr>
            <a:spLocks noGrp="1"/>
          </p:cNvSpPr>
          <p:nvPr>
            <p:ph type="dt" sz="half" idx="10"/>
          </p:nvPr>
        </p:nvSpPr>
        <p:spPr/>
        <p:txBody>
          <a:bodyPr/>
          <a:lstStyle/>
          <a:p>
            <a:fld id="{9F8DFB4E-6D59-4083-8EAE-CEC5032350B5}" type="datetimeFigureOut">
              <a:rPr lang="en-GB" smtClean="0"/>
              <a:t>25/03/2020</a:t>
            </a:fld>
            <a:endParaRPr lang="en-GB"/>
          </a:p>
        </p:txBody>
      </p:sp>
      <p:sp>
        <p:nvSpPr>
          <p:cNvPr id="4" name="Footer Placeholder 3">
            <a:extLst>
              <a:ext uri="{FF2B5EF4-FFF2-40B4-BE49-F238E27FC236}">
                <a16:creationId xmlns:a16="http://schemas.microsoft.com/office/drawing/2014/main" id="{80164299-C245-4171-B58A-89C688A0F45D}"/>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A118CE4E-2890-420C-8B02-DC9A59E789F9}"/>
              </a:ext>
            </a:extLst>
          </p:cNvPr>
          <p:cNvSpPr>
            <a:spLocks noGrp="1"/>
          </p:cNvSpPr>
          <p:nvPr>
            <p:ph type="sldNum" sz="quarter" idx="12"/>
          </p:nvPr>
        </p:nvSpPr>
        <p:spPr/>
        <p:txBody>
          <a:bodyPr/>
          <a:lstStyle/>
          <a:p>
            <a:fld id="{5DDD5F08-8C77-4498-928D-5565E3AA8A43}" type="slidenum">
              <a:rPr lang="en-GB" smtClean="0"/>
              <a:t>‹#›</a:t>
            </a:fld>
            <a:endParaRPr lang="en-GB"/>
          </a:p>
        </p:txBody>
      </p:sp>
    </p:spTree>
    <p:extLst>
      <p:ext uri="{BB962C8B-B14F-4D97-AF65-F5344CB8AC3E}">
        <p14:creationId xmlns:p14="http://schemas.microsoft.com/office/powerpoint/2010/main" val="41546587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5AFE7AC-8085-4AB6-87BA-2B3BA8202BEE}"/>
              </a:ext>
            </a:extLst>
          </p:cNvPr>
          <p:cNvSpPr>
            <a:spLocks noGrp="1"/>
          </p:cNvSpPr>
          <p:nvPr>
            <p:ph type="dt" sz="half" idx="10"/>
          </p:nvPr>
        </p:nvSpPr>
        <p:spPr/>
        <p:txBody>
          <a:bodyPr/>
          <a:lstStyle/>
          <a:p>
            <a:fld id="{9F8DFB4E-6D59-4083-8EAE-CEC5032350B5}" type="datetimeFigureOut">
              <a:rPr lang="en-GB" smtClean="0"/>
              <a:t>25/03/2020</a:t>
            </a:fld>
            <a:endParaRPr lang="en-GB"/>
          </a:p>
        </p:txBody>
      </p:sp>
      <p:sp>
        <p:nvSpPr>
          <p:cNvPr id="3" name="Footer Placeholder 2">
            <a:extLst>
              <a:ext uri="{FF2B5EF4-FFF2-40B4-BE49-F238E27FC236}">
                <a16:creationId xmlns:a16="http://schemas.microsoft.com/office/drawing/2014/main" id="{9584DC2A-D02D-4FCF-B3FB-BB1F420400A0}"/>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40E0582A-9F34-42D9-B980-2DA9B10797CC}"/>
              </a:ext>
            </a:extLst>
          </p:cNvPr>
          <p:cNvSpPr>
            <a:spLocks noGrp="1"/>
          </p:cNvSpPr>
          <p:nvPr>
            <p:ph type="sldNum" sz="quarter" idx="12"/>
          </p:nvPr>
        </p:nvSpPr>
        <p:spPr/>
        <p:txBody>
          <a:bodyPr/>
          <a:lstStyle/>
          <a:p>
            <a:fld id="{5DDD5F08-8C77-4498-928D-5565E3AA8A43}" type="slidenum">
              <a:rPr lang="en-GB" smtClean="0"/>
              <a:t>‹#›</a:t>
            </a:fld>
            <a:endParaRPr lang="en-GB"/>
          </a:p>
        </p:txBody>
      </p:sp>
    </p:spTree>
    <p:extLst>
      <p:ext uri="{BB962C8B-B14F-4D97-AF65-F5344CB8AC3E}">
        <p14:creationId xmlns:p14="http://schemas.microsoft.com/office/powerpoint/2010/main" val="36369335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A4AB3-0FCF-4996-B806-E6C4EBE737C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7A95C13F-5D21-4ACF-A99B-E9A3C45C4B7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0E56BA10-6CE2-4D0D-B06A-11BCC2DB58A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C9C21FE-DA22-45E0-B188-4135D048A53D}"/>
              </a:ext>
            </a:extLst>
          </p:cNvPr>
          <p:cNvSpPr>
            <a:spLocks noGrp="1"/>
          </p:cNvSpPr>
          <p:nvPr>
            <p:ph type="dt" sz="half" idx="10"/>
          </p:nvPr>
        </p:nvSpPr>
        <p:spPr/>
        <p:txBody>
          <a:bodyPr/>
          <a:lstStyle/>
          <a:p>
            <a:fld id="{9F8DFB4E-6D59-4083-8EAE-CEC5032350B5}" type="datetimeFigureOut">
              <a:rPr lang="en-GB" smtClean="0"/>
              <a:t>25/03/2020</a:t>
            </a:fld>
            <a:endParaRPr lang="en-GB"/>
          </a:p>
        </p:txBody>
      </p:sp>
      <p:sp>
        <p:nvSpPr>
          <p:cNvPr id="6" name="Footer Placeholder 5">
            <a:extLst>
              <a:ext uri="{FF2B5EF4-FFF2-40B4-BE49-F238E27FC236}">
                <a16:creationId xmlns:a16="http://schemas.microsoft.com/office/drawing/2014/main" id="{6BFDAC80-687D-4C0C-AEE7-DE5B31CF5936}"/>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0B746A8-0F6B-41D3-BA0C-B58137731D68}"/>
              </a:ext>
            </a:extLst>
          </p:cNvPr>
          <p:cNvSpPr>
            <a:spLocks noGrp="1"/>
          </p:cNvSpPr>
          <p:nvPr>
            <p:ph type="sldNum" sz="quarter" idx="12"/>
          </p:nvPr>
        </p:nvSpPr>
        <p:spPr/>
        <p:txBody>
          <a:bodyPr/>
          <a:lstStyle/>
          <a:p>
            <a:fld id="{5DDD5F08-8C77-4498-928D-5565E3AA8A43}" type="slidenum">
              <a:rPr lang="en-GB" smtClean="0"/>
              <a:t>‹#›</a:t>
            </a:fld>
            <a:endParaRPr lang="en-GB"/>
          </a:p>
        </p:txBody>
      </p:sp>
    </p:spTree>
    <p:extLst>
      <p:ext uri="{BB962C8B-B14F-4D97-AF65-F5344CB8AC3E}">
        <p14:creationId xmlns:p14="http://schemas.microsoft.com/office/powerpoint/2010/main" val="31706789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F2E64D-2730-4539-801B-55837342AF8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E0FDCCDF-DD59-45E0-AC65-B7224CC2E9B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EC159113-11BE-40DB-AFEC-6FECF658ED2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3CB7B2-DECA-4E45-974E-ED489DF3866E}"/>
              </a:ext>
            </a:extLst>
          </p:cNvPr>
          <p:cNvSpPr>
            <a:spLocks noGrp="1"/>
          </p:cNvSpPr>
          <p:nvPr>
            <p:ph type="dt" sz="half" idx="10"/>
          </p:nvPr>
        </p:nvSpPr>
        <p:spPr/>
        <p:txBody>
          <a:bodyPr/>
          <a:lstStyle/>
          <a:p>
            <a:fld id="{9F8DFB4E-6D59-4083-8EAE-CEC5032350B5}" type="datetimeFigureOut">
              <a:rPr lang="en-GB" smtClean="0"/>
              <a:t>25/03/2020</a:t>
            </a:fld>
            <a:endParaRPr lang="en-GB"/>
          </a:p>
        </p:txBody>
      </p:sp>
      <p:sp>
        <p:nvSpPr>
          <p:cNvPr id="6" name="Footer Placeholder 5">
            <a:extLst>
              <a:ext uri="{FF2B5EF4-FFF2-40B4-BE49-F238E27FC236}">
                <a16:creationId xmlns:a16="http://schemas.microsoft.com/office/drawing/2014/main" id="{CC7621C7-2396-4AEF-9745-0875BF1B52F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FE97404-0153-448A-B5ED-1946757D36EB}"/>
              </a:ext>
            </a:extLst>
          </p:cNvPr>
          <p:cNvSpPr>
            <a:spLocks noGrp="1"/>
          </p:cNvSpPr>
          <p:nvPr>
            <p:ph type="sldNum" sz="quarter" idx="12"/>
          </p:nvPr>
        </p:nvSpPr>
        <p:spPr/>
        <p:txBody>
          <a:bodyPr/>
          <a:lstStyle/>
          <a:p>
            <a:fld id="{5DDD5F08-8C77-4498-928D-5565E3AA8A43}" type="slidenum">
              <a:rPr lang="en-GB" smtClean="0"/>
              <a:t>‹#›</a:t>
            </a:fld>
            <a:endParaRPr lang="en-GB"/>
          </a:p>
        </p:txBody>
      </p:sp>
    </p:spTree>
    <p:extLst>
      <p:ext uri="{BB962C8B-B14F-4D97-AF65-F5344CB8AC3E}">
        <p14:creationId xmlns:p14="http://schemas.microsoft.com/office/powerpoint/2010/main" val="2396185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F287412-0936-456C-945A-57F2A111A87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4B0D9F4B-0517-42E9-B63B-D391251A6D0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293A6F1-94CB-43D8-84E7-0F85DB05A3D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F8DFB4E-6D59-4083-8EAE-CEC5032350B5}" type="datetimeFigureOut">
              <a:rPr lang="en-GB" smtClean="0"/>
              <a:t>25/03/2020</a:t>
            </a:fld>
            <a:endParaRPr lang="en-GB"/>
          </a:p>
        </p:txBody>
      </p:sp>
      <p:sp>
        <p:nvSpPr>
          <p:cNvPr id="5" name="Footer Placeholder 4">
            <a:extLst>
              <a:ext uri="{FF2B5EF4-FFF2-40B4-BE49-F238E27FC236}">
                <a16:creationId xmlns:a16="http://schemas.microsoft.com/office/drawing/2014/main" id="{005CE51C-B17A-477A-9EC0-98694FEFA14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3705958D-4B5B-4E99-850E-C39FA4D1186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DDD5F08-8C77-4498-928D-5565E3AA8A43}" type="slidenum">
              <a:rPr lang="en-GB" smtClean="0"/>
              <a:t>‹#›</a:t>
            </a:fld>
            <a:endParaRPr lang="en-GB"/>
          </a:p>
        </p:txBody>
      </p:sp>
    </p:spTree>
    <p:extLst>
      <p:ext uri="{BB962C8B-B14F-4D97-AF65-F5344CB8AC3E}">
        <p14:creationId xmlns:p14="http://schemas.microsoft.com/office/powerpoint/2010/main" val="15981077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www.ncbi.nlm.nih.gov/pubmed/28410574" TargetMode="External"/><Relationship Id="rId2" Type="http://schemas.openxmlformats.org/officeDocument/2006/relationships/hyperlink" Target="https://www.ncbi.nlm.nih.gov/pubmed/30099476"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ahajournals.org/doi/full/10.1161/STROKEAHA.118.023436?url_ver=Z39.88-2003&amp;rfr_id=ori%3Arid%3Acrossref.org&amp;rfr_dat=cr_pub%3Dpubmed" TargetMode="External"/><Relationship Id="rId7" Type="http://schemas.openxmlformats.org/officeDocument/2006/relationships/hyperlink" Target="https://www.ncbi.nlm.nih.gov/pubmed/31167428"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hyperlink" Target="https://www.ncbi.nlm.nih.gov/pubmed/31152171" TargetMode="External"/><Relationship Id="rId5" Type="http://schemas.openxmlformats.org/officeDocument/2006/relationships/hyperlink" Target="https://www.futuremedicine.com/doi/full/10.2217/epi-2018-0136" TargetMode="External"/><Relationship Id="rId4" Type="http://schemas.openxmlformats.org/officeDocument/2006/relationships/hyperlink" Target="https://academic.oup.com/ajcn/advance-article/doi/10.1093/ajcn/nqz031/5511461"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s://www.ncbi.nlm.nih.gov/pubmed/31142478"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s://ehp.niehs.nih.gov/doi/full/10.1289/EHP4522"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www.ncbi.nlm.nih.gov/pubmed/31143935"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ncbi.nlm.nih.gov/pubmed/31144443"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www.ncbi.nlm.nih.gov/pubmed/31156022"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www.ncbi.nlm.nih.gov/pubmed/31155008"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www.ncbi.nlm.nih.gov/pubmed/31138268"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F84230-1342-4C38-BD2A-A39BDDA65CB9}"/>
              </a:ext>
            </a:extLst>
          </p:cNvPr>
          <p:cNvSpPr>
            <a:spLocks noGrp="1"/>
          </p:cNvSpPr>
          <p:nvPr>
            <p:ph type="ctrTitle"/>
          </p:nvPr>
        </p:nvSpPr>
        <p:spPr>
          <a:xfrm>
            <a:off x="-1371289" y="-1571772"/>
            <a:ext cx="9144000" cy="2387600"/>
          </a:xfrm>
        </p:spPr>
        <p:txBody>
          <a:bodyPr>
            <a:normAutofit/>
          </a:bodyPr>
          <a:lstStyle/>
          <a:p>
            <a:r>
              <a:rPr lang="en-GB"/>
              <a:t>Journal club 10/06/19</a:t>
            </a:r>
            <a:br>
              <a:rPr lang="en-GB"/>
            </a:br>
            <a:br>
              <a:rPr lang="en-GB"/>
            </a:br>
            <a:r>
              <a:rPr lang="en-GB" sz="4000">
                <a:cs typeface="Calibri Light"/>
              </a:rPr>
              <a:t>Nancy and Matt </a:t>
            </a:r>
          </a:p>
        </p:txBody>
      </p:sp>
    </p:spTree>
    <p:extLst>
      <p:ext uri="{BB962C8B-B14F-4D97-AF65-F5344CB8AC3E}">
        <p14:creationId xmlns:p14="http://schemas.microsoft.com/office/powerpoint/2010/main" val="33959843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4D719-BC9D-4C39-A4AF-26C86D26FEFD}"/>
              </a:ext>
            </a:extLst>
          </p:cNvPr>
          <p:cNvSpPr>
            <a:spLocks noGrp="1"/>
          </p:cNvSpPr>
          <p:nvPr>
            <p:ph type="title"/>
          </p:nvPr>
        </p:nvSpPr>
        <p:spPr/>
        <p:txBody>
          <a:bodyPr/>
          <a:lstStyle/>
          <a:p>
            <a:r>
              <a:rPr lang="en-GB">
                <a:cs typeface="Calibri Light"/>
              </a:rPr>
              <a:t>OSCA method MOMENT</a:t>
            </a:r>
            <a:endParaRPr lang="en-GB"/>
          </a:p>
        </p:txBody>
      </p:sp>
      <p:sp>
        <p:nvSpPr>
          <p:cNvPr id="3" name="Content Placeholder 2">
            <a:extLst>
              <a:ext uri="{FF2B5EF4-FFF2-40B4-BE49-F238E27FC236}">
                <a16:creationId xmlns:a16="http://schemas.microsoft.com/office/drawing/2014/main" id="{26088AD3-0226-439E-9793-81540E82F564}"/>
              </a:ext>
            </a:extLst>
          </p:cNvPr>
          <p:cNvSpPr>
            <a:spLocks noGrp="1"/>
          </p:cNvSpPr>
          <p:nvPr>
            <p:ph idx="1"/>
          </p:nvPr>
        </p:nvSpPr>
        <p:spPr/>
        <p:txBody>
          <a:bodyPr vert="horz" lIns="91440" tIns="45720" rIns="91440" bIns="45720" rtlCol="0" anchor="t">
            <a:normAutofit/>
          </a:bodyPr>
          <a:lstStyle/>
          <a:p>
            <a:pPr marL="0" indent="0">
              <a:buNone/>
            </a:pPr>
            <a:r>
              <a:rPr lang="en-GB">
                <a:cs typeface="Calibri" panose="020F0502020204030204"/>
              </a:rPr>
              <a:t>MOA assumes a single distribution for all CpG effects.  However, if cell composition associated with the phenotype of interest, then CpG sites associated with cell composition will have a different effect distribution.</a:t>
            </a:r>
          </a:p>
          <a:p>
            <a:pPr marL="0" indent="0">
              <a:buNone/>
            </a:pPr>
            <a:r>
              <a:rPr lang="en-GB">
                <a:cs typeface="Calibri" panose="020F0502020204030204"/>
              </a:rPr>
              <a:t>MOMENT: break up </a:t>
            </a:r>
            <a:r>
              <a:rPr lang="en-GB">
                <a:ea typeface="+mn-lt"/>
                <a:cs typeface="+mn-lt"/>
              </a:rPr>
              <a:t>the Wu term into CpG sites associated with cell count and those not associated to allow different distributions.</a:t>
            </a:r>
            <a:endParaRPr lang="en-GB">
              <a:cs typeface="Calibri" panose="020F0502020204030204"/>
            </a:endParaRPr>
          </a:p>
        </p:txBody>
      </p:sp>
    </p:spTree>
    <p:extLst>
      <p:ext uri="{BB962C8B-B14F-4D97-AF65-F5344CB8AC3E}">
        <p14:creationId xmlns:p14="http://schemas.microsoft.com/office/powerpoint/2010/main" val="13073205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0D745E-E350-4413-93B7-9212A9562757}"/>
              </a:ext>
            </a:extLst>
          </p:cNvPr>
          <p:cNvSpPr>
            <a:spLocks noGrp="1"/>
          </p:cNvSpPr>
          <p:nvPr>
            <p:ph type="title"/>
          </p:nvPr>
        </p:nvSpPr>
        <p:spPr/>
        <p:txBody>
          <a:bodyPr/>
          <a:lstStyle/>
          <a:p>
            <a:r>
              <a:rPr lang="en-GB">
                <a:cs typeface="Calibri Light"/>
              </a:rPr>
              <a:t>OSCA methods MOA and MOMENT for EWAS</a:t>
            </a:r>
            <a:endParaRPr lang="en-GB"/>
          </a:p>
        </p:txBody>
      </p:sp>
      <p:pic>
        <p:nvPicPr>
          <p:cNvPr id="4" name="Picture 4" descr="A screenshot of a cell phone&#10;&#10;Description generated with high confidence">
            <a:extLst>
              <a:ext uri="{FF2B5EF4-FFF2-40B4-BE49-F238E27FC236}">
                <a16:creationId xmlns:a16="http://schemas.microsoft.com/office/drawing/2014/main" id="{C211515C-44B4-41C0-BE68-926ED7E5F89A}"/>
              </a:ext>
            </a:extLst>
          </p:cNvPr>
          <p:cNvPicPr>
            <a:picLocks noChangeAspect="1"/>
          </p:cNvPicPr>
          <p:nvPr/>
        </p:nvPicPr>
        <p:blipFill>
          <a:blip r:embed="rId2"/>
          <a:stretch>
            <a:fillRect/>
          </a:stretch>
        </p:blipFill>
        <p:spPr>
          <a:xfrm>
            <a:off x="3079776" y="2187658"/>
            <a:ext cx="4668304" cy="2316248"/>
          </a:xfrm>
          <a:prstGeom prst="rect">
            <a:avLst/>
          </a:prstGeom>
        </p:spPr>
      </p:pic>
      <p:sp>
        <p:nvSpPr>
          <p:cNvPr id="8" name="TextBox 7">
            <a:extLst>
              <a:ext uri="{FF2B5EF4-FFF2-40B4-BE49-F238E27FC236}">
                <a16:creationId xmlns:a16="http://schemas.microsoft.com/office/drawing/2014/main" id="{30B0754F-A9FB-4024-AAEE-BC5EAFDAEE7E}"/>
              </a:ext>
            </a:extLst>
          </p:cNvPr>
          <p:cNvSpPr txBox="1"/>
          <p:nvPr/>
        </p:nvSpPr>
        <p:spPr>
          <a:xfrm>
            <a:off x="798162" y="1353517"/>
            <a:ext cx="10001571"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a:cs typeface="Calibri"/>
              </a:rPr>
              <a:t>EWAS simulations with cell type composition variation in the DNAm data.</a:t>
            </a:r>
            <a:endParaRPr lang="en-GB"/>
          </a:p>
          <a:p>
            <a:endParaRPr lang="en-GB"/>
          </a:p>
          <a:p>
            <a:r>
              <a:rPr lang="en-GB" b="1"/>
              <a:t>Scenario 1</a:t>
            </a:r>
            <a:r>
              <a:rPr lang="en-GB"/>
              <a:t>: some CpG sites associated but cell type composition </a:t>
            </a:r>
            <a:r>
              <a:rPr lang="en-GB" i="1" u="sng"/>
              <a:t>not</a:t>
            </a:r>
            <a:r>
              <a:rPr lang="en-GB"/>
              <a:t> associated with the phenotype</a:t>
            </a:r>
            <a:endParaRPr lang="en-GB">
              <a:cs typeface="Calibri"/>
            </a:endParaRPr>
          </a:p>
        </p:txBody>
      </p:sp>
      <p:pic>
        <p:nvPicPr>
          <p:cNvPr id="10" name="Picture 10" descr="A screenshot of a computer&#10;&#10;Description generated with very high confidence">
            <a:extLst>
              <a:ext uri="{FF2B5EF4-FFF2-40B4-BE49-F238E27FC236}">
                <a16:creationId xmlns:a16="http://schemas.microsoft.com/office/drawing/2014/main" id="{631F1563-CA48-4B1E-9B10-BC162C03B7DA}"/>
              </a:ext>
            </a:extLst>
          </p:cNvPr>
          <p:cNvPicPr>
            <a:picLocks noChangeAspect="1"/>
          </p:cNvPicPr>
          <p:nvPr/>
        </p:nvPicPr>
        <p:blipFill rotWithShape="1">
          <a:blip r:embed="rId3"/>
          <a:srcRect l="15568" t="24829" r="9914" b="29231"/>
          <a:stretch/>
        </p:blipFill>
        <p:spPr>
          <a:xfrm>
            <a:off x="2836093" y="4271201"/>
            <a:ext cx="5155335" cy="2552564"/>
          </a:xfrm>
          <a:prstGeom prst="rect">
            <a:avLst/>
          </a:prstGeom>
        </p:spPr>
      </p:pic>
    </p:spTree>
    <p:extLst>
      <p:ext uri="{BB962C8B-B14F-4D97-AF65-F5344CB8AC3E}">
        <p14:creationId xmlns:p14="http://schemas.microsoft.com/office/powerpoint/2010/main" val="38108651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0D745E-E350-4413-93B7-9212A9562757}"/>
              </a:ext>
            </a:extLst>
          </p:cNvPr>
          <p:cNvSpPr>
            <a:spLocks noGrp="1"/>
          </p:cNvSpPr>
          <p:nvPr>
            <p:ph type="title"/>
          </p:nvPr>
        </p:nvSpPr>
        <p:spPr/>
        <p:txBody>
          <a:bodyPr/>
          <a:lstStyle/>
          <a:p>
            <a:r>
              <a:rPr lang="en-GB">
                <a:cs typeface="Calibri Light"/>
              </a:rPr>
              <a:t>OSCA</a:t>
            </a:r>
            <a:endParaRPr lang="en-GB"/>
          </a:p>
        </p:txBody>
      </p:sp>
      <p:pic>
        <p:nvPicPr>
          <p:cNvPr id="6" name="Picture 6" descr="A close up of a map&#10;&#10;Description generated with high confidence">
            <a:extLst>
              <a:ext uri="{FF2B5EF4-FFF2-40B4-BE49-F238E27FC236}">
                <a16:creationId xmlns:a16="http://schemas.microsoft.com/office/drawing/2014/main" id="{B716E4CC-DFCD-4312-91CD-F63B830A571D}"/>
              </a:ext>
            </a:extLst>
          </p:cNvPr>
          <p:cNvPicPr>
            <a:picLocks noChangeAspect="1"/>
          </p:cNvPicPr>
          <p:nvPr/>
        </p:nvPicPr>
        <p:blipFill>
          <a:blip r:embed="rId2"/>
          <a:stretch>
            <a:fillRect/>
          </a:stretch>
        </p:blipFill>
        <p:spPr>
          <a:xfrm>
            <a:off x="1910336" y="2222905"/>
            <a:ext cx="7430218" cy="3643769"/>
          </a:xfrm>
          <a:prstGeom prst="rect">
            <a:avLst/>
          </a:prstGeom>
        </p:spPr>
      </p:pic>
      <p:sp>
        <p:nvSpPr>
          <p:cNvPr id="3" name="TextBox 2">
            <a:extLst>
              <a:ext uri="{FF2B5EF4-FFF2-40B4-BE49-F238E27FC236}">
                <a16:creationId xmlns:a16="http://schemas.microsoft.com/office/drawing/2014/main" id="{57E6FFD8-A3FC-4BFD-BA7F-5D7B6D7BD246}"/>
              </a:ext>
            </a:extLst>
          </p:cNvPr>
          <p:cNvSpPr txBox="1"/>
          <p:nvPr/>
        </p:nvSpPr>
        <p:spPr>
          <a:xfrm>
            <a:off x="836908" y="1573078"/>
            <a:ext cx="957536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b="1"/>
              <a:t>Scenario 2</a:t>
            </a:r>
            <a:r>
              <a:rPr lang="en-GB"/>
              <a:t>: CpG sites </a:t>
            </a:r>
            <a:r>
              <a:rPr lang="en-GB" i="1" u="sng"/>
              <a:t>not</a:t>
            </a:r>
            <a:r>
              <a:rPr lang="en-GB"/>
              <a:t> associated and cell type composition associated with the phenotype</a:t>
            </a:r>
            <a:r>
              <a:rPr lang="en-GB">
                <a:cs typeface="Calibri"/>
              </a:rPr>
              <a:t>​</a:t>
            </a:r>
            <a:endParaRPr lang="en-GB"/>
          </a:p>
        </p:txBody>
      </p:sp>
    </p:spTree>
    <p:extLst>
      <p:ext uri="{BB962C8B-B14F-4D97-AF65-F5344CB8AC3E}">
        <p14:creationId xmlns:p14="http://schemas.microsoft.com/office/powerpoint/2010/main" val="7207093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0D745E-E350-4413-93B7-9212A9562757}"/>
              </a:ext>
            </a:extLst>
          </p:cNvPr>
          <p:cNvSpPr>
            <a:spLocks noGrp="1"/>
          </p:cNvSpPr>
          <p:nvPr>
            <p:ph type="title"/>
          </p:nvPr>
        </p:nvSpPr>
        <p:spPr/>
        <p:txBody>
          <a:bodyPr/>
          <a:lstStyle/>
          <a:p>
            <a:r>
              <a:rPr lang="en-GB">
                <a:cs typeface="Calibri Light"/>
              </a:rPr>
              <a:t>OSCA</a:t>
            </a:r>
            <a:endParaRPr lang="en-GB"/>
          </a:p>
        </p:txBody>
      </p:sp>
      <p:sp>
        <p:nvSpPr>
          <p:cNvPr id="3" name="TextBox 2">
            <a:extLst>
              <a:ext uri="{FF2B5EF4-FFF2-40B4-BE49-F238E27FC236}">
                <a16:creationId xmlns:a16="http://schemas.microsoft.com/office/drawing/2014/main" id="{57E6FFD8-A3FC-4BFD-BA7F-5D7B6D7BD246}"/>
              </a:ext>
            </a:extLst>
          </p:cNvPr>
          <p:cNvSpPr txBox="1"/>
          <p:nvPr/>
        </p:nvSpPr>
        <p:spPr>
          <a:xfrm>
            <a:off x="836908" y="1573078"/>
            <a:ext cx="957536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b="1"/>
              <a:t>Scenario 3</a:t>
            </a:r>
            <a:r>
              <a:rPr lang="en-GB"/>
              <a:t>: CpG sites </a:t>
            </a:r>
            <a:r>
              <a:rPr lang="en-GB" u="sng"/>
              <a:t>and</a:t>
            </a:r>
            <a:r>
              <a:rPr lang="en-GB"/>
              <a:t> cell type composition associated with the phenotype</a:t>
            </a:r>
            <a:r>
              <a:rPr lang="en-GB">
                <a:cs typeface="Calibri"/>
              </a:rPr>
              <a:t>​</a:t>
            </a:r>
            <a:endParaRPr lang="en-GB"/>
          </a:p>
        </p:txBody>
      </p:sp>
      <p:pic>
        <p:nvPicPr>
          <p:cNvPr id="7" name="Picture 7" descr="A screenshot of a computer&#10;&#10;Description generated with very high confidence">
            <a:extLst>
              <a:ext uri="{FF2B5EF4-FFF2-40B4-BE49-F238E27FC236}">
                <a16:creationId xmlns:a16="http://schemas.microsoft.com/office/drawing/2014/main" id="{5E10D0CB-A177-469C-B1FC-BACE9FEDCA18}"/>
              </a:ext>
            </a:extLst>
          </p:cNvPr>
          <p:cNvPicPr>
            <a:picLocks noChangeAspect="1"/>
          </p:cNvPicPr>
          <p:nvPr/>
        </p:nvPicPr>
        <p:blipFill rotWithShape="1">
          <a:blip r:embed="rId2"/>
          <a:srcRect l="14567" t="22716" r="9449" b="8889"/>
          <a:stretch/>
        </p:blipFill>
        <p:spPr>
          <a:xfrm>
            <a:off x="2748366" y="1939633"/>
            <a:ext cx="6697133" cy="4815685"/>
          </a:xfrm>
          <a:prstGeom prst="rect">
            <a:avLst/>
          </a:prstGeom>
        </p:spPr>
      </p:pic>
    </p:spTree>
    <p:extLst>
      <p:ext uri="{BB962C8B-B14F-4D97-AF65-F5344CB8AC3E}">
        <p14:creationId xmlns:p14="http://schemas.microsoft.com/office/powerpoint/2010/main" val="3776392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35469C-7CB2-43BF-A9C8-A1C67EDEF082}"/>
              </a:ext>
            </a:extLst>
          </p:cNvPr>
          <p:cNvSpPr>
            <a:spLocks noGrp="1"/>
          </p:cNvSpPr>
          <p:nvPr>
            <p:ph type="title"/>
          </p:nvPr>
        </p:nvSpPr>
        <p:spPr/>
        <p:txBody>
          <a:bodyPr/>
          <a:lstStyle/>
          <a:p>
            <a:r>
              <a:rPr lang="en-GB">
                <a:cs typeface="Calibri Light"/>
              </a:rPr>
              <a:t>However, </a:t>
            </a:r>
            <a:r>
              <a:rPr lang="en-GB">
                <a:ea typeface="+mj-lt"/>
                <a:cs typeface="+mj-lt"/>
              </a:rPr>
              <a:t>FaST-LMM-EWASher not usually recommended ...</a:t>
            </a:r>
          </a:p>
        </p:txBody>
      </p:sp>
      <p:sp>
        <p:nvSpPr>
          <p:cNvPr id="3" name="Content Placeholder 2">
            <a:extLst>
              <a:ext uri="{FF2B5EF4-FFF2-40B4-BE49-F238E27FC236}">
                <a16:creationId xmlns:a16="http://schemas.microsoft.com/office/drawing/2014/main" id="{C5A94E73-C95D-4178-ACC5-1BF4663A6960}"/>
              </a:ext>
            </a:extLst>
          </p:cNvPr>
          <p:cNvSpPr>
            <a:spLocks noGrp="1"/>
          </p:cNvSpPr>
          <p:nvPr>
            <p:ph idx="1"/>
          </p:nvPr>
        </p:nvSpPr>
        <p:spPr/>
        <p:txBody>
          <a:bodyPr vert="horz" lIns="91440" tIns="45720" rIns="91440" bIns="45720" rtlCol="0" anchor="t">
            <a:normAutofit/>
          </a:bodyPr>
          <a:lstStyle/>
          <a:p>
            <a:pPr marL="0" indent="0">
              <a:buNone/>
            </a:pPr>
            <a:r>
              <a:rPr lang="en-GB">
                <a:cs typeface="Calibri"/>
              </a:rPr>
              <a:t>"</a:t>
            </a:r>
            <a:r>
              <a:rPr lang="en-GB">
                <a:ea typeface="+mn-lt"/>
                <a:cs typeface="+mn-lt"/>
              </a:rPr>
              <a:t>FaST-LMM-EWASher resulted in the lowest type I error rate at the expense of low statistical power … ReFACTor, ISVA and SmartSVA showed the best comparable statistical power, quality of estimated methylation differences and runtime"</a:t>
            </a:r>
          </a:p>
          <a:p>
            <a:pPr>
              <a:buNone/>
            </a:pPr>
            <a:r>
              <a:rPr lang="en-GB">
                <a:ea typeface="+mn-lt"/>
                <a:cs typeface="+mn-lt"/>
                <a:hlinkClick r:id="rId2"/>
              </a:rPr>
              <a:t>Brägelmann J, Lorenzo Bermejo J. Brief Bioinform. 2018 Aug 6</a:t>
            </a:r>
            <a:endParaRPr lang="en-GB"/>
          </a:p>
          <a:p>
            <a:pPr>
              <a:buNone/>
            </a:pPr>
            <a:r>
              <a:rPr lang="en-GB">
                <a:ea typeface="+mn-lt"/>
                <a:cs typeface="+mn-lt"/>
              </a:rPr>
              <a:t>"FaST-LMM-EWASher gave the lowest sensitivity but highest specificity … if no such reference data are available or if the focus is not on estimating cell proportions, the SVA method is suggested"</a:t>
            </a:r>
            <a:endParaRPr lang="en-GB"/>
          </a:p>
          <a:p>
            <a:pPr>
              <a:buNone/>
            </a:pPr>
            <a:r>
              <a:rPr lang="en-GB">
                <a:cs typeface="Calibri"/>
                <a:hlinkClick r:id="rId3"/>
              </a:rPr>
              <a:t>Kaushal et al. </a:t>
            </a:r>
            <a:r>
              <a:rPr lang="en-GB">
                <a:ea typeface="+mn-lt"/>
                <a:cs typeface="+mn-lt"/>
                <a:hlinkClick r:id="rId3"/>
              </a:rPr>
              <a:t>BMC Bioinformatics. 2017 Apr 14;18(1):216.</a:t>
            </a:r>
            <a:endParaRPr lang="en-GB">
              <a:cs typeface="Calibri"/>
            </a:endParaRPr>
          </a:p>
          <a:p>
            <a:pPr marL="0" indent="0">
              <a:buNone/>
            </a:pPr>
            <a:endParaRPr lang="en-GB">
              <a:cs typeface="Calibri"/>
            </a:endParaRPr>
          </a:p>
        </p:txBody>
      </p:sp>
    </p:spTree>
    <p:extLst>
      <p:ext uri="{BB962C8B-B14F-4D97-AF65-F5344CB8AC3E}">
        <p14:creationId xmlns:p14="http://schemas.microsoft.com/office/powerpoint/2010/main" val="23309895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C679E6-B947-4CCA-869F-C43DDCDBDF16}"/>
              </a:ext>
            </a:extLst>
          </p:cNvPr>
          <p:cNvSpPr>
            <a:spLocks noGrp="1"/>
          </p:cNvSpPr>
          <p:nvPr>
            <p:ph type="title"/>
          </p:nvPr>
        </p:nvSpPr>
        <p:spPr/>
        <p:txBody>
          <a:bodyPr/>
          <a:lstStyle/>
          <a:p>
            <a:r>
              <a:rPr lang="en-GB"/>
              <a:t>EWAS (adults)</a:t>
            </a:r>
          </a:p>
        </p:txBody>
      </p:sp>
      <p:sp>
        <p:nvSpPr>
          <p:cNvPr id="3" name="Content Placeholder 2">
            <a:extLst>
              <a:ext uri="{FF2B5EF4-FFF2-40B4-BE49-F238E27FC236}">
                <a16:creationId xmlns:a16="http://schemas.microsoft.com/office/drawing/2014/main" id="{3F8A03B0-775B-44B1-A2D9-4350F6C175CF}"/>
              </a:ext>
            </a:extLst>
          </p:cNvPr>
          <p:cNvSpPr>
            <a:spLocks noGrp="1"/>
          </p:cNvSpPr>
          <p:nvPr>
            <p:ph idx="1"/>
          </p:nvPr>
        </p:nvSpPr>
        <p:spPr>
          <a:xfrm>
            <a:off x="838200" y="1532010"/>
            <a:ext cx="10515600" cy="4351338"/>
          </a:xfrm>
        </p:spPr>
        <p:txBody>
          <a:bodyPr vert="horz" lIns="91440" tIns="45720" rIns="91440" bIns="45720" rtlCol="0" anchor="t">
            <a:noAutofit/>
          </a:bodyPr>
          <a:lstStyle/>
          <a:p>
            <a:r>
              <a:rPr lang="en-GB" sz="1600">
                <a:hlinkClick r:id="rId3"/>
              </a:rPr>
              <a:t>Epigenome-Wide Association Study Indicates Hypomethylation of </a:t>
            </a:r>
            <a:r>
              <a:rPr lang="en-GB" sz="1600" i="1">
                <a:hlinkClick r:id="rId3"/>
              </a:rPr>
              <a:t>MTRNR2L8</a:t>
            </a:r>
            <a:r>
              <a:rPr lang="en-GB" sz="1600">
                <a:hlinkClick r:id="rId3"/>
              </a:rPr>
              <a:t> in Large-Artery Atherosclerosis </a:t>
            </a:r>
            <a:r>
              <a:rPr lang="en-GB" sz="2000" b="1">
                <a:hlinkClick r:id="rId3"/>
              </a:rPr>
              <a:t>Stroke</a:t>
            </a:r>
            <a:endParaRPr lang="en-GB" sz="2000" b="1"/>
          </a:p>
          <a:p>
            <a:pPr lvl="1"/>
            <a:r>
              <a:rPr lang="en-GB" sz="1200">
                <a:ea typeface="+mn-lt"/>
                <a:cs typeface="+mn-lt"/>
              </a:rPr>
              <a:t>12 cases vs 12 controls</a:t>
            </a:r>
          </a:p>
          <a:p>
            <a:pPr lvl="1"/>
            <a:r>
              <a:rPr lang="en-GB" sz="1200">
                <a:ea typeface="+mn-lt"/>
                <a:cs typeface="+mn-lt"/>
              </a:rPr>
              <a:t>MTRNR2L8 differences replicated in two cohorts</a:t>
            </a:r>
          </a:p>
          <a:p>
            <a:r>
              <a:rPr lang="en-GB" sz="1600">
                <a:ea typeface="+mn-lt"/>
                <a:cs typeface="+mn-lt"/>
                <a:hlinkClick r:id="rId4"/>
              </a:rPr>
              <a:t>Association of dietary </a:t>
            </a:r>
            <a:r>
              <a:rPr lang="en-GB" sz="2000" b="1">
                <a:ea typeface="+mn-lt"/>
                <a:cs typeface="+mn-lt"/>
                <a:hlinkClick r:id="rId4"/>
              </a:rPr>
              <a:t>folate and vitamin B-12</a:t>
            </a:r>
            <a:r>
              <a:rPr lang="en-GB" sz="1600">
                <a:ea typeface="+mn-lt"/>
                <a:cs typeface="+mn-lt"/>
                <a:hlinkClick r:id="rId4"/>
              </a:rPr>
              <a:t> intake with genome-wide DNA methylation in blood: a large-scale epigenome-wide association analysis in 5841 individuals</a:t>
            </a:r>
            <a:r>
              <a:rPr lang="en-GB" sz="1600">
                <a:ea typeface="+mn-lt"/>
                <a:cs typeface="+mn-lt"/>
              </a:rPr>
              <a:t> </a:t>
            </a:r>
            <a:endParaRPr lang="en-GB" sz="1600">
              <a:cs typeface="Calibri" panose="020F0502020204030204"/>
            </a:endParaRPr>
          </a:p>
          <a:p>
            <a:r>
              <a:rPr lang="en-GB" sz="1600">
                <a:ea typeface="+mn-lt"/>
                <a:cs typeface="+mn-lt"/>
                <a:hlinkClick r:id="rId5"/>
              </a:rPr>
              <a:t>Evidence for type-specific DNA methylation patterns in </a:t>
            </a:r>
            <a:r>
              <a:rPr lang="en-GB" sz="2000" b="1">
                <a:ea typeface="+mn-lt"/>
                <a:cs typeface="+mn-lt"/>
                <a:hlinkClick r:id="rId5"/>
              </a:rPr>
              <a:t>epilepsy</a:t>
            </a:r>
            <a:r>
              <a:rPr lang="en-GB" sz="1600">
                <a:ea typeface="+mn-lt"/>
                <a:cs typeface="+mn-lt"/>
                <a:hlinkClick r:id="rId5"/>
              </a:rPr>
              <a:t>: a discordant monozygotic twin approach</a:t>
            </a:r>
            <a:r>
              <a:rPr lang="en-GB" sz="1600">
                <a:ea typeface="+mn-lt"/>
                <a:cs typeface="+mn-lt"/>
              </a:rPr>
              <a:t> </a:t>
            </a:r>
          </a:p>
          <a:p>
            <a:r>
              <a:rPr lang="en-GB" sz="1600">
                <a:ea typeface="+mn-lt"/>
                <a:cs typeface="+mn-lt"/>
                <a:hlinkClick r:id="rId6"/>
              </a:rPr>
              <a:t>Occupational exposure to </a:t>
            </a:r>
            <a:r>
              <a:rPr lang="en-GB" sz="2000" b="1">
                <a:ea typeface="+mn-lt"/>
                <a:cs typeface="+mn-lt"/>
                <a:hlinkClick r:id="rId6"/>
              </a:rPr>
              <a:t>gases/fumes and mineral dust </a:t>
            </a:r>
            <a:r>
              <a:rPr lang="en-GB" sz="1600">
                <a:ea typeface="+mn-lt"/>
                <a:cs typeface="+mn-lt"/>
                <a:hlinkClick r:id="rId6"/>
              </a:rPr>
              <a:t>affect DNA methylation levels of genes regulating expression.</a:t>
            </a:r>
            <a:r>
              <a:rPr lang="en-GB" sz="1600">
                <a:ea typeface="+mn-lt"/>
                <a:cs typeface="+mn-lt"/>
              </a:rPr>
              <a:t> </a:t>
            </a:r>
            <a:endParaRPr lang="en-US" sz="1600">
              <a:ea typeface="+mn-lt"/>
              <a:cs typeface="+mn-lt"/>
            </a:endParaRPr>
          </a:p>
          <a:p>
            <a:pPr lvl="1"/>
            <a:r>
              <a:rPr lang="en-GB" sz="1200">
                <a:ea typeface="+mn-lt"/>
                <a:cs typeface="+mn-lt"/>
              </a:rPr>
              <a:t>903 never-smokers of the LifeLines cohort study</a:t>
            </a:r>
          </a:p>
          <a:p>
            <a:pPr lvl="1"/>
            <a:r>
              <a:rPr lang="en-GB" sz="1200">
                <a:ea typeface="+mn-lt"/>
                <a:cs typeface="+mn-lt"/>
              </a:rPr>
              <a:t>"14 DMRs were associated with gases/fumes and 7 with mineral dust"</a:t>
            </a:r>
          </a:p>
          <a:p>
            <a:pPr lvl="1"/>
            <a:r>
              <a:rPr lang="en-GB" sz="1200">
                <a:ea typeface="+mn-lt"/>
                <a:cs typeface="+mn-lt"/>
              </a:rPr>
              <a:t>"We replicated two DMRs with gases/fumes (VTRNA2-1 and GNAS) and one with mineral dust (CCDC144NL)."</a:t>
            </a:r>
          </a:p>
          <a:p>
            <a:r>
              <a:rPr lang="en-GB" sz="1600">
                <a:ea typeface="+mn-lt"/>
                <a:cs typeface="+mn-lt"/>
                <a:hlinkClick r:id="rId7"/>
              </a:rPr>
              <a:t>Network Analysis of the Potential Role of DNA Methylation in the Relationship between </a:t>
            </a:r>
            <a:r>
              <a:rPr lang="en-GB" sz="2000" b="1">
                <a:ea typeface="+mn-lt"/>
                <a:cs typeface="+mn-lt"/>
                <a:hlinkClick r:id="rId7"/>
              </a:rPr>
              <a:t>Plasma Carotenoids and Lipid Profile</a:t>
            </a:r>
            <a:endParaRPr lang="en-GB" sz="2000" b="1">
              <a:ea typeface="+mn-lt"/>
              <a:cs typeface="+mn-lt"/>
            </a:endParaRPr>
          </a:p>
          <a:p>
            <a:pPr lvl="1"/>
            <a:r>
              <a:rPr lang="en-GB" sz="1200">
                <a:ea typeface="+mn-lt"/>
                <a:cs typeface="+mn-lt"/>
              </a:rPr>
              <a:t>48 healthy subjects. </a:t>
            </a:r>
          </a:p>
          <a:p>
            <a:pPr lvl="1"/>
            <a:r>
              <a:rPr lang="en-GB" sz="1200">
                <a:ea typeface="+mn-lt"/>
                <a:cs typeface="+mn-lt"/>
              </a:rPr>
              <a:t>20,687 CpG sites associated with total carotenoid concentrations. </a:t>
            </a:r>
            <a:endParaRPr lang="en-US" sz="1200">
              <a:ea typeface="+mn-lt"/>
              <a:cs typeface="+mn-lt"/>
            </a:endParaRPr>
          </a:p>
          <a:p>
            <a:pPr lvl="1"/>
            <a:r>
              <a:rPr lang="en-GB" sz="1200">
                <a:ea typeface="+mn-lt"/>
                <a:cs typeface="+mn-lt"/>
              </a:rPr>
              <a:t>"A total of 2734 hub genes (17 unique top hub genes) were potentially related to lipid profile."</a:t>
            </a:r>
            <a:endParaRPr lang="en-GB" sz="1200">
              <a:cs typeface="Calibri"/>
            </a:endParaRPr>
          </a:p>
        </p:txBody>
      </p:sp>
    </p:spTree>
    <p:extLst>
      <p:ext uri="{BB962C8B-B14F-4D97-AF65-F5344CB8AC3E}">
        <p14:creationId xmlns:p14="http://schemas.microsoft.com/office/powerpoint/2010/main" val="23969088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61331-0C5C-4F92-88F6-748C40D4FEA1}"/>
              </a:ext>
            </a:extLst>
          </p:cNvPr>
          <p:cNvSpPr>
            <a:spLocks noGrp="1"/>
          </p:cNvSpPr>
          <p:nvPr>
            <p:ph type="title"/>
          </p:nvPr>
        </p:nvSpPr>
        <p:spPr/>
        <p:txBody>
          <a:bodyPr/>
          <a:lstStyle/>
          <a:p>
            <a:r>
              <a:rPr lang="en-GB">
                <a:cs typeface="Calibri Light"/>
              </a:rPr>
              <a:t>EWAS (children)</a:t>
            </a:r>
            <a:endParaRPr lang="en-GB"/>
          </a:p>
        </p:txBody>
      </p:sp>
      <p:sp>
        <p:nvSpPr>
          <p:cNvPr id="3" name="Content Placeholder 2">
            <a:extLst>
              <a:ext uri="{FF2B5EF4-FFF2-40B4-BE49-F238E27FC236}">
                <a16:creationId xmlns:a16="http://schemas.microsoft.com/office/drawing/2014/main" id="{E75F1804-0BD8-4439-B8DD-877C5F04EA13}"/>
              </a:ext>
            </a:extLst>
          </p:cNvPr>
          <p:cNvSpPr>
            <a:spLocks noGrp="1"/>
          </p:cNvSpPr>
          <p:nvPr>
            <p:ph idx="1"/>
          </p:nvPr>
        </p:nvSpPr>
        <p:spPr/>
        <p:txBody>
          <a:bodyPr vert="horz" lIns="91440" tIns="45720" rIns="91440" bIns="45720" rtlCol="0" anchor="t">
            <a:normAutofit/>
          </a:bodyPr>
          <a:lstStyle/>
          <a:p>
            <a:r>
              <a:rPr lang="en-GB" sz="1600">
                <a:ea typeface="+mn-lt"/>
                <a:cs typeface="+mn-lt"/>
                <a:hlinkClick r:id="rId3"/>
              </a:rPr>
              <a:t>Altered DNA methylation in children born to </a:t>
            </a:r>
            <a:r>
              <a:rPr lang="en-GB" sz="1800" b="1">
                <a:ea typeface="+mn-lt"/>
                <a:cs typeface="+mn-lt"/>
                <a:hlinkClick r:id="rId3"/>
              </a:rPr>
              <a:t>mothers with rheumatoid arthritis</a:t>
            </a:r>
            <a:r>
              <a:rPr lang="en-GB" sz="1600">
                <a:ea typeface="+mn-lt"/>
                <a:cs typeface="+mn-lt"/>
                <a:hlinkClick r:id="rId3"/>
              </a:rPr>
              <a:t> during pregnancy.</a:t>
            </a:r>
            <a:r>
              <a:rPr lang="en-GB" sz="1600">
                <a:ea typeface="+mn-lt"/>
                <a:cs typeface="+mn-lt"/>
              </a:rPr>
              <a:t> </a:t>
            </a:r>
            <a:endParaRPr lang="en-US" sz="1600">
              <a:ea typeface="+mn-lt"/>
              <a:cs typeface="+mn-lt"/>
            </a:endParaRPr>
          </a:p>
          <a:p>
            <a:pPr lvl="1" indent="-457200"/>
            <a:r>
              <a:rPr lang="en-GB" sz="1400">
                <a:ea typeface="+mn-lt"/>
                <a:cs typeface="+mn-lt"/>
              </a:rPr>
              <a:t>"80 blood samples from children (mean age=6.8 years) born to mothers with RA. As controls, blood samples from 354 children (mean age=6.0 years) from the population-based Generation R Study were used" </a:t>
            </a:r>
            <a:endParaRPr lang="en-US" sz="1400">
              <a:ea typeface="+mn-lt"/>
              <a:cs typeface="+mn-lt"/>
            </a:endParaRPr>
          </a:p>
          <a:p>
            <a:pPr lvl="1" indent="-457200"/>
            <a:r>
              <a:rPr lang="en-GB" sz="1400">
                <a:ea typeface="+mn-lt"/>
                <a:cs typeface="+mn-lt"/>
              </a:rPr>
              <a:t>147 CpGs were differentially methylated</a:t>
            </a:r>
          </a:p>
          <a:p>
            <a:r>
              <a:rPr lang="en-GB" sz="2000" b="1">
                <a:ea typeface="+mn-lt"/>
                <a:cs typeface="+mn-lt"/>
                <a:hlinkClick r:id="rId4"/>
              </a:rPr>
              <a:t>Prenatal Particulate Air Pollution</a:t>
            </a:r>
            <a:r>
              <a:rPr lang="en-GB" sz="1600">
                <a:ea typeface="+mn-lt"/>
                <a:cs typeface="+mn-lt"/>
                <a:hlinkClick r:id="rId4"/>
              </a:rPr>
              <a:t> and DNA Methylation in Newborns: An Epigenome-Wide Meta-Analysis</a:t>
            </a:r>
            <a:endParaRPr lang="en-GB" sz="1600">
              <a:ea typeface="+mn-lt"/>
              <a:cs typeface="+mn-lt"/>
            </a:endParaRPr>
          </a:p>
          <a:p>
            <a:pPr lvl="1" indent="-457200"/>
            <a:r>
              <a:rPr lang="en-GB" sz="1400">
                <a:ea typeface="+mn-lt"/>
                <a:cs typeface="+mn-lt"/>
              </a:rPr>
              <a:t>PM10 and PM2.5 in n &gt; 1500</a:t>
            </a:r>
          </a:p>
          <a:p>
            <a:pPr lvl="1" indent="-457200"/>
            <a:r>
              <a:rPr lang="en-GB" sz="1400">
                <a:ea typeface="+mn-lt"/>
                <a:cs typeface="+mn-lt"/>
              </a:rPr>
              <a:t>6 sites associated with PM10 and 14 with PM2.5</a:t>
            </a:r>
          </a:p>
          <a:p>
            <a:pPr lvl="1" indent="-457200"/>
            <a:r>
              <a:rPr lang="en-GB" sz="1400">
                <a:ea typeface="+mn-lt"/>
                <a:cs typeface="+mn-lt"/>
              </a:rPr>
              <a:t>Replication was not convincing.</a:t>
            </a:r>
          </a:p>
          <a:p>
            <a:pPr marL="0" indent="0">
              <a:buNone/>
            </a:pPr>
            <a:endParaRPr lang="en-GB">
              <a:ea typeface="+mn-lt"/>
              <a:cs typeface="+mn-lt"/>
            </a:endParaRPr>
          </a:p>
          <a:p>
            <a:pPr marL="457200" indent="-457200"/>
            <a:endParaRPr lang="en-GB">
              <a:ea typeface="+mn-lt"/>
              <a:cs typeface="+mn-lt"/>
            </a:endParaRPr>
          </a:p>
          <a:p>
            <a:pPr marL="0" indent="0">
              <a:buNone/>
            </a:pPr>
            <a:endParaRPr lang="en-GB">
              <a:ea typeface="+mn-lt"/>
              <a:cs typeface="+mn-lt"/>
            </a:endParaRPr>
          </a:p>
          <a:p>
            <a:endParaRPr lang="en-GB">
              <a:ea typeface="+mn-lt"/>
              <a:cs typeface="+mn-lt"/>
            </a:endParaRPr>
          </a:p>
          <a:p>
            <a:pPr marL="457200" indent="-457200"/>
            <a:endParaRPr lang="en-GB">
              <a:ea typeface="+mn-lt"/>
              <a:cs typeface="+mn-lt"/>
            </a:endParaRPr>
          </a:p>
          <a:p>
            <a:pPr indent="0">
              <a:buNone/>
            </a:pPr>
            <a:endParaRPr lang="en-GB">
              <a:ea typeface="+mn-lt"/>
              <a:cs typeface="+mn-lt"/>
            </a:endParaRPr>
          </a:p>
        </p:txBody>
      </p:sp>
    </p:spTree>
    <p:extLst>
      <p:ext uri="{BB962C8B-B14F-4D97-AF65-F5344CB8AC3E}">
        <p14:creationId xmlns:p14="http://schemas.microsoft.com/office/powerpoint/2010/main" val="4817292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673399-9192-4381-9EC2-7C12941BA734}"/>
              </a:ext>
            </a:extLst>
          </p:cNvPr>
          <p:cNvSpPr>
            <a:spLocks noGrp="1"/>
          </p:cNvSpPr>
          <p:nvPr>
            <p:ph type="title"/>
          </p:nvPr>
        </p:nvSpPr>
        <p:spPr/>
        <p:txBody>
          <a:bodyPr/>
          <a:lstStyle/>
          <a:p>
            <a:r>
              <a:rPr lang="en-GB">
                <a:cs typeface="Calibri Light"/>
              </a:rPr>
              <a:t>Genetically predicted DNAm variation</a:t>
            </a:r>
          </a:p>
        </p:txBody>
      </p:sp>
      <p:sp>
        <p:nvSpPr>
          <p:cNvPr id="3" name="Content Placeholder 2">
            <a:extLst>
              <a:ext uri="{FF2B5EF4-FFF2-40B4-BE49-F238E27FC236}">
                <a16:creationId xmlns:a16="http://schemas.microsoft.com/office/drawing/2014/main" id="{D1CA4831-E07D-4ED2-9B96-3C6F769D04BE}"/>
              </a:ext>
            </a:extLst>
          </p:cNvPr>
          <p:cNvSpPr>
            <a:spLocks noGrp="1"/>
          </p:cNvSpPr>
          <p:nvPr>
            <p:ph idx="1"/>
          </p:nvPr>
        </p:nvSpPr>
        <p:spPr/>
        <p:txBody>
          <a:bodyPr vert="horz" lIns="91440" tIns="45720" rIns="91440" bIns="45720" rtlCol="0" anchor="t">
            <a:normAutofit/>
          </a:bodyPr>
          <a:lstStyle/>
          <a:p>
            <a:pPr marL="0" indent="0">
              <a:buNone/>
            </a:pPr>
            <a:r>
              <a:rPr lang="en-GB" b="1">
                <a:hlinkClick r:id="rId3"/>
              </a:rPr>
              <a:t>Genetically predicted levels of DNA methylation biomarkers and breast cancer risk: data from 228,951 women of European descent</a:t>
            </a:r>
            <a:endParaRPr lang="en-GB">
              <a:cs typeface="Calibri"/>
            </a:endParaRPr>
          </a:p>
          <a:p>
            <a:r>
              <a:rPr lang="en-GB">
                <a:cs typeface="Calibri"/>
              </a:rPr>
              <a:t>Elastic net prediction </a:t>
            </a:r>
          </a:p>
          <a:p>
            <a:r>
              <a:rPr lang="en-GB">
                <a:cs typeface="Calibri"/>
              </a:rPr>
              <a:t>Integrated multi omics data </a:t>
            </a:r>
          </a:p>
          <a:p>
            <a:r>
              <a:rPr lang="en-GB">
                <a:cs typeface="Calibri"/>
              </a:rPr>
              <a:t>Found evidence that </a:t>
            </a:r>
            <a:r>
              <a:rPr lang="en-GB" err="1">
                <a:cs typeface="Calibri"/>
              </a:rPr>
              <a:t>DNAm</a:t>
            </a:r>
            <a:r>
              <a:rPr lang="en-GB">
                <a:cs typeface="Calibri"/>
              </a:rPr>
              <a:t> may impact breast cancer risk through regulating gene expression  </a:t>
            </a:r>
          </a:p>
          <a:p>
            <a:r>
              <a:rPr lang="en-GB">
                <a:cs typeface="Calibri"/>
              </a:rPr>
              <a:t>Can be used for other diseases </a:t>
            </a:r>
          </a:p>
        </p:txBody>
      </p:sp>
    </p:spTree>
    <p:extLst>
      <p:ext uri="{BB962C8B-B14F-4D97-AF65-F5344CB8AC3E}">
        <p14:creationId xmlns:p14="http://schemas.microsoft.com/office/powerpoint/2010/main" val="16871999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E216C3-D09D-48D0-AFA5-EA05A6ED6114}"/>
              </a:ext>
            </a:extLst>
          </p:cNvPr>
          <p:cNvSpPr>
            <a:spLocks noGrp="1"/>
          </p:cNvSpPr>
          <p:nvPr>
            <p:ph type="title"/>
          </p:nvPr>
        </p:nvSpPr>
        <p:spPr/>
        <p:txBody>
          <a:bodyPr/>
          <a:lstStyle/>
          <a:p>
            <a:r>
              <a:rPr lang="en-GB">
                <a:cs typeface="Calibri Light"/>
              </a:rPr>
              <a:t>Genetic variation at CpG sites</a:t>
            </a:r>
            <a:endParaRPr lang="en-GB"/>
          </a:p>
        </p:txBody>
      </p:sp>
      <p:sp>
        <p:nvSpPr>
          <p:cNvPr id="3" name="Content Placeholder 2">
            <a:extLst>
              <a:ext uri="{FF2B5EF4-FFF2-40B4-BE49-F238E27FC236}">
                <a16:creationId xmlns:a16="http://schemas.microsoft.com/office/drawing/2014/main" id="{1103B9C8-FDB9-43F3-995D-5CD81AF953B8}"/>
              </a:ext>
            </a:extLst>
          </p:cNvPr>
          <p:cNvSpPr>
            <a:spLocks noGrp="1"/>
          </p:cNvSpPr>
          <p:nvPr>
            <p:ph idx="1"/>
          </p:nvPr>
        </p:nvSpPr>
        <p:spPr/>
        <p:txBody>
          <a:bodyPr vert="horz" lIns="91440" tIns="45720" rIns="91440" bIns="45720" rtlCol="0" anchor="t">
            <a:normAutofit fontScale="92500" lnSpcReduction="20000"/>
          </a:bodyPr>
          <a:lstStyle/>
          <a:p>
            <a:pPr marL="0" indent="0">
              <a:buNone/>
            </a:pPr>
            <a:r>
              <a:rPr lang="en-GB">
                <a:ea typeface="+mn-lt"/>
                <a:cs typeface="+mn-lt"/>
              </a:rPr>
              <a:t>Ma et al. </a:t>
            </a:r>
            <a:r>
              <a:rPr lang="en-GB">
                <a:ea typeface="+mn-lt"/>
                <a:cs typeface="+mn-lt"/>
                <a:hlinkClick r:id="rId2"/>
              </a:rPr>
              <a:t>CpG-related SNPs in the MS4A region have a dose-dependent effect on risk of late-onset Alzheimer disease</a:t>
            </a:r>
            <a:r>
              <a:rPr lang="en-GB">
                <a:ea typeface="+mn-lt"/>
                <a:cs typeface="+mn-lt"/>
              </a:rPr>
              <a:t>. Aging Cell. 2019 May 29:e12964.</a:t>
            </a:r>
            <a:endParaRPr lang="en-US">
              <a:cs typeface="Calibri"/>
            </a:endParaRPr>
          </a:p>
          <a:p>
            <a:pPr marL="457200" indent="-457200"/>
            <a:r>
              <a:rPr lang="en-GB">
                <a:ea typeface="+mn-lt"/>
                <a:cs typeface="+mn-lt"/>
              </a:rPr>
              <a:t>CGS = CpG-related single nucleotide polymorphisms (CGS), i.e. SNPs that create or remove a CpG site</a:t>
            </a:r>
          </a:p>
          <a:p>
            <a:pPr marL="457200" indent="-457200"/>
            <a:r>
              <a:rPr lang="en-GB">
                <a:ea typeface="+mn-lt"/>
                <a:cs typeface="+mn-lt"/>
              </a:rPr>
              <a:t>Counted number of CGS within 1kb regions across the genome</a:t>
            </a:r>
          </a:p>
          <a:p>
            <a:pPr marL="457200" indent="-457200"/>
            <a:r>
              <a:rPr lang="en-GB">
                <a:ea typeface="+mn-lt"/>
                <a:cs typeface="+mn-lt"/>
              </a:rPr>
              <a:t>24 European ancestry cohorts</a:t>
            </a:r>
          </a:p>
          <a:p>
            <a:pPr marL="457200" indent="-457200"/>
            <a:r>
              <a:rPr lang="en-GB">
                <a:ea typeface="+mn-lt"/>
                <a:cs typeface="+mn-lt"/>
              </a:rPr>
              <a:t>"The total number of CGS-derived CpG dinucleotides in the window near MS4A4A was associated with AD risk (p = 2.67 × 1E-10 ), brain DNA methylation (p = 2.15 E -10 ), and gene expression in brain (p = 0.03) and blood (p = 2.53 × 10-4). "</a:t>
            </a:r>
          </a:p>
          <a:p>
            <a:pPr marL="457200" indent="-457200"/>
            <a:r>
              <a:rPr lang="en-GB">
                <a:ea typeface="+mn-lt"/>
                <a:cs typeface="+mn-lt"/>
              </a:rPr>
              <a:t>"We confirm the importance of CGS in AD and the potential for creating a functional CpG dosage-derived genetic score to predict AD risk."</a:t>
            </a:r>
            <a:endParaRPr lang="en-GB">
              <a:cs typeface="Calibri"/>
            </a:endParaRPr>
          </a:p>
        </p:txBody>
      </p:sp>
    </p:spTree>
    <p:extLst>
      <p:ext uri="{BB962C8B-B14F-4D97-AF65-F5344CB8AC3E}">
        <p14:creationId xmlns:p14="http://schemas.microsoft.com/office/powerpoint/2010/main" val="7038597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A80A12-BA3A-487C-A002-AADE3DC50697}"/>
              </a:ext>
            </a:extLst>
          </p:cNvPr>
          <p:cNvSpPr>
            <a:spLocks noGrp="1"/>
          </p:cNvSpPr>
          <p:nvPr>
            <p:ph type="title"/>
          </p:nvPr>
        </p:nvSpPr>
        <p:spPr/>
        <p:txBody>
          <a:bodyPr/>
          <a:lstStyle/>
          <a:p>
            <a:r>
              <a:rPr lang="en-GB">
                <a:cs typeface="Calibri Light"/>
              </a:rPr>
              <a:t>DNAm age</a:t>
            </a:r>
            <a:endParaRPr lang="en-GB"/>
          </a:p>
        </p:txBody>
      </p:sp>
      <p:sp>
        <p:nvSpPr>
          <p:cNvPr id="3" name="Content Placeholder 2">
            <a:extLst>
              <a:ext uri="{FF2B5EF4-FFF2-40B4-BE49-F238E27FC236}">
                <a16:creationId xmlns:a16="http://schemas.microsoft.com/office/drawing/2014/main" id="{6547EE73-BD4B-4F9C-875B-BA4368F76669}"/>
              </a:ext>
            </a:extLst>
          </p:cNvPr>
          <p:cNvSpPr>
            <a:spLocks noGrp="1"/>
          </p:cNvSpPr>
          <p:nvPr>
            <p:ph idx="1"/>
          </p:nvPr>
        </p:nvSpPr>
        <p:spPr/>
        <p:txBody>
          <a:bodyPr vert="horz" lIns="91440" tIns="45720" rIns="91440" bIns="45720" rtlCol="0" anchor="t">
            <a:normAutofit/>
          </a:bodyPr>
          <a:lstStyle/>
          <a:p>
            <a:pPr marL="0" indent="0">
              <a:buNone/>
            </a:pPr>
            <a:r>
              <a:rPr lang="en-GB">
                <a:ea typeface="+mn-lt"/>
                <a:cs typeface="+mn-lt"/>
              </a:rPr>
              <a:t>Sturm et al. </a:t>
            </a:r>
            <a:r>
              <a:rPr lang="en-GB">
                <a:ea typeface="+mn-lt"/>
                <a:cs typeface="+mn-lt"/>
                <a:hlinkClick r:id="rId2"/>
              </a:rPr>
              <a:t>Human Aging DNA Methylation Signatures are Conserved butAccelerated in Cultured Fibroblasts</a:t>
            </a:r>
            <a:r>
              <a:rPr lang="en-GB">
                <a:ea typeface="+mn-lt"/>
                <a:cs typeface="+mn-lt"/>
              </a:rPr>
              <a:t>. Epigenetics, 2019 June 3.</a:t>
            </a:r>
            <a:br>
              <a:rPr lang="en-GB">
                <a:ea typeface="+mn-lt"/>
                <a:cs typeface="+mn-lt"/>
              </a:rPr>
            </a:br>
            <a:endParaRPr lang="en-US">
              <a:ea typeface="+mn-lt"/>
              <a:cs typeface="+mn-lt"/>
            </a:endParaRPr>
          </a:p>
          <a:p>
            <a:pPr marL="457200" lvl="1" indent="0">
              <a:buNone/>
            </a:pPr>
            <a:r>
              <a:rPr lang="en-GB">
                <a:ea typeface="+mn-lt"/>
                <a:cs typeface="+mn-lt"/>
              </a:rPr>
              <a:t>"epigenetic aging is approximately 62 times faster in cultured cells than in the human body"</a:t>
            </a:r>
            <a:endParaRPr lang="en-US">
              <a:cs typeface="Calibri"/>
            </a:endParaRPr>
          </a:p>
        </p:txBody>
      </p:sp>
    </p:spTree>
    <p:extLst>
      <p:ext uri="{BB962C8B-B14F-4D97-AF65-F5344CB8AC3E}">
        <p14:creationId xmlns:p14="http://schemas.microsoft.com/office/powerpoint/2010/main" val="40320825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8ED04-0840-49A6-B5CD-9FD3673ACCB2}"/>
              </a:ext>
            </a:extLst>
          </p:cNvPr>
          <p:cNvSpPr>
            <a:spLocks noGrp="1"/>
          </p:cNvSpPr>
          <p:nvPr>
            <p:ph type="title"/>
          </p:nvPr>
        </p:nvSpPr>
        <p:spPr/>
        <p:txBody>
          <a:bodyPr/>
          <a:lstStyle/>
          <a:p>
            <a:r>
              <a:rPr lang="en-US">
                <a:cs typeface="Calibri Light"/>
              </a:rPr>
              <a:t>Quiz</a:t>
            </a:r>
          </a:p>
        </p:txBody>
      </p:sp>
      <p:sp>
        <p:nvSpPr>
          <p:cNvPr id="3" name="Content Placeholder 2">
            <a:extLst>
              <a:ext uri="{FF2B5EF4-FFF2-40B4-BE49-F238E27FC236}">
                <a16:creationId xmlns:a16="http://schemas.microsoft.com/office/drawing/2014/main" id="{B8BC6AA0-1B16-4145-8966-8EDA461B28C9}"/>
              </a:ext>
            </a:extLst>
          </p:cNvPr>
          <p:cNvSpPr>
            <a:spLocks noGrp="1"/>
          </p:cNvSpPr>
          <p:nvPr>
            <p:ph idx="1"/>
          </p:nvPr>
        </p:nvSpPr>
        <p:spPr/>
        <p:txBody>
          <a:bodyPr vert="horz" lIns="91440" tIns="45720" rIns="91440" bIns="45720" rtlCol="0" anchor="t">
            <a:normAutofit fontScale="92500" lnSpcReduction="20000"/>
          </a:bodyPr>
          <a:lstStyle/>
          <a:p>
            <a:pPr marL="0" indent="0">
              <a:buNone/>
            </a:pPr>
            <a:r>
              <a:rPr lang="en-US" err="1">
                <a:ea typeface="+mn-lt"/>
                <a:cs typeface="+mn-lt"/>
              </a:rPr>
              <a:t>Gunasekara</a:t>
            </a:r>
            <a:r>
              <a:rPr lang="en-US">
                <a:ea typeface="+mn-lt"/>
                <a:cs typeface="+mn-lt"/>
              </a:rPr>
              <a:t> et al. </a:t>
            </a:r>
            <a:r>
              <a:rPr lang="en-US">
                <a:ea typeface="+mn-lt"/>
                <a:cs typeface="+mn-lt"/>
                <a:hlinkClick r:id="rId2"/>
              </a:rPr>
              <a:t>A genomic atlas of systemic interindividual epigenetic variation in humans.</a:t>
            </a:r>
            <a:r>
              <a:rPr lang="en-US">
                <a:ea typeface="+mn-lt"/>
                <a:cs typeface="+mn-lt"/>
              </a:rPr>
              <a:t> Genome Biol. 2019 Jun 3;20(1):105.</a:t>
            </a:r>
            <a:endParaRPr lang="en-US">
              <a:cs typeface="Calibri"/>
            </a:endParaRPr>
          </a:p>
          <a:p>
            <a:pPr marL="457200" indent="-457200"/>
            <a:r>
              <a:rPr lang="en-US">
                <a:ea typeface="+mn-lt"/>
                <a:cs typeface="+mn-lt"/>
              </a:rPr>
              <a:t>n=10 </a:t>
            </a:r>
          </a:p>
          <a:p>
            <a:pPr marL="457200" indent="-457200"/>
            <a:r>
              <a:rPr lang="en-US">
                <a:ea typeface="+mn-lt"/>
                <a:cs typeface="+mn-lt"/>
              </a:rPr>
              <a:t>Deep whole-genome bisulfite sequencing </a:t>
            </a:r>
          </a:p>
          <a:p>
            <a:pPr marL="457200" indent="-457200"/>
            <a:r>
              <a:rPr lang="en-US">
                <a:ea typeface="+mn-lt"/>
                <a:cs typeface="+mn-lt"/>
              </a:rPr>
              <a:t>Tissues from three germ layer lineages: thyroid (endoderm), heart (mesoderm), and brain (ectoderm). </a:t>
            </a:r>
          </a:p>
          <a:p>
            <a:pPr marL="457200" indent="-457200"/>
            <a:r>
              <a:rPr lang="en-US">
                <a:ea typeface="+mn-lt"/>
                <a:cs typeface="+mn-lt"/>
              </a:rPr>
              <a:t>9926 regions with consistent interindividual variation across all three lineages</a:t>
            </a:r>
          </a:p>
          <a:p>
            <a:pPr marL="914400" lvl="2" indent="0">
              <a:buNone/>
            </a:pPr>
            <a:r>
              <a:rPr lang="en-US">
                <a:ea typeface="+mn-lt"/>
                <a:cs typeface="+mn-lt"/>
              </a:rPr>
              <a:t>(i.e. methylation variable and correlated between individuals within lineages)</a:t>
            </a:r>
            <a:endParaRPr lang="en-US">
              <a:cs typeface="Calibri"/>
            </a:endParaRPr>
          </a:p>
          <a:p>
            <a:pPr marL="457200" indent="-457200"/>
            <a:r>
              <a:rPr lang="en-US">
                <a:ea typeface="+mn-lt"/>
                <a:cs typeface="+mn-lt"/>
              </a:rPr>
              <a:t>Methylation in these regions can predict expression in other tissues.</a:t>
            </a:r>
          </a:p>
          <a:p>
            <a:pPr marL="0" indent="0">
              <a:buNone/>
            </a:pPr>
            <a:r>
              <a:rPr lang="en-US" i="1">
                <a:cs typeface="Calibri"/>
              </a:rPr>
              <a:t>Remind anyone of anything?</a:t>
            </a:r>
          </a:p>
          <a:p>
            <a:pPr marL="0" indent="0">
              <a:buNone/>
            </a:pPr>
            <a:r>
              <a:rPr lang="en-US" i="1">
                <a:cs typeface="Calibri"/>
              </a:rPr>
              <a:t>What is this good for?</a:t>
            </a:r>
          </a:p>
        </p:txBody>
      </p:sp>
    </p:spTree>
    <p:extLst>
      <p:ext uri="{BB962C8B-B14F-4D97-AF65-F5344CB8AC3E}">
        <p14:creationId xmlns:p14="http://schemas.microsoft.com/office/powerpoint/2010/main" val="21193378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DB7DC8-C850-4DE6-8B30-F0BA956BC368}"/>
              </a:ext>
            </a:extLst>
          </p:cNvPr>
          <p:cNvSpPr>
            <a:spLocks noGrp="1"/>
          </p:cNvSpPr>
          <p:nvPr>
            <p:ph type="title"/>
          </p:nvPr>
        </p:nvSpPr>
        <p:spPr/>
        <p:txBody>
          <a:bodyPr/>
          <a:lstStyle/>
          <a:p>
            <a:r>
              <a:rPr lang="en-GB">
                <a:cs typeface="Calibri Light"/>
              </a:rPr>
              <a:t>Method</a:t>
            </a:r>
            <a:endParaRPr lang="en-GB"/>
          </a:p>
        </p:txBody>
      </p:sp>
      <p:sp>
        <p:nvSpPr>
          <p:cNvPr id="3" name="Content Placeholder 2">
            <a:extLst>
              <a:ext uri="{FF2B5EF4-FFF2-40B4-BE49-F238E27FC236}">
                <a16:creationId xmlns:a16="http://schemas.microsoft.com/office/drawing/2014/main" id="{4863218F-0629-4FF5-B99E-C64354E88F3F}"/>
              </a:ext>
            </a:extLst>
          </p:cNvPr>
          <p:cNvSpPr>
            <a:spLocks noGrp="1"/>
          </p:cNvSpPr>
          <p:nvPr>
            <p:ph idx="1"/>
          </p:nvPr>
        </p:nvSpPr>
        <p:spPr/>
        <p:txBody>
          <a:bodyPr vert="horz" lIns="91440" tIns="45720" rIns="91440" bIns="45720" rtlCol="0" anchor="t">
            <a:normAutofit fontScale="70000" lnSpcReduction="20000"/>
          </a:bodyPr>
          <a:lstStyle/>
          <a:p>
            <a:pPr>
              <a:buNone/>
            </a:pPr>
            <a:r>
              <a:rPr lang="en-GB" sz="4000">
                <a:ea typeface="+mn-lt"/>
                <a:cs typeface="+mn-lt"/>
              </a:rPr>
              <a:t>Zhang F, Chen W, Zhu Z, Zhang Q, Nabais MF, Qi T, Deary IJ, Wray NR, Visscher PM, McRae AF, Yang J. </a:t>
            </a:r>
            <a:r>
              <a:rPr lang="en-GB" sz="4000">
                <a:ea typeface="+mn-lt"/>
                <a:cs typeface="+mn-lt"/>
                <a:hlinkClick r:id="rId2"/>
              </a:rPr>
              <a:t>OSCA: a tool for omic-data-based complex trait analysis.</a:t>
            </a:r>
            <a:r>
              <a:rPr lang="en-GB" sz="4000">
                <a:ea typeface="+mn-lt"/>
                <a:cs typeface="+mn-lt"/>
              </a:rPr>
              <a:t> Genome Biol. 2019 May 28;20(1):107.</a:t>
            </a:r>
            <a:r>
              <a:rPr lang="en-GB">
                <a:ea typeface="+mn-lt"/>
                <a:cs typeface="+mn-lt"/>
              </a:rPr>
              <a:t> </a:t>
            </a:r>
            <a:endParaRPr lang="en-US">
              <a:ea typeface="+mn-lt"/>
              <a:cs typeface="+mn-lt"/>
            </a:endParaRPr>
          </a:p>
          <a:p>
            <a:pPr marL="0" indent="0">
              <a:buNone/>
            </a:pPr>
            <a:endParaRPr lang="en-GB">
              <a:ea typeface="+mn-lt"/>
              <a:cs typeface="+mn-lt"/>
            </a:endParaRPr>
          </a:p>
          <a:p>
            <a:pPr marL="514350" indent="-514350">
              <a:buAutoNum type="arabicPeriod"/>
            </a:pPr>
            <a:r>
              <a:rPr lang="en-GB" b="1">
                <a:ea typeface="+mn-lt"/>
                <a:cs typeface="+mn-lt"/>
              </a:rPr>
              <a:t>data management</a:t>
            </a:r>
            <a:r>
              <a:rPr lang="en-GB">
                <a:ea typeface="+mn-lt"/>
                <a:cs typeface="+mn-lt"/>
              </a:rPr>
              <a:t> for which we designed a binary format to efficiently store and manage omic data; </a:t>
            </a:r>
          </a:p>
          <a:p>
            <a:pPr marL="514350" indent="-514350">
              <a:buAutoNum type="arabicPeriod"/>
            </a:pPr>
            <a:r>
              <a:rPr lang="en-GB" b="1">
                <a:ea typeface="+mn-lt"/>
                <a:cs typeface="+mn-lt"/>
              </a:rPr>
              <a:t>X-WAS: </a:t>
            </a:r>
            <a:r>
              <a:rPr lang="en-GB">
                <a:ea typeface="+mn-lt"/>
                <a:cs typeface="+mn-lt"/>
              </a:rPr>
              <a:t>linear-regression- and MLM-based methods (including the methods proposed in this study) to test for associations between omic measures and complex traits; </a:t>
            </a:r>
          </a:p>
          <a:p>
            <a:pPr marL="514350" indent="-514350">
              <a:buAutoNum type="arabicPeriod"/>
            </a:pPr>
            <a:r>
              <a:rPr lang="en-GB">
                <a:ea typeface="+mn-lt"/>
                <a:cs typeface="+mn-lt"/>
              </a:rPr>
              <a:t>Methods to:</a:t>
            </a:r>
          </a:p>
          <a:p>
            <a:pPr marL="971550" lvl="1" indent="-514350">
              <a:buAutoNum type="arabicPeriod"/>
            </a:pPr>
            <a:r>
              <a:rPr lang="en-GB" b="1">
                <a:ea typeface="+mn-lt"/>
                <a:cs typeface="+mn-lt"/>
              </a:rPr>
              <a:t>estimate the proportion of variance</a:t>
            </a:r>
            <a:r>
              <a:rPr lang="en-GB">
                <a:ea typeface="+mn-lt"/>
                <a:cs typeface="+mn-lt"/>
              </a:rPr>
              <a:t> in a complex trait captured by all the measures of one or multiple omic profiles (e.g., all SNPs and DNAm probes) and </a:t>
            </a:r>
          </a:p>
          <a:p>
            <a:pPr marL="971550" lvl="1" indent="-514350">
              <a:buAutoNum type="arabicPeriod"/>
            </a:pPr>
            <a:r>
              <a:rPr lang="en-GB" b="1">
                <a:ea typeface="+mn-lt"/>
                <a:cs typeface="+mn-lt"/>
              </a:rPr>
              <a:t>predict the trait phenotype</a:t>
            </a:r>
            <a:r>
              <a:rPr lang="en-GB">
                <a:ea typeface="+mn-lt"/>
                <a:cs typeface="+mn-lt"/>
              </a:rPr>
              <a:t> in a new sample based on the joint effects of all omic measures estimated in a discovery sample; and </a:t>
            </a:r>
            <a:endParaRPr lang="en-GB">
              <a:cs typeface="Calibri" panose="020F0502020204030204"/>
            </a:endParaRPr>
          </a:p>
          <a:p>
            <a:pPr marL="514350" indent="-514350">
              <a:buAutoNum type="arabicPeriod"/>
            </a:pPr>
            <a:r>
              <a:rPr lang="en-GB" b="1">
                <a:ea typeface="+mn-lt"/>
                <a:cs typeface="+mn-lt"/>
              </a:rPr>
              <a:t>x-QTL analysis</a:t>
            </a:r>
            <a:r>
              <a:rPr lang="en-GB">
                <a:ea typeface="+mn-lt"/>
                <a:cs typeface="+mn-lt"/>
              </a:rPr>
              <a:t>: an efficient implementation of the methods to identify genetic variants associated with an omic profile, e.g., DNA methylation quantitative trait loci (mQTL) analysis.</a:t>
            </a:r>
            <a:endParaRPr lang="en-GB">
              <a:cs typeface="Calibri"/>
            </a:endParaRPr>
          </a:p>
          <a:p>
            <a:pPr marL="0" indent="0">
              <a:buNone/>
            </a:pPr>
            <a:endParaRPr lang="en-GB">
              <a:cs typeface="Calibri"/>
            </a:endParaRPr>
          </a:p>
        </p:txBody>
      </p:sp>
    </p:spTree>
    <p:extLst>
      <p:ext uri="{BB962C8B-B14F-4D97-AF65-F5344CB8AC3E}">
        <p14:creationId xmlns:p14="http://schemas.microsoft.com/office/powerpoint/2010/main" val="5679859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A6B7C-2594-4636-A102-5813A82E6C3D}"/>
              </a:ext>
            </a:extLst>
          </p:cNvPr>
          <p:cNvSpPr>
            <a:spLocks noGrp="1"/>
          </p:cNvSpPr>
          <p:nvPr>
            <p:ph type="title"/>
          </p:nvPr>
        </p:nvSpPr>
        <p:spPr/>
        <p:txBody>
          <a:bodyPr/>
          <a:lstStyle/>
          <a:p>
            <a:r>
              <a:rPr lang="en-GB">
                <a:cs typeface="Calibri Light"/>
              </a:rPr>
              <a:t>OSCA method MOA </a:t>
            </a:r>
            <a:endParaRPr lang="en-GB"/>
          </a:p>
        </p:txBody>
      </p:sp>
      <p:sp>
        <p:nvSpPr>
          <p:cNvPr id="3" name="Content Placeholder 2">
            <a:extLst>
              <a:ext uri="{FF2B5EF4-FFF2-40B4-BE49-F238E27FC236}">
                <a16:creationId xmlns:a16="http://schemas.microsoft.com/office/drawing/2014/main" id="{6872E520-A6A8-4BFE-AA8A-29B27301A0F8}"/>
              </a:ext>
            </a:extLst>
          </p:cNvPr>
          <p:cNvSpPr>
            <a:spLocks noGrp="1"/>
          </p:cNvSpPr>
          <p:nvPr>
            <p:ph idx="1"/>
          </p:nvPr>
        </p:nvSpPr>
        <p:spPr/>
        <p:txBody>
          <a:bodyPr vert="horz" lIns="91440" tIns="45720" rIns="91440" bIns="45720" rtlCol="0" anchor="t">
            <a:normAutofit lnSpcReduction="10000"/>
          </a:bodyPr>
          <a:lstStyle/>
          <a:p>
            <a:pPr marL="0" indent="0">
              <a:buNone/>
            </a:pPr>
            <a:r>
              <a:rPr lang="en-GB">
                <a:ea typeface="+mn-lt"/>
                <a:cs typeface="+mn-lt"/>
              </a:rPr>
              <a:t>"Multi-level-model-based approaches (MOA and MOMENT) that include all the (distal) probes as random effects in the model to account for the effects of the confounders on the trait and probes as well as the correlations among distal probes."</a:t>
            </a:r>
          </a:p>
          <a:p>
            <a:pPr marL="457200" lvl="1">
              <a:buNone/>
            </a:pPr>
            <a:r>
              <a:rPr lang="en-GB">
                <a:ea typeface="+mn-lt"/>
                <a:cs typeface="+mn-lt"/>
              </a:rPr>
              <a:t>y=Cβ+Wu+e </a:t>
            </a:r>
            <a:endParaRPr lang="en-GB">
              <a:cs typeface="Calibri"/>
            </a:endParaRPr>
          </a:p>
          <a:p>
            <a:pPr marL="914400" lvl="2">
              <a:buNone/>
            </a:pPr>
            <a:r>
              <a:rPr lang="en-GB">
                <a:ea typeface="+mn-lt"/>
                <a:cs typeface="+mn-lt"/>
              </a:rPr>
              <a:t>y = phenotype</a:t>
            </a:r>
          </a:p>
          <a:p>
            <a:pPr marL="914400" lvl="2">
              <a:buNone/>
            </a:pPr>
            <a:r>
              <a:rPr lang="en-GB">
                <a:ea typeface="+mn-lt"/>
                <a:cs typeface="+mn-lt"/>
              </a:rPr>
              <a:t>C = covariates</a:t>
            </a:r>
            <a:endParaRPr lang="en-GB">
              <a:cs typeface="Calibri"/>
            </a:endParaRPr>
          </a:p>
          <a:p>
            <a:pPr marL="914400" lvl="2">
              <a:buNone/>
            </a:pPr>
            <a:r>
              <a:rPr lang="en-GB">
                <a:ea typeface="+mn-lt"/>
                <a:cs typeface="+mn-lt"/>
              </a:rPr>
              <a:t>β is a vector of  fixed effects</a:t>
            </a:r>
          </a:p>
          <a:p>
            <a:pPr marL="914400" lvl="2">
              <a:buNone/>
            </a:pPr>
            <a:r>
              <a:rPr lang="en-GB">
                <a:ea typeface="+mn-lt"/>
                <a:cs typeface="+mn-lt"/>
              </a:rPr>
              <a:t>W = omic dataset (e.g. methylation)</a:t>
            </a:r>
          </a:p>
          <a:p>
            <a:pPr marL="914400" lvl="2">
              <a:buNone/>
            </a:pPr>
            <a:r>
              <a:rPr lang="en-GB">
                <a:ea typeface="+mn-lt"/>
                <a:cs typeface="+mn-lt"/>
              </a:rPr>
              <a:t>u and e are random effects</a:t>
            </a:r>
          </a:p>
          <a:p>
            <a:pPr marL="457200" lvl="1">
              <a:buNone/>
            </a:pPr>
            <a:r>
              <a:rPr lang="en-GB">
                <a:ea typeface="+mn-lt"/>
                <a:cs typeface="+mn-lt"/>
              </a:rPr>
              <a:t>y=w</a:t>
            </a:r>
            <a:r>
              <a:rPr lang="en-GB" sz="1800">
                <a:ea typeface="+mn-lt"/>
                <a:cs typeface="+mn-lt"/>
              </a:rPr>
              <a:t>i</a:t>
            </a:r>
            <a:r>
              <a:rPr lang="en-GB">
                <a:ea typeface="+mn-lt"/>
                <a:cs typeface="+mn-lt"/>
              </a:rPr>
              <a:t>b</a:t>
            </a:r>
            <a:r>
              <a:rPr lang="en-GB" sz="1800">
                <a:ea typeface="+mn-lt"/>
                <a:cs typeface="+mn-lt"/>
              </a:rPr>
              <a:t>i</a:t>
            </a:r>
            <a:r>
              <a:rPr lang="en-GB">
                <a:ea typeface="+mn-lt"/>
                <a:cs typeface="+mn-lt"/>
              </a:rPr>
              <a:t> + Cβ+Wu+e </a:t>
            </a:r>
          </a:p>
          <a:p>
            <a:pPr marL="914400" lvl="2">
              <a:buNone/>
            </a:pPr>
            <a:r>
              <a:rPr lang="en-GB">
                <a:ea typeface="+mn-lt"/>
                <a:cs typeface="+mn-lt"/>
              </a:rPr>
              <a:t>w</a:t>
            </a:r>
            <a:r>
              <a:rPr lang="en-GB" sz="1800">
                <a:ea typeface="+mn-lt"/>
                <a:cs typeface="+mn-lt"/>
              </a:rPr>
              <a:t>i is the omic values of feature i (e.g. CpG site i)</a:t>
            </a:r>
          </a:p>
          <a:p>
            <a:pPr marL="914400" lvl="2">
              <a:buNone/>
            </a:pPr>
            <a:r>
              <a:rPr lang="en-GB" sz="1800">
                <a:cs typeface="Calibri"/>
              </a:rPr>
              <a:t>W as before but with features with 50kb of feature i removed</a:t>
            </a:r>
          </a:p>
          <a:p>
            <a:pPr marL="457200" lvl="1">
              <a:buNone/>
            </a:pPr>
            <a:endParaRPr lang="en-GB">
              <a:ea typeface="+mn-lt"/>
              <a:cs typeface="+mn-lt"/>
            </a:endParaRPr>
          </a:p>
          <a:p>
            <a:pPr marL="0" indent="0">
              <a:buNone/>
            </a:pPr>
            <a:endParaRPr lang="en-GB">
              <a:ea typeface="+mn-lt"/>
              <a:cs typeface="+mn-lt"/>
            </a:endParaRPr>
          </a:p>
        </p:txBody>
      </p:sp>
    </p:spTree>
    <p:extLst>
      <p:ext uri="{BB962C8B-B14F-4D97-AF65-F5344CB8AC3E}">
        <p14:creationId xmlns:p14="http://schemas.microsoft.com/office/powerpoint/2010/main" val="6308179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FC324236B5B1F44CA352B02574DFACAC" ma:contentTypeVersion="4" ma:contentTypeDescription="Create a new document." ma:contentTypeScope="" ma:versionID="391aa7177baf3e6e281a5c9c2282dcd8">
  <xsd:schema xmlns:xsd="http://www.w3.org/2001/XMLSchema" xmlns:xs="http://www.w3.org/2001/XMLSchema" xmlns:p="http://schemas.microsoft.com/office/2006/metadata/properties" xmlns:ns2="5437daf8-e155-4260-9992-e8434af7a544" xmlns:ns3="4625581b-bb4e-4558-bbdb-f9e75e9989bb" targetNamespace="http://schemas.microsoft.com/office/2006/metadata/properties" ma:root="true" ma:fieldsID="cd462ddb54f28554e91789c910245b0f" ns2:_="" ns3:_="">
    <xsd:import namespace="5437daf8-e155-4260-9992-e8434af7a544"/>
    <xsd:import namespace="4625581b-bb4e-4558-bbdb-f9e75e9989bb"/>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437daf8-e155-4260-9992-e8434af7a54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625581b-bb4e-4558-bbdb-f9e75e9989bb"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67EF210-C011-4FB0-AF20-4F47635D3A58}">
  <ds:schemaRefs>
    <ds:schemaRef ds:uri="http://schemas.microsoft.com/sharepoint/v3/contenttype/forms"/>
  </ds:schemaRefs>
</ds:datastoreItem>
</file>

<file path=customXml/itemProps2.xml><?xml version="1.0" encoding="utf-8"?>
<ds:datastoreItem xmlns:ds="http://schemas.openxmlformats.org/officeDocument/2006/customXml" ds:itemID="{CDCB3EEB-EADA-4588-BF82-BDD37B78165D}"/>
</file>

<file path=customXml/itemProps3.xml><?xml version="1.0" encoding="utf-8"?>
<ds:datastoreItem xmlns:ds="http://schemas.openxmlformats.org/officeDocument/2006/customXml" ds:itemID="{68BC0BC6-0C75-411F-ACEF-093D9A75E05C}">
  <ds:schemaRefs>
    <ds:schemaRef ds:uri="http://schemas.microsoft.com/office/2006/metadata/properties"/>
    <ds:schemaRef ds:uri="http://www.w3.org/2000/xmlns/"/>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14</Slides>
  <Notes>5</Notes>
  <HiddenSlides>0</HiddenSlide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Journal club 10/06/19  Nancy and Matt </vt:lpstr>
      <vt:lpstr>EWAS (adults)</vt:lpstr>
      <vt:lpstr>EWAS (children)</vt:lpstr>
      <vt:lpstr>Genetically predicted DNAm variation</vt:lpstr>
      <vt:lpstr>Genetic variation at CpG sites</vt:lpstr>
      <vt:lpstr>DNAm age</vt:lpstr>
      <vt:lpstr>Quiz</vt:lpstr>
      <vt:lpstr>Method</vt:lpstr>
      <vt:lpstr>OSCA method MOA </vt:lpstr>
      <vt:lpstr>OSCA method MOMENT</vt:lpstr>
      <vt:lpstr>OSCA methods MOA and MOMENT for EWAS</vt:lpstr>
      <vt:lpstr>OSCA</vt:lpstr>
      <vt:lpstr>OSCA</vt:lpstr>
      <vt:lpstr>However, FaST-LMM-EWASher not usually recommended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Journal club 10/06/19</dc:title>
  <dc:creator>Nancy McBride</dc:creator>
  <cp:lastModifiedBy>Jack Zhao</cp:lastModifiedBy>
  <cp:revision>2</cp:revision>
  <dcterms:created xsi:type="dcterms:W3CDTF">2019-06-05T08:47:47Z</dcterms:created>
  <dcterms:modified xsi:type="dcterms:W3CDTF">2020-03-25T13:37:35Z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0x010100FC324236B5B1F44CA352B02574DFACAC</vt:lpwstr>
  </property>
  <property fmtid="{D5CDD505-2E9C-101B-9397-08002B2CF9AE}" pid="3" name="Order">
    <vt:r8>6977700</vt:r8>
  </property>
  <property fmtid="{D5CDD505-2E9C-101B-9397-08002B2CF9AE}" pid="4" name="ComplianceAssetId">
    <vt:lpwstr/>
  </property>
  <property fmtid="{D5CDD505-2E9C-101B-9397-08002B2CF9AE}" pid="5" name="_SharedFileIndex">
    <vt:lpwstr/>
  </property>
  <property fmtid="{D5CDD505-2E9C-101B-9397-08002B2CF9AE}" pid="6" name="_SourceUrl">
    <vt:lpwstr/>
  </property>
</Properties>
</file>