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Lst>
  <p:sldIdLst>
    <p:sldId id="256" r:id="rId5"/>
    <p:sldId id="258" r:id="rId6"/>
    <p:sldId id="257" r:id="rId7"/>
    <p:sldId id="260" r:id="rId8"/>
    <p:sldId id="259" r:id="rId9"/>
    <p:sldId id="261" r:id="rId10"/>
    <p:sldId id="262" r:id="rId11"/>
    <p:sldId id="263" r:id="rId12"/>
    <p:sldId id="267" r:id="rId13"/>
    <p:sldId id="268" r:id="rId14"/>
    <p:sldId id="264" r:id="rId15"/>
    <p:sldId id="265" r:id="rId16"/>
    <p:sldId id="266" r:id="rId17"/>
    <p:sldId id="269" r:id="rId18"/>
    <p:sldId id="270" r:id="rId19"/>
    <p:sldId id="271" r:id="rId20"/>
    <p:sldId id="273" r:id="rId21"/>
    <p:sldId id="272" r:id="rId22"/>
    <p:sldId id="277" r:id="rId23"/>
    <p:sldId id="278" r:id="rId24"/>
    <p:sldId id="276" r:id="rId25"/>
    <p:sldId id="274"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FE026F-A5BC-4FAE-9C45-AC3F28A0FB90}" v="14" dt="2019-07-08T10:12:30.129"/>
    <p1510:client id="{DD38010B-8D54-45DE-B15F-C14116DE4D22}" v="3" dt="2019-07-08T10:59:14.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60" autoAdjust="0"/>
    <p:restoredTop sz="94660"/>
  </p:normalViewPr>
  <p:slideViewPr>
    <p:cSldViewPr snapToGrid="0">
      <p:cViewPr varScale="1">
        <p:scale>
          <a:sx n="52" d="100"/>
          <a:sy n="52" d="100"/>
        </p:scale>
        <p:origin x="114"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DD38010B-8D54-45DE-B15F-C14116DE4D22}"/>
    <pc:docChg chg="custSel modSld">
      <pc:chgData name="Matthew Suderman" userId="2709995e-3ea8-4fb0-9b62-eb8034dec529" providerId="ADAL" clId="{DD38010B-8D54-45DE-B15F-C14116DE4D22}" dt="2019-07-08T10:59:14.436" v="3"/>
      <pc:docMkLst>
        <pc:docMk/>
      </pc:docMkLst>
      <pc:sldChg chg="modSp">
        <pc:chgData name="Matthew Suderman" userId="2709995e-3ea8-4fb0-9b62-eb8034dec529" providerId="ADAL" clId="{DD38010B-8D54-45DE-B15F-C14116DE4D22}" dt="2019-07-08T10:59:09.066" v="1" actId="27636"/>
        <pc:sldMkLst>
          <pc:docMk/>
          <pc:sldMk cId="3120715114" sldId="263"/>
        </pc:sldMkLst>
        <pc:spChg chg="mod">
          <ac:chgData name="Matthew Suderman" userId="2709995e-3ea8-4fb0-9b62-eb8034dec529" providerId="ADAL" clId="{DD38010B-8D54-45DE-B15F-C14116DE4D22}" dt="2019-07-08T10:59:09.066" v="1" actId="27636"/>
          <ac:spMkLst>
            <pc:docMk/>
            <pc:sldMk cId="3120715114" sldId="263"/>
            <ac:spMk id="3" creationId="{00000000-0000-0000-0000-000000000000}"/>
          </ac:spMkLst>
        </pc:spChg>
      </pc:sldChg>
      <pc:sldChg chg="modAnim">
        <pc:chgData name="Matthew Suderman" userId="2709995e-3ea8-4fb0-9b62-eb8034dec529" providerId="ADAL" clId="{DD38010B-8D54-45DE-B15F-C14116DE4D22}" dt="2019-07-08T10:59:14.436" v="3"/>
        <pc:sldMkLst>
          <pc:docMk/>
          <pc:sldMk cId="3284774888" sldId="265"/>
        </pc:sldMkLst>
      </pc:sldChg>
    </pc:docChg>
  </pc:docChgLst>
  <pc:docChgLst>
    <pc:chgData name="Matthew Suderman" userId="S::ms13525@bristol.ac.uk::2709995e-3ea8-4fb0-9b62-eb8034dec529" providerId="AD" clId="Web-{ADFE026F-A5BC-4FAE-9C45-AC3F28A0FB90}"/>
    <pc:docChg chg="addSld delSld modSld sldOrd">
      <pc:chgData name="Matthew Suderman" userId="S::ms13525@bristol.ac.uk::2709995e-3ea8-4fb0-9b62-eb8034dec529" providerId="AD" clId="Web-{ADFE026F-A5BC-4FAE-9C45-AC3F28A0FB90}" dt="2019-07-08T10:27:51.473" v="3350" actId="20577"/>
      <pc:docMkLst>
        <pc:docMk/>
      </pc:docMkLst>
      <pc:sldChg chg="modSp">
        <pc:chgData name="Matthew Suderman" userId="S::ms13525@bristol.ac.uk::2709995e-3ea8-4fb0-9b62-eb8034dec529" providerId="AD" clId="Web-{ADFE026F-A5BC-4FAE-9C45-AC3F28A0FB90}" dt="2019-07-08T08:42:35.317" v="31" actId="20577"/>
        <pc:sldMkLst>
          <pc:docMk/>
          <pc:sldMk cId="2462478762" sldId="257"/>
        </pc:sldMkLst>
        <pc:spChg chg="mod">
          <ac:chgData name="Matthew Suderman" userId="S::ms13525@bristol.ac.uk::2709995e-3ea8-4fb0-9b62-eb8034dec529" providerId="AD" clId="Web-{ADFE026F-A5BC-4FAE-9C45-AC3F28A0FB90}" dt="2019-07-08T08:42:35.317" v="31" actId="20577"/>
          <ac:spMkLst>
            <pc:docMk/>
            <pc:sldMk cId="2462478762" sldId="257"/>
            <ac:spMk id="7" creationId="{00000000-0000-0000-0000-000000000000}"/>
          </ac:spMkLst>
        </pc:spChg>
      </pc:sldChg>
      <pc:sldChg chg="modSp">
        <pc:chgData name="Matthew Suderman" userId="S::ms13525@bristol.ac.uk::2709995e-3ea8-4fb0-9b62-eb8034dec529" providerId="AD" clId="Web-{ADFE026F-A5BC-4FAE-9C45-AC3F28A0FB90}" dt="2019-07-08T08:41:03.489" v="25" actId="20577"/>
        <pc:sldMkLst>
          <pc:docMk/>
          <pc:sldMk cId="1093844892" sldId="258"/>
        </pc:sldMkLst>
        <pc:spChg chg="mod">
          <ac:chgData name="Matthew Suderman" userId="S::ms13525@bristol.ac.uk::2709995e-3ea8-4fb0-9b62-eb8034dec529" providerId="AD" clId="Web-{ADFE026F-A5BC-4FAE-9C45-AC3F28A0FB90}" dt="2019-07-08T08:41:03.489" v="25" actId="20577"/>
          <ac:spMkLst>
            <pc:docMk/>
            <pc:sldMk cId="1093844892" sldId="258"/>
            <ac:spMk id="2" creationId="{00000000-0000-0000-0000-000000000000}"/>
          </ac:spMkLst>
        </pc:spChg>
        <pc:spChg chg="mod">
          <ac:chgData name="Matthew Suderman" userId="S::ms13525@bristol.ac.uk::2709995e-3ea8-4fb0-9b62-eb8034dec529" providerId="AD" clId="Web-{ADFE026F-A5BC-4FAE-9C45-AC3F28A0FB90}" dt="2019-07-08T08:40:01.238" v="2" actId="20577"/>
          <ac:spMkLst>
            <pc:docMk/>
            <pc:sldMk cId="1093844892" sldId="258"/>
            <ac:spMk id="3" creationId="{00000000-0000-0000-0000-000000000000}"/>
          </ac:spMkLst>
        </pc:spChg>
      </pc:sldChg>
      <pc:sldChg chg="modSp">
        <pc:chgData name="Matthew Suderman" userId="S::ms13525@bristol.ac.uk::2709995e-3ea8-4fb0-9b62-eb8034dec529" providerId="AD" clId="Web-{ADFE026F-A5BC-4FAE-9C45-AC3F28A0FB90}" dt="2019-07-08T08:46:14.926" v="129" actId="20577"/>
        <pc:sldMkLst>
          <pc:docMk/>
          <pc:sldMk cId="3910136973" sldId="259"/>
        </pc:sldMkLst>
        <pc:spChg chg="mod">
          <ac:chgData name="Matthew Suderman" userId="S::ms13525@bristol.ac.uk::2709995e-3ea8-4fb0-9b62-eb8034dec529" providerId="AD" clId="Web-{ADFE026F-A5BC-4FAE-9C45-AC3F28A0FB90}" dt="2019-07-08T08:46:14.926" v="129" actId="20577"/>
          <ac:spMkLst>
            <pc:docMk/>
            <pc:sldMk cId="3910136973" sldId="259"/>
            <ac:spMk id="3" creationId="{00000000-0000-0000-0000-000000000000}"/>
          </ac:spMkLst>
        </pc:spChg>
      </pc:sldChg>
      <pc:sldChg chg="modSp">
        <pc:chgData name="Matthew Suderman" userId="S::ms13525@bristol.ac.uk::2709995e-3ea8-4fb0-9b62-eb8034dec529" providerId="AD" clId="Web-{ADFE026F-A5BC-4FAE-9C45-AC3F28A0FB90}" dt="2019-07-08T08:41:50.051" v="29" actId="20577"/>
        <pc:sldMkLst>
          <pc:docMk/>
          <pc:sldMk cId="55585361" sldId="260"/>
        </pc:sldMkLst>
        <pc:spChg chg="mod">
          <ac:chgData name="Matthew Suderman" userId="S::ms13525@bristol.ac.uk::2709995e-3ea8-4fb0-9b62-eb8034dec529" providerId="AD" clId="Web-{ADFE026F-A5BC-4FAE-9C45-AC3F28A0FB90}" dt="2019-07-08T08:41:50.051" v="29" actId="20577"/>
          <ac:spMkLst>
            <pc:docMk/>
            <pc:sldMk cId="55585361" sldId="260"/>
            <ac:spMk id="2" creationId="{00000000-0000-0000-0000-000000000000}"/>
          </ac:spMkLst>
        </pc:spChg>
      </pc:sldChg>
      <pc:sldChg chg="modSp">
        <pc:chgData name="Matthew Suderman" userId="S::ms13525@bristol.ac.uk::2709995e-3ea8-4fb0-9b62-eb8034dec529" providerId="AD" clId="Web-{ADFE026F-A5BC-4FAE-9C45-AC3F28A0FB90}" dt="2019-07-08T08:47:32.254" v="135" actId="14100"/>
        <pc:sldMkLst>
          <pc:docMk/>
          <pc:sldMk cId="4179368179" sldId="261"/>
        </pc:sldMkLst>
        <pc:spChg chg="mod">
          <ac:chgData name="Matthew Suderman" userId="S::ms13525@bristol.ac.uk::2709995e-3ea8-4fb0-9b62-eb8034dec529" providerId="AD" clId="Web-{ADFE026F-A5BC-4FAE-9C45-AC3F28A0FB90}" dt="2019-07-08T08:47:32.254" v="135" actId="14100"/>
          <ac:spMkLst>
            <pc:docMk/>
            <pc:sldMk cId="4179368179" sldId="261"/>
            <ac:spMk id="3" creationId="{00000000-0000-0000-0000-000000000000}"/>
          </ac:spMkLst>
        </pc:spChg>
      </pc:sldChg>
      <pc:sldChg chg="addSp modSp">
        <pc:chgData name="Matthew Suderman" userId="S::ms13525@bristol.ac.uk::2709995e-3ea8-4fb0-9b62-eb8034dec529" providerId="AD" clId="Web-{ADFE026F-A5BC-4FAE-9C45-AC3F28A0FB90}" dt="2019-07-08T08:56:06.817" v="147" actId="14100"/>
        <pc:sldMkLst>
          <pc:docMk/>
          <pc:sldMk cId="4070473659" sldId="264"/>
        </pc:sldMkLst>
        <pc:spChg chg="mod">
          <ac:chgData name="Matthew Suderman" userId="S::ms13525@bristol.ac.uk::2709995e-3ea8-4fb0-9b62-eb8034dec529" providerId="AD" clId="Web-{ADFE026F-A5BC-4FAE-9C45-AC3F28A0FB90}" dt="2019-07-08T08:55:57.114" v="144" actId="14100"/>
          <ac:spMkLst>
            <pc:docMk/>
            <pc:sldMk cId="4070473659" sldId="264"/>
            <ac:spMk id="3" creationId="{00000000-0000-0000-0000-000000000000}"/>
          </ac:spMkLst>
        </pc:spChg>
        <pc:picChg chg="add mod">
          <ac:chgData name="Matthew Suderman" userId="S::ms13525@bristol.ac.uk::2709995e-3ea8-4fb0-9b62-eb8034dec529" providerId="AD" clId="Web-{ADFE026F-A5BC-4FAE-9C45-AC3F28A0FB90}" dt="2019-07-08T08:56:06.817" v="147" actId="14100"/>
          <ac:picMkLst>
            <pc:docMk/>
            <pc:sldMk cId="4070473659" sldId="264"/>
            <ac:picMk id="4" creationId="{5AA4A415-17FD-48C3-9134-2652923A1626}"/>
          </ac:picMkLst>
        </pc:picChg>
      </pc:sldChg>
      <pc:sldChg chg="addSp modSp addAnim delAnim modAnim">
        <pc:chgData name="Matthew Suderman" userId="S::ms13525@bristol.ac.uk::2709995e-3ea8-4fb0-9b62-eb8034dec529" providerId="AD" clId="Web-{ADFE026F-A5BC-4FAE-9C45-AC3F28A0FB90}" dt="2019-07-08T09:20:43.192" v="389" actId="20577"/>
        <pc:sldMkLst>
          <pc:docMk/>
          <pc:sldMk cId="3284774888" sldId="265"/>
        </pc:sldMkLst>
        <pc:spChg chg="mod">
          <ac:chgData name="Matthew Suderman" userId="S::ms13525@bristol.ac.uk::2709995e-3ea8-4fb0-9b62-eb8034dec529" providerId="AD" clId="Web-{ADFE026F-A5BC-4FAE-9C45-AC3F28A0FB90}" dt="2019-07-08T09:20:43.192" v="389" actId="20577"/>
          <ac:spMkLst>
            <pc:docMk/>
            <pc:sldMk cId="3284774888" sldId="265"/>
            <ac:spMk id="3" creationId="{00000000-0000-0000-0000-000000000000}"/>
          </ac:spMkLst>
        </pc:spChg>
        <pc:spChg chg="add mod">
          <ac:chgData name="Matthew Suderman" userId="S::ms13525@bristol.ac.uk::2709995e-3ea8-4fb0-9b62-eb8034dec529" providerId="AD" clId="Web-{ADFE026F-A5BC-4FAE-9C45-AC3F28A0FB90}" dt="2019-07-08T09:14:07.004" v="290" actId="1076"/>
          <ac:spMkLst>
            <pc:docMk/>
            <pc:sldMk cId="3284774888" sldId="265"/>
            <ac:spMk id="5" creationId="{6544CEDB-780F-4EFA-87DB-C3F97F408BE7}"/>
          </ac:spMkLst>
        </pc:spChg>
      </pc:sldChg>
      <pc:sldChg chg="modSp">
        <pc:chgData name="Matthew Suderman" userId="S::ms13525@bristol.ac.uk::2709995e-3ea8-4fb0-9b62-eb8034dec529" providerId="AD" clId="Web-{ADFE026F-A5BC-4FAE-9C45-AC3F28A0FB90}" dt="2019-07-08T08:53:02.801" v="142" actId="20577"/>
        <pc:sldMkLst>
          <pc:docMk/>
          <pc:sldMk cId="1184709161" sldId="267"/>
        </pc:sldMkLst>
        <pc:spChg chg="mod">
          <ac:chgData name="Matthew Suderman" userId="S::ms13525@bristol.ac.uk::2709995e-3ea8-4fb0-9b62-eb8034dec529" providerId="AD" clId="Web-{ADFE026F-A5BC-4FAE-9C45-AC3F28A0FB90}" dt="2019-07-08T08:53:02.801" v="142" actId="20577"/>
          <ac:spMkLst>
            <pc:docMk/>
            <pc:sldMk cId="1184709161" sldId="267"/>
            <ac:spMk id="3" creationId="{00000000-0000-0000-0000-000000000000}"/>
          </ac:spMkLst>
        </pc:spChg>
      </pc:sldChg>
      <pc:sldChg chg="modSp new">
        <pc:chgData name="Matthew Suderman" userId="S::ms13525@bristol.ac.uk::2709995e-3ea8-4fb0-9b62-eb8034dec529" providerId="AD" clId="Web-{ADFE026F-A5BC-4FAE-9C45-AC3F28A0FB90}" dt="2019-07-08T09:33:52.364" v="794" actId="14100"/>
        <pc:sldMkLst>
          <pc:docMk/>
          <pc:sldMk cId="858289084" sldId="270"/>
        </pc:sldMkLst>
        <pc:spChg chg="mod">
          <ac:chgData name="Matthew Suderman" userId="S::ms13525@bristol.ac.uk::2709995e-3ea8-4fb0-9b62-eb8034dec529" providerId="AD" clId="Web-{ADFE026F-A5BC-4FAE-9C45-AC3F28A0FB90}" dt="2019-07-08T09:33:52.364" v="794" actId="14100"/>
          <ac:spMkLst>
            <pc:docMk/>
            <pc:sldMk cId="858289084" sldId="270"/>
            <ac:spMk id="2" creationId="{4FA9A899-97CB-4349-9269-93B06EB30974}"/>
          </ac:spMkLst>
        </pc:spChg>
        <pc:spChg chg="mod">
          <ac:chgData name="Matthew Suderman" userId="S::ms13525@bristol.ac.uk::2709995e-3ea8-4fb0-9b62-eb8034dec529" providerId="AD" clId="Web-{ADFE026F-A5BC-4FAE-9C45-AC3F28A0FB90}" dt="2019-07-08T09:32:58.942" v="770" actId="20577"/>
          <ac:spMkLst>
            <pc:docMk/>
            <pc:sldMk cId="858289084" sldId="270"/>
            <ac:spMk id="3" creationId="{E2DFFCB4-B098-464E-B05B-16468EC8578B}"/>
          </ac:spMkLst>
        </pc:spChg>
      </pc:sldChg>
      <pc:sldChg chg="modSp new">
        <pc:chgData name="Matthew Suderman" userId="S::ms13525@bristol.ac.uk::2709995e-3ea8-4fb0-9b62-eb8034dec529" providerId="AD" clId="Web-{ADFE026F-A5BC-4FAE-9C45-AC3F28A0FB90}" dt="2019-07-08T09:42:04.051" v="1121" actId="20577"/>
        <pc:sldMkLst>
          <pc:docMk/>
          <pc:sldMk cId="2546818821" sldId="271"/>
        </pc:sldMkLst>
        <pc:spChg chg="mod">
          <ac:chgData name="Matthew Suderman" userId="S::ms13525@bristol.ac.uk::2709995e-3ea8-4fb0-9b62-eb8034dec529" providerId="AD" clId="Web-{ADFE026F-A5BC-4FAE-9C45-AC3F28A0FB90}" dt="2019-07-08T09:33:11.567" v="787" actId="20577"/>
          <ac:spMkLst>
            <pc:docMk/>
            <pc:sldMk cId="2546818821" sldId="271"/>
            <ac:spMk id="2" creationId="{22EE1FD5-C8A2-48AF-B350-8B4EBE3085FA}"/>
          </ac:spMkLst>
        </pc:spChg>
        <pc:spChg chg="mod">
          <ac:chgData name="Matthew Suderman" userId="S::ms13525@bristol.ac.uk::2709995e-3ea8-4fb0-9b62-eb8034dec529" providerId="AD" clId="Web-{ADFE026F-A5BC-4FAE-9C45-AC3F28A0FB90}" dt="2019-07-08T09:42:04.051" v="1121" actId="20577"/>
          <ac:spMkLst>
            <pc:docMk/>
            <pc:sldMk cId="2546818821" sldId="271"/>
            <ac:spMk id="3" creationId="{63FF6E19-78E7-4086-9878-4E4065733F7B}"/>
          </ac:spMkLst>
        </pc:spChg>
      </pc:sldChg>
      <pc:sldChg chg="addSp delSp modSp new">
        <pc:chgData name="Matthew Suderman" userId="S::ms13525@bristol.ac.uk::2709995e-3ea8-4fb0-9b62-eb8034dec529" providerId="AD" clId="Web-{ADFE026F-A5BC-4FAE-9C45-AC3F28A0FB90}" dt="2019-07-08T10:11:04.598" v="2972" actId="1076"/>
        <pc:sldMkLst>
          <pc:docMk/>
          <pc:sldMk cId="3905155408" sldId="272"/>
        </pc:sldMkLst>
        <pc:spChg chg="mod">
          <ac:chgData name="Matthew Suderman" userId="S::ms13525@bristol.ac.uk::2709995e-3ea8-4fb0-9b62-eb8034dec529" providerId="AD" clId="Web-{ADFE026F-A5BC-4FAE-9C45-AC3F28A0FB90}" dt="2019-07-08T09:42:09.145" v="1136" actId="20577"/>
          <ac:spMkLst>
            <pc:docMk/>
            <pc:sldMk cId="3905155408" sldId="272"/>
            <ac:spMk id="2" creationId="{61DD9D7B-2BEB-4E43-BCE3-08C948D6ECA5}"/>
          </ac:spMkLst>
        </pc:spChg>
        <pc:spChg chg="mod">
          <ac:chgData name="Matthew Suderman" userId="S::ms13525@bristol.ac.uk::2709995e-3ea8-4fb0-9b62-eb8034dec529" providerId="AD" clId="Web-{ADFE026F-A5BC-4FAE-9C45-AC3F28A0FB90}" dt="2019-07-08T10:10:54.957" v="2968" actId="20577"/>
          <ac:spMkLst>
            <pc:docMk/>
            <pc:sldMk cId="3905155408" sldId="272"/>
            <ac:spMk id="3" creationId="{56BEE6A4-5D88-4BD5-A4FC-FA7B7952F698}"/>
          </ac:spMkLst>
        </pc:spChg>
        <pc:spChg chg="add del mod">
          <ac:chgData name="Matthew Suderman" userId="S::ms13525@bristol.ac.uk::2709995e-3ea8-4fb0-9b62-eb8034dec529" providerId="AD" clId="Web-{ADFE026F-A5BC-4FAE-9C45-AC3F28A0FB90}" dt="2019-07-08T10:10:58.832" v="2971"/>
          <ac:spMkLst>
            <pc:docMk/>
            <pc:sldMk cId="3905155408" sldId="272"/>
            <ac:spMk id="5" creationId="{3260C04F-A637-4B43-93F9-ADACCF9E7E6E}"/>
          </ac:spMkLst>
        </pc:spChg>
        <pc:picChg chg="add mod">
          <ac:chgData name="Matthew Suderman" userId="S::ms13525@bristol.ac.uk::2709995e-3ea8-4fb0-9b62-eb8034dec529" providerId="AD" clId="Web-{ADFE026F-A5BC-4FAE-9C45-AC3F28A0FB90}" dt="2019-07-08T10:11:04.598" v="2972" actId="1076"/>
          <ac:picMkLst>
            <pc:docMk/>
            <pc:sldMk cId="3905155408" sldId="272"/>
            <ac:picMk id="4" creationId="{7941F54C-E72A-4AE4-981B-A84DE2B4BD1E}"/>
          </ac:picMkLst>
        </pc:picChg>
      </pc:sldChg>
      <pc:sldChg chg="addSp delSp modSp new">
        <pc:chgData name="Matthew Suderman" userId="S::ms13525@bristol.ac.uk::2709995e-3ea8-4fb0-9b62-eb8034dec529" providerId="AD" clId="Web-{ADFE026F-A5BC-4FAE-9C45-AC3F28A0FB90}" dt="2019-07-08T09:53:42.051" v="1866" actId="20577"/>
        <pc:sldMkLst>
          <pc:docMk/>
          <pc:sldMk cId="3503009466" sldId="273"/>
        </pc:sldMkLst>
        <pc:spChg chg="mod">
          <ac:chgData name="Matthew Suderman" userId="S::ms13525@bristol.ac.uk::2709995e-3ea8-4fb0-9b62-eb8034dec529" providerId="AD" clId="Web-{ADFE026F-A5BC-4FAE-9C45-AC3F28A0FB90}" dt="2019-07-08T09:50:43.707" v="1780" actId="20577"/>
          <ac:spMkLst>
            <pc:docMk/>
            <pc:sldMk cId="3503009466" sldId="273"/>
            <ac:spMk id="2" creationId="{DE11D833-399C-4013-BA88-EB4A11243793}"/>
          </ac:spMkLst>
        </pc:spChg>
        <pc:spChg chg="del">
          <ac:chgData name="Matthew Suderman" userId="S::ms13525@bristol.ac.uk::2709995e-3ea8-4fb0-9b62-eb8034dec529" providerId="AD" clId="Web-{ADFE026F-A5BC-4FAE-9C45-AC3F28A0FB90}" dt="2019-07-08T09:50:23.504" v="1764"/>
          <ac:spMkLst>
            <pc:docMk/>
            <pc:sldMk cId="3503009466" sldId="273"/>
            <ac:spMk id="3" creationId="{12BB9E77-E3E5-4FDB-80C2-947D0BA38BA5}"/>
          </ac:spMkLst>
        </pc:spChg>
        <pc:spChg chg="add mod">
          <ac:chgData name="Matthew Suderman" userId="S::ms13525@bristol.ac.uk::2709995e-3ea8-4fb0-9b62-eb8034dec529" providerId="AD" clId="Web-{ADFE026F-A5BC-4FAE-9C45-AC3F28A0FB90}" dt="2019-07-08T09:52:07.442" v="1848" actId="20577"/>
          <ac:spMkLst>
            <pc:docMk/>
            <pc:sldMk cId="3503009466" sldId="273"/>
            <ac:spMk id="6" creationId="{F50547BA-57AA-4F73-BE14-A966CA7515D8}"/>
          </ac:spMkLst>
        </pc:spChg>
        <pc:spChg chg="add mod">
          <ac:chgData name="Matthew Suderman" userId="S::ms13525@bristol.ac.uk::2709995e-3ea8-4fb0-9b62-eb8034dec529" providerId="AD" clId="Web-{ADFE026F-A5BC-4FAE-9C45-AC3F28A0FB90}" dt="2019-07-08T09:53:42.051" v="1866" actId="20577"/>
          <ac:spMkLst>
            <pc:docMk/>
            <pc:sldMk cId="3503009466" sldId="273"/>
            <ac:spMk id="11" creationId="{05505BA2-0689-4096-9AC7-AA0FC8F4FF15}"/>
          </ac:spMkLst>
        </pc:spChg>
        <pc:picChg chg="add mod">
          <ac:chgData name="Matthew Suderman" userId="S::ms13525@bristol.ac.uk::2709995e-3ea8-4fb0-9b62-eb8034dec529" providerId="AD" clId="Web-{ADFE026F-A5BC-4FAE-9C45-AC3F28A0FB90}" dt="2019-07-08T09:52:57.785" v="1852" actId="1076"/>
          <ac:picMkLst>
            <pc:docMk/>
            <pc:sldMk cId="3503009466" sldId="273"/>
            <ac:picMk id="4" creationId="{2D055417-8804-4CC3-8972-6E04C6A36E30}"/>
          </ac:picMkLst>
        </pc:picChg>
        <pc:picChg chg="add mod">
          <ac:chgData name="Matthew Suderman" userId="S::ms13525@bristol.ac.uk::2709995e-3ea8-4fb0-9b62-eb8034dec529" providerId="AD" clId="Web-{ADFE026F-A5BC-4FAE-9C45-AC3F28A0FB90}" dt="2019-07-08T09:53:00.348" v="1853"/>
          <ac:picMkLst>
            <pc:docMk/>
            <pc:sldMk cId="3503009466" sldId="273"/>
            <ac:picMk id="7" creationId="{2E49395D-3620-4774-A547-8A0A0893D602}"/>
          </ac:picMkLst>
        </pc:picChg>
        <pc:picChg chg="add mod">
          <ac:chgData name="Matthew Suderman" userId="S::ms13525@bristol.ac.uk::2709995e-3ea8-4fb0-9b62-eb8034dec529" providerId="AD" clId="Web-{ADFE026F-A5BC-4FAE-9C45-AC3F28A0FB90}" dt="2019-07-08T09:53:28.863" v="1857" actId="1076"/>
          <ac:picMkLst>
            <pc:docMk/>
            <pc:sldMk cId="3503009466" sldId="273"/>
            <ac:picMk id="9" creationId="{11CA7BA6-2A71-4F77-B260-00BBEB4A96C6}"/>
          </ac:picMkLst>
        </pc:picChg>
      </pc:sldChg>
      <pc:sldChg chg="addSp delSp modSp new">
        <pc:chgData name="Matthew Suderman" userId="S::ms13525@bristol.ac.uk::2709995e-3ea8-4fb0-9b62-eb8034dec529" providerId="AD" clId="Web-{ADFE026F-A5BC-4FAE-9C45-AC3F28A0FB90}" dt="2019-07-08T10:14:22.566" v="3170"/>
        <pc:sldMkLst>
          <pc:docMk/>
          <pc:sldMk cId="478491933" sldId="274"/>
        </pc:sldMkLst>
        <pc:spChg chg="mod">
          <ac:chgData name="Matthew Suderman" userId="S::ms13525@bristol.ac.uk::2709995e-3ea8-4fb0-9b62-eb8034dec529" providerId="AD" clId="Web-{ADFE026F-A5BC-4FAE-9C45-AC3F28A0FB90}" dt="2019-07-08T09:55:30.145" v="1916" actId="20577"/>
          <ac:spMkLst>
            <pc:docMk/>
            <pc:sldMk cId="478491933" sldId="274"/>
            <ac:spMk id="2" creationId="{14E524FC-6B8A-4D87-B35E-4E29BFDDE353}"/>
          </ac:spMkLst>
        </pc:spChg>
        <pc:spChg chg="del">
          <ac:chgData name="Matthew Suderman" userId="S::ms13525@bristol.ac.uk::2709995e-3ea8-4fb0-9b62-eb8034dec529" providerId="AD" clId="Web-{ADFE026F-A5BC-4FAE-9C45-AC3F28A0FB90}" dt="2019-07-08T09:54:35.926" v="1870"/>
          <ac:spMkLst>
            <pc:docMk/>
            <pc:sldMk cId="478491933" sldId="274"/>
            <ac:spMk id="3" creationId="{E7384DA5-0B22-44CD-854C-3BE0D837F6F8}"/>
          </ac:spMkLst>
        </pc:spChg>
        <pc:spChg chg="add mod">
          <ac:chgData name="Matthew Suderman" userId="S::ms13525@bristol.ac.uk::2709995e-3ea8-4fb0-9b62-eb8034dec529" providerId="AD" clId="Web-{ADFE026F-A5BC-4FAE-9C45-AC3F28A0FB90}" dt="2019-07-08T10:14:20.004" v="3167" actId="20577"/>
          <ac:spMkLst>
            <pc:docMk/>
            <pc:sldMk cId="478491933" sldId="274"/>
            <ac:spMk id="7" creationId="{21D4270B-5711-40D3-97D7-6B591D277AB2}"/>
          </ac:spMkLst>
        </pc:spChg>
        <pc:spChg chg="add del mod">
          <ac:chgData name="Matthew Suderman" userId="S::ms13525@bristol.ac.uk::2709995e-3ea8-4fb0-9b62-eb8034dec529" providerId="AD" clId="Web-{ADFE026F-A5BC-4FAE-9C45-AC3F28A0FB90}" dt="2019-07-08T10:10:00.332" v="2791"/>
          <ac:spMkLst>
            <pc:docMk/>
            <pc:sldMk cId="478491933" sldId="274"/>
            <ac:spMk id="10" creationId="{451DF817-E63F-4D4D-AA99-69F70E65F40C}"/>
          </ac:spMkLst>
        </pc:spChg>
        <pc:spChg chg="add del mod">
          <ac:chgData name="Matthew Suderman" userId="S::ms13525@bristol.ac.uk::2709995e-3ea8-4fb0-9b62-eb8034dec529" providerId="AD" clId="Web-{ADFE026F-A5BC-4FAE-9C45-AC3F28A0FB90}" dt="2019-07-08T10:14:22.566" v="3170"/>
          <ac:spMkLst>
            <pc:docMk/>
            <pc:sldMk cId="478491933" sldId="274"/>
            <ac:spMk id="11" creationId="{1F21B162-2344-46CF-8C0D-737D811F5A1D}"/>
          </ac:spMkLst>
        </pc:spChg>
        <pc:picChg chg="add mod">
          <ac:chgData name="Matthew Suderman" userId="S::ms13525@bristol.ac.uk::2709995e-3ea8-4fb0-9b62-eb8034dec529" providerId="AD" clId="Web-{ADFE026F-A5BC-4FAE-9C45-AC3F28A0FB90}" dt="2019-07-08T10:06:51.551" v="2758" actId="14100"/>
          <ac:picMkLst>
            <pc:docMk/>
            <pc:sldMk cId="478491933" sldId="274"/>
            <ac:picMk id="4" creationId="{35B47A2B-98AB-4D93-AD7A-F8DDBEBB3590}"/>
          </ac:picMkLst>
        </pc:picChg>
        <pc:picChg chg="add del mod">
          <ac:chgData name="Matthew Suderman" userId="S::ms13525@bristol.ac.uk::2709995e-3ea8-4fb0-9b62-eb8034dec529" providerId="AD" clId="Web-{ADFE026F-A5BC-4FAE-9C45-AC3F28A0FB90}" dt="2019-07-08T10:10:00.332" v="2792"/>
          <ac:picMkLst>
            <pc:docMk/>
            <pc:sldMk cId="478491933" sldId="274"/>
            <ac:picMk id="8" creationId="{59F5B37F-A768-483D-A0FF-DA8F9461CFD8}"/>
          </ac:picMkLst>
        </pc:picChg>
      </pc:sldChg>
      <pc:sldChg chg="modSp new del">
        <pc:chgData name="Matthew Suderman" userId="S::ms13525@bristol.ac.uk::2709995e-3ea8-4fb0-9b62-eb8034dec529" providerId="AD" clId="Web-{ADFE026F-A5BC-4FAE-9C45-AC3F28A0FB90}" dt="2019-07-08T10:23:06.066" v="3263"/>
        <pc:sldMkLst>
          <pc:docMk/>
          <pc:sldMk cId="3780475811" sldId="275"/>
        </pc:sldMkLst>
        <pc:spChg chg="mod">
          <ac:chgData name="Matthew Suderman" userId="S::ms13525@bristol.ac.uk::2709995e-3ea8-4fb0-9b62-eb8034dec529" providerId="AD" clId="Web-{ADFE026F-A5BC-4FAE-9C45-AC3F28A0FB90}" dt="2019-07-08T09:55:44.082" v="1937" actId="20577"/>
          <ac:spMkLst>
            <pc:docMk/>
            <pc:sldMk cId="3780475811" sldId="275"/>
            <ac:spMk id="2" creationId="{A5A65AE1-6FFD-4C94-B1ED-61E47F5FA3B6}"/>
          </ac:spMkLst>
        </pc:spChg>
        <pc:spChg chg="mod">
          <ac:chgData name="Matthew Suderman" userId="S::ms13525@bristol.ac.uk::2709995e-3ea8-4fb0-9b62-eb8034dec529" providerId="AD" clId="Web-{ADFE026F-A5BC-4FAE-9C45-AC3F28A0FB90}" dt="2019-07-08T09:55:39.879" v="1922" actId="20577"/>
          <ac:spMkLst>
            <pc:docMk/>
            <pc:sldMk cId="3780475811" sldId="275"/>
            <ac:spMk id="3" creationId="{8E7E7169-2938-4F6B-BDED-FACF0DDB126E}"/>
          </ac:spMkLst>
        </pc:spChg>
      </pc:sldChg>
      <pc:sldChg chg="addSp delSp modSp new">
        <pc:chgData name="Matthew Suderman" userId="S::ms13525@bristol.ac.uk::2709995e-3ea8-4fb0-9b62-eb8034dec529" providerId="AD" clId="Web-{ADFE026F-A5BC-4FAE-9C45-AC3F28A0FB90}" dt="2019-07-08T10:04:06.207" v="2700" actId="20577"/>
        <pc:sldMkLst>
          <pc:docMk/>
          <pc:sldMk cId="1801235307" sldId="276"/>
        </pc:sldMkLst>
        <pc:spChg chg="mod">
          <ac:chgData name="Matthew Suderman" userId="S::ms13525@bristol.ac.uk::2709995e-3ea8-4fb0-9b62-eb8034dec529" providerId="AD" clId="Web-{ADFE026F-A5BC-4FAE-9C45-AC3F28A0FB90}" dt="2019-07-08T10:04:06.207" v="2700" actId="20577"/>
          <ac:spMkLst>
            <pc:docMk/>
            <pc:sldMk cId="1801235307" sldId="276"/>
            <ac:spMk id="2" creationId="{DA77F568-7768-4E29-A876-BD6F37BAFA1E}"/>
          </ac:spMkLst>
        </pc:spChg>
        <pc:spChg chg="del">
          <ac:chgData name="Matthew Suderman" userId="S::ms13525@bristol.ac.uk::2709995e-3ea8-4fb0-9b62-eb8034dec529" providerId="AD" clId="Web-{ADFE026F-A5BC-4FAE-9C45-AC3F28A0FB90}" dt="2019-07-08T09:57:44.442" v="1995"/>
          <ac:spMkLst>
            <pc:docMk/>
            <pc:sldMk cId="1801235307" sldId="276"/>
            <ac:spMk id="3" creationId="{3687D06F-1F23-4DE7-A774-E11C4FF05C17}"/>
          </ac:spMkLst>
        </pc:spChg>
        <pc:spChg chg="add mod">
          <ac:chgData name="Matthew Suderman" userId="S::ms13525@bristol.ac.uk::2709995e-3ea8-4fb0-9b62-eb8034dec529" providerId="AD" clId="Web-{ADFE026F-A5BC-4FAE-9C45-AC3F28A0FB90}" dt="2019-07-08T10:04:02.535" v="2698" actId="20577"/>
          <ac:spMkLst>
            <pc:docMk/>
            <pc:sldMk cId="1801235307" sldId="276"/>
            <ac:spMk id="6" creationId="{4A3FE65B-9546-4FE5-B9C8-E487415DE2B9}"/>
          </ac:spMkLst>
        </pc:spChg>
        <pc:picChg chg="add mod">
          <ac:chgData name="Matthew Suderman" userId="S::ms13525@bristol.ac.uk::2709995e-3ea8-4fb0-9b62-eb8034dec529" providerId="AD" clId="Web-{ADFE026F-A5BC-4FAE-9C45-AC3F28A0FB90}" dt="2019-07-08T09:58:00.348" v="1997" actId="1076"/>
          <ac:picMkLst>
            <pc:docMk/>
            <pc:sldMk cId="1801235307" sldId="276"/>
            <ac:picMk id="4" creationId="{AFBA6C1F-C915-4F5B-B5AF-BECD3DBBD018}"/>
          </ac:picMkLst>
        </pc:picChg>
      </pc:sldChg>
      <pc:sldChg chg="addSp delSp modSp new ord">
        <pc:chgData name="Matthew Suderman" userId="S::ms13525@bristol.ac.uk::2709995e-3ea8-4fb0-9b62-eb8034dec529" providerId="AD" clId="Web-{ADFE026F-A5BC-4FAE-9C45-AC3F28A0FB90}" dt="2019-07-08T10:18:00.363" v="3201" actId="1076"/>
        <pc:sldMkLst>
          <pc:docMk/>
          <pc:sldMk cId="3370541026" sldId="277"/>
        </pc:sldMkLst>
        <pc:spChg chg="mod">
          <ac:chgData name="Matthew Suderman" userId="S::ms13525@bristol.ac.uk::2709995e-3ea8-4fb0-9b62-eb8034dec529" providerId="AD" clId="Web-{ADFE026F-A5BC-4FAE-9C45-AC3F28A0FB90}" dt="2019-07-08T10:06:27.738" v="2746" actId="20577"/>
          <ac:spMkLst>
            <pc:docMk/>
            <pc:sldMk cId="3370541026" sldId="277"/>
            <ac:spMk id="2" creationId="{0D192487-301D-4327-A58B-41E45CFF7C2B}"/>
          </ac:spMkLst>
        </pc:spChg>
        <pc:spChg chg="del">
          <ac:chgData name="Matthew Suderman" userId="S::ms13525@bristol.ac.uk::2709995e-3ea8-4fb0-9b62-eb8034dec529" providerId="AD" clId="Web-{ADFE026F-A5BC-4FAE-9C45-AC3F28A0FB90}" dt="2019-07-08T10:06:30.785" v="2749"/>
          <ac:spMkLst>
            <pc:docMk/>
            <pc:sldMk cId="3370541026" sldId="277"/>
            <ac:spMk id="3" creationId="{CDC86FBE-CB39-4485-A9F4-5C97F7C5896E}"/>
          </ac:spMkLst>
        </pc:spChg>
        <pc:spChg chg="add mod">
          <ac:chgData name="Matthew Suderman" userId="S::ms13525@bristol.ac.uk::2709995e-3ea8-4fb0-9b62-eb8034dec529" providerId="AD" clId="Web-{ADFE026F-A5BC-4FAE-9C45-AC3F28A0FB90}" dt="2019-07-08T10:17:31.613" v="3200" actId="1076"/>
          <ac:spMkLst>
            <pc:docMk/>
            <pc:sldMk cId="3370541026" sldId="277"/>
            <ac:spMk id="8" creationId="{D9BF90A7-7CEE-4BEC-887E-1C3581E5B853}"/>
          </ac:spMkLst>
        </pc:spChg>
        <pc:picChg chg="add del mod">
          <ac:chgData name="Matthew Suderman" userId="S::ms13525@bristol.ac.uk::2709995e-3ea8-4fb0-9b62-eb8034dec529" providerId="AD" clId="Web-{ADFE026F-A5BC-4FAE-9C45-AC3F28A0FB90}" dt="2019-07-08T10:06:47.098" v="2757"/>
          <ac:picMkLst>
            <pc:docMk/>
            <pc:sldMk cId="3370541026" sldId="277"/>
            <ac:picMk id="4" creationId="{6C005BDE-81D5-4FE8-BEB0-FD095C517351}"/>
          </ac:picMkLst>
        </pc:picChg>
        <pc:picChg chg="add mod">
          <ac:chgData name="Matthew Suderman" userId="S::ms13525@bristol.ac.uk::2709995e-3ea8-4fb0-9b62-eb8034dec529" providerId="AD" clId="Web-{ADFE026F-A5BC-4FAE-9C45-AC3F28A0FB90}" dt="2019-07-08T10:17:23.488" v="3199" actId="1076"/>
          <ac:picMkLst>
            <pc:docMk/>
            <pc:sldMk cId="3370541026" sldId="277"/>
            <ac:picMk id="6" creationId="{AB26DB9C-DB54-4512-8A59-BDECFA802574}"/>
          </ac:picMkLst>
        </pc:picChg>
        <pc:picChg chg="add mod">
          <ac:chgData name="Matthew Suderman" userId="S::ms13525@bristol.ac.uk::2709995e-3ea8-4fb0-9b62-eb8034dec529" providerId="AD" clId="Web-{ADFE026F-A5BC-4FAE-9C45-AC3F28A0FB90}" dt="2019-07-08T10:18:00.363" v="3201" actId="1076"/>
          <ac:picMkLst>
            <pc:docMk/>
            <pc:sldMk cId="3370541026" sldId="277"/>
            <ac:picMk id="9" creationId="{86471583-EEAB-4222-8D29-4F36DE532CF1}"/>
          </ac:picMkLst>
        </pc:picChg>
      </pc:sldChg>
      <pc:sldChg chg="add del replId">
        <pc:chgData name="Matthew Suderman" userId="S::ms13525@bristol.ac.uk::2709995e-3ea8-4fb0-9b62-eb8034dec529" providerId="AD" clId="Web-{ADFE026F-A5BC-4FAE-9C45-AC3F28A0FB90}" dt="2019-07-08T10:07:02.645" v="2760"/>
        <pc:sldMkLst>
          <pc:docMk/>
          <pc:sldMk cId="2880439897" sldId="278"/>
        </pc:sldMkLst>
      </pc:sldChg>
      <pc:sldChg chg="addSp delSp modSp new">
        <pc:chgData name="Matthew Suderman" userId="S::ms13525@bristol.ac.uk::2709995e-3ea8-4fb0-9b62-eb8034dec529" providerId="AD" clId="Web-{ADFE026F-A5BC-4FAE-9C45-AC3F28A0FB90}" dt="2019-07-08T10:14:08.098" v="3157" actId="20577"/>
        <pc:sldMkLst>
          <pc:docMk/>
          <pc:sldMk cId="3798193284" sldId="278"/>
        </pc:sldMkLst>
        <pc:spChg chg="mod">
          <ac:chgData name="Matthew Suderman" userId="S::ms13525@bristol.ac.uk::2709995e-3ea8-4fb0-9b62-eb8034dec529" providerId="AD" clId="Web-{ADFE026F-A5BC-4FAE-9C45-AC3F28A0FB90}" dt="2019-07-08T10:09:52.879" v="2782" actId="20577"/>
          <ac:spMkLst>
            <pc:docMk/>
            <pc:sldMk cId="3798193284" sldId="278"/>
            <ac:spMk id="2" creationId="{A7A285E2-24DF-42FB-AD52-B99811C7CD16}"/>
          </ac:spMkLst>
        </pc:spChg>
        <pc:spChg chg="mod">
          <ac:chgData name="Matthew Suderman" userId="S::ms13525@bristol.ac.uk::2709995e-3ea8-4fb0-9b62-eb8034dec529" providerId="AD" clId="Web-{ADFE026F-A5BC-4FAE-9C45-AC3F28A0FB90}" dt="2019-07-08T10:14:08.098" v="3157" actId="20577"/>
          <ac:spMkLst>
            <pc:docMk/>
            <pc:sldMk cId="3798193284" sldId="278"/>
            <ac:spMk id="3" creationId="{FC1BB4B0-D1EC-41ED-815A-F8FC26A7F9B2}"/>
          </ac:spMkLst>
        </pc:spChg>
        <pc:spChg chg="add del">
          <ac:chgData name="Matthew Suderman" userId="S::ms13525@bristol.ac.uk::2709995e-3ea8-4fb0-9b62-eb8034dec529" providerId="AD" clId="Web-{ADFE026F-A5BC-4FAE-9C45-AC3F28A0FB90}" dt="2019-07-08T10:12:25.316" v="3003"/>
          <ac:spMkLst>
            <pc:docMk/>
            <pc:sldMk cId="3798193284" sldId="278"/>
            <ac:spMk id="5" creationId="{3260C04F-A637-4B43-93F9-ADACCF9E7E6E}"/>
          </ac:spMkLst>
        </pc:spChg>
        <pc:picChg chg="add del">
          <ac:chgData name="Matthew Suderman" userId="S::ms13525@bristol.ac.uk::2709995e-3ea8-4fb0-9b62-eb8034dec529" providerId="AD" clId="Web-{ADFE026F-A5BC-4FAE-9C45-AC3F28A0FB90}" dt="2019-07-08T10:12:25.316" v="3003"/>
          <ac:picMkLst>
            <pc:docMk/>
            <pc:sldMk cId="3798193284" sldId="278"/>
            <ac:picMk id="4" creationId="{7941F54C-E72A-4AE4-981B-A84DE2B4BD1E}"/>
          </ac:picMkLst>
        </pc:picChg>
      </pc:sldChg>
      <pc:sldChg chg="modSp new">
        <pc:chgData name="Matthew Suderman" userId="S::ms13525@bristol.ac.uk::2709995e-3ea8-4fb0-9b62-eb8034dec529" providerId="AD" clId="Web-{ADFE026F-A5BC-4FAE-9C45-AC3F28A0FB90}" dt="2019-07-08T10:27:37.051" v="3348" actId="20577"/>
        <pc:sldMkLst>
          <pc:docMk/>
          <pc:sldMk cId="2264055542" sldId="279"/>
        </pc:sldMkLst>
        <pc:spChg chg="mod">
          <ac:chgData name="Matthew Suderman" userId="S::ms13525@bristol.ac.uk::2709995e-3ea8-4fb0-9b62-eb8034dec529" providerId="AD" clId="Web-{ADFE026F-A5BC-4FAE-9C45-AC3F28A0FB90}" dt="2019-07-08T10:19:40.426" v="3216" actId="20577"/>
          <ac:spMkLst>
            <pc:docMk/>
            <pc:sldMk cId="2264055542" sldId="279"/>
            <ac:spMk id="2" creationId="{D08F29A0-775B-4D13-A7FB-D6F6F82C8E2C}"/>
          </ac:spMkLst>
        </pc:spChg>
        <pc:spChg chg="mod">
          <ac:chgData name="Matthew Suderman" userId="S::ms13525@bristol.ac.uk::2709995e-3ea8-4fb0-9b62-eb8034dec529" providerId="AD" clId="Web-{ADFE026F-A5BC-4FAE-9C45-AC3F28A0FB90}" dt="2019-07-08T10:27:37.051" v="3348" actId="20577"/>
          <ac:spMkLst>
            <pc:docMk/>
            <pc:sldMk cId="2264055542" sldId="279"/>
            <ac:spMk id="3" creationId="{B9D95435-4EC6-4666-AAEF-362260197B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08/07/2019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188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08/07/2019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042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08/07/2019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6399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08/07/2019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69893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38506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t>08/07/2019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5038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46CE7D5-CF57-46EF-B807-FDD0502418D4}" type="datetimeFigureOut">
              <a:rPr lang="en-GB" smtClean="0"/>
              <a:t>08/07/2019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64339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46CE7D5-CF57-46EF-B807-FDD0502418D4}" type="datetimeFigureOut">
              <a:rPr lang="en-GB" smtClean="0"/>
              <a:t>08/07/2019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8865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649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81691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1916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08/07/2019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1420955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ncbi.nlm.nih.gov/pubmed/312308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cbi.nlm.nih.gov/pubmed/3110335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journals.plos.org/plosone/article?id=10.1371/journal.pone.0218253#pone-0218253-t00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Journal club</a:t>
            </a:r>
            <a:br>
              <a:rPr lang="en-US" dirty="0">
                <a:solidFill>
                  <a:schemeClr val="tx1"/>
                </a:solidFill>
              </a:rPr>
            </a:br>
            <a:r>
              <a:rPr lang="en-US" sz="4800" dirty="0">
                <a:solidFill>
                  <a:schemeClr val="tx1"/>
                </a:solidFill>
              </a:rPr>
              <a:t>July 8, 2019</a:t>
            </a:r>
            <a:endParaRPr lang="en-GB" dirty="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Single-gene studies</a:t>
            </a:r>
            <a:endParaRPr lang="en-GB" dirty="0"/>
          </a:p>
        </p:txBody>
      </p:sp>
      <p:sp>
        <p:nvSpPr>
          <p:cNvPr id="3" name="Content Placeholder 2"/>
          <p:cNvSpPr>
            <a:spLocks noGrp="1"/>
          </p:cNvSpPr>
          <p:nvPr>
            <p:ph idx="1"/>
          </p:nvPr>
        </p:nvSpPr>
        <p:spPr/>
        <p:txBody>
          <a:bodyPr>
            <a:normAutofit fontScale="85000" lnSpcReduction="20000"/>
          </a:bodyPr>
          <a:lstStyle/>
          <a:p>
            <a:r>
              <a:rPr lang="en-GB" dirty="0" err="1"/>
              <a:t>Bergens</a:t>
            </a:r>
            <a:r>
              <a:rPr lang="en-GB" dirty="0"/>
              <a:t> MA, Pittman GS, Thompson IJB, Campbell MR, Wang X, </a:t>
            </a:r>
            <a:r>
              <a:rPr lang="en-GB" dirty="0" err="1"/>
              <a:t>Hoyo</a:t>
            </a:r>
            <a:r>
              <a:rPr lang="en-GB" dirty="0"/>
              <a:t> C, Bell DA. </a:t>
            </a:r>
            <a:r>
              <a:rPr lang="en-GB" b="1" dirty="0"/>
              <a:t>Smoking-associated AHRR demethylation in cord blood DNA: impact of CD235a+ nucleated red blood cells</a:t>
            </a:r>
            <a:r>
              <a:rPr lang="en-GB" dirty="0"/>
              <a:t>. </a:t>
            </a:r>
            <a:r>
              <a:rPr lang="en-GB" dirty="0" err="1"/>
              <a:t>Clin</a:t>
            </a:r>
            <a:r>
              <a:rPr lang="en-GB" dirty="0"/>
              <a:t> Epigenetics. 2019 Jun 10;11(1):87.</a:t>
            </a:r>
          </a:p>
          <a:p>
            <a:pPr lvl="1"/>
            <a:r>
              <a:rPr lang="en-GB" dirty="0"/>
              <a:t>"Prenatal smoke exposure was highly significantly associated with AHRR methylation in cord blood, CD14+ monocytes, and CD235a+ </a:t>
            </a:r>
            <a:r>
              <a:rPr lang="en-GB" dirty="0" err="1"/>
              <a:t>nRBCs</a:t>
            </a:r>
            <a:r>
              <a:rPr lang="en-GB" dirty="0"/>
              <a:t>.”</a:t>
            </a:r>
          </a:p>
          <a:p>
            <a:pPr lvl="1"/>
            <a:r>
              <a:rPr lang="en-GB" dirty="0"/>
              <a:t>“AHRR methylation levels in </a:t>
            </a:r>
            <a:r>
              <a:rPr lang="en-GB" dirty="0" err="1"/>
              <a:t>nRBCs</a:t>
            </a:r>
            <a:r>
              <a:rPr lang="en-GB" dirty="0"/>
              <a:t> and </a:t>
            </a:r>
            <a:r>
              <a:rPr lang="en-GB" dirty="0" err="1"/>
              <a:t>nRBC</a:t>
            </a:r>
            <a:r>
              <a:rPr lang="en-GB" dirty="0"/>
              <a:t> counts had minimal effect on cord blood methylation measurements.”</a:t>
            </a:r>
          </a:p>
          <a:p>
            <a:pPr lvl="1"/>
            <a:r>
              <a:rPr lang="en-GB" dirty="0"/>
              <a:t>“However, regression models using estimated </a:t>
            </a:r>
            <a:r>
              <a:rPr lang="en-GB" dirty="0" err="1"/>
              <a:t>nRBCs</a:t>
            </a:r>
            <a:r>
              <a:rPr lang="en-GB" dirty="0"/>
              <a:t> or actual </a:t>
            </a:r>
            <a:r>
              <a:rPr lang="en-GB" dirty="0" err="1"/>
              <a:t>nRBC</a:t>
            </a:r>
            <a:r>
              <a:rPr lang="en-GB" dirty="0"/>
              <a:t> counts outperformed those lacking these covariates."</a:t>
            </a:r>
          </a:p>
          <a:p>
            <a:r>
              <a:rPr lang="en-GB" dirty="0"/>
              <a:t>Li M, Wang C, Yu B, Zhang X, Shi F, Liu X. </a:t>
            </a:r>
            <a:r>
              <a:rPr lang="en-GB" b="1" dirty="0"/>
              <a:t>Diagnostic value of RASSF1A methylation for breast cancer: a meta-analysis.</a:t>
            </a:r>
            <a:r>
              <a:rPr lang="en-GB" dirty="0"/>
              <a:t> </a:t>
            </a:r>
            <a:r>
              <a:rPr lang="en-GB" dirty="0" err="1"/>
              <a:t>Biosci</a:t>
            </a:r>
            <a:r>
              <a:rPr lang="en-GB" dirty="0"/>
              <a:t> Rep. 2019 Jun 28;39(6). </a:t>
            </a:r>
            <a:r>
              <a:rPr lang="en-GB" dirty="0" err="1"/>
              <a:t>pii</a:t>
            </a:r>
            <a:r>
              <a:rPr lang="en-GB" dirty="0"/>
              <a:t>: BSR20190923.</a:t>
            </a:r>
          </a:p>
          <a:p>
            <a:pPr lvl="1"/>
            <a:r>
              <a:rPr lang="en-GB" dirty="0"/>
              <a:t>19 papers</a:t>
            </a:r>
          </a:p>
          <a:p>
            <a:pPr lvl="1"/>
            <a:r>
              <a:rPr lang="en-GB" dirty="0"/>
              <a:t>1849 patients and 1542 controls</a:t>
            </a:r>
          </a:p>
          <a:p>
            <a:pPr lvl="1"/>
            <a:r>
              <a:rPr lang="en-GB" dirty="0"/>
              <a:t>Results: blood serum RASSF1A methylation best with sensitivity=0.55, diagnostic odds ratio=22.0 and AUC=0.86</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400601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Mechanism </a:t>
            </a:r>
            <a:br>
              <a:rPr lang="en-US" dirty="0"/>
            </a:br>
            <a:r>
              <a:rPr lang="en-US" dirty="0"/>
              <a:t>(</a:t>
            </a:r>
            <a:r>
              <a:rPr lang="en-US" dirty="0" err="1"/>
              <a:t>DNAm</a:t>
            </a:r>
            <a:r>
              <a:rPr lang="en-US" dirty="0"/>
              <a:t> doesn’t just regulate genes)</a:t>
            </a:r>
            <a:endParaRPr lang="en-GB" dirty="0"/>
          </a:p>
        </p:txBody>
      </p:sp>
      <p:sp>
        <p:nvSpPr>
          <p:cNvPr id="3" name="Content Placeholder 2"/>
          <p:cNvSpPr>
            <a:spLocks noGrp="1"/>
          </p:cNvSpPr>
          <p:nvPr>
            <p:ph idx="1"/>
          </p:nvPr>
        </p:nvSpPr>
        <p:spPr>
          <a:xfrm>
            <a:off x="838200" y="1825625"/>
            <a:ext cx="7068880" cy="4351338"/>
          </a:xfrm>
        </p:spPr>
        <p:txBody>
          <a:bodyPr>
            <a:normAutofit fontScale="62500" lnSpcReduction="20000"/>
          </a:bodyPr>
          <a:lstStyle/>
          <a:p>
            <a:pPr marL="0" indent="0">
              <a:buNone/>
            </a:pPr>
            <a:r>
              <a:rPr lang="en-GB" dirty="0"/>
              <a:t>Sanchez-</a:t>
            </a:r>
            <a:r>
              <a:rPr lang="en-GB" dirty="0" err="1"/>
              <a:t>Luque</a:t>
            </a:r>
            <a:r>
              <a:rPr lang="en-GB" dirty="0"/>
              <a:t> FJ, </a:t>
            </a:r>
            <a:r>
              <a:rPr lang="en-GB" dirty="0" err="1"/>
              <a:t>Kempen</a:t>
            </a:r>
            <a:r>
              <a:rPr lang="en-GB" dirty="0"/>
              <a:t> MHC, </a:t>
            </a:r>
            <a:r>
              <a:rPr lang="en-GB" dirty="0" err="1"/>
              <a:t>Gerdes</a:t>
            </a:r>
            <a:r>
              <a:rPr lang="en-GB" dirty="0"/>
              <a:t> P, Vargas-Landin DB, Richardson SR, </a:t>
            </a:r>
            <a:r>
              <a:rPr lang="en-GB" dirty="0" err="1"/>
              <a:t>Troskie</a:t>
            </a:r>
            <a:r>
              <a:rPr lang="en-GB" dirty="0"/>
              <a:t> RL, </a:t>
            </a:r>
            <a:r>
              <a:rPr lang="en-GB" dirty="0" err="1"/>
              <a:t>Jesuadian</a:t>
            </a:r>
            <a:r>
              <a:rPr lang="en-GB" dirty="0"/>
              <a:t> JS, </a:t>
            </a:r>
            <a:r>
              <a:rPr lang="en-GB" dirty="0" err="1"/>
              <a:t>Cheetham</a:t>
            </a:r>
            <a:r>
              <a:rPr lang="en-GB" dirty="0"/>
              <a:t> SW, </a:t>
            </a:r>
            <a:r>
              <a:rPr lang="en-GB" dirty="0" err="1"/>
              <a:t>Carreira</a:t>
            </a:r>
            <a:r>
              <a:rPr lang="en-GB" dirty="0"/>
              <a:t> PE, Salvador-</a:t>
            </a:r>
            <a:r>
              <a:rPr lang="en-GB" dirty="0" err="1"/>
              <a:t>Palomeque</a:t>
            </a:r>
            <a:r>
              <a:rPr lang="en-GB" dirty="0"/>
              <a:t> C, </a:t>
            </a:r>
            <a:r>
              <a:rPr lang="en-GB" dirty="0" err="1"/>
              <a:t>García-Cañadas</a:t>
            </a:r>
            <a:r>
              <a:rPr lang="en-GB" dirty="0"/>
              <a:t> M, Muñoz-Lopez M, Sanchez L, Lundberg M, </a:t>
            </a:r>
            <a:r>
              <a:rPr lang="en-GB" dirty="0" err="1"/>
              <a:t>Macia</a:t>
            </a:r>
            <a:r>
              <a:rPr lang="en-GB" dirty="0"/>
              <a:t> A, Heras SR, Brennan PM, Lister R, Garcia-Perez JL, Ewing AD, Faulkner GJ. </a:t>
            </a:r>
            <a:r>
              <a:rPr lang="en-GB" dirty="0">
                <a:hlinkClick r:id="rId2"/>
              </a:rPr>
              <a:t>LINE-1 Evasion of Epigenetic Repression in Humans.</a:t>
            </a:r>
            <a:r>
              <a:rPr lang="en-GB" dirty="0"/>
              <a:t> </a:t>
            </a:r>
            <a:r>
              <a:rPr lang="en-GB" dirty="0" err="1"/>
              <a:t>Mol</a:t>
            </a:r>
            <a:r>
              <a:rPr lang="en-GB" dirty="0"/>
              <a:t> Cell. 2019 Jun 20. </a:t>
            </a:r>
            <a:r>
              <a:rPr lang="en-GB" dirty="0" err="1"/>
              <a:t>pii</a:t>
            </a:r>
            <a:r>
              <a:rPr lang="en-GB" dirty="0"/>
              <a:t>: S1097-2765(19)30396-X. </a:t>
            </a:r>
          </a:p>
          <a:p>
            <a:pPr marL="457200" lvl="1" indent="0">
              <a:buNone/>
            </a:pPr>
            <a:endParaRPr lang="en-US" dirty="0"/>
          </a:p>
          <a:p>
            <a:pPr marL="457200" lvl="1" indent="0">
              <a:buNone/>
            </a:pPr>
            <a:r>
              <a:rPr lang="en-GB" dirty="0"/>
              <a:t>Epigenetic silencing defends against LINE-1 (L1) </a:t>
            </a:r>
            <a:r>
              <a:rPr lang="en-GB" dirty="0" err="1"/>
              <a:t>retrotransposition</a:t>
            </a:r>
            <a:r>
              <a:rPr lang="en-GB" dirty="0"/>
              <a:t> in mammalian cells but sometimes an L1 escapes to cause somatic genome mosaicism in the brain.</a:t>
            </a:r>
          </a:p>
          <a:p>
            <a:pPr marL="457200" lvl="1" indent="0">
              <a:buNone/>
            </a:pPr>
            <a:endParaRPr lang="en-GB" dirty="0"/>
          </a:p>
          <a:p>
            <a:pPr marL="457200" lvl="1" indent="0">
              <a:buNone/>
            </a:pPr>
            <a:r>
              <a:rPr lang="en-US" dirty="0"/>
              <a:t>Findings:</a:t>
            </a:r>
            <a:endParaRPr lang="en-GB" dirty="0"/>
          </a:p>
          <a:p>
            <a:pPr lvl="1"/>
            <a:r>
              <a:rPr lang="en-GB" dirty="0"/>
              <a:t> "a conserved Yin Yang 1 (YY1) transcription factor binding site mediates L1 promoter DNA methylation ... </a:t>
            </a:r>
          </a:p>
          <a:p>
            <a:pPr lvl="1"/>
            <a:r>
              <a:rPr lang="en-GB" dirty="0"/>
              <a:t>By </a:t>
            </a:r>
            <a:r>
              <a:rPr lang="en-GB" dirty="0" err="1"/>
              <a:t>analyzing</a:t>
            </a:r>
            <a:r>
              <a:rPr lang="en-GB" dirty="0"/>
              <a:t> 24 hippocampal neurons with three distinct single-cell genomic approaches, we characterized and validated a somatic L1 insertion ... </a:t>
            </a:r>
          </a:p>
          <a:p>
            <a:pPr lvl="1"/>
            <a:r>
              <a:rPr lang="en-GB" dirty="0"/>
              <a:t>The source (donor) L1 for this insertion ... lacked the YY1 binding site, ... was highly mobile when tested in vitro ... [and was] </a:t>
            </a:r>
            <a:r>
              <a:rPr lang="en-GB" dirty="0" err="1"/>
              <a:t>hypomethylated</a:t>
            </a:r>
            <a:r>
              <a:rPr lang="en-GB" dirty="0"/>
              <a:t> ... in brain tissue." </a:t>
            </a:r>
          </a:p>
        </p:txBody>
      </p:sp>
      <p:pic>
        <p:nvPicPr>
          <p:cNvPr id="4" name="Picture 4" descr="A picture containing text, screenshot&#10;&#10;Description generated with high confidence">
            <a:extLst>
              <a:ext uri="{FF2B5EF4-FFF2-40B4-BE49-F238E27FC236}">
                <a16:creationId xmlns:a16="http://schemas.microsoft.com/office/drawing/2014/main" id="{5AA4A415-17FD-48C3-9134-2652923A1626}"/>
              </a:ext>
            </a:extLst>
          </p:cNvPr>
          <p:cNvPicPr>
            <a:picLocks noChangeAspect="1"/>
          </p:cNvPicPr>
          <p:nvPr/>
        </p:nvPicPr>
        <p:blipFill>
          <a:blip r:embed="rId3"/>
          <a:stretch>
            <a:fillRect/>
          </a:stretch>
        </p:blipFill>
        <p:spPr>
          <a:xfrm>
            <a:off x="8109098" y="1827028"/>
            <a:ext cx="3909718" cy="3909718"/>
          </a:xfrm>
          <a:prstGeom prst="rect">
            <a:avLst/>
          </a:prstGeom>
        </p:spPr>
      </p:pic>
    </p:spTree>
    <p:extLst>
      <p:ext uri="{BB962C8B-B14F-4D97-AF65-F5344CB8AC3E}">
        <p14:creationId xmlns:p14="http://schemas.microsoft.com/office/powerpoint/2010/main" val="407047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lang="en-GB" dirty="0"/>
          </a:p>
        </p:txBody>
      </p:sp>
      <p:sp>
        <p:nvSpPr>
          <p:cNvPr id="3" name="Content Placeholder 2"/>
          <p:cNvSpPr>
            <a:spLocks noGrp="1"/>
          </p:cNvSpPr>
          <p:nvPr>
            <p:ph idx="1"/>
          </p:nvPr>
        </p:nvSpPr>
        <p:spPr>
          <a:xfrm>
            <a:off x="838200" y="1566317"/>
            <a:ext cx="10515600" cy="4351338"/>
          </a:xfrm>
        </p:spPr>
        <p:txBody>
          <a:bodyPr vert="horz" lIns="91440" tIns="45720" rIns="91440" bIns="45720" rtlCol="0" anchor="t">
            <a:noAutofit/>
          </a:bodyPr>
          <a:lstStyle/>
          <a:p>
            <a:r>
              <a:rPr lang="en-GB" sz="1400" dirty="0"/>
              <a:t>Fernandez-Jimenez N, Allard C, Bouchard L, </a:t>
            </a:r>
            <a:r>
              <a:rPr lang="en-GB" sz="1400" dirty="0" err="1"/>
              <a:t>Perron</a:t>
            </a:r>
            <a:r>
              <a:rPr lang="en-GB" sz="1400" dirty="0"/>
              <a:t> P, Bustamante M, Bilbao JR, </a:t>
            </a:r>
            <a:r>
              <a:rPr lang="en-GB" sz="1400" dirty="0" err="1"/>
              <a:t>Hivert</a:t>
            </a:r>
            <a:r>
              <a:rPr lang="en-GB" sz="1400" dirty="0"/>
              <a:t> MF. </a:t>
            </a:r>
            <a:r>
              <a:rPr lang="en-GB" sz="1400" b="1" dirty="0"/>
              <a:t>Comparison of Illumina 450K and EPIC arrays in placental DNA methylation</a:t>
            </a:r>
            <a:r>
              <a:rPr lang="en-GB" sz="1400" dirty="0"/>
              <a:t>. Epigenetics. 2019 Jun 28:1-6. </a:t>
            </a:r>
          </a:p>
          <a:p>
            <a:pPr lvl="1"/>
            <a:r>
              <a:rPr lang="en-GB" sz="1200" dirty="0"/>
              <a:t>n=108 matched 450k/EPIC profiles of placenta methylation. </a:t>
            </a:r>
          </a:p>
          <a:p>
            <a:pPr lvl="1"/>
            <a:r>
              <a:rPr lang="en-GB" sz="1200" dirty="0"/>
              <a:t>"We conclude that EPIC and 450K placental data can be combined, and we provide two lists of </a:t>
            </a:r>
            <a:r>
              <a:rPr lang="en-GB" sz="1200" dirty="0" err="1"/>
              <a:t>CpGs</a:t>
            </a:r>
            <a:r>
              <a:rPr lang="en-GB" sz="1200" dirty="0"/>
              <a:t> that should be excluded to avoid misleading results."</a:t>
            </a:r>
          </a:p>
          <a:p>
            <a:r>
              <a:rPr lang="en-GB" sz="1400" dirty="0" err="1"/>
              <a:t>Torkamneh</a:t>
            </a:r>
            <a:r>
              <a:rPr lang="en-GB" sz="1400" dirty="0"/>
              <a:t> D, Laroche J, Boyle B, </a:t>
            </a:r>
            <a:r>
              <a:rPr lang="en-GB" sz="1400" dirty="0" err="1"/>
              <a:t>Belzile</a:t>
            </a:r>
            <a:r>
              <a:rPr lang="en-GB" sz="1400" dirty="0"/>
              <a:t> F. </a:t>
            </a:r>
            <a:r>
              <a:rPr lang="en-GB" sz="1400" b="1" dirty="0" err="1"/>
              <a:t>DepthFinder</a:t>
            </a:r>
            <a:r>
              <a:rPr lang="en-GB" sz="1400" b="1" dirty="0"/>
              <a:t>: A Tool to Determine the Optimal Read Depth for Reduced-Representation Sequencing</a:t>
            </a:r>
            <a:r>
              <a:rPr lang="en-GB" sz="1400" dirty="0"/>
              <a:t>. Bioinformatics. 2019 Jun 7. </a:t>
            </a:r>
            <a:r>
              <a:rPr lang="en-GB" sz="1400" dirty="0" err="1"/>
              <a:t>pii</a:t>
            </a:r>
            <a:r>
              <a:rPr lang="en-GB" sz="1400" dirty="0"/>
              <a:t>: btz473. </a:t>
            </a:r>
          </a:p>
          <a:p>
            <a:r>
              <a:rPr lang="en-GB" sz="1400" dirty="0"/>
              <a:t>Koch A, Jeschke J, Van </a:t>
            </a:r>
            <a:r>
              <a:rPr lang="en-GB" sz="1400" dirty="0" err="1"/>
              <a:t>Criekinge</a:t>
            </a:r>
            <a:r>
              <a:rPr lang="en-GB" sz="1400" dirty="0"/>
              <a:t> W, van </a:t>
            </a:r>
            <a:r>
              <a:rPr lang="en-GB" sz="1400" dirty="0" err="1"/>
              <a:t>Engeland</a:t>
            </a:r>
            <a:r>
              <a:rPr lang="en-GB" sz="1400" dirty="0"/>
              <a:t> M, De Meyer T. </a:t>
            </a:r>
            <a:r>
              <a:rPr lang="en-GB" sz="1400" b="1" dirty="0"/>
              <a:t>MEXPRESS update 2019</a:t>
            </a:r>
            <a:r>
              <a:rPr lang="en-GB" sz="1400" dirty="0"/>
              <a:t>. Nucleic Acids Res. 2019 Jul 2;47(W1):W561-W565. </a:t>
            </a:r>
          </a:p>
          <a:p>
            <a:pPr lvl="1"/>
            <a:r>
              <a:rPr lang="en-GB" sz="1200" dirty="0"/>
              <a:t>MEXPRESS (https://mexpress.be). </a:t>
            </a:r>
          </a:p>
          <a:p>
            <a:pPr lvl="1"/>
            <a:r>
              <a:rPr lang="en-GB" sz="1200" dirty="0"/>
              <a:t>“It contains the latest TCGA data, additional types of omics and clinical data and extra functionality, allowing users to explore mechanisms of gene dysregulation beyond expression and DNA methylation."</a:t>
            </a:r>
          </a:p>
          <a:p>
            <a:r>
              <a:rPr lang="en-GB" sz="1400" dirty="0" err="1"/>
              <a:t>Alag</a:t>
            </a:r>
            <a:r>
              <a:rPr lang="en-GB" sz="1400" dirty="0"/>
              <a:t> A. </a:t>
            </a:r>
            <a:r>
              <a:rPr lang="en-GB" sz="1400" b="1" dirty="0"/>
              <a:t>Machine learning approach yields epigenetic biomarkers of food allergy: A novel 13-gene signature to diagnose clinical reactivity</a:t>
            </a:r>
            <a:r>
              <a:rPr lang="en-GB" sz="1400" dirty="0"/>
              <a:t>. </a:t>
            </a:r>
            <a:r>
              <a:rPr lang="en-GB" sz="1400" dirty="0" err="1"/>
              <a:t>PLoS</a:t>
            </a:r>
            <a:r>
              <a:rPr lang="en-GB" sz="1400" dirty="0"/>
              <a:t> One. 2019 Jun 19;14(6):e0218253. </a:t>
            </a:r>
          </a:p>
          <a:p>
            <a:pPr lvl="1"/>
            <a:r>
              <a:rPr lang="en-GB" sz="1200" dirty="0"/>
              <a:t>An interesting introduction to machine learning using genomic data.  They reduce a 96-CpG signature down to 18 CpG sites.</a:t>
            </a:r>
          </a:p>
          <a:p>
            <a:r>
              <a:rPr lang="en-GB" sz="1400" dirty="0" err="1"/>
              <a:t>Torabi</a:t>
            </a:r>
            <a:r>
              <a:rPr lang="en-GB" sz="1400" dirty="0"/>
              <a:t> Moghadam B, </a:t>
            </a:r>
            <a:r>
              <a:rPr lang="en-GB" sz="1400" dirty="0" err="1"/>
              <a:t>Etemadikhah</a:t>
            </a:r>
            <a:r>
              <a:rPr lang="en-GB" sz="1400" dirty="0"/>
              <a:t> M, </a:t>
            </a:r>
            <a:r>
              <a:rPr lang="en-GB" sz="1400" dirty="0" err="1"/>
              <a:t>Rajkowska</a:t>
            </a:r>
            <a:r>
              <a:rPr lang="en-GB" sz="1400" dirty="0"/>
              <a:t> G, </a:t>
            </a:r>
            <a:r>
              <a:rPr lang="en-GB" sz="1400" dirty="0" err="1"/>
              <a:t>Stockmeier</a:t>
            </a:r>
            <a:r>
              <a:rPr lang="en-GB" sz="1400" dirty="0"/>
              <a:t> C, </a:t>
            </a:r>
            <a:r>
              <a:rPr lang="en-GB" sz="1400" dirty="0" err="1"/>
              <a:t>Grabherr</a:t>
            </a:r>
            <a:r>
              <a:rPr lang="en-GB" sz="1400" dirty="0"/>
              <a:t> M, Komorowski J, </a:t>
            </a:r>
            <a:r>
              <a:rPr lang="en-GB" sz="1400" dirty="0" err="1"/>
              <a:t>Feuk</a:t>
            </a:r>
            <a:r>
              <a:rPr lang="en-GB" sz="1400" dirty="0"/>
              <a:t> L, </a:t>
            </a:r>
            <a:r>
              <a:rPr lang="en-GB" sz="1400" dirty="0" err="1"/>
              <a:t>Carlström</a:t>
            </a:r>
            <a:r>
              <a:rPr lang="en-GB" sz="1400" dirty="0"/>
              <a:t> EL. </a:t>
            </a:r>
            <a:r>
              <a:rPr lang="en-GB" sz="1400" b="1" dirty="0" err="1"/>
              <a:t>Analyzing</a:t>
            </a:r>
            <a:r>
              <a:rPr lang="en-GB" sz="1400" b="1" dirty="0"/>
              <a:t> DNA methylation patterns in subjects diagnosed with schizophrenia using machine learning methods</a:t>
            </a:r>
            <a:r>
              <a:rPr lang="en-GB" sz="1400" dirty="0"/>
              <a:t>. J </a:t>
            </a:r>
            <a:r>
              <a:rPr lang="en-GB" sz="1400" dirty="0" err="1"/>
              <a:t>Psychiatr</a:t>
            </a:r>
            <a:r>
              <a:rPr lang="en-GB" sz="1400" dirty="0"/>
              <a:t> Res. 2019 Jul;114:41-47.</a:t>
            </a:r>
          </a:p>
          <a:p>
            <a:pPr lvl="1"/>
            <a:r>
              <a:rPr lang="en-GB" sz="1200" dirty="0"/>
              <a:t>"post-mortem brain tissue from a cohort of 73 subjects diagnosed with schizophrenia and 52 control samples ... these methods did not uncover any significant signals ... suggesting that if there are methylation changes associated with schizophrenia, they are heterogeneous and complex with small effect."  Quite entertaining!  Uses </a:t>
            </a:r>
            <a:r>
              <a:rPr lang="en-GB" sz="1200" dirty="0" err="1"/>
              <a:t>bumphunter</a:t>
            </a:r>
            <a:r>
              <a:rPr lang="en-GB" sz="1200" dirty="0"/>
              <a:t>, discretizes CpG sites as methylated/unmethylated, ...</a:t>
            </a:r>
            <a:endParaRPr lang="en-GB" sz="1200" dirty="0">
              <a:cs typeface="Calibri"/>
            </a:endParaRPr>
          </a:p>
          <a:p>
            <a:r>
              <a:rPr lang="en-GB" sz="1400" dirty="0"/>
              <a:t>Korthauer K, Chakraborty S, </a:t>
            </a:r>
            <a:r>
              <a:rPr lang="en-GB" sz="1400" dirty="0" err="1"/>
              <a:t>Benjamini</a:t>
            </a:r>
            <a:r>
              <a:rPr lang="en-GB" sz="1400" dirty="0"/>
              <a:t> Y, Irizarry RA</a:t>
            </a:r>
            <a:r>
              <a:rPr lang="en-GB" sz="1400" b="1" dirty="0"/>
              <a:t>. Detection and accurate false discovery rate control of differentially methylated regions from whole genome </a:t>
            </a:r>
            <a:r>
              <a:rPr lang="en-GB" sz="1400" b="1" dirty="0" err="1"/>
              <a:t>bisulfite</a:t>
            </a:r>
            <a:r>
              <a:rPr lang="en-GB" sz="1400" b="1" dirty="0"/>
              <a:t> sequencing</a:t>
            </a:r>
            <a:r>
              <a:rPr lang="en-GB" sz="1400" dirty="0"/>
              <a:t>. Biostatistics. 2019 Jul 1;20(3):367-383. </a:t>
            </a:r>
          </a:p>
        </p:txBody>
      </p:sp>
      <p:sp>
        <p:nvSpPr>
          <p:cNvPr id="4" name="Oval 3"/>
          <p:cNvSpPr/>
          <p:nvPr/>
        </p:nvSpPr>
        <p:spPr>
          <a:xfrm>
            <a:off x="3903260" y="5917655"/>
            <a:ext cx="1146412" cy="38761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544CEDB-780F-4EFA-87DB-C3F97F408BE7}"/>
              </a:ext>
            </a:extLst>
          </p:cNvPr>
          <p:cNvSpPr txBox="1"/>
          <p:nvPr/>
        </p:nvSpPr>
        <p:spPr>
          <a:xfrm>
            <a:off x="6354724" y="639725"/>
            <a:ext cx="5303875" cy="83099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Similar conclusions to cord and peripheral blood but specifics are tissue-specific:</a:t>
            </a:r>
          </a:p>
          <a:p>
            <a:pPr lvl="1"/>
            <a:r>
              <a:rPr lang="en-GB" sz="1200" dirty="0">
                <a:ea typeface="+mn-lt"/>
                <a:cs typeface="+mn-lt"/>
              </a:rPr>
              <a:t>Solomon O, MacIsaac J, Quach H, et al. Comparison of DNA methylation measured by Illumina 450K and EPIC </a:t>
            </a:r>
            <a:r>
              <a:rPr lang="en-GB" sz="1200" dirty="0" err="1">
                <a:ea typeface="+mn-lt"/>
                <a:cs typeface="+mn-lt"/>
              </a:rPr>
              <a:t>BeadChips</a:t>
            </a:r>
            <a:r>
              <a:rPr lang="en-GB" sz="1200" dirty="0">
                <a:ea typeface="+mn-lt"/>
                <a:cs typeface="+mn-lt"/>
              </a:rPr>
              <a:t> in blood of </a:t>
            </a:r>
            <a:r>
              <a:rPr lang="en-GB" sz="1200" dirty="0" err="1">
                <a:ea typeface="+mn-lt"/>
                <a:cs typeface="+mn-lt"/>
              </a:rPr>
              <a:t>newborns</a:t>
            </a:r>
            <a:r>
              <a:rPr lang="en-GB" sz="1200" dirty="0">
                <a:ea typeface="+mn-lt"/>
                <a:cs typeface="+mn-lt"/>
              </a:rPr>
              <a:t> and 14-year-old children. Epigenetics. 2018;13:655–664.</a:t>
            </a:r>
            <a:endParaRPr lang="en-GB" dirty="0">
              <a:cs typeface="Calibri" panose="020F0502020204030204"/>
            </a:endParaRPr>
          </a:p>
        </p:txBody>
      </p:sp>
    </p:spTree>
    <p:extLst>
      <p:ext uri="{BB962C8B-B14F-4D97-AF65-F5344CB8AC3E}">
        <p14:creationId xmlns:p14="http://schemas.microsoft.com/office/powerpoint/2010/main" val="328477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endParaRPr lang="en-GB" dirty="0"/>
          </a:p>
        </p:txBody>
      </p:sp>
      <p:sp>
        <p:nvSpPr>
          <p:cNvPr id="3" name="Content Placeholder 2"/>
          <p:cNvSpPr>
            <a:spLocks noGrp="1"/>
          </p:cNvSpPr>
          <p:nvPr>
            <p:ph idx="1"/>
          </p:nvPr>
        </p:nvSpPr>
        <p:spPr/>
        <p:txBody>
          <a:bodyPr/>
          <a:lstStyle/>
          <a:p>
            <a:pPr marL="0" indent="0">
              <a:buNone/>
            </a:pPr>
            <a:r>
              <a:rPr lang="en-GB" dirty="0" err="1"/>
              <a:t>Bludau</a:t>
            </a:r>
            <a:r>
              <a:rPr lang="en-GB" dirty="0"/>
              <a:t> A, Royer M, Meister G, Neumann ID, Menon R. </a:t>
            </a:r>
            <a:r>
              <a:rPr lang="en-GB" dirty="0">
                <a:hlinkClick r:id="rId2"/>
              </a:rPr>
              <a:t>Epigenetic Regulation of the Social Brain.</a:t>
            </a:r>
            <a:r>
              <a:rPr lang="en-GB" dirty="0"/>
              <a:t> Trends </a:t>
            </a:r>
            <a:r>
              <a:rPr lang="en-GB" dirty="0" err="1"/>
              <a:t>Neurosci</a:t>
            </a:r>
            <a:r>
              <a:rPr lang="en-GB" dirty="0"/>
              <a:t>. 2019 Jul;42(7):471-484.</a:t>
            </a:r>
          </a:p>
          <a:p>
            <a:pPr marL="0" indent="0">
              <a:buNone/>
            </a:pPr>
            <a:endParaRPr lang="en-US" dirty="0"/>
          </a:p>
          <a:p>
            <a:pPr marL="457200" lvl="1" indent="0">
              <a:buNone/>
            </a:pPr>
            <a:r>
              <a:rPr lang="en-GB" dirty="0"/>
              <a:t>"the role of the epigenetic network in regulating the enduring effects of social experiences during early-life, adolescence, and adulthood. We discuss research in animal models, primarily rodents, and associations between dysregulation of epigenetic mechanisms and human psychopathologies, specifically autism spectrum disorder (ASD) and schizophrenia." </a:t>
            </a:r>
          </a:p>
        </p:txBody>
      </p:sp>
    </p:spTree>
    <p:extLst>
      <p:ext uri="{BB962C8B-B14F-4D97-AF65-F5344CB8AC3E}">
        <p14:creationId xmlns:p14="http://schemas.microsoft.com/office/powerpoint/2010/main" val="204131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Single-cell analysis</a:t>
            </a:r>
            <a:endParaRPr lang="en-GB" dirty="0"/>
          </a:p>
        </p:txBody>
      </p:sp>
      <p:sp>
        <p:nvSpPr>
          <p:cNvPr id="3" name="Content Placeholder 2"/>
          <p:cNvSpPr>
            <a:spLocks noGrp="1"/>
          </p:cNvSpPr>
          <p:nvPr>
            <p:ph idx="1"/>
          </p:nvPr>
        </p:nvSpPr>
        <p:spPr/>
        <p:txBody>
          <a:bodyPr>
            <a:normAutofit/>
          </a:bodyPr>
          <a:lstStyle/>
          <a:p>
            <a:pPr marL="0" indent="0">
              <a:buNone/>
            </a:pPr>
            <a:r>
              <a:rPr lang="en-GB" dirty="0"/>
              <a:t>Welch JD, </a:t>
            </a:r>
            <a:r>
              <a:rPr lang="en-GB" dirty="0" err="1"/>
              <a:t>Kozareva</a:t>
            </a:r>
            <a:r>
              <a:rPr lang="en-GB" dirty="0"/>
              <a:t> V, Ferreira A, </a:t>
            </a:r>
            <a:r>
              <a:rPr lang="en-GB" dirty="0" err="1"/>
              <a:t>Vanderburg</a:t>
            </a:r>
            <a:r>
              <a:rPr lang="en-GB" dirty="0"/>
              <a:t> C, Martin C, </a:t>
            </a:r>
            <a:r>
              <a:rPr lang="en-GB" dirty="0" err="1"/>
              <a:t>Macosko</a:t>
            </a:r>
            <a:r>
              <a:rPr lang="en-GB" dirty="0"/>
              <a:t> EZ. </a:t>
            </a:r>
            <a:r>
              <a:rPr lang="en-GB" b="1" dirty="0"/>
              <a:t>Single-Cell Multi-</a:t>
            </a:r>
            <a:r>
              <a:rPr lang="en-GB" b="1" dirty="0" err="1"/>
              <a:t>omic</a:t>
            </a:r>
            <a:r>
              <a:rPr lang="en-GB" b="1" dirty="0"/>
              <a:t> Integration Compares and Contrasts Features of Brain Cell Identity</a:t>
            </a:r>
            <a:r>
              <a:rPr lang="en-GB" dirty="0"/>
              <a:t>. Cell. 2019 Jun 13;177(7):1873-1887.e17. </a:t>
            </a:r>
          </a:p>
          <a:p>
            <a:r>
              <a:rPr lang="en-GB" dirty="0"/>
              <a:t>Single-cell gene expression in mouse and human brain cells.  </a:t>
            </a:r>
          </a:p>
          <a:p>
            <a:r>
              <a:rPr lang="en-GB" dirty="0"/>
              <a:t>Single-cell DNA methylation in mouse brain cells.  </a:t>
            </a:r>
          </a:p>
          <a:p>
            <a:r>
              <a:rPr lang="en-GB" dirty="0"/>
              <a:t>Investigate cell type identity and mechanism.</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81975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A899-97CB-4349-9269-93B06EB30974}"/>
              </a:ext>
            </a:extLst>
          </p:cNvPr>
          <p:cNvSpPr>
            <a:spLocks noGrp="1"/>
          </p:cNvSpPr>
          <p:nvPr>
            <p:ph type="title"/>
          </p:nvPr>
        </p:nvSpPr>
        <p:spPr>
          <a:xfrm>
            <a:off x="838200" y="365125"/>
            <a:ext cx="10302949" cy="1325563"/>
          </a:xfrm>
        </p:spPr>
        <p:txBody>
          <a:bodyPr vert="horz" lIns="91440" tIns="45720" rIns="91440" bIns="45720" rtlCol="0" anchor="ctr">
            <a:noAutofit/>
          </a:bodyPr>
          <a:lstStyle/>
          <a:p>
            <a:pPr algn="ctr"/>
            <a:r>
              <a:rPr lang="en-GB" dirty="0"/>
              <a:t>Machine learning to discover a biomarker of food allergy</a:t>
            </a:r>
            <a:endParaRPr lang="en-US">
              <a:cs typeface="Calibri Light"/>
            </a:endParaRPr>
          </a:p>
          <a:p>
            <a:endParaRPr lang="en-GB" sz="4000" dirty="0">
              <a:cs typeface="Calibri Light"/>
            </a:endParaRPr>
          </a:p>
        </p:txBody>
      </p:sp>
      <p:sp>
        <p:nvSpPr>
          <p:cNvPr id="3" name="Content Placeholder 2">
            <a:extLst>
              <a:ext uri="{FF2B5EF4-FFF2-40B4-BE49-F238E27FC236}">
                <a16:creationId xmlns:a16="http://schemas.microsoft.com/office/drawing/2014/main" id="{E2DFFCB4-B098-464E-B05B-16468EC8578B}"/>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GB" b="1" dirty="0">
                <a:ea typeface="+mn-lt"/>
                <a:cs typeface="+mn-lt"/>
              </a:rPr>
              <a:t>Dataset </a:t>
            </a:r>
            <a:endParaRPr lang="en-US" dirty="0">
              <a:ea typeface="+mn-lt"/>
              <a:cs typeface="+mn-lt"/>
            </a:endParaRPr>
          </a:p>
          <a:p>
            <a:r>
              <a:rPr lang="en-GB" dirty="0">
                <a:ea typeface="+mn-lt"/>
                <a:cs typeface="+mn-lt"/>
              </a:rPr>
              <a:t>GSE59999</a:t>
            </a:r>
            <a:endParaRPr lang="en-US" dirty="0">
              <a:ea typeface="+mn-lt"/>
              <a:cs typeface="+mn-lt"/>
            </a:endParaRPr>
          </a:p>
          <a:p>
            <a:r>
              <a:rPr lang="en-GB" dirty="0">
                <a:ea typeface="+mn-lt"/>
                <a:cs typeface="+mn-lt"/>
              </a:rPr>
              <a:t>PBMC methylation</a:t>
            </a:r>
            <a:endParaRPr lang="en-US" dirty="0">
              <a:ea typeface="+mn-lt"/>
              <a:cs typeface="+mn-lt"/>
            </a:endParaRPr>
          </a:p>
          <a:p>
            <a:r>
              <a:rPr lang="en-GB" dirty="0">
                <a:ea typeface="+mn-lt"/>
                <a:cs typeface="+mn-lt"/>
              </a:rPr>
              <a:t>11-15 month-old infants</a:t>
            </a:r>
            <a:endParaRPr lang="en-US" dirty="0">
              <a:ea typeface="+mn-lt"/>
              <a:cs typeface="+mn-lt"/>
            </a:endParaRPr>
          </a:p>
          <a:p>
            <a:r>
              <a:rPr lang="en-GB" dirty="0">
                <a:ea typeface="+mn-lt"/>
                <a:cs typeface="+mn-lt"/>
              </a:rPr>
              <a:t>n=71 of which 29 with FA, 29 sensitized</a:t>
            </a:r>
            <a:endParaRPr lang="en-US" dirty="0">
              <a:cs typeface="Calibri"/>
            </a:endParaRPr>
          </a:p>
          <a:p>
            <a:pPr marL="0" indent="0">
              <a:buNone/>
            </a:pPr>
            <a:r>
              <a:rPr lang="en-GB" b="1" dirty="0">
                <a:cs typeface="Calibri"/>
              </a:rPr>
              <a:t>Testing and training </a:t>
            </a:r>
          </a:p>
          <a:p>
            <a:r>
              <a:rPr lang="en-GB" dirty="0">
                <a:ea typeface="+mn-lt"/>
                <a:cs typeface="+mn-lt"/>
              </a:rPr>
              <a:t>40 samples for training, </a:t>
            </a:r>
          </a:p>
          <a:p>
            <a:r>
              <a:rPr lang="en-GB" dirty="0">
                <a:ea typeface="+mn-lt"/>
                <a:cs typeface="+mn-lt"/>
              </a:rPr>
              <a:t>10 samples for cross-validation, </a:t>
            </a:r>
            <a:endParaRPr lang="en-GB" dirty="0">
              <a:cs typeface="Calibri" panose="020F0502020204030204"/>
            </a:endParaRPr>
          </a:p>
          <a:p>
            <a:r>
              <a:rPr lang="en-GB" dirty="0">
                <a:ea typeface="+mn-lt"/>
                <a:cs typeface="+mn-lt"/>
              </a:rPr>
              <a:t>8 completely hidden samples for testing</a:t>
            </a:r>
            <a:endParaRPr lang="en-GB">
              <a:cs typeface="Calibri"/>
            </a:endParaRPr>
          </a:p>
          <a:p>
            <a:r>
              <a:rPr lang="en-GB" dirty="0">
                <a:cs typeface="Calibri"/>
              </a:rPr>
              <a:t>In each, half FA and half not.</a:t>
            </a:r>
          </a:p>
          <a:p>
            <a:pPr marL="0" indent="0">
              <a:buNone/>
            </a:pPr>
            <a:r>
              <a:rPr lang="en-GB" dirty="0">
                <a:cs typeface="Calibri"/>
              </a:rPr>
              <a:t>Repeat 8 times ensuring that each sample in the hidden dataset at least once.</a:t>
            </a:r>
            <a:endParaRPr lang="en-GB" dirty="0">
              <a:ea typeface="+mn-lt"/>
              <a:cs typeface="+mn-lt"/>
            </a:endParaRPr>
          </a:p>
        </p:txBody>
      </p:sp>
    </p:spTree>
    <p:extLst>
      <p:ext uri="{BB962C8B-B14F-4D97-AF65-F5344CB8AC3E}">
        <p14:creationId xmlns:p14="http://schemas.microsoft.com/office/powerpoint/2010/main" val="85828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1FD5-C8A2-48AF-B350-8B4EBE3085FA}"/>
              </a:ext>
            </a:extLst>
          </p:cNvPr>
          <p:cNvSpPr>
            <a:spLocks noGrp="1"/>
          </p:cNvSpPr>
          <p:nvPr>
            <p:ph type="title"/>
          </p:nvPr>
        </p:nvSpPr>
        <p:spPr/>
        <p:txBody>
          <a:bodyPr/>
          <a:lstStyle/>
          <a:p>
            <a:r>
              <a:rPr lang="en-GB" dirty="0">
                <a:ea typeface="+mj-lt"/>
                <a:cs typeface="+mj-lt"/>
              </a:rPr>
              <a:t>Machine learning, continued</a:t>
            </a:r>
            <a:endParaRPr lang="en-US" dirty="0"/>
          </a:p>
        </p:txBody>
      </p:sp>
      <p:sp>
        <p:nvSpPr>
          <p:cNvPr id="3" name="Content Placeholder 2">
            <a:extLst>
              <a:ext uri="{FF2B5EF4-FFF2-40B4-BE49-F238E27FC236}">
                <a16:creationId xmlns:a16="http://schemas.microsoft.com/office/drawing/2014/main" id="{63FF6E19-78E7-4086-9878-4E4065733F7B}"/>
              </a:ext>
            </a:extLst>
          </p:cNvPr>
          <p:cNvSpPr>
            <a:spLocks noGrp="1"/>
          </p:cNvSpPr>
          <p:nvPr>
            <p:ph idx="1"/>
          </p:nvPr>
        </p:nvSpPr>
        <p:spPr/>
        <p:txBody>
          <a:bodyPr vert="horz" lIns="91440" tIns="45720" rIns="91440" bIns="45720" rtlCol="0" anchor="t">
            <a:normAutofit lnSpcReduction="10000"/>
          </a:bodyPr>
          <a:lstStyle/>
          <a:p>
            <a:pPr marL="0" indent="0">
              <a:buNone/>
            </a:pPr>
            <a:r>
              <a:rPr lang="en-GB" b="1" dirty="0">
                <a:cs typeface="Calibri" panose="020F0502020204030204"/>
              </a:rPr>
              <a:t>Training</a:t>
            </a:r>
          </a:p>
          <a:p>
            <a:pPr marL="457200" indent="-457200"/>
            <a:r>
              <a:rPr lang="en-GB" dirty="0">
                <a:cs typeface="Calibri" panose="020F0502020204030204"/>
              </a:rPr>
              <a:t>Identify top 99 CpG site associations for each of the 8 training sets</a:t>
            </a:r>
          </a:p>
          <a:p>
            <a:pPr marL="457200" indent="-457200"/>
            <a:r>
              <a:rPr lang="en-GB" dirty="0">
                <a:cs typeface="Calibri" panose="020F0502020204030204"/>
              </a:rPr>
              <a:t>Combined to yield 636 CpG sites</a:t>
            </a:r>
          </a:p>
          <a:p>
            <a:pPr marL="457200" indent="-457200"/>
            <a:r>
              <a:rPr lang="en-GB" dirty="0">
                <a:cs typeface="Calibri" panose="020F0502020204030204"/>
              </a:rPr>
              <a:t>Apply the following to one CpG site at a time: </a:t>
            </a:r>
            <a:r>
              <a:rPr lang="en-GB" dirty="0">
                <a:ea typeface="+mn-lt"/>
                <a:cs typeface="+mn-lt"/>
              </a:rPr>
              <a:t>a Decision Tree (DT), Logistic Regression Model (LR), Radial Basis Function (RBF), and a Multi-Layer Perceptron (MLP).</a:t>
            </a:r>
          </a:p>
          <a:p>
            <a:pPr marL="914400" lvl="1" indent="-457200"/>
            <a:r>
              <a:rPr lang="en-GB" dirty="0">
                <a:ea typeface="+mn-lt"/>
                <a:cs typeface="+mn-lt"/>
              </a:rPr>
              <a:t>"The perceptron was a deep learning network with an architecture of two hidden layers with ten nodes each"</a:t>
            </a:r>
          </a:p>
          <a:p>
            <a:pPr marL="0" indent="0">
              <a:buNone/>
            </a:pPr>
            <a:r>
              <a:rPr lang="en-GB" dirty="0">
                <a:ea typeface="+mn-lt"/>
                <a:cs typeface="+mn-lt"/>
              </a:rPr>
              <a:t>Result: 20,352 classifiers (8 independent folds x 636 features x 4 classifiers)</a:t>
            </a:r>
          </a:p>
          <a:p>
            <a:pPr marL="457200" indent="-457200"/>
            <a:endParaRPr lang="en-GB" dirty="0">
              <a:ea typeface="+mn-lt"/>
              <a:cs typeface="+mn-lt"/>
            </a:endParaRPr>
          </a:p>
        </p:txBody>
      </p:sp>
    </p:spTree>
    <p:extLst>
      <p:ext uri="{BB962C8B-B14F-4D97-AF65-F5344CB8AC3E}">
        <p14:creationId xmlns:p14="http://schemas.microsoft.com/office/powerpoint/2010/main" val="254681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D833-399C-4013-BA88-EB4A11243793}"/>
              </a:ext>
            </a:extLst>
          </p:cNvPr>
          <p:cNvSpPr>
            <a:spLocks noGrp="1"/>
          </p:cNvSpPr>
          <p:nvPr>
            <p:ph type="title"/>
          </p:nvPr>
        </p:nvSpPr>
        <p:spPr/>
        <p:txBody>
          <a:bodyPr/>
          <a:lstStyle/>
          <a:p>
            <a:r>
              <a:rPr lang="en-GB" dirty="0">
                <a:cs typeface="Calibri Light"/>
              </a:rPr>
              <a:t>Machine learning, continued</a:t>
            </a:r>
            <a:endParaRPr lang="en-GB" dirty="0"/>
          </a:p>
        </p:txBody>
      </p:sp>
      <p:pic>
        <p:nvPicPr>
          <p:cNvPr id="4" name="Picture 4" descr="A picture containing text, wall, sky&#10;&#10;Description generated with very high confidence">
            <a:extLst>
              <a:ext uri="{FF2B5EF4-FFF2-40B4-BE49-F238E27FC236}">
                <a16:creationId xmlns:a16="http://schemas.microsoft.com/office/drawing/2014/main" id="{2D055417-8804-4CC3-8972-6E04C6A36E30}"/>
              </a:ext>
            </a:extLst>
          </p:cNvPr>
          <p:cNvPicPr>
            <a:picLocks noChangeAspect="1"/>
          </p:cNvPicPr>
          <p:nvPr/>
        </p:nvPicPr>
        <p:blipFill>
          <a:blip r:embed="rId2"/>
          <a:stretch>
            <a:fillRect/>
          </a:stretch>
        </p:blipFill>
        <p:spPr>
          <a:xfrm>
            <a:off x="3614654" y="2036666"/>
            <a:ext cx="4954816" cy="2735661"/>
          </a:xfrm>
          <a:prstGeom prst="rect">
            <a:avLst/>
          </a:prstGeom>
        </p:spPr>
      </p:pic>
      <p:sp>
        <p:nvSpPr>
          <p:cNvPr id="6" name="TextBox 5">
            <a:extLst>
              <a:ext uri="{FF2B5EF4-FFF2-40B4-BE49-F238E27FC236}">
                <a16:creationId xmlns:a16="http://schemas.microsoft.com/office/drawing/2014/main" id="{F50547BA-57AA-4F73-BE14-A966CA7515D8}"/>
              </a:ext>
            </a:extLst>
          </p:cNvPr>
          <p:cNvSpPr txBox="1"/>
          <p:nvPr/>
        </p:nvSpPr>
        <p:spPr>
          <a:xfrm>
            <a:off x="834656" y="1570074"/>
            <a:ext cx="6827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Average accuracies of the 636 CpG sites across the 8 hidden datasets  </a:t>
            </a:r>
          </a:p>
        </p:txBody>
      </p:sp>
      <p:pic>
        <p:nvPicPr>
          <p:cNvPr id="7" name="Picture 7" descr="A close up of a logo&#10;&#10;Description generated with very high confidence">
            <a:extLst>
              <a:ext uri="{FF2B5EF4-FFF2-40B4-BE49-F238E27FC236}">
                <a16:creationId xmlns:a16="http://schemas.microsoft.com/office/drawing/2014/main" id="{2E49395D-3620-4774-A547-8A0A0893D602}"/>
              </a:ext>
            </a:extLst>
          </p:cNvPr>
          <p:cNvPicPr>
            <a:picLocks noChangeAspect="1"/>
          </p:cNvPicPr>
          <p:nvPr/>
        </p:nvPicPr>
        <p:blipFill>
          <a:blip r:embed="rId3"/>
          <a:stretch>
            <a:fillRect/>
          </a:stretch>
        </p:blipFill>
        <p:spPr>
          <a:xfrm>
            <a:off x="4724400" y="3291840"/>
            <a:ext cx="2743200" cy="274320"/>
          </a:xfrm>
          <a:prstGeom prst="rect">
            <a:avLst/>
          </a:prstGeom>
        </p:spPr>
      </p:pic>
      <p:pic>
        <p:nvPicPr>
          <p:cNvPr id="9" name="Picture 9" descr="A close up of a logo&#10;&#10;Description generated with very high confidence">
            <a:extLst>
              <a:ext uri="{FF2B5EF4-FFF2-40B4-BE49-F238E27FC236}">
                <a16:creationId xmlns:a16="http://schemas.microsoft.com/office/drawing/2014/main" id="{11CA7BA6-2A71-4F77-B260-00BBEB4A96C6}"/>
              </a:ext>
            </a:extLst>
          </p:cNvPr>
          <p:cNvPicPr>
            <a:picLocks noChangeAspect="1"/>
          </p:cNvPicPr>
          <p:nvPr/>
        </p:nvPicPr>
        <p:blipFill>
          <a:blip r:embed="rId3"/>
          <a:stretch>
            <a:fillRect/>
          </a:stretch>
        </p:blipFill>
        <p:spPr>
          <a:xfrm>
            <a:off x="1375144" y="5365189"/>
            <a:ext cx="9521455" cy="929994"/>
          </a:xfrm>
          <a:prstGeom prst="rect">
            <a:avLst/>
          </a:prstGeom>
        </p:spPr>
      </p:pic>
      <p:sp>
        <p:nvSpPr>
          <p:cNvPr id="11" name="TextBox 10">
            <a:extLst>
              <a:ext uri="{FF2B5EF4-FFF2-40B4-BE49-F238E27FC236}">
                <a16:creationId xmlns:a16="http://schemas.microsoft.com/office/drawing/2014/main" id="{05505BA2-0689-4096-9AC7-AA0FC8F4FF15}"/>
              </a:ext>
            </a:extLst>
          </p:cNvPr>
          <p:cNvSpPr txBox="1"/>
          <p:nvPr/>
        </p:nvSpPr>
        <p:spPr>
          <a:xfrm>
            <a:off x="834656" y="4910469"/>
            <a:ext cx="6827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Top 2 CpG sites</a:t>
            </a:r>
            <a:endParaRPr lang="en-US" dirty="0"/>
          </a:p>
        </p:txBody>
      </p:sp>
    </p:spTree>
    <p:extLst>
      <p:ext uri="{BB962C8B-B14F-4D97-AF65-F5344CB8AC3E}">
        <p14:creationId xmlns:p14="http://schemas.microsoft.com/office/powerpoint/2010/main" val="3503009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9D7B-2BEB-4E43-BCE3-08C948D6ECA5}"/>
              </a:ext>
            </a:extLst>
          </p:cNvPr>
          <p:cNvSpPr>
            <a:spLocks noGrp="1"/>
          </p:cNvSpPr>
          <p:nvPr>
            <p:ph type="title"/>
          </p:nvPr>
        </p:nvSpPr>
        <p:spPr/>
        <p:txBody>
          <a:bodyPr/>
          <a:lstStyle/>
          <a:p>
            <a:r>
              <a:rPr lang="en-GB" dirty="0">
                <a:cs typeface="Calibri Light"/>
              </a:rPr>
              <a:t>Machine learning, continued</a:t>
            </a:r>
            <a:endParaRPr lang="en-GB" dirty="0"/>
          </a:p>
        </p:txBody>
      </p:sp>
      <p:sp>
        <p:nvSpPr>
          <p:cNvPr id="3" name="Content Placeholder 2">
            <a:extLst>
              <a:ext uri="{FF2B5EF4-FFF2-40B4-BE49-F238E27FC236}">
                <a16:creationId xmlns:a16="http://schemas.microsoft.com/office/drawing/2014/main" id="{56BEE6A4-5D88-4BD5-A4FC-FA7B7952F698}"/>
              </a:ext>
            </a:extLst>
          </p:cNvPr>
          <p:cNvSpPr>
            <a:spLocks noGrp="1"/>
          </p:cNvSpPr>
          <p:nvPr>
            <p:ph idx="1"/>
          </p:nvPr>
        </p:nvSpPr>
        <p:spPr/>
        <p:txBody>
          <a:bodyPr vert="horz" lIns="91440" tIns="45720" rIns="91440" bIns="45720" rtlCol="0" anchor="t">
            <a:normAutofit/>
          </a:bodyPr>
          <a:lstStyle/>
          <a:p>
            <a:pPr marL="0" indent="0">
              <a:buNone/>
            </a:pPr>
            <a:r>
              <a:rPr lang="en-GB" b="1" dirty="0">
                <a:cs typeface="Calibri" panose="020F0502020204030204"/>
              </a:rPr>
              <a:t>And more training!</a:t>
            </a:r>
            <a:endParaRPr lang="en-GB" dirty="0">
              <a:cs typeface="Calibri" panose="020F0502020204030204"/>
            </a:endParaRPr>
          </a:p>
          <a:p>
            <a:pPr marL="0" indent="0">
              <a:buNone/>
            </a:pPr>
            <a:r>
              <a:rPr lang="en-GB" dirty="0">
                <a:ea typeface="+mn-lt"/>
                <a:cs typeface="+mn-lt"/>
              </a:rPr>
              <a:t>Identify the top 18 </a:t>
            </a:r>
            <a:r>
              <a:rPr lang="en-GB" dirty="0" err="1">
                <a:ea typeface="+mn-lt"/>
                <a:cs typeface="+mn-lt"/>
              </a:rPr>
              <a:t>CpGs</a:t>
            </a:r>
            <a:r>
              <a:rPr lang="en-GB" dirty="0">
                <a:ea typeface="+mn-lt"/>
                <a:cs typeface="+mn-lt"/>
              </a:rPr>
              <a:t> ranked by accuracy</a:t>
            </a:r>
          </a:p>
          <a:p>
            <a:pPr marL="0" indent="0">
              <a:buNone/>
            </a:pPr>
            <a:r>
              <a:rPr lang="en-GB" dirty="0">
                <a:ea typeface="+mn-lt"/>
                <a:cs typeface="+mn-lt"/>
              </a:rPr>
              <a:t>Use forward selection to create combinations of 2-12 of these </a:t>
            </a:r>
            <a:r>
              <a:rPr lang="en-GB" dirty="0" err="1">
                <a:ea typeface="+mn-lt"/>
                <a:cs typeface="+mn-lt"/>
              </a:rPr>
              <a:t>CpGs</a:t>
            </a:r>
            <a:endParaRPr lang="en-GB" dirty="0">
              <a:ea typeface="+mn-lt"/>
              <a:cs typeface="+mn-lt"/>
            </a:endParaRPr>
          </a:p>
          <a:p>
            <a:pPr marL="0" indent="0">
              <a:buNone/>
            </a:pPr>
            <a:r>
              <a:rPr lang="en-GB" dirty="0">
                <a:cs typeface="Calibri" panose="020F0502020204030204"/>
              </a:rPr>
              <a:t>  (Why 12? Because perfect classification achieved)</a:t>
            </a:r>
          </a:p>
          <a:p>
            <a:pPr marL="0" indent="0">
              <a:buNone/>
            </a:pPr>
            <a:endParaRPr lang="en-GB" dirty="0">
              <a:ea typeface="+mn-lt"/>
              <a:cs typeface="+mn-lt"/>
            </a:endParaRPr>
          </a:p>
          <a:p>
            <a:pPr marL="0" indent="0">
              <a:buNone/>
            </a:pPr>
            <a:r>
              <a:rPr lang="en-GB" dirty="0">
                <a:ea typeface="+mn-lt"/>
                <a:cs typeface="+mn-lt"/>
              </a:rPr>
              <a:t>Number of selected classifiers for each algorithm</a:t>
            </a:r>
          </a:p>
        </p:txBody>
      </p:sp>
      <p:pic>
        <p:nvPicPr>
          <p:cNvPr id="4" name="Picture 3" descr="A screenshot of a cell phone&#10;&#10;Description generated with high confidence">
            <a:extLst>
              <a:ext uri="{FF2B5EF4-FFF2-40B4-BE49-F238E27FC236}">
                <a16:creationId xmlns:a16="http://schemas.microsoft.com/office/drawing/2014/main" id="{7941F54C-E72A-4AE4-981B-A84DE2B4BD1E}"/>
              </a:ext>
            </a:extLst>
          </p:cNvPr>
          <p:cNvPicPr>
            <a:picLocks noChangeAspect="1"/>
          </p:cNvPicPr>
          <p:nvPr/>
        </p:nvPicPr>
        <p:blipFill>
          <a:blip r:embed="rId2"/>
          <a:stretch>
            <a:fillRect/>
          </a:stretch>
        </p:blipFill>
        <p:spPr>
          <a:xfrm>
            <a:off x="1570075" y="4826704"/>
            <a:ext cx="9034130" cy="934849"/>
          </a:xfrm>
          <a:prstGeom prst="rect">
            <a:avLst/>
          </a:prstGeom>
        </p:spPr>
      </p:pic>
    </p:spTree>
    <p:extLst>
      <p:ext uri="{BB962C8B-B14F-4D97-AF65-F5344CB8AC3E}">
        <p14:creationId xmlns:p14="http://schemas.microsoft.com/office/powerpoint/2010/main" val="3905155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2487-301D-4327-A58B-41E45CFF7C2B}"/>
              </a:ext>
            </a:extLst>
          </p:cNvPr>
          <p:cNvSpPr>
            <a:spLocks noGrp="1"/>
          </p:cNvSpPr>
          <p:nvPr>
            <p:ph type="title"/>
          </p:nvPr>
        </p:nvSpPr>
        <p:spPr/>
        <p:txBody>
          <a:bodyPr/>
          <a:lstStyle/>
          <a:p>
            <a:r>
              <a:rPr lang="en-GB" dirty="0">
                <a:cs typeface="Calibri Light"/>
              </a:rPr>
              <a:t>Machine learning, continued</a:t>
            </a:r>
            <a:endParaRPr lang="en-GB" dirty="0"/>
          </a:p>
        </p:txBody>
      </p:sp>
      <p:pic>
        <p:nvPicPr>
          <p:cNvPr id="6" name="Picture 6" descr="A screenshot of a cell phone&#10;&#10;Description generated with very high confidence">
            <a:extLst>
              <a:ext uri="{FF2B5EF4-FFF2-40B4-BE49-F238E27FC236}">
                <a16:creationId xmlns:a16="http://schemas.microsoft.com/office/drawing/2014/main" id="{AB26DB9C-DB54-4512-8A59-BDECFA802574}"/>
              </a:ext>
            </a:extLst>
          </p:cNvPr>
          <p:cNvPicPr>
            <a:picLocks noChangeAspect="1"/>
          </p:cNvPicPr>
          <p:nvPr/>
        </p:nvPicPr>
        <p:blipFill>
          <a:blip r:embed="rId2"/>
          <a:stretch>
            <a:fillRect/>
          </a:stretch>
        </p:blipFill>
        <p:spPr>
          <a:xfrm>
            <a:off x="2845981" y="1380800"/>
            <a:ext cx="6481769" cy="3175786"/>
          </a:xfrm>
          <a:prstGeom prst="rect">
            <a:avLst/>
          </a:prstGeom>
        </p:spPr>
      </p:pic>
      <p:sp>
        <p:nvSpPr>
          <p:cNvPr id="8" name="TextBox 7">
            <a:extLst>
              <a:ext uri="{FF2B5EF4-FFF2-40B4-BE49-F238E27FC236}">
                <a16:creationId xmlns:a16="http://schemas.microsoft.com/office/drawing/2014/main" id="{D9BF90A7-7CEE-4BEC-887E-1C3581E5B853}"/>
              </a:ext>
            </a:extLst>
          </p:cNvPr>
          <p:cNvSpPr txBox="1"/>
          <p:nvPr/>
        </p:nvSpPr>
        <p:spPr>
          <a:xfrm>
            <a:off x="5016796" y="44054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Number of CpG sites</a:t>
            </a:r>
            <a:endParaRPr lang="en-US" dirty="0"/>
          </a:p>
        </p:txBody>
      </p:sp>
      <p:pic>
        <p:nvPicPr>
          <p:cNvPr id="9" name="Picture 9" descr="A screenshot of a social media post&#10;&#10;Description generated with very high confidence">
            <a:extLst>
              <a:ext uri="{FF2B5EF4-FFF2-40B4-BE49-F238E27FC236}">
                <a16:creationId xmlns:a16="http://schemas.microsoft.com/office/drawing/2014/main" id="{86471583-EEAB-4222-8D29-4F36DE532CF1}"/>
              </a:ext>
            </a:extLst>
          </p:cNvPr>
          <p:cNvPicPr>
            <a:picLocks noChangeAspect="1"/>
          </p:cNvPicPr>
          <p:nvPr/>
        </p:nvPicPr>
        <p:blipFill>
          <a:blip r:embed="rId3"/>
          <a:stretch>
            <a:fillRect/>
          </a:stretch>
        </p:blipFill>
        <p:spPr>
          <a:xfrm>
            <a:off x="3554819" y="4952784"/>
            <a:ext cx="5073502" cy="1577595"/>
          </a:xfrm>
          <a:prstGeom prst="rect">
            <a:avLst/>
          </a:prstGeom>
        </p:spPr>
      </p:pic>
    </p:spTree>
    <p:extLst>
      <p:ext uri="{BB962C8B-B14F-4D97-AF65-F5344CB8AC3E}">
        <p14:creationId xmlns:p14="http://schemas.microsoft.com/office/powerpoint/2010/main" val="3370541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DNAm</a:t>
            </a:r>
            <a:r>
              <a:rPr lang="en-US" dirty="0"/>
              <a:t> age predicts the future</a:t>
            </a:r>
            <a:endParaRPr lang="en-GB" dirty="0"/>
          </a:p>
        </p:txBody>
      </p:sp>
      <p:sp>
        <p:nvSpPr>
          <p:cNvPr id="3" name="Content Placeholder 2"/>
          <p:cNvSpPr>
            <a:spLocks noGrp="1"/>
          </p:cNvSpPr>
          <p:nvPr>
            <p:ph idx="1"/>
          </p:nvPr>
        </p:nvSpPr>
        <p:spPr>
          <a:xfrm>
            <a:off x="838200" y="1532114"/>
            <a:ext cx="10515600" cy="4351338"/>
          </a:xfrm>
        </p:spPr>
        <p:txBody>
          <a:bodyPr vert="horz" lIns="91440" tIns="45720" rIns="91440" bIns="45720" rtlCol="0" anchor="t">
            <a:noAutofit/>
          </a:bodyPr>
          <a:lstStyle/>
          <a:p>
            <a:r>
              <a:rPr lang="en-GB" sz="1800" dirty="0"/>
              <a:t>Morrison FG, Logue MW, Guetta R, </a:t>
            </a:r>
            <a:r>
              <a:rPr lang="en-GB" sz="1800" dirty="0" err="1"/>
              <a:t>Maniates</a:t>
            </a:r>
            <a:r>
              <a:rPr lang="en-GB" sz="1800" dirty="0"/>
              <a:t> H, Stone A, </a:t>
            </a:r>
            <a:r>
              <a:rPr lang="en-GB" sz="1800" dirty="0" err="1"/>
              <a:t>Schichman</a:t>
            </a:r>
            <a:r>
              <a:rPr lang="en-GB" sz="1800" dirty="0"/>
              <a:t> SA, McGlinchey RE, Milberg WP, Miller MW, Wolf EJ. </a:t>
            </a:r>
            <a:r>
              <a:rPr lang="en-GB" sz="1800" b="1" dirty="0"/>
              <a:t>Investigation of bidirectional longitudinal associations between advanced epigenetic age and peripheral biomarkers of inflammation and metabolic syndrome</a:t>
            </a:r>
            <a:r>
              <a:rPr lang="en-GB" sz="1800" dirty="0"/>
              <a:t>. Aging (Albany NY). 2019 Jun 7;11(11):3487-3504. </a:t>
            </a:r>
          </a:p>
          <a:p>
            <a:pPr lvl="1"/>
            <a:r>
              <a:rPr lang="en-GB" sz="1600" dirty="0"/>
              <a:t>n=179, mid-30s</a:t>
            </a:r>
            <a:endParaRPr lang="en-GB" sz="1600" dirty="0">
              <a:cs typeface="Calibri"/>
            </a:endParaRPr>
          </a:p>
          <a:p>
            <a:pPr lvl="1"/>
            <a:r>
              <a:rPr lang="en-GB" sz="1600" dirty="0"/>
              <a:t>Hannum epigenetic age acceleration associated with increased metabolic syndrome severity 2 years later</a:t>
            </a:r>
            <a:endParaRPr lang="en-GB"/>
          </a:p>
          <a:p>
            <a:r>
              <a:rPr lang="en-GB" sz="1800" dirty="0"/>
              <a:t>Huang RC, </a:t>
            </a:r>
            <a:r>
              <a:rPr lang="en-GB" sz="1800" dirty="0" err="1"/>
              <a:t>Lillycrop</a:t>
            </a:r>
            <a:r>
              <a:rPr lang="en-GB" sz="1800" dirty="0"/>
              <a:t> KA, </a:t>
            </a:r>
            <a:r>
              <a:rPr lang="en-GB" sz="1800" dirty="0" err="1"/>
              <a:t>Beilin</a:t>
            </a:r>
            <a:r>
              <a:rPr lang="en-GB" sz="1800" dirty="0"/>
              <a:t> LJ, Godfrey KM, Anderson D, Mori TA, </a:t>
            </a:r>
            <a:r>
              <a:rPr lang="en-GB" sz="1800" dirty="0" err="1"/>
              <a:t>Rauschert</a:t>
            </a:r>
            <a:r>
              <a:rPr lang="en-GB" sz="1800" dirty="0"/>
              <a:t> S, Craig JM, </a:t>
            </a:r>
            <a:r>
              <a:rPr lang="en-GB" sz="1800" dirty="0" err="1"/>
              <a:t>Oddy</a:t>
            </a:r>
            <a:r>
              <a:rPr lang="en-GB" sz="1800" dirty="0"/>
              <a:t> WH, </a:t>
            </a:r>
            <a:r>
              <a:rPr lang="en-GB" sz="1800" dirty="0" err="1"/>
              <a:t>Ayonrinde</a:t>
            </a:r>
            <a:r>
              <a:rPr lang="en-GB" sz="1800" dirty="0"/>
              <a:t> OT, Pennell CE, Holbrook JD, Melton PE. </a:t>
            </a:r>
            <a:r>
              <a:rPr lang="en-GB" sz="1800" b="1" dirty="0"/>
              <a:t>Epigenetic Age Acceleration in Adolescence Associates With BMI, Inflammation, and Risk Score for Middle Age Cardiovascular Disease</a:t>
            </a:r>
            <a:r>
              <a:rPr lang="en-GB" sz="1800" dirty="0"/>
              <a:t>. J Clin Endocrinol </a:t>
            </a:r>
            <a:r>
              <a:rPr lang="en-GB" sz="1800" dirty="0" err="1"/>
              <a:t>Metab</a:t>
            </a:r>
            <a:r>
              <a:rPr lang="en-GB" sz="1800" dirty="0"/>
              <a:t>. 2019 Jul 1;104(7):3012-3024. </a:t>
            </a:r>
          </a:p>
          <a:p>
            <a:pPr lvl="1"/>
            <a:r>
              <a:rPr lang="en-GB" sz="1600" dirty="0"/>
              <a:t>n=995; age =17.3 ± 0.6 years; </a:t>
            </a:r>
          </a:p>
          <a:p>
            <a:pPr lvl="1"/>
            <a:r>
              <a:rPr lang="en-GB" sz="1600" dirty="0"/>
              <a:t>EEAA (per 5 years) was associated with </a:t>
            </a:r>
          </a:p>
          <a:p>
            <a:pPr lvl="2"/>
            <a:r>
              <a:rPr lang="en-GB" sz="1400" dirty="0"/>
              <a:t>increased body mass index (BMI) of 2.4% at 17 and 22 years, </a:t>
            </a:r>
          </a:p>
          <a:p>
            <a:pPr lvl="2"/>
            <a:r>
              <a:rPr lang="en-GB" sz="1400" dirty="0"/>
              <a:t>increases of 23% in high-sensitivity C-reactive protein, </a:t>
            </a:r>
          </a:p>
          <a:p>
            <a:pPr lvl="2"/>
            <a:r>
              <a:rPr lang="en-GB" sz="1400" dirty="0"/>
              <a:t>10% in interferon-γ-inducible protein of 10 </a:t>
            </a:r>
            <a:r>
              <a:rPr lang="en-GB" sz="1400" dirty="0" err="1"/>
              <a:t>kDa</a:t>
            </a:r>
            <a:r>
              <a:rPr lang="en-GB" sz="1400" dirty="0"/>
              <a:t>, </a:t>
            </a:r>
          </a:p>
          <a:p>
            <a:pPr lvl="2"/>
            <a:r>
              <a:rPr lang="en-GB" sz="1400" dirty="0"/>
              <a:t>4% in soluble TNF receptor 2, </a:t>
            </a:r>
          </a:p>
          <a:p>
            <a:pPr lvl="2"/>
            <a:r>
              <a:rPr lang="en-GB" sz="1400" dirty="0"/>
              <a:t>3% increase in hard endpoints of CVD by 47 years of age after adjustment for conventional risk factors.</a:t>
            </a:r>
            <a:endParaRPr lang="en-US" sz="1400" dirty="0"/>
          </a:p>
        </p:txBody>
      </p:sp>
    </p:spTree>
    <p:extLst>
      <p:ext uri="{BB962C8B-B14F-4D97-AF65-F5344CB8AC3E}">
        <p14:creationId xmlns:p14="http://schemas.microsoft.com/office/powerpoint/2010/main" val="109384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85E2-24DF-42FB-AD52-B99811C7CD16}"/>
              </a:ext>
            </a:extLst>
          </p:cNvPr>
          <p:cNvSpPr>
            <a:spLocks noGrp="1"/>
          </p:cNvSpPr>
          <p:nvPr>
            <p:ph type="title"/>
          </p:nvPr>
        </p:nvSpPr>
        <p:spPr/>
        <p:txBody>
          <a:bodyPr/>
          <a:lstStyle/>
          <a:p>
            <a:r>
              <a:rPr lang="en-GB" dirty="0">
                <a:cs typeface="Calibri Light"/>
              </a:rPr>
              <a:t>Machine learning, continued</a:t>
            </a:r>
            <a:endParaRPr lang="en-GB" dirty="0"/>
          </a:p>
        </p:txBody>
      </p:sp>
      <p:sp>
        <p:nvSpPr>
          <p:cNvPr id="3" name="Content Placeholder 2">
            <a:extLst>
              <a:ext uri="{FF2B5EF4-FFF2-40B4-BE49-F238E27FC236}">
                <a16:creationId xmlns:a16="http://schemas.microsoft.com/office/drawing/2014/main" id="{FC1BB4B0-D1EC-41ED-815A-F8FC26A7F9B2}"/>
              </a:ext>
            </a:extLst>
          </p:cNvPr>
          <p:cNvSpPr>
            <a:spLocks noGrp="1"/>
          </p:cNvSpPr>
          <p:nvPr>
            <p:ph idx="1"/>
          </p:nvPr>
        </p:nvSpPr>
        <p:spPr/>
        <p:txBody>
          <a:bodyPr vert="horz" lIns="91440" tIns="45720" rIns="91440" bIns="45720" rtlCol="0" anchor="t">
            <a:normAutofit/>
          </a:bodyPr>
          <a:lstStyle/>
          <a:p>
            <a:pPr marL="0" indent="0">
              <a:buNone/>
            </a:pPr>
            <a:r>
              <a:rPr lang="en-GB" b="1" dirty="0">
                <a:ea typeface="+mn-lt"/>
                <a:cs typeface="+mn-lt"/>
              </a:rPr>
              <a:t>And more training!</a:t>
            </a:r>
          </a:p>
          <a:p>
            <a:pPr marL="0" indent="0">
              <a:buNone/>
            </a:pPr>
            <a:r>
              <a:rPr lang="en-GB" dirty="0">
                <a:ea typeface="+mn-lt"/>
                <a:cs typeface="+mn-lt"/>
              </a:rPr>
              <a:t>Apply a simple majority voting scheme (ensemble) to combine these 2-12 CpG site classifiers.</a:t>
            </a:r>
            <a:endParaRPr lang="en-US">
              <a:ea typeface="+mn-lt"/>
              <a:cs typeface="+mn-lt"/>
            </a:endParaRPr>
          </a:p>
          <a:p>
            <a:pPr marL="0" indent="0">
              <a:buNone/>
            </a:pPr>
            <a:endParaRPr lang="en-GB" dirty="0">
              <a:cs typeface="Calibri"/>
            </a:endParaRPr>
          </a:p>
        </p:txBody>
      </p:sp>
    </p:spTree>
    <p:extLst>
      <p:ext uri="{BB962C8B-B14F-4D97-AF65-F5344CB8AC3E}">
        <p14:creationId xmlns:p14="http://schemas.microsoft.com/office/powerpoint/2010/main" val="3798193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F568-7768-4E29-A876-BD6F37BAFA1E}"/>
              </a:ext>
            </a:extLst>
          </p:cNvPr>
          <p:cNvSpPr>
            <a:spLocks noGrp="1"/>
          </p:cNvSpPr>
          <p:nvPr>
            <p:ph type="title"/>
          </p:nvPr>
        </p:nvSpPr>
        <p:spPr/>
        <p:txBody>
          <a:bodyPr/>
          <a:lstStyle/>
          <a:p>
            <a:r>
              <a:rPr lang="en-GB" dirty="0">
                <a:cs typeface="Calibri Light"/>
              </a:rPr>
              <a:t>Ensemble classifiers</a:t>
            </a:r>
            <a:endParaRPr lang="en-GB" dirty="0"/>
          </a:p>
        </p:txBody>
      </p:sp>
      <p:pic>
        <p:nvPicPr>
          <p:cNvPr id="4" name="Picture 4" descr="A close up of a device&#10;&#10;Description generated with high confidence">
            <a:extLst>
              <a:ext uri="{FF2B5EF4-FFF2-40B4-BE49-F238E27FC236}">
                <a16:creationId xmlns:a16="http://schemas.microsoft.com/office/drawing/2014/main" id="{AFBA6C1F-C915-4F5B-B5AF-BECD3DBBD018}"/>
              </a:ext>
            </a:extLst>
          </p:cNvPr>
          <p:cNvPicPr>
            <a:picLocks noChangeAspect="1"/>
          </p:cNvPicPr>
          <p:nvPr/>
        </p:nvPicPr>
        <p:blipFill>
          <a:blip r:embed="rId2"/>
          <a:stretch>
            <a:fillRect/>
          </a:stretch>
        </p:blipFill>
        <p:spPr>
          <a:xfrm>
            <a:off x="1425928" y="1642416"/>
            <a:ext cx="5219700" cy="4438650"/>
          </a:xfrm>
          <a:prstGeom prst="rect">
            <a:avLst/>
          </a:prstGeom>
        </p:spPr>
      </p:pic>
      <p:sp>
        <p:nvSpPr>
          <p:cNvPr id="6" name="TextBox 5">
            <a:extLst>
              <a:ext uri="{FF2B5EF4-FFF2-40B4-BE49-F238E27FC236}">
                <a16:creationId xmlns:a16="http://schemas.microsoft.com/office/drawing/2014/main" id="{4A3FE65B-9546-4FE5-B9C8-E487415DE2B9}"/>
              </a:ext>
            </a:extLst>
          </p:cNvPr>
          <p:cNvSpPr txBox="1"/>
          <p:nvPr/>
        </p:nvSpPr>
        <p:spPr>
          <a:xfrm>
            <a:off x="6983819" y="692888"/>
            <a:ext cx="481654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Why do this?</a:t>
            </a:r>
            <a:endParaRPr lang="en-US" dirty="0"/>
          </a:p>
          <a:p>
            <a:endParaRPr lang="en-US" dirty="0"/>
          </a:p>
          <a:p>
            <a:r>
              <a:rPr lang="en-US" dirty="0"/>
              <a:t>1. The number of learning samples is small compared to the number of possible classifiers. Ensembles combine different classifiers that, when several agree, are more likely to be correct.  Kind of like triangulation.</a:t>
            </a:r>
            <a:endParaRPr lang="en-US" dirty="0">
              <a:cs typeface="Calibri"/>
            </a:endParaRPr>
          </a:p>
          <a:p>
            <a:endParaRPr lang="en-US" dirty="0">
              <a:cs typeface="Calibri"/>
            </a:endParaRPr>
          </a:p>
          <a:p>
            <a:r>
              <a:rPr lang="en-US" dirty="0">
                <a:cs typeface="Calibri"/>
              </a:rPr>
              <a:t>2. Machine learning algorithms typically apply some heuristic to find a 'good' classifier.  In their search they often get stuck in 'local minima'. Combining multiple classifiers ensures that many different searches are considered.</a:t>
            </a:r>
          </a:p>
          <a:p>
            <a:endParaRPr lang="en-US" dirty="0"/>
          </a:p>
        </p:txBody>
      </p:sp>
    </p:spTree>
    <p:extLst>
      <p:ext uri="{BB962C8B-B14F-4D97-AF65-F5344CB8AC3E}">
        <p14:creationId xmlns:p14="http://schemas.microsoft.com/office/powerpoint/2010/main" val="1801235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24FC-6B8A-4D87-B35E-4E29BFDDE353}"/>
              </a:ext>
            </a:extLst>
          </p:cNvPr>
          <p:cNvSpPr>
            <a:spLocks noGrp="1"/>
          </p:cNvSpPr>
          <p:nvPr>
            <p:ph type="title"/>
          </p:nvPr>
        </p:nvSpPr>
        <p:spPr/>
        <p:txBody>
          <a:bodyPr/>
          <a:lstStyle/>
          <a:p>
            <a:r>
              <a:rPr lang="en-GB" dirty="0">
                <a:cs typeface="Calibri Light"/>
              </a:rPr>
              <a:t>Machine learning, continued</a:t>
            </a:r>
            <a:endParaRPr lang="en-GB" dirty="0"/>
          </a:p>
        </p:txBody>
      </p:sp>
      <p:pic>
        <p:nvPicPr>
          <p:cNvPr id="4" name="Picture 4" descr="A close up of a map&#10;&#10;Description generated with very high confidence">
            <a:extLst>
              <a:ext uri="{FF2B5EF4-FFF2-40B4-BE49-F238E27FC236}">
                <a16:creationId xmlns:a16="http://schemas.microsoft.com/office/drawing/2014/main" id="{35B47A2B-98AB-4D93-AD7A-F8DDBEBB3590}"/>
              </a:ext>
            </a:extLst>
          </p:cNvPr>
          <p:cNvPicPr>
            <a:picLocks noChangeAspect="1"/>
          </p:cNvPicPr>
          <p:nvPr/>
        </p:nvPicPr>
        <p:blipFill>
          <a:blip r:embed="rId2"/>
          <a:stretch>
            <a:fillRect/>
          </a:stretch>
        </p:blipFill>
        <p:spPr>
          <a:xfrm>
            <a:off x="2353734" y="2150300"/>
            <a:ext cx="5030185" cy="2956449"/>
          </a:xfrm>
          <a:prstGeom prst="rect">
            <a:avLst/>
          </a:prstGeom>
        </p:spPr>
      </p:pic>
      <p:sp>
        <p:nvSpPr>
          <p:cNvPr id="7" name="TextBox 6">
            <a:extLst>
              <a:ext uri="{FF2B5EF4-FFF2-40B4-BE49-F238E27FC236}">
                <a16:creationId xmlns:a16="http://schemas.microsoft.com/office/drawing/2014/main" id="{21D4270B-5711-40D3-97D7-6B591D277AB2}"/>
              </a:ext>
            </a:extLst>
          </p:cNvPr>
          <p:cNvSpPr txBox="1"/>
          <p:nvPr/>
        </p:nvSpPr>
        <p:spPr>
          <a:xfrm>
            <a:off x="834656" y="1570074"/>
            <a:ext cx="6827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Accuracies of ensemble classifiers (in the 8 hidden samples)</a:t>
            </a:r>
          </a:p>
        </p:txBody>
      </p:sp>
    </p:spTree>
    <p:extLst>
      <p:ext uri="{BB962C8B-B14F-4D97-AF65-F5344CB8AC3E}">
        <p14:creationId xmlns:p14="http://schemas.microsoft.com/office/powerpoint/2010/main" val="478491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29A0-775B-4D13-A7FB-D6F6F82C8E2C}"/>
              </a:ext>
            </a:extLst>
          </p:cNvPr>
          <p:cNvSpPr>
            <a:spLocks noGrp="1"/>
          </p:cNvSpPr>
          <p:nvPr>
            <p:ph type="title"/>
          </p:nvPr>
        </p:nvSpPr>
        <p:spPr/>
        <p:txBody>
          <a:bodyPr/>
          <a:lstStyle/>
          <a:p>
            <a:r>
              <a:rPr lang="en-GB" dirty="0">
                <a:cs typeface="Calibri Light"/>
              </a:rPr>
              <a:t>Machine learning, continued</a:t>
            </a:r>
            <a:endParaRPr lang="en-GB" dirty="0"/>
          </a:p>
        </p:txBody>
      </p:sp>
      <p:sp>
        <p:nvSpPr>
          <p:cNvPr id="3" name="Content Placeholder 2">
            <a:extLst>
              <a:ext uri="{FF2B5EF4-FFF2-40B4-BE49-F238E27FC236}">
                <a16:creationId xmlns:a16="http://schemas.microsoft.com/office/drawing/2014/main" id="{B9D95435-4EC6-4666-AAEF-362260197BF0}"/>
              </a:ext>
            </a:extLst>
          </p:cNvPr>
          <p:cNvSpPr>
            <a:spLocks noGrp="1"/>
          </p:cNvSpPr>
          <p:nvPr>
            <p:ph idx="1"/>
          </p:nvPr>
        </p:nvSpPr>
        <p:spPr/>
        <p:txBody>
          <a:bodyPr vert="horz" lIns="91440" tIns="45720" rIns="91440" bIns="45720" rtlCol="0" anchor="t">
            <a:normAutofit fontScale="55000" lnSpcReduction="20000"/>
          </a:bodyPr>
          <a:lstStyle/>
          <a:p>
            <a:pPr marL="0" indent="0">
              <a:buNone/>
            </a:pPr>
            <a:r>
              <a:rPr lang="en-GB" b="1" dirty="0">
                <a:cs typeface="Calibri"/>
              </a:rPr>
              <a:t>Training finished?</a:t>
            </a:r>
          </a:p>
          <a:p>
            <a:pPr marL="0" indent="0">
              <a:buNone/>
            </a:pPr>
            <a:r>
              <a:rPr lang="en-GB" dirty="0">
                <a:cs typeface="Calibri"/>
              </a:rPr>
              <a:t>"</a:t>
            </a:r>
            <a:r>
              <a:rPr lang="en-GB" dirty="0">
                <a:ea typeface="+mn-lt"/>
                <a:cs typeface="+mn-lt"/>
              </a:rPr>
              <a:t>Taking the top 26 classifiers with 12 features each, including the two with the feature-lists enumerated in </a:t>
            </a:r>
            <a:r>
              <a:rPr lang="en-GB" dirty="0">
                <a:ea typeface="+mn-lt"/>
                <a:cs typeface="+mn-lt"/>
                <a:hlinkClick r:id="rId2"/>
              </a:rPr>
              <a:t>Table 4</a:t>
            </a:r>
            <a:r>
              <a:rPr lang="en-GB" dirty="0">
                <a:ea typeface="+mn-lt"/>
                <a:cs typeface="+mn-lt"/>
              </a:rPr>
              <a:t> as well as 24 additional 12-CpG classifiers that had an accuracy score of 98.4375% each, a list of 18 unique </a:t>
            </a:r>
            <a:r>
              <a:rPr lang="en-GB" dirty="0" err="1">
                <a:ea typeface="+mn-lt"/>
                <a:cs typeface="+mn-lt"/>
              </a:rPr>
              <a:t>CpGs</a:t>
            </a:r>
            <a:r>
              <a:rPr lang="en-GB" dirty="0">
                <a:ea typeface="+mn-lt"/>
                <a:cs typeface="+mn-lt"/>
              </a:rPr>
              <a:t> was created that mapped to 13 genes."</a:t>
            </a:r>
          </a:p>
          <a:p>
            <a:pPr marL="0" indent="0">
              <a:buNone/>
            </a:pPr>
            <a:endParaRPr lang="en-GB" dirty="0">
              <a:cs typeface="Calibri"/>
            </a:endParaRPr>
          </a:p>
          <a:p>
            <a:pPr marL="0" indent="0">
              <a:buNone/>
            </a:pPr>
            <a:r>
              <a:rPr lang="en-GB" b="1" dirty="0">
                <a:cs typeface="Calibri"/>
              </a:rPr>
              <a:t>Testing</a:t>
            </a:r>
          </a:p>
          <a:p>
            <a:pPr marL="0" indent="0">
              <a:buNone/>
            </a:pPr>
            <a:r>
              <a:rPr lang="en-GB" dirty="0">
                <a:cs typeface="Calibri"/>
              </a:rPr>
              <a:t>"</a:t>
            </a:r>
            <a:r>
              <a:rPr lang="en-GB" dirty="0">
                <a:ea typeface="+mn-lt"/>
                <a:cs typeface="+mn-lt"/>
              </a:rPr>
              <a:t>To validate the diagnostic strength of the 18-CpG signature, the top 26 12-CpG classifiers were evaluated on a large number of hidden test sets, where the samples were repeatedly randomly allocated to the train-validation-test datasets."</a:t>
            </a:r>
          </a:p>
          <a:p>
            <a:pPr marL="0" indent="0">
              <a:buNone/>
            </a:pPr>
            <a:r>
              <a:rPr lang="en-GB" dirty="0">
                <a:cs typeface="Calibri"/>
              </a:rPr>
              <a:t>"... </a:t>
            </a:r>
            <a:r>
              <a:rPr lang="en-GB" dirty="0">
                <a:ea typeface="+mn-lt"/>
                <a:cs typeface="+mn-lt"/>
              </a:rPr>
              <a:t>the first two models achieved an average hidden-data accuracy of 95.3125% (AUROC 0.98328125) and 95.625% (AUROC 0.9853125)."</a:t>
            </a:r>
          </a:p>
          <a:p>
            <a:pPr marL="0" indent="0">
              <a:buNone/>
            </a:pPr>
            <a:endParaRPr lang="en-GB" dirty="0">
              <a:ea typeface="+mn-lt"/>
              <a:cs typeface="+mn-lt"/>
            </a:endParaRPr>
          </a:p>
          <a:p>
            <a:pPr marL="0" indent="0">
              <a:buNone/>
            </a:pPr>
            <a:r>
              <a:rPr lang="en-GB" b="1" dirty="0">
                <a:ea typeface="+mn-lt"/>
                <a:cs typeface="+mn-lt"/>
              </a:rPr>
              <a:t>Conclusions</a:t>
            </a:r>
          </a:p>
          <a:p>
            <a:pPr marL="0" indent="0">
              <a:buNone/>
            </a:pPr>
            <a:r>
              <a:rPr lang="en-GB" dirty="0">
                <a:ea typeface="+mn-lt"/>
                <a:cs typeface="+mn-lt"/>
              </a:rPr>
              <a:t>"This research demonstrates a generalized data-driven machine learning approach..."</a:t>
            </a:r>
            <a:endParaRPr lang="en-GB" b="1" dirty="0">
              <a:ea typeface="+mn-lt"/>
              <a:cs typeface="+mn-lt"/>
            </a:endParaRPr>
          </a:p>
          <a:p>
            <a:pPr marL="0" indent="0">
              <a:buNone/>
            </a:pPr>
            <a:r>
              <a:rPr lang="en-GB" dirty="0">
                <a:ea typeface="+mn-lt"/>
                <a:cs typeface="+mn-lt"/>
              </a:rPr>
              <a:t>"The 18-CpG signature and the 26 12-CpG signatures (subsets of the 18) consistently achieved around 94% to 96% accuracy. This high accuracy, similar to that achieved by previous work on this dataset, is better than any known clinical test today "</a:t>
            </a:r>
          </a:p>
          <a:p>
            <a:pPr marL="0" indent="0">
              <a:buNone/>
            </a:pPr>
            <a:r>
              <a:rPr lang="en-GB" dirty="0">
                <a:ea typeface="+mn-lt"/>
                <a:cs typeface="+mn-lt"/>
              </a:rPr>
              <a:t>"Validation of the 13-gene signature in a second cohort would also be of tremendous value."</a:t>
            </a:r>
            <a:endParaRPr lang="en-GB" dirty="0"/>
          </a:p>
        </p:txBody>
      </p:sp>
    </p:spTree>
    <p:extLst>
      <p:ext uri="{BB962C8B-B14F-4D97-AF65-F5344CB8AC3E}">
        <p14:creationId xmlns:p14="http://schemas.microsoft.com/office/powerpoint/2010/main" val="226405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DNAm</a:t>
            </a:r>
            <a:r>
              <a:rPr lang="en-US" dirty="0"/>
              <a:t> age and pregnancy</a:t>
            </a:r>
            <a:endParaRPr lang="en-GB" dirty="0"/>
          </a:p>
        </p:txBody>
      </p:sp>
      <p:sp>
        <p:nvSpPr>
          <p:cNvPr id="3" name="Content Placeholder 2"/>
          <p:cNvSpPr>
            <a:spLocks noGrp="1"/>
          </p:cNvSpPr>
          <p:nvPr>
            <p:ph idx="1"/>
          </p:nvPr>
        </p:nvSpPr>
        <p:spPr/>
        <p:txBody>
          <a:bodyPr>
            <a:normAutofit fontScale="62500" lnSpcReduction="20000"/>
          </a:bodyPr>
          <a:lstStyle/>
          <a:p>
            <a:r>
              <a:rPr lang="en-GB" dirty="0"/>
              <a:t>Lee Y, </a:t>
            </a:r>
            <a:r>
              <a:rPr lang="en-GB" dirty="0" err="1"/>
              <a:t>Choufani</a:t>
            </a:r>
            <a:r>
              <a:rPr lang="en-GB" dirty="0"/>
              <a:t> S, </a:t>
            </a:r>
            <a:r>
              <a:rPr lang="en-GB" dirty="0" err="1"/>
              <a:t>Weksberg</a:t>
            </a:r>
            <a:r>
              <a:rPr lang="en-GB" dirty="0"/>
              <a:t> R, Wilson SL, Yuan V, Burt A, </a:t>
            </a:r>
            <a:r>
              <a:rPr lang="en-GB" dirty="0" err="1"/>
              <a:t>Marsit</a:t>
            </a:r>
            <a:r>
              <a:rPr lang="en-GB" dirty="0"/>
              <a:t> C, Lu AT, Ritz B, </a:t>
            </a:r>
            <a:r>
              <a:rPr lang="en-GB" dirty="0" err="1"/>
              <a:t>Bohlin</a:t>
            </a:r>
            <a:r>
              <a:rPr lang="en-GB" dirty="0"/>
              <a:t> J, </a:t>
            </a:r>
            <a:r>
              <a:rPr lang="en-GB" dirty="0" err="1"/>
              <a:t>Gjessing</a:t>
            </a:r>
            <a:r>
              <a:rPr lang="en-GB" dirty="0"/>
              <a:t> HK, Harris JR, Magnus P, Binder AM, Robinson WP, </a:t>
            </a:r>
            <a:r>
              <a:rPr lang="en-GB" dirty="0" err="1"/>
              <a:t>Jugessur</a:t>
            </a:r>
            <a:r>
              <a:rPr lang="en-GB" dirty="0"/>
              <a:t> A, Horvath S. </a:t>
            </a:r>
            <a:r>
              <a:rPr lang="en-GB" b="1" dirty="0"/>
              <a:t>Placental epigenetic clocks: estimating gestational age using placental DNA methylation levels</a:t>
            </a:r>
            <a:r>
              <a:rPr lang="en-GB" dirty="0"/>
              <a:t>. Aging (Albany NY). 2019 Jun 24;11(12):4238-4253. </a:t>
            </a:r>
          </a:p>
          <a:p>
            <a:pPr lvl="1"/>
            <a:r>
              <a:rPr lang="en-GB" dirty="0"/>
              <a:t>n=1012 placental samples; </a:t>
            </a:r>
          </a:p>
          <a:p>
            <a:pPr lvl="1"/>
            <a:r>
              <a:rPr lang="en-GB" dirty="0"/>
              <a:t>gestational predictor has r&gt;0.95 with median error &lt;1 week; </a:t>
            </a:r>
          </a:p>
          <a:p>
            <a:pPr lvl="1"/>
            <a:r>
              <a:rPr lang="en-GB" dirty="0"/>
              <a:t>cord GA clocks don't perform well in placenta</a:t>
            </a:r>
          </a:p>
          <a:p>
            <a:r>
              <a:rPr lang="en-GB" dirty="0"/>
              <a:t>Chen L, Wagner C, Dong Y, Wang X, </a:t>
            </a:r>
            <a:r>
              <a:rPr lang="en-GB" dirty="0" err="1"/>
              <a:t>Shary</a:t>
            </a:r>
            <a:r>
              <a:rPr lang="en-GB" dirty="0"/>
              <a:t> J, Huang Y, Hollis B, Zhu H. </a:t>
            </a:r>
            <a:r>
              <a:rPr lang="en-GB" b="1" dirty="0"/>
              <a:t>Effects of Maternal Vitamin D3 Supplementation on Offspring Epigenetic Gestational Age Acceleration at Birth: A Randomized Controlled Trial </a:t>
            </a:r>
            <a:r>
              <a:rPr lang="en-GB" dirty="0"/>
              <a:t>(P11-036-19). </a:t>
            </a:r>
            <a:r>
              <a:rPr lang="en-GB" dirty="0" err="1"/>
              <a:t>Curr</a:t>
            </a:r>
            <a:r>
              <a:rPr lang="en-GB" dirty="0"/>
              <a:t> Dev </a:t>
            </a:r>
            <a:r>
              <a:rPr lang="en-GB" dirty="0" err="1"/>
              <a:t>Nutr</a:t>
            </a:r>
            <a:r>
              <a:rPr lang="en-GB" dirty="0"/>
              <a:t>. 2019 Jun 13;3(</a:t>
            </a:r>
            <a:r>
              <a:rPr lang="en-GB" dirty="0" err="1"/>
              <a:t>Suppl</a:t>
            </a:r>
            <a:r>
              <a:rPr lang="en-GB" dirty="0"/>
              <a:t> 1). </a:t>
            </a:r>
            <a:r>
              <a:rPr lang="en-GB" dirty="0" err="1"/>
              <a:t>pii</a:t>
            </a:r>
            <a:r>
              <a:rPr lang="en-GB" dirty="0"/>
              <a:t>: nzz048.P11-036-19.</a:t>
            </a:r>
          </a:p>
          <a:p>
            <a:pPr lvl="1"/>
            <a:r>
              <a:rPr lang="en-GB" dirty="0"/>
              <a:t>n=92</a:t>
            </a:r>
          </a:p>
          <a:p>
            <a:pPr lvl="1"/>
            <a:r>
              <a:rPr lang="en-GB" dirty="0"/>
              <a:t>"Vitamin D3 supplementation decreased ∆</a:t>
            </a:r>
            <a:r>
              <a:rPr lang="en-GB" dirty="0" err="1"/>
              <a:t>DNAm</a:t>
            </a:r>
            <a:r>
              <a:rPr lang="en-GB" dirty="0"/>
              <a:t> GA by both Knight's clock (β = -0.89, P = 0.047) and </a:t>
            </a:r>
            <a:r>
              <a:rPr lang="en-GB" dirty="0" err="1"/>
              <a:t>Bohlin's</a:t>
            </a:r>
            <a:r>
              <a:rPr lang="en-GB" dirty="0"/>
              <a:t> clock (β = -0.71, P = 0.005) only in the black participants“</a:t>
            </a:r>
          </a:p>
          <a:p>
            <a:r>
              <a:rPr lang="en-GB" sz="2900" dirty="0"/>
              <a:t>Shrestha D, </a:t>
            </a:r>
            <a:r>
              <a:rPr lang="en-GB" sz="2900" dirty="0" err="1"/>
              <a:t>Workalemahu</a:t>
            </a:r>
            <a:r>
              <a:rPr lang="en-GB" sz="2900" dirty="0"/>
              <a:t> T, </a:t>
            </a:r>
            <a:r>
              <a:rPr lang="en-GB" sz="2900" dirty="0" err="1"/>
              <a:t>Tekola-Ayele</a:t>
            </a:r>
            <a:r>
              <a:rPr lang="en-GB" sz="2900" dirty="0"/>
              <a:t> F. </a:t>
            </a:r>
            <a:r>
              <a:rPr lang="en-GB" sz="2900" b="1" dirty="0"/>
              <a:t>Maternal </a:t>
            </a:r>
            <a:r>
              <a:rPr lang="en-GB" sz="2900" b="1" dirty="0" err="1"/>
              <a:t>dyslipidemia</a:t>
            </a:r>
            <a:r>
              <a:rPr lang="en-GB" sz="2900" b="1" dirty="0"/>
              <a:t> during early pregnancy and epigenetic ageing of the placenta</a:t>
            </a:r>
            <a:r>
              <a:rPr lang="en-GB" sz="2900" dirty="0"/>
              <a:t>. Epigenetics. 2019 Jun 14:1-10.</a:t>
            </a:r>
          </a:p>
          <a:p>
            <a:pPr lvl="1"/>
            <a:r>
              <a:rPr lang="en-GB" sz="2600" dirty="0"/>
              <a:t>n=262 </a:t>
            </a:r>
          </a:p>
          <a:p>
            <a:pPr lvl="1"/>
            <a:r>
              <a:rPr lang="en-GB" sz="2600" dirty="0"/>
              <a:t>"maternal </a:t>
            </a:r>
            <a:r>
              <a:rPr lang="en-GB" sz="2600" dirty="0" err="1"/>
              <a:t>dyslipidemia</a:t>
            </a:r>
            <a:r>
              <a:rPr lang="en-GB" sz="2600" dirty="0"/>
              <a:t> due to low </a:t>
            </a:r>
            <a:r>
              <a:rPr lang="en-GB" sz="2600" dirty="0" err="1"/>
              <a:t>HDLc</a:t>
            </a:r>
            <a:r>
              <a:rPr lang="en-GB" sz="2600" dirty="0"/>
              <a:t> was associated with accelerated epigenetic ageing of the placenta among mothers with normal pre-pregnancy weight and a female </a:t>
            </a:r>
            <a:r>
              <a:rPr lang="en-GB" sz="2600" dirty="0" err="1"/>
              <a:t>fetus</a:t>
            </a:r>
            <a:r>
              <a:rPr lang="en-GB" sz="2600" dirty="0"/>
              <a:t>“</a:t>
            </a:r>
          </a:p>
        </p:txBody>
      </p:sp>
      <p:sp>
        <p:nvSpPr>
          <p:cNvPr id="7" name="TextBox 6"/>
          <p:cNvSpPr txBox="1"/>
          <p:nvPr/>
        </p:nvSpPr>
        <p:spPr>
          <a:xfrm>
            <a:off x="8192910" y="5479521"/>
            <a:ext cx="3465689" cy="1200329"/>
          </a:xfrm>
          <a:prstGeom prst="rect">
            <a:avLst/>
          </a:prstGeom>
          <a:noFill/>
          <a:ln>
            <a:solidFill>
              <a:schemeClr val="tx1"/>
            </a:solidFill>
          </a:ln>
        </p:spPr>
        <p:txBody>
          <a:bodyPr wrap="square" rtlCol="0" anchor="t">
            <a:spAutoFit/>
          </a:bodyPr>
          <a:lstStyle/>
          <a:p>
            <a:r>
              <a:rPr lang="en-GB" u="sng" dirty="0" err="1"/>
              <a:t>dyslipidemia</a:t>
            </a:r>
            <a:r>
              <a:rPr lang="en-GB" dirty="0"/>
              <a:t>: ”an abnormal amount of lipids (e.g. triglycerides, cholesterol and/or fat phospholipids) in the blood”</a:t>
            </a:r>
          </a:p>
        </p:txBody>
      </p:sp>
      <p:cxnSp>
        <p:nvCxnSpPr>
          <p:cNvPr id="8" name="Straight Connector 7"/>
          <p:cNvCxnSpPr>
            <a:stCxn id="7" idx="1"/>
          </p:cNvCxnSpPr>
          <p:nvPr/>
        </p:nvCxnSpPr>
        <p:spPr>
          <a:xfrm flipH="1" flipV="1">
            <a:off x="6863644" y="4763912"/>
            <a:ext cx="1329266" cy="1315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4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DNAm</a:t>
            </a:r>
            <a:r>
              <a:rPr lang="en-US" dirty="0"/>
              <a:t> age model size</a:t>
            </a:r>
            <a:endParaRPr lang="en-GB" dirty="0"/>
          </a:p>
        </p:txBody>
      </p:sp>
      <p:sp>
        <p:nvSpPr>
          <p:cNvPr id="3" name="Content Placeholder 2"/>
          <p:cNvSpPr>
            <a:spLocks noGrp="1"/>
          </p:cNvSpPr>
          <p:nvPr>
            <p:ph idx="1"/>
          </p:nvPr>
        </p:nvSpPr>
        <p:spPr/>
        <p:txBody>
          <a:bodyPr/>
          <a:lstStyle/>
          <a:p>
            <a:r>
              <a:rPr lang="en-GB" sz="2000" dirty="0" err="1"/>
              <a:t>Daunay</a:t>
            </a:r>
            <a:r>
              <a:rPr lang="en-GB" sz="2000" dirty="0"/>
              <a:t> A, </a:t>
            </a:r>
            <a:r>
              <a:rPr lang="en-GB" sz="2000" dirty="0" err="1"/>
              <a:t>Baudrin</a:t>
            </a:r>
            <a:r>
              <a:rPr lang="en-GB" sz="2000" dirty="0"/>
              <a:t> LG, </a:t>
            </a:r>
            <a:r>
              <a:rPr lang="en-GB" sz="2000" dirty="0" err="1"/>
              <a:t>Deleuze</a:t>
            </a:r>
            <a:r>
              <a:rPr lang="en-GB" sz="2000" dirty="0"/>
              <a:t> JF, How-Kit A. </a:t>
            </a:r>
            <a:r>
              <a:rPr lang="en-GB" sz="2000" b="1" dirty="0"/>
              <a:t>Evaluation of six blood-based age prediction models using DNA methylation analysis by pyrosequencing</a:t>
            </a:r>
            <a:r>
              <a:rPr lang="en-GB" sz="2000" dirty="0"/>
              <a:t>. </a:t>
            </a:r>
            <a:r>
              <a:rPr lang="en-GB" sz="2000" dirty="0" err="1"/>
              <a:t>Sci</a:t>
            </a:r>
            <a:r>
              <a:rPr lang="en-GB" sz="2000" dirty="0"/>
              <a:t> Rep. 2019 Jun 20;9(1):8862. </a:t>
            </a:r>
          </a:p>
          <a:p>
            <a:pPr lvl="1"/>
            <a:r>
              <a:rPr lang="en-GB" sz="1800" dirty="0"/>
              <a:t>n=100 blood donors (42 women and 58 men) aged from 19–65, </a:t>
            </a:r>
          </a:p>
          <a:p>
            <a:pPr lvl="1"/>
            <a:r>
              <a:rPr lang="en-GB" sz="1800" dirty="0"/>
              <a:t>&lt;=5 </a:t>
            </a:r>
            <a:r>
              <a:rPr lang="en-GB" sz="1800" dirty="0" err="1"/>
              <a:t>CpG</a:t>
            </a:r>
            <a:r>
              <a:rPr lang="en-GB" sz="1800" dirty="0"/>
              <a:t> sites per model, </a:t>
            </a:r>
          </a:p>
          <a:p>
            <a:pPr lvl="1"/>
            <a:r>
              <a:rPr lang="en-GB" sz="1800" dirty="0"/>
              <a:t>MAD~5 (similar to Horvath </a:t>
            </a:r>
            <a:r>
              <a:rPr lang="en-GB" sz="1800" i="1" dirty="0"/>
              <a:t>but not referenced</a:t>
            </a:r>
            <a:r>
              <a:rPr lang="en-GB" sz="1800" dirty="0"/>
              <a:t>)</a:t>
            </a:r>
          </a:p>
          <a:p>
            <a:pPr marL="0" indent="0">
              <a:buNone/>
            </a:pPr>
            <a:endParaRPr lang="en-GB" dirty="0"/>
          </a:p>
        </p:txBody>
      </p:sp>
    </p:spTree>
    <p:extLst>
      <p:ext uri="{BB962C8B-B14F-4D97-AF65-F5344CB8AC3E}">
        <p14:creationId xmlns:p14="http://schemas.microsoft.com/office/powerpoint/2010/main" val="555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in non-peripheral tissues</a:t>
            </a:r>
            <a:endParaRPr lang="en-GB" dirty="0"/>
          </a:p>
        </p:txBody>
      </p:sp>
      <p:sp>
        <p:nvSpPr>
          <p:cNvPr id="3" name="Content Placeholder 2"/>
          <p:cNvSpPr>
            <a:spLocks noGrp="1"/>
          </p:cNvSpPr>
          <p:nvPr>
            <p:ph idx="1"/>
          </p:nvPr>
        </p:nvSpPr>
        <p:spPr/>
        <p:txBody>
          <a:bodyPr vert="horz" lIns="91440" tIns="45720" rIns="91440" bIns="45720" rtlCol="0" anchor="t">
            <a:normAutofit fontScale="25000" lnSpcReduction="20000"/>
          </a:bodyPr>
          <a:lstStyle/>
          <a:p>
            <a:r>
              <a:rPr lang="en-GB" sz="5600" dirty="0"/>
              <a:t>Gatta E, Grayson DR, </a:t>
            </a:r>
            <a:r>
              <a:rPr lang="en-GB" sz="5600" dirty="0" err="1"/>
              <a:t>Auta</a:t>
            </a:r>
            <a:r>
              <a:rPr lang="en-GB" sz="5600" dirty="0"/>
              <a:t> J, </a:t>
            </a:r>
            <a:r>
              <a:rPr lang="en-GB" sz="5600" dirty="0" err="1"/>
              <a:t>Saudagar</a:t>
            </a:r>
            <a:r>
              <a:rPr lang="en-GB" sz="5600" dirty="0"/>
              <a:t> V, Dong E, Chen Y, Krishnan HR, </a:t>
            </a:r>
            <a:r>
              <a:rPr lang="en-GB" sz="5600" dirty="0" err="1"/>
              <a:t>Drnevich</a:t>
            </a:r>
            <a:r>
              <a:rPr lang="en-GB" sz="5600" dirty="0"/>
              <a:t> J, Pandey SC, Guidotti A. </a:t>
            </a:r>
            <a:r>
              <a:rPr lang="en-GB" sz="5600" b="1" dirty="0"/>
              <a:t>Genome-wide methylation in alcohol use disorder subjects: implications for an epigenetic regulation of the cortico-limbic glucocorticoid receptors (NR3C1)</a:t>
            </a:r>
            <a:r>
              <a:rPr lang="en-GB" sz="5600" dirty="0"/>
              <a:t>. Mol Psychiatry. 2019 Jun 25. </a:t>
            </a:r>
          </a:p>
          <a:p>
            <a:pPr lvl="1"/>
            <a:r>
              <a:rPr lang="en-GB" sz="4800" dirty="0"/>
              <a:t>25 pairs of case-control pairs; prefrontal cortex; </a:t>
            </a:r>
            <a:endParaRPr lang="en-GB" sz="4800" dirty="0">
              <a:cs typeface="Calibri"/>
            </a:endParaRPr>
          </a:p>
          <a:p>
            <a:pPr lvl="1"/>
            <a:r>
              <a:rPr lang="en-GB" sz="4800" dirty="0"/>
              <a:t>5254  at p &lt; 0.005 after testing 850K CpG sites! </a:t>
            </a:r>
          </a:p>
          <a:p>
            <a:pPr lvl="1"/>
            <a:r>
              <a:rPr lang="en-GB" sz="4800" dirty="0"/>
              <a:t>Adjust for multiple tests for everything but the microarray analysis.</a:t>
            </a:r>
            <a:endParaRPr lang="en-GB" sz="4800" dirty="0">
              <a:cs typeface="Calibri"/>
            </a:endParaRPr>
          </a:p>
          <a:p>
            <a:r>
              <a:rPr lang="en-GB" sz="5600" dirty="0"/>
              <a:t>Wong CCY, Smith RG, Hannon E, </a:t>
            </a:r>
            <a:r>
              <a:rPr lang="en-GB" sz="5600" dirty="0" err="1"/>
              <a:t>Ramaswami</a:t>
            </a:r>
            <a:r>
              <a:rPr lang="en-GB" sz="5600" dirty="0"/>
              <a:t> G, </a:t>
            </a:r>
            <a:r>
              <a:rPr lang="en-GB" sz="5600" dirty="0" err="1"/>
              <a:t>Parikshak</a:t>
            </a:r>
            <a:r>
              <a:rPr lang="en-GB" sz="5600" dirty="0"/>
              <a:t> NN, </a:t>
            </a:r>
            <a:r>
              <a:rPr lang="en-GB" sz="5600" dirty="0" err="1"/>
              <a:t>Assary</a:t>
            </a:r>
            <a:r>
              <a:rPr lang="en-GB" sz="5600" dirty="0"/>
              <a:t> E, </a:t>
            </a:r>
            <a:r>
              <a:rPr lang="en-GB" sz="5600" dirty="0" err="1"/>
              <a:t>Troakes</a:t>
            </a:r>
            <a:r>
              <a:rPr lang="en-GB" sz="5600" dirty="0"/>
              <a:t> C, </a:t>
            </a:r>
            <a:r>
              <a:rPr lang="en-GB" sz="5600" dirty="0" err="1"/>
              <a:t>Poschmann</a:t>
            </a:r>
            <a:r>
              <a:rPr lang="en-GB" sz="5600" dirty="0"/>
              <a:t> J, Schalkwyk LC, Sun W, Prabhakar S, </a:t>
            </a:r>
            <a:r>
              <a:rPr lang="en-GB" sz="5600" dirty="0" err="1"/>
              <a:t>Geschwind</a:t>
            </a:r>
            <a:r>
              <a:rPr lang="en-GB" sz="5600" dirty="0"/>
              <a:t> DH, Mill J. </a:t>
            </a:r>
            <a:r>
              <a:rPr lang="en-GB" sz="5600" b="1" dirty="0"/>
              <a:t>Genome-wide  DNA methylation profiling identifies convergent molecular signatures associated with idiopathic and syndromic autism in post-mortem human brain tissue. </a:t>
            </a:r>
            <a:r>
              <a:rPr lang="en-GB" sz="5600" dirty="0"/>
              <a:t>Hum Mol Genet. 2019 Jul 1;28(13):2201-2211.</a:t>
            </a:r>
          </a:p>
          <a:p>
            <a:pPr lvl="1"/>
            <a:r>
              <a:rPr lang="en-GB" sz="4800" dirty="0"/>
              <a:t>prefrontal cortex, temporal cortex and cerebellum from 43 ASD patients and 38 controls. </a:t>
            </a:r>
          </a:p>
          <a:p>
            <a:pPr lvl="1"/>
            <a:r>
              <a:rPr lang="en-GB" sz="4800" dirty="0"/>
              <a:t>"We identified widespread differences in DNA methylation associated with idiopathic ASD (</a:t>
            </a:r>
            <a:r>
              <a:rPr lang="en-GB" sz="4800" dirty="0" err="1"/>
              <a:t>iASD</a:t>
            </a:r>
            <a:r>
              <a:rPr lang="en-GB" sz="4800" dirty="0"/>
              <a:t>), with consistent signals in both cortical regions that were distinct to those observed in the CB"</a:t>
            </a:r>
          </a:p>
          <a:p>
            <a:r>
              <a:rPr lang="en-GB" sz="5600" dirty="0" err="1"/>
              <a:t>Altuna</a:t>
            </a:r>
            <a:r>
              <a:rPr lang="en-GB" sz="5600" dirty="0"/>
              <a:t> M, </a:t>
            </a:r>
            <a:r>
              <a:rPr lang="en-GB" sz="5600" dirty="0" err="1"/>
              <a:t>Urdánoz</a:t>
            </a:r>
            <a:r>
              <a:rPr lang="en-GB" sz="5600" dirty="0"/>
              <a:t>-Casado A, Sánchez-Ruiz de </a:t>
            </a:r>
            <a:r>
              <a:rPr lang="en-GB" sz="5600" dirty="0" err="1"/>
              <a:t>Gordoa</a:t>
            </a:r>
            <a:r>
              <a:rPr lang="en-GB" sz="5600" dirty="0"/>
              <a:t> J, Zelaya MV, </a:t>
            </a:r>
            <a:r>
              <a:rPr lang="en-GB" sz="5600" dirty="0" err="1"/>
              <a:t>Labarga</a:t>
            </a:r>
            <a:r>
              <a:rPr lang="en-GB" sz="5600" dirty="0"/>
              <a:t> A, </a:t>
            </a:r>
            <a:r>
              <a:rPr lang="en-GB" sz="5600" dirty="0" err="1"/>
              <a:t>Lepesant</a:t>
            </a:r>
            <a:r>
              <a:rPr lang="en-GB" sz="5600" dirty="0"/>
              <a:t> JMJ, Roldán M, Blanco-Luquin I, </a:t>
            </a:r>
            <a:r>
              <a:rPr lang="en-GB" sz="5600" dirty="0" err="1"/>
              <a:t>Perdones</a:t>
            </a:r>
            <a:r>
              <a:rPr lang="en-GB" sz="5600" dirty="0"/>
              <a:t> Á, </a:t>
            </a:r>
            <a:r>
              <a:rPr lang="en-GB" sz="5600" dirty="0" err="1"/>
              <a:t>Larumbe</a:t>
            </a:r>
            <a:r>
              <a:rPr lang="en-GB" sz="5600" dirty="0"/>
              <a:t> R, </a:t>
            </a:r>
            <a:r>
              <a:rPr lang="en-GB" sz="5600" dirty="0" err="1"/>
              <a:t>Jericó</a:t>
            </a:r>
            <a:r>
              <a:rPr lang="en-GB" sz="5600" dirty="0"/>
              <a:t> I, </a:t>
            </a:r>
            <a:r>
              <a:rPr lang="en-GB" sz="5600" dirty="0" err="1"/>
              <a:t>Echavarri</a:t>
            </a:r>
            <a:r>
              <a:rPr lang="en-GB" sz="5600" dirty="0"/>
              <a:t> C, Méndez-López I, Di Stefano L, </a:t>
            </a:r>
            <a:r>
              <a:rPr lang="en-GB" sz="5600" dirty="0" err="1"/>
              <a:t>Mendioroz</a:t>
            </a:r>
            <a:r>
              <a:rPr lang="en-GB" sz="5600" dirty="0"/>
              <a:t> M. </a:t>
            </a:r>
            <a:r>
              <a:rPr lang="en-GB" sz="5600" b="1" dirty="0"/>
              <a:t>DNA methylation signature of human hippocampus in Alzheimer's disease is linked to neurogenesis</a:t>
            </a:r>
            <a:r>
              <a:rPr lang="en-GB" sz="5600" dirty="0"/>
              <a:t>. Clin Epigenetics. 2019 Jun 19;11(1):91. </a:t>
            </a:r>
            <a:r>
              <a:rPr lang="en-GB" sz="5600" dirty="0" err="1"/>
              <a:t>doi</a:t>
            </a:r>
            <a:r>
              <a:rPr lang="en-GB" sz="5600" dirty="0"/>
              <a:t>: 10.1186/s13148-019-0672-7. </a:t>
            </a:r>
          </a:p>
          <a:p>
            <a:pPr lvl="1"/>
            <a:r>
              <a:rPr lang="en-GB" sz="4800" dirty="0"/>
              <a:t>n=26 cases vs n=12 controls. </a:t>
            </a:r>
          </a:p>
          <a:p>
            <a:pPr lvl="1"/>
            <a:r>
              <a:rPr lang="en-GB" sz="4800" dirty="0"/>
              <a:t>188 differentially methylated CpG sites in hippocampus.</a:t>
            </a:r>
            <a:endParaRPr lang="en-GB" sz="4800" dirty="0">
              <a:cs typeface="Calibri"/>
            </a:endParaRPr>
          </a:p>
          <a:p>
            <a:r>
              <a:rPr lang="en-GB" sz="5600" dirty="0"/>
              <a:t>Wu J, Du Y, Song J, Dang X, Wang K, Wen Y, Zhang F, Liu R. </a:t>
            </a:r>
            <a:r>
              <a:rPr lang="en-GB" sz="5600" b="1" dirty="0"/>
              <a:t>Genome-wide DNA methylation profiling of hip articular cartilage identifies differentially methylated loci associated with osteonecrosis of the femoral head</a:t>
            </a:r>
            <a:r>
              <a:rPr lang="en-GB" sz="5600" dirty="0"/>
              <a:t>. Bone. 2019 Jun 21. </a:t>
            </a:r>
            <a:r>
              <a:rPr lang="en-GB" sz="5600" dirty="0" err="1"/>
              <a:t>pii</a:t>
            </a:r>
            <a:r>
              <a:rPr lang="en-GB" sz="5600" dirty="0"/>
              <a:t>: S8756-3282(19)30253-4.</a:t>
            </a:r>
          </a:p>
          <a:p>
            <a:pPr lvl="1"/>
            <a:r>
              <a:rPr lang="en-GB" sz="4800" dirty="0"/>
              <a:t>n=15 cases (osteonecrosis of the femoral head ONFH) and n=15 controls. </a:t>
            </a:r>
          </a:p>
          <a:p>
            <a:pPr lvl="1"/>
            <a:r>
              <a:rPr lang="en-GB" sz="4800" dirty="0" err="1"/>
              <a:t>DNAm</a:t>
            </a:r>
            <a:r>
              <a:rPr lang="en-GB" sz="4800" dirty="0"/>
              <a:t> measured in hip articular cartilage specimens. </a:t>
            </a:r>
          </a:p>
          <a:p>
            <a:pPr lvl="1"/>
            <a:r>
              <a:rPr lang="en-GB" sz="4800" dirty="0"/>
              <a:t>2872 CpG sites differentially methylated.</a:t>
            </a:r>
          </a:p>
          <a:p>
            <a:pPr marL="0" indent="0">
              <a:buNone/>
            </a:pPr>
            <a:endParaRPr lang="en-GB" dirty="0"/>
          </a:p>
        </p:txBody>
      </p:sp>
    </p:spTree>
    <p:extLst>
      <p:ext uri="{BB962C8B-B14F-4D97-AF65-F5344CB8AC3E}">
        <p14:creationId xmlns:p14="http://schemas.microsoft.com/office/powerpoint/2010/main" val="391013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of diet</a:t>
            </a:r>
            <a:endParaRPr lang="en-GB" dirty="0"/>
          </a:p>
        </p:txBody>
      </p:sp>
      <p:sp>
        <p:nvSpPr>
          <p:cNvPr id="3" name="Content Placeholder 2"/>
          <p:cNvSpPr>
            <a:spLocks noGrp="1"/>
          </p:cNvSpPr>
          <p:nvPr>
            <p:ph idx="1"/>
          </p:nvPr>
        </p:nvSpPr>
        <p:spPr>
          <a:xfrm>
            <a:off x="838200" y="1630695"/>
            <a:ext cx="10834576" cy="4351338"/>
          </a:xfrm>
        </p:spPr>
        <p:txBody>
          <a:bodyPr vert="horz" lIns="91440" tIns="45720" rIns="91440" bIns="45720" rtlCol="0" anchor="t">
            <a:noAutofit/>
          </a:bodyPr>
          <a:lstStyle/>
          <a:p>
            <a:r>
              <a:rPr lang="en-GB" sz="1400" dirty="0" err="1"/>
              <a:t>Fasanelli</a:t>
            </a:r>
            <a:r>
              <a:rPr lang="en-GB" sz="1400" dirty="0"/>
              <a:t> F, </a:t>
            </a:r>
            <a:r>
              <a:rPr lang="en-GB" sz="1400" dirty="0" err="1"/>
              <a:t>Giraudo</a:t>
            </a:r>
            <a:r>
              <a:rPr lang="en-GB" sz="1400" dirty="0"/>
              <a:t> MT, </a:t>
            </a:r>
            <a:r>
              <a:rPr lang="en-GB" sz="1400" dirty="0" err="1"/>
              <a:t>Vineis</a:t>
            </a:r>
            <a:r>
              <a:rPr lang="en-GB" sz="1400" dirty="0"/>
              <a:t> P, </a:t>
            </a:r>
            <a:r>
              <a:rPr lang="en-GB" sz="1400" dirty="0" err="1"/>
              <a:t>Fiano</a:t>
            </a:r>
            <a:r>
              <a:rPr lang="en-GB" sz="1400" dirty="0"/>
              <a:t> V, Fiorito G, Grasso C, Polidoro S, Trevisan M, </a:t>
            </a:r>
            <a:r>
              <a:rPr lang="en-GB" sz="1400" dirty="0" err="1"/>
              <a:t>Grioni</a:t>
            </a:r>
            <a:r>
              <a:rPr lang="en-GB" sz="1400" dirty="0"/>
              <a:t> S, Krogh V, Mattiello A, Panico S, </a:t>
            </a:r>
            <a:r>
              <a:rPr lang="en-GB" sz="1400" dirty="0" err="1"/>
              <a:t>Giurdanella</a:t>
            </a:r>
            <a:r>
              <a:rPr lang="en-GB" sz="1400" dirty="0"/>
              <a:t> MC, </a:t>
            </a:r>
            <a:r>
              <a:rPr lang="en-GB" sz="1400" dirty="0" err="1"/>
              <a:t>Tumino</a:t>
            </a:r>
            <a:r>
              <a:rPr lang="en-GB" sz="1400" dirty="0"/>
              <a:t> R, De Marco L, </a:t>
            </a:r>
            <a:r>
              <a:rPr lang="en-GB" sz="1400" dirty="0" err="1"/>
              <a:t>Ricceri</a:t>
            </a:r>
            <a:r>
              <a:rPr lang="en-GB" sz="1400" dirty="0"/>
              <a:t> F, </a:t>
            </a:r>
            <a:r>
              <a:rPr lang="en-GB" sz="1400" dirty="0" err="1"/>
              <a:t>Sacerdote</a:t>
            </a:r>
            <a:r>
              <a:rPr lang="en-GB" sz="1400" dirty="0"/>
              <a:t> C. </a:t>
            </a:r>
            <a:r>
              <a:rPr lang="en-GB" sz="1400" b="1" dirty="0"/>
              <a:t>DNA methylation, colon cancer and Mediterranean diet: results from the EPIC-Italy cohort</a:t>
            </a:r>
            <a:r>
              <a:rPr lang="en-GB" sz="1400" dirty="0"/>
              <a:t>. Epigenetics. 2019 Jun 14:1-12. </a:t>
            </a:r>
          </a:p>
          <a:p>
            <a:pPr lvl="1"/>
            <a:r>
              <a:rPr lang="en-GB" sz="1200" dirty="0"/>
              <a:t>161 pairs selected from the Italian EPIC cohort</a:t>
            </a:r>
          </a:p>
          <a:p>
            <a:pPr lvl="1"/>
            <a:r>
              <a:rPr lang="en-GB" sz="1200" dirty="0"/>
              <a:t>'EWAS' of 995 CpG sites in 48 inflammation genes investigated for associations with CC and MD</a:t>
            </a:r>
          </a:p>
          <a:p>
            <a:pPr lvl="1"/>
            <a:r>
              <a:rPr lang="en-GB" sz="1200" dirty="0"/>
              <a:t>two sites replicated</a:t>
            </a:r>
          </a:p>
          <a:p>
            <a:pPr lvl="1"/>
            <a:r>
              <a:rPr lang="en-GB" sz="1200" dirty="0"/>
              <a:t>"cg20674490-RUNX3 may be a potential molecular mediator explaining the protective effect of MD on CC onset."</a:t>
            </a:r>
          </a:p>
          <a:p>
            <a:r>
              <a:rPr lang="en-GB" sz="1400" dirty="0"/>
              <a:t>Leet RW, Whitsel E, </a:t>
            </a:r>
            <a:r>
              <a:rPr lang="en-GB" sz="1400" dirty="0" err="1"/>
              <a:t>Staimez</a:t>
            </a:r>
            <a:r>
              <a:rPr lang="en-GB" sz="1400" dirty="0"/>
              <a:t> L, Horvath S, </a:t>
            </a:r>
            <a:r>
              <a:rPr lang="en-GB" sz="1400" dirty="0" err="1"/>
              <a:t>Assimes</a:t>
            </a:r>
            <a:r>
              <a:rPr lang="en-GB" sz="1400" dirty="0"/>
              <a:t> T, Bhatti P, Jordahl K, Narayan KMV, Conneely K. </a:t>
            </a:r>
            <a:r>
              <a:rPr lang="en-GB" sz="1400" b="1" dirty="0"/>
              <a:t>Epigenome-wide Association Study of Diet Quality in the  Women's Health Initiative (OR31-06-19)</a:t>
            </a:r>
            <a:r>
              <a:rPr lang="en-GB" sz="1400" dirty="0"/>
              <a:t>. </a:t>
            </a:r>
            <a:r>
              <a:rPr lang="en-GB" sz="1400" dirty="0" err="1"/>
              <a:t>Curr</a:t>
            </a:r>
            <a:r>
              <a:rPr lang="en-GB" sz="1400" dirty="0"/>
              <a:t> Dev </a:t>
            </a:r>
            <a:r>
              <a:rPr lang="en-GB" sz="1400" dirty="0" err="1"/>
              <a:t>Nutr</a:t>
            </a:r>
            <a:r>
              <a:rPr lang="en-GB" sz="1400" dirty="0"/>
              <a:t>. 2019 Jun 13;3(</a:t>
            </a:r>
            <a:r>
              <a:rPr lang="en-GB" sz="1400" dirty="0" err="1"/>
              <a:t>Suppl</a:t>
            </a:r>
            <a:r>
              <a:rPr lang="en-GB" sz="1400" dirty="0"/>
              <a:t> 1). </a:t>
            </a:r>
            <a:r>
              <a:rPr lang="en-GB" sz="1400" dirty="0" err="1"/>
              <a:t>pii</a:t>
            </a:r>
            <a:r>
              <a:rPr lang="en-GB" sz="1400" dirty="0"/>
              <a:t>: nzz037.OR31-06-19. </a:t>
            </a:r>
          </a:p>
          <a:p>
            <a:pPr lvl="1"/>
            <a:r>
              <a:rPr lang="en-GB" sz="1200" dirty="0"/>
              <a:t>n=4529; 340 CpG sites associated with diet quality</a:t>
            </a:r>
          </a:p>
          <a:p>
            <a:r>
              <a:rPr lang="en-GB" sz="1400" dirty="0" err="1"/>
              <a:t>Borengasser</a:t>
            </a:r>
            <a:r>
              <a:rPr lang="en-GB" sz="1400" dirty="0"/>
              <a:t> S, Hendricks A, </a:t>
            </a:r>
            <a:r>
              <a:rPr lang="en-GB" sz="1400" dirty="0" err="1"/>
              <a:t>Jambal</a:t>
            </a:r>
            <a:r>
              <a:rPr lang="en-GB" sz="1400" dirty="0"/>
              <a:t> P, Gilley S, Palacios A, Kemp J, Westcott J, Garces A, Figueroa L, Friedman J, Jones K, </a:t>
            </a:r>
            <a:r>
              <a:rPr lang="en-GB" sz="1400" dirty="0" err="1"/>
              <a:t>Hambidge</a:t>
            </a:r>
            <a:r>
              <a:rPr lang="en-GB" sz="1400" dirty="0"/>
              <a:t> M, Krebs N. </a:t>
            </a:r>
            <a:r>
              <a:rPr lang="en-GB" sz="1400" b="1" dirty="0"/>
              <a:t>Differential DNA Methylation of Human Metastable Epialleles in Guatemalan Infants at Birth Due to Timing of a Maternal Lipid-Based Nutrition Supplement and Pre-Pregnancy BMI (P11-139-19)</a:t>
            </a:r>
            <a:r>
              <a:rPr lang="en-GB" sz="1400" dirty="0"/>
              <a:t>. </a:t>
            </a:r>
            <a:r>
              <a:rPr lang="en-GB" sz="1400" dirty="0" err="1"/>
              <a:t>Curr</a:t>
            </a:r>
            <a:r>
              <a:rPr lang="en-GB" sz="1400" dirty="0"/>
              <a:t> Dev </a:t>
            </a:r>
            <a:r>
              <a:rPr lang="en-GB" sz="1400" dirty="0" err="1"/>
              <a:t>Nutr</a:t>
            </a:r>
            <a:r>
              <a:rPr lang="en-GB" sz="1400" dirty="0"/>
              <a:t>. 2019 Jun 13;3(</a:t>
            </a:r>
            <a:r>
              <a:rPr lang="en-GB" sz="1400" dirty="0" err="1"/>
              <a:t>Suppl</a:t>
            </a:r>
            <a:r>
              <a:rPr lang="en-GB" sz="1400" dirty="0"/>
              <a:t> 1). </a:t>
            </a:r>
            <a:r>
              <a:rPr lang="en-GB" sz="1400" dirty="0" err="1"/>
              <a:t>pii</a:t>
            </a:r>
            <a:r>
              <a:rPr lang="en-GB" sz="1400" dirty="0"/>
              <a:t>: nzz048.P11-139-19. </a:t>
            </a:r>
          </a:p>
          <a:p>
            <a:pPr lvl="1"/>
            <a:r>
              <a:rPr lang="en-GB" sz="1200" dirty="0"/>
              <a:t>n=45 LNS -3 months to delivery, n=45 LNS 12 weeks prior to delivery, n=45 no LNS; </a:t>
            </a:r>
          </a:p>
          <a:p>
            <a:pPr lvl="1"/>
            <a:r>
              <a:rPr lang="en-GB" sz="1200" dirty="0"/>
              <a:t>269 ME regions </a:t>
            </a:r>
            <a:r>
              <a:rPr lang="en-GB" sz="1200" dirty="0" err="1"/>
              <a:t>bisulfite</a:t>
            </a:r>
            <a:r>
              <a:rPr lang="en-GB" sz="1200" dirty="0"/>
              <a:t> sequenced; </a:t>
            </a:r>
          </a:p>
          <a:p>
            <a:pPr lvl="1"/>
            <a:r>
              <a:rPr lang="en-GB" sz="1200" dirty="0"/>
              <a:t>a few associations with LNS and LNS timing</a:t>
            </a:r>
          </a:p>
          <a:p>
            <a:r>
              <a:rPr lang="en-GB" sz="1400" dirty="0"/>
              <a:t>Miles F, </a:t>
            </a:r>
            <a:r>
              <a:rPr lang="en-GB" sz="1400" dirty="0" err="1"/>
              <a:t>Mashchak</a:t>
            </a:r>
            <a:r>
              <a:rPr lang="en-GB" sz="1400" dirty="0"/>
              <a:t> A, Fraser G. </a:t>
            </a:r>
            <a:r>
              <a:rPr lang="en-GB" sz="1400" b="1" dirty="0"/>
              <a:t>Differences in DNA Methylation Patterns Between Vegans and Non-vegetarians in the AHS-2 Cohort (FS11-06-19)</a:t>
            </a:r>
            <a:r>
              <a:rPr lang="en-GB" sz="1400" dirty="0"/>
              <a:t>. </a:t>
            </a:r>
            <a:r>
              <a:rPr lang="en-GB" sz="1400" dirty="0" err="1"/>
              <a:t>Curr</a:t>
            </a:r>
            <a:r>
              <a:rPr lang="en-GB" sz="1400" dirty="0"/>
              <a:t> Dev </a:t>
            </a:r>
            <a:r>
              <a:rPr lang="en-GB" sz="1400" dirty="0" err="1"/>
              <a:t>Nutr</a:t>
            </a:r>
            <a:r>
              <a:rPr lang="en-GB" sz="1400" dirty="0"/>
              <a:t>. 2019 Jun 13;3(</a:t>
            </a:r>
            <a:r>
              <a:rPr lang="en-GB" sz="1400" dirty="0" err="1"/>
              <a:t>Suppl</a:t>
            </a:r>
            <a:r>
              <a:rPr lang="en-GB" sz="1400" dirty="0"/>
              <a:t> 1). </a:t>
            </a:r>
            <a:r>
              <a:rPr lang="en-GB" sz="1400" dirty="0" err="1"/>
              <a:t>pii</a:t>
            </a:r>
            <a:r>
              <a:rPr lang="en-GB" sz="1400" dirty="0"/>
              <a:t>: nzz037.FS11-06-19. </a:t>
            </a:r>
          </a:p>
          <a:p>
            <a:pPr lvl="1"/>
            <a:r>
              <a:rPr lang="en-GB" sz="1200" dirty="0"/>
              <a:t>n=57 vegans  vs n=80 controls</a:t>
            </a:r>
          </a:p>
          <a:p>
            <a:pPr lvl="1"/>
            <a:r>
              <a:rPr lang="en-GB" sz="1200" dirty="0"/>
              <a:t>nearly 3000 CpG site associations at FDR &lt; 0.05</a:t>
            </a:r>
          </a:p>
        </p:txBody>
      </p:sp>
    </p:spTree>
    <p:extLst>
      <p:ext uri="{BB962C8B-B14F-4D97-AF65-F5344CB8AC3E}">
        <p14:creationId xmlns:p14="http://schemas.microsoft.com/office/powerpoint/2010/main" val="417936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of exposures</a:t>
            </a:r>
            <a:endParaRPr lang="en-GB" dirty="0"/>
          </a:p>
        </p:txBody>
      </p:sp>
      <p:sp>
        <p:nvSpPr>
          <p:cNvPr id="3" name="Content Placeholder 2"/>
          <p:cNvSpPr>
            <a:spLocks noGrp="1"/>
          </p:cNvSpPr>
          <p:nvPr>
            <p:ph idx="1"/>
          </p:nvPr>
        </p:nvSpPr>
        <p:spPr/>
        <p:txBody>
          <a:bodyPr>
            <a:noAutofit/>
          </a:bodyPr>
          <a:lstStyle/>
          <a:p>
            <a:r>
              <a:rPr lang="en-GB" sz="1400" dirty="0" err="1"/>
              <a:t>Gondalia</a:t>
            </a:r>
            <a:r>
              <a:rPr lang="en-GB" sz="1400" dirty="0"/>
              <a:t> R, </a:t>
            </a:r>
            <a:r>
              <a:rPr lang="en-GB" sz="1400" dirty="0" err="1"/>
              <a:t>Baldassari</a:t>
            </a:r>
            <a:r>
              <a:rPr lang="en-GB" sz="1400" dirty="0"/>
              <a:t> A, Holliday KM, Justice AE, Méndez-</a:t>
            </a:r>
            <a:r>
              <a:rPr lang="en-GB" sz="1400" dirty="0" err="1"/>
              <a:t>Giráldez</a:t>
            </a:r>
            <a:r>
              <a:rPr lang="en-GB" sz="1400" dirty="0"/>
              <a:t> R, Stewart JD, Liao D, </a:t>
            </a:r>
            <a:r>
              <a:rPr lang="en-GB" sz="1400" dirty="0" err="1"/>
              <a:t>Yanosky</a:t>
            </a:r>
            <a:r>
              <a:rPr lang="en-GB" sz="1400" dirty="0"/>
              <a:t> JD, Brennan KJM, Engel SM, </a:t>
            </a:r>
            <a:r>
              <a:rPr lang="en-GB" sz="1400" dirty="0" err="1"/>
              <a:t>Jordahl</a:t>
            </a:r>
            <a:r>
              <a:rPr lang="en-GB" sz="1400" dirty="0"/>
              <a:t> KM, Kennedy E, Ward-</a:t>
            </a:r>
            <a:r>
              <a:rPr lang="en-GB" sz="1400" dirty="0" err="1"/>
              <a:t>Caviness</a:t>
            </a:r>
            <a:r>
              <a:rPr lang="en-GB" sz="1400" dirty="0"/>
              <a:t> CK, Wolf K, </a:t>
            </a:r>
            <a:r>
              <a:rPr lang="en-GB" sz="1400" dirty="0" err="1"/>
              <a:t>Waldenberger</a:t>
            </a:r>
            <a:r>
              <a:rPr lang="en-GB" sz="1400" dirty="0"/>
              <a:t> M, </a:t>
            </a:r>
            <a:r>
              <a:rPr lang="en-GB" sz="1400" dirty="0" err="1"/>
              <a:t>Cyrys</a:t>
            </a:r>
            <a:r>
              <a:rPr lang="en-GB" sz="1400" dirty="0"/>
              <a:t> J, </a:t>
            </a:r>
            <a:r>
              <a:rPr lang="en-GB" sz="1400" dirty="0" err="1"/>
              <a:t>Cyrys</a:t>
            </a:r>
            <a:r>
              <a:rPr lang="en-GB" sz="1400" dirty="0"/>
              <a:t> J, Bhatti P, Horvath S, </a:t>
            </a:r>
            <a:r>
              <a:rPr lang="en-GB" sz="1400" dirty="0" err="1"/>
              <a:t>Assimes</a:t>
            </a:r>
            <a:r>
              <a:rPr lang="en-GB" sz="1400" dirty="0"/>
              <a:t> TL, </a:t>
            </a:r>
            <a:r>
              <a:rPr lang="en-GB" sz="1400" dirty="0" err="1"/>
              <a:t>Pankow</a:t>
            </a:r>
            <a:r>
              <a:rPr lang="en-GB" sz="1400" dirty="0"/>
              <a:t> JS, </a:t>
            </a:r>
            <a:r>
              <a:rPr lang="en-GB" sz="1400" dirty="0" err="1"/>
              <a:t>Demerath</a:t>
            </a:r>
            <a:r>
              <a:rPr lang="en-GB" sz="1400" dirty="0"/>
              <a:t> EW, Guan W, </a:t>
            </a:r>
            <a:r>
              <a:rPr lang="en-GB" sz="1400" dirty="0" err="1"/>
              <a:t>Fornage</a:t>
            </a:r>
            <a:r>
              <a:rPr lang="en-GB" sz="1400" dirty="0"/>
              <a:t> M, </a:t>
            </a:r>
            <a:r>
              <a:rPr lang="en-GB" sz="1400" dirty="0" err="1"/>
              <a:t>Bressler</a:t>
            </a:r>
            <a:r>
              <a:rPr lang="en-GB" sz="1400" dirty="0"/>
              <a:t> J, North KE, </a:t>
            </a:r>
            <a:r>
              <a:rPr lang="en-GB" sz="1400" dirty="0" err="1"/>
              <a:t>Conneely</a:t>
            </a:r>
            <a:r>
              <a:rPr lang="en-GB" sz="1400" dirty="0"/>
              <a:t> KN, Li Y, </a:t>
            </a:r>
            <a:r>
              <a:rPr lang="en-GB" sz="1400" dirty="0" err="1"/>
              <a:t>Hou</a:t>
            </a:r>
            <a:r>
              <a:rPr lang="en-GB" sz="1400" dirty="0"/>
              <a:t> L, </a:t>
            </a:r>
            <a:r>
              <a:rPr lang="en-GB" sz="1400" dirty="0" err="1"/>
              <a:t>Baccarelli</a:t>
            </a:r>
            <a:r>
              <a:rPr lang="en-GB" sz="1400" dirty="0"/>
              <a:t> AA, </a:t>
            </a:r>
            <a:r>
              <a:rPr lang="en-GB" sz="1400" dirty="0" err="1"/>
              <a:t>Whitsel</a:t>
            </a:r>
            <a:r>
              <a:rPr lang="en-GB" sz="1400" dirty="0"/>
              <a:t> EA. </a:t>
            </a:r>
            <a:r>
              <a:rPr lang="en-GB" sz="1400" b="1" dirty="0" err="1"/>
              <a:t>Methylome</a:t>
            </a:r>
            <a:r>
              <a:rPr lang="en-GB" sz="1400" b="1" dirty="0"/>
              <a:t>-wide association study provides evidence of particulate matter air pollution-associated DNA methylation</a:t>
            </a:r>
            <a:r>
              <a:rPr lang="en-GB" sz="1400" dirty="0"/>
              <a:t>. Environ Int. 2019 Jun 14:104723.</a:t>
            </a:r>
          </a:p>
          <a:p>
            <a:pPr lvl="1"/>
            <a:r>
              <a:rPr lang="en-GB" sz="1200" dirty="0"/>
              <a:t>n = 8397, 12 cohorts, </a:t>
            </a:r>
          </a:p>
          <a:p>
            <a:pPr lvl="1"/>
            <a:r>
              <a:rPr lang="en-GB" sz="1200" dirty="0"/>
              <a:t>1 </a:t>
            </a:r>
            <a:r>
              <a:rPr lang="en-GB" sz="1200" dirty="0" err="1"/>
              <a:t>CpG</a:t>
            </a:r>
            <a:r>
              <a:rPr lang="en-GB" sz="1200" dirty="0"/>
              <a:t> PM10, 2 </a:t>
            </a:r>
            <a:r>
              <a:rPr lang="en-GB" sz="1200" dirty="0" err="1"/>
              <a:t>CpGs</a:t>
            </a:r>
            <a:r>
              <a:rPr lang="en-GB" sz="1200" dirty="0"/>
              <a:t> PM2.5 and PM2.5-10</a:t>
            </a:r>
          </a:p>
          <a:p>
            <a:r>
              <a:rPr lang="en-GB" sz="1400" dirty="0"/>
              <a:t>Phillips RV, </a:t>
            </a:r>
            <a:r>
              <a:rPr lang="en-GB" sz="1400" dirty="0" err="1"/>
              <a:t>Rieswijk</a:t>
            </a:r>
            <a:r>
              <a:rPr lang="en-GB" sz="1400" dirty="0"/>
              <a:t> L, Hubbard AE, </a:t>
            </a:r>
            <a:r>
              <a:rPr lang="en-GB" sz="1400" dirty="0" err="1"/>
              <a:t>Vermeulen</a:t>
            </a:r>
            <a:r>
              <a:rPr lang="en-GB" sz="1400" dirty="0"/>
              <a:t> R, Zhang J, Hu W, Li L, </a:t>
            </a:r>
            <a:r>
              <a:rPr lang="en-GB" sz="1400" dirty="0" err="1"/>
              <a:t>Bassig</a:t>
            </a:r>
            <a:r>
              <a:rPr lang="en-GB" sz="1400" dirty="0"/>
              <a:t> BA, Wong JYY, Reiss B, Huang Y, Wen C, Purdue M, Tang X, Zhang L, Smith MT, Rothman N, Lan Q. </a:t>
            </a:r>
            <a:r>
              <a:rPr lang="en-GB" sz="1400" b="1" dirty="0"/>
              <a:t>Human exposure to trichloroethylene is associated with increased variability of blood DNA methylation that is enriched in genes and pathways related to autoimmune disease and cancer.</a:t>
            </a:r>
            <a:r>
              <a:rPr lang="en-GB" sz="1400" dirty="0"/>
              <a:t> Epigenetics. 2019 Jun 26:1-13.</a:t>
            </a:r>
          </a:p>
          <a:p>
            <a:pPr lvl="1"/>
            <a:r>
              <a:rPr lang="en-GB" sz="1200" dirty="0"/>
              <a:t>n=67 exposed vs n=73 controls; </a:t>
            </a:r>
          </a:p>
          <a:p>
            <a:pPr lvl="1"/>
            <a:r>
              <a:rPr lang="en-GB" sz="1200" dirty="0"/>
              <a:t>25 </a:t>
            </a:r>
            <a:r>
              <a:rPr lang="en-GB" sz="1200" dirty="0" err="1"/>
              <a:t>CpG</a:t>
            </a:r>
            <a:r>
              <a:rPr lang="en-GB" sz="1200" dirty="0"/>
              <a:t> sites had higher </a:t>
            </a:r>
            <a:r>
              <a:rPr lang="en-GB" sz="1200" dirty="0" err="1"/>
              <a:t>methlation</a:t>
            </a:r>
            <a:r>
              <a:rPr lang="en-GB" sz="1200" dirty="0"/>
              <a:t> variance in exposed individuals</a:t>
            </a:r>
          </a:p>
          <a:p>
            <a:r>
              <a:rPr lang="en-GB" sz="1400" dirty="0"/>
              <a:t>Wang AL, </a:t>
            </a:r>
            <a:r>
              <a:rPr lang="en-GB" sz="1400" dirty="0" err="1"/>
              <a:t>Gruzieva</a:t>
            </a:r>
            <a:r>
              <a:rPr lang="en-GB" sz="1400" dirty="0"/>
              <a:t> O, </a:t>
            </a:r>
            <a:r>
              <a:rPr lang="en-GB" sz="1400" dirty="0" err="1"/>
              <a:t>Qiu</a:t>
            </a:r>
            <a:r>
              <a:rPr lang="en-GB" sz="1400" dirty="0"/>
              <a:t> W, </a:t>
            </a:r>
            <a:r>
              <a:rPr lang="en-GB" sz="1400" dirty="0" err="1"/>
              <a:t>Merid</a:t>
            </a:r>
            <a:r>
              <a:rPr lang="en-GB" sz="1400" dirty="0"/>
              <a:t> SK, </a:t>
            </a:r>
            <a:r>
              <a:rPr lang="en-GB" sz="1400" dirty="0" err="1"/>
              <a:t>Celedón</a:t>
            </a:r>
            <a:r>
              <a:rPr lang="en-GB" sz="1400" dirty="0"/>
              <a:t> JC, Raby BA, </a:t>
            </a:r>
            <a:r>
              <a:rPr lang="en-GB" sz="1400" dirty="0" err="1"/>
              <a:t>Söderhäll</a:t>
            </a:r>
            <a:r>
              <a:rPr lang="en-GB" sz="1400" dirty="0"/>
              <a:t> C, </a:t>
            </a:r>
            <a:r>
              <a:rPr lang="en-GB" sz="1400" dirty="0" err="1"/>
              <a:t>DeMeo</a:t>
            </a:r>
            <a:r>
              <a:rPr lang="en-GB" sz="1400" dirty="0"/>
              <a:t> DL, Weiss ST, </a:t>
            </a:r>
            <a:r>
              <a:rPr lang="en-GB" sz="1400" dirty="0" err="1"/>
              <a:t>Melén</a:t>
            </a:r>
            <a:r>
              <a:rPr lang="en-GB" sz="1400" dirty="0"/>
              <a:t> E, </a:t>
            </a:r>
            <a:r>
              <a:rPr lang="en-GB" sz="1400" dirty="0" err="1"/>
              <a:t>Tantisira</a:t>
            </a:r>
            <a:r>
              <a:rPr lang="en-GB" sz="1400" dirty="0"/>
              <a:t> KG. </a:t>
            </a:r>
            <a:r>
              <a:rPr lang="en-GB" sz="1400" b="1" dirty="0"/>
              <a:t>DNA methylation is associated with inhaled corticosteroid response in persistent childhood asthmatics.</a:t>
            </a:r>
            <a:r>
              <a:rPr lang="en-GB" sz="1400" dirty="0"/>
              <a:t> </a:t>
            </a:r>
            <a:r>
              <a:rPr lang="en-GB" sz="1400" dirty="0" err="1"/>
              <a:t>Clin</a:t>
            </a:r>
            <a:r>
              <a:rPr lang="en-GB" sz="1400" dirty="0"/>
              <a:t> </a:t>
            </a:r>
            <a:r>
              <a:rPr lang="en-GB" sz="1400" dirty="0" err="1"/>
              <a:t>Exp</a:t>
            </a:r>
            <a:r>
              <a:rPr lang="en-GB" sz="1400" dirty="0"/>
              <a:t> Allergy. 2019 Jun 12.</a:t>
            </a:r>
          </a:p>
          <a:p>
            <a:pPr lvl="1"/>
            <a:r>
              <a:rPr lang="en-GB" sz="1200" dirty="0"/>
              <a:t>n=394</a:t>
            </a:r>
          </a:p>
          <a:p>
            <a:pPr lvl="1"/>
            <a:r>
              <a:rPr lang="en-GB" sz="1200" dirty="0"/>
              <a:t>"Differential DNA methylation of IL12B and CORT are associated with inhaled corticosteroid treatment response in persistent childhood asthmatics."</a:t>
            </a:r>
          </a:p>
          <a:p>
            <a:r>
              <a:rPr lang="en-GB" sz="1400" dirty="0"/>
              <a:t>Kim GS, Smith AK, </a:t>
            </a:r>
            <a:r>
              <a:rPr lang="en-GB" sz="1400" dirty="0" err="1"/>
              <a:t>Xue</a:t>
            </a:r>
            <a:r>
              <a:rPr lang="en-GB" sz="1400" dirty="0"/>
              <a:t> F, </a:t>
            </a:r>
            <a:r>
              <a:rPr lang="en-GB" sz="1400" dirty="0" err="1"/>
              <a:t>Michopoulos</a:t>
            </a:r>
            <a:r>
              <a:rPr lang="en-GB" sz="1400" dirty="0"/>
              <a:t> V, Lori A, Armstrong DL, Aiello AE, </a:t>
            </a:r>
            <a:r>
              <a:rPr lang="en-GB" sz="1400" dirty="0" err="1"/>
              <a:t>Koenen</a:t>
            </a:r>
            <a:r>
              <a:rPr lang="en-GB" sz="1400" dirty="0"/>
              <a:t> KC, </a:t>
            </a:r>
            <a:r>
              <a:rPr lang="en-GB" sz="1400" dirty="0" err="1"/>
              <a:t>Galea</a:t>
            </a:r>
            <a:r>
              <a:rPr lang="en-GB" sz="1400" dirty="0"/>
              <a:t> S, Wildman DE, Uddin M</a:t>
            </a:r>
            <a:r>
              <a:rPr lang="en-GB" sz="1400" b="1" dirty="0"/>
              <a:t>. </a:t>
            </a:r>
            <a:r>
              <a:rPr lang="en-GB" sz="1400" b="1" dirty="0" err="1"/>
              <a:t>Methylomic</a:t>
            </a:r>
            <a:r>
              <a:rPr lang="en-GB" sz="1400" b="1" dirty="0"/>
              <a:t> profiles reveal sex-specific differences in leukocyte composition associated with post-traumatic stress disorder.</a:t>
            </a:r>
            <a:r>
              <a:rPr lang="en-GB" sz="1400" dirty="0"/>
              <a:t> Brain </a:t>
            </a:r>
            <a:r>
              <a:rPr lang="en-GB" sz="1400" dirty="0" err="1"/>
              <a:t>Behav</a:t>
            </a:r>
            <a:r>
              <a:rPr lang="en-GB" sz="1400" dirty="0"/>
              <a:t> Immun. 2019 Jun 19. </a:t>
            </a:r>
            <a:r>
              <a:rPr lang="en-GB" sz="1400" dirty="0" err="1"/>
              <a:t>pii</a:t>
            </a:r>
            <a:r>
              <a:rPr lang="en-GB" sz="1400" dirty="0"/>
              <a:t>: S0889-1591(19)30104-7.</a:t>
            </a:r>
          </a:p>
          <a:p>
            <a:pPr lvl="1"/>
            <a:r>
              <a:rPr lang="en-GB" sz="1200" dirty="0"/>
              <a:t>n=483. </a:t>
            </a:r>
          </a:p>
          <a:p>
            <a:pPr lvl="1"/>
            <a:r>
              <a:rPr lang="en-GB" sz="1200" dirty="0"/>
              <a:t>Higher monocytes observed in PTSD males.</a:t>
            </a:r>
          </a:p>
        </p:txBody>
      </p:sp>
    </p:spTree>
    <p:extLst>
      <p:ext uri="{BB962C8B-B14F-4D97-AF65-F5344CB8AC3E}">
        <p14:creationId xmlns:p14="http://schemas.microsoft.com/office/powerpoint/2010/main" val="389130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of cardio-metabolic traits</a:t>
            </a:r>
            <a:endParaRPr lang="en-GB" dirty="0"/>
          </a:p>
        </p:txBody>
      </p:sp>
      <p:sp>
        <p:nvSpPr>
          <p:cNvPr id="3" name="Content Placeholder 2"/>
          <p:cNvSpPr>
            <a:spLocks noGrp="1"/>
          </p:cNvSpPr>
          <p:nvPr>
            <p:ph idx="1"/>
          </p:nvPr>
        </p:nvSpPr>
        <p:spPr/>
        <p:txBody>
          <a:bodyPr>
            <a:normAutofit fontScale="47500" lnSpcReduction="20000"/>
          </a:bodyPr>
          <a:lstStyle/>
          <a:p>
            <a:r>
              <a:rPr lang="en-GB" dirty="0"/>
              <a:t>Liu J, ..., van </a:t>
            </a:r>
            <a:r>
              <a:rPr lang="en-GB" dirty="0" err="1"/>
              <a:t>Duijn</a:t>
            </a:r>
            <a:r>
              <a:rPr lang="en-GB" dirty="0"/>
              <a:t> CM. </a:t>
            </a:r>
            <a:r>
              <a:rPr lang="en-GB" b="1" dirty="0"/>
              <a:t>An integrative cross-omics analysis of DNA methylation sites of glucose and insulin homeostasis</a:t>
            </a:r>
            <a:r>
              <a:rPr lang="en-GB" dirty="0"/>
              <a:t>. Nat </a:t>
            </a:r>
            <a:r>
              <a:rPr lang="en-GB" dirty="0" err="1"/>
              <a:t>Commun</a:t>
            </a:r>
            <a:r>
              <a:rPr lang="en-GB" dirty="0"/>
              <a:t>. 2019 Jun 13;10(1):2581. </a:t>
            </a:r>
          </a:p>
          <a:p>
            <a:pPr lvl="1"/>
            <a:r>
              <a:rPr lang="en-GB" dirty="0"/>
              <a:t>4808 non-diabetic Europeans in the discovery phase and 11,750 individuals in the replication; </a:t>
            </a:r>
          </a:p>
          <a:p>
            <a:pPr lvl="1"/>
            <a:r>
              <a:rPr lang="en-GB" dirty="0"/>
              <a:t>identify </a:t>
            </a:r>
            <a:r>
              <a:rPr lang="en-GB" dirty="0" err="1"/>
              <a:t>DNAm</a:t>
            </a:r>
            <a:r>
              <a:rPr lang="en-GB" dirty="0"/>
              <a:t> associations with fasting glucose and insulin; </a:t>
            </a:r>
          </a:p>
          <a:p>
            <a:pPr lvl="1"/>
            <a:r>
              <a:rPr lang="en-GB" dirty="0"/>
              <a:t>"Our study sheds light on the biological interactions between genetic variants driving differential methylation and gene expression in the early pathogenesis of T2D"</a:t>
            </a:r>
          </a:p>
          <a:p>
            <a:r>
              <a:rPr lang="en-GB" dirty="0"/>
              <a:t>Dye CK, Corley MJ, Li D, </a:t>
            </a:r>
            <a:r>
              <a:rPr lang="en-GB" dirty="0" err="1"/>
              <a:t>Khadka</a:t>
            </a:r>
            <a:r>
              <a:rPr lang="en-GB" dirty="0"/>
              <a:t> VS, Mitchell BI, Sultana R, </a:t>
            </a:r>
            <a:r>
              <a:rPr lang="en-GB" dirty="0" err="1"/>
              <a:t>Lum</a:t>
            </a:r>
            <a:r>
              <a:rPr lang="en-GB" dirty="0"/>
              <a:t>-Jones A, </a:t>
            </a:r>
            <a:r>
              <a:rPr lang="en-GB" dirty="0" err="1"/>
              <a:t>Shikuma</a:t>
            </a:r>
            <a:r>
              <a:rPr lang="en-GB" dirty="0"/>
              <a:t> CM, </a:t>
            </a:r>
            <a:r>
              <a:rPr lang="en-GB" dirty="0" err="1"/>
              <a:t>Ndhlovu</a:t>
            </a:r>
            <a:r>
              <a:rPr lang="en-GB" dirty="0"/>
              <a:t> LC, </a:t>
            </a:r>
            <a:r>
              <a:rPr lang="en-GB" dirty="0" err="1"/>
              <a:t>Maunakea</a:t>
            </a:r>
            <a:r>
              <a:rPr lang="en-GB" dirty="0"/>
              <a:t> AK. </a:t>
            </a:r>
            <a:r>
              <a:rPr lang="en-GB" b="1" dirty="0"/>
              <a:t>Comparative DNA </a:t>
            </a:r>
            <a:r>
              <a:rPr lang="en-GB" b="1" dirty="0" err="1"/>
              <a:t>methylomic</a:t>
            </a:r>
            <a:r>
              <a:rPr lang="en-GB" b="1" dirty="0"/>
              <a:t> analyses reveal potential origins of novel epigenetic biomarkers of insulin resistance in monocytes from virally suppressed HIV-infected adults</a:t>
            </a:r>
            <a:r>
              <a:rPr lang="en-GB" dirty="0"/>
              <a:t>. </a:t>
            </a:r>
            <a:r>
              <a:rPr lang="en-GB" dirty="0" err="1"/>
              <a:t>Clin</a:t>
            </a:r>
            <a:r>
              <a:rPr lang="en-GB" dirty="0"/>
              <a:t> Epigenetics. 2019 Jun 28;11(1):95.</a:t>
            </a:r>
          </a:p>
          <a:p>
            <a:pPr lvl="1"/>
            <a:r>
              <a:rPr lang="en-GB" dirty="0"/>
              <a:t>identified 123 differentially methylated </a:t>
            </a:r>
            <a:r>
              <a:rPr lang="en-GB" dirty="0" err="1"/>
              <a:t>CpG</a:t>
            </a:r>
            <a:r>
              <a:rPr lang="en-GB" dirty="0"/>
              <a:t> sites in "monocytes in HIV-infected individuals (n = 37)" between high and low insulin sensitivity. </a:t>
            </a:r>
          </a:p>
          <a:p>
            <a:pPr lvl="1"/>
            <a:r>
              <a:rPr lang="en-GB" dirty="0"/>
              <a:t>"4 </a:t>
            </a:r>
            <a:r>
              <a:rPr lang="en-GB" dirty="0" err="1"/>
              <a:t>CpGs</a:t>
            </a:r>
            <a:r>
              <a:rPr lang="en-GB" dirty="0"/>
              <a:t> (cg27655935, cg02000426, cg10184328, and cg23085143) whose methylation levels independently predicted the insulin-resistant state at a higher confidence than that of clinical risk factors typically associated with insulin resistance (i.e., fasting glucose, 120-min oral glucose tolerance test, Framingham Risk Score, and Total to HDL cholesterol ratio)"</a:t>
            </a:r>
          </a:p>
          <a:p>
            <a:r>
              <a:rPr lang="en-GB" dirty="0" err="1"/>
              <a:t>Arpón</a:t>
            </a:r>
            <a:r>
              <a:rPr lang="en-GB" dirty="0"/>
              <a:t> A, </a:t>
            </a:r>
            <a:r>
              <a:rPr lang="en-GB" dirty="0" err="1"/>
              <a:t>Milagro</a:t>
            </a:r>
            <a:r>
              <a:rPr lang="en-GB" dirty="0"/>
              <a:t> FI, Ramos-Lopez O, </a:t>
            </a:r>
            <a:r>
              <a:rPr lang="en-GB" dirty="0" err="1"/>
              <a:t>Mansego</a:t>
            </a:r>
            <a:r>
              <a:rPr lang="en-GB" dirty="0"/>
              <a:t> ML, </a:t>
            </a:r>
            <a:r>
              <a:rPr lang="en-GB" dirty="0" err="1"/>
              <a:t>Riezu-Boj</a:t>
            </a:r>
            <a:r>
              <a:rPr lang="en-GB" dirty="0"/>
              <a:t> JI, </a:t>
            </a:r>
            <a:r>
              <a:rPr lang="en-GB" dirty="0" err="1"/>
              <a:t>Martínez</a:t>
            </a:r>
            <a:r>
              <a:rPr lang="en-GB" dirty="0"/>
              <a:t> JA; MENA Project</a:t>
            </a:r>
            <a:r>
              <a:rPr lang="en-GB" b="1" dirty="0"/>
              <a:t>. </a:t>
            </a:r>
            <a:r>
              <a:rPr lang="en-GB" b="1" dirty="0" err="1"/>
              <a:t>Methylome</a:t>
            </a:r>
            <a:r>
              <a:rPr lang="en-GB" b="1" dirty="0"/>
              <a:t>-Wide Association Study in Peripheral White Blood Cells Focusing on Central Obesity and Inflammation</a:t>
            </a:r>
            <a:r>
              <a:rPr lang="en-GB" dirty="0"/>
              <a:t>. Genes (Basel). 2019 Jun 11;10(6). </a:t>
            </a:r>
            <a:r>
              <a:rPr lang="en-GB" dirty="0" err="1"/>
              <a:t>pii</a:t>
            </a:r>
            <a:r>
              <a:rPr lang="en-GB" dirty="0"/>
              <a:t>: E444.</a:t>
            </a:r>
          </a:p>
          <a:p>
            <a:pPr lvl="1"/>
            <a:r>
              <a:rPr lang="en-GB" dirty="0"/>
              <a:t>n=473, </a:t>
            </a:r>
          </a:p>
          <a:p>
            <a:pPr lvl="1"/>
            <a:r>
              <a:rPr lang="en-GB" dirty="0"/>
              <a:t>669 associations with waist circumference</a:t>
            </a:r>
          </a:p>
          <a:p>
            <a:r>
              <a:rPr lang="en-GB" dirty="0" err="1"/>
              <a:t>Kazmi</a:t>
            </a:r>
            <a:r>
              <a:rPr lang="en-GB" dirty="0"/>
              <a:t> et al. </a:t>
            </a:r>
            <a:r>
              <a:rPr lang="en-GB" b="1" dirty="0"/>
              <a:t>Hypertensive Disorders of Pregnancy and DNA Methylation in  </a:t>
            </a:r>
            <a:r>
              <a:rPr lang="en-GB" b="1" dirty="0" err="1"/>
              <a:t>Newborns</a:t>
            </a:r>
            <a:r>
              <a:rPr lang="en-GB" dirty="0"/>
              <a:t>. Hypertension. 2019 Jun 24:HYPERTENSIONAHA11912634. </a:t>
            </a:r>
          </a:p>
          <a:p>
            <a:pPr lvl="1"/>
            <a:r>
              <a:rPr lang="en-GB" dirty="0"/>
              <a:t>maternal HDP (10 cohorts; n=5242 [cases=476]) or preeclampsia (3 cohorts; n=2219 [cases=135]); </a:t>
            </a:r>
          </a:p>
          <a:p>
            <a:pPr lvl="1"/>
            <a:r>
              <a:rPr lang="en-GB" dirty="0"/>
              <a:t>cord blood methylation; </a:t>
            </a:r>
          </a:p>
          <a:p>
            <a:pPr lvl="1"/>
            <a:r>
              <a:rPr lang="en-GB" dirty="0"/>
              <a:t>HDP and preeclampsia were associated with DNA methylation at 43 and 26 </a:t>
            </a:r>
            <a:r>
              <a:rPr lang="en-GB" dirty="0" err="1"/>
              <a:t>CpG</a:t>
            </a:r>
            <a:r>
              <a:rPr lang="en-GB" dirty="0"/>
              <a:t> sites</a:t>
            </a:r>
          </a:p>
        </p:txBody>
      </p:sp>
    </p:spTree>
    <p:extLst>
      <p:ext uri="{BB962C8B-B14F-4D97-AF65-F5344CB8AC3E}">
        <p14:creationId xmlns:p14="http://schemas.microsoft.com/office/powerpoint/2010/main" val="312071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Non-standard EWAS</a:t>
            </a:r>
            <a:endParaRPr lang="en-GB" dirty="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GB" sz="2200" dirty="0"/>
              <a:t>Curtis SW, Cobb DO, Kilaru V, Terrell ML, Marder ME, Barr DB, </a:t>
            </a:r>
            <a:r>
              <a:rPr lang="en-GB" sz="2200" dirty="0" err="1"/>
              <a:t>Marsit</a:t>
            </a:r>
            <a:r>
              <a:rPr lang="en-GB" sz="2200" dirty="0"/>
              <a:t> CJ, Marcus M, Conneely KN, Smith AK. </a:t>
            </a:r>
            <a:r>
              <a:rPr lang="en-GB" sz="2200" b="1" dirty="0"/>
              <a:t>Exposure to polybrominated biphenyl and stochastic epigenetic mutations: application of a novel epigenetic approach to environmental exposure in the Michigan polybrominated biphenyl registry</a:t>
            </a:r>
            <a:r>
              <a:rPr lang="en-GB" sz="2200" dirty="0"/>
              <a:t>. Epigenetics. 2019 Jun 14:1-16. </a:t>
            </a:r>
          </a:p>
          <a:p>
            <a:pPr lvl="1"/>
            <a:r>
              <a:rPr lang="en-US" sz="1900" dirty="0"/>
              <a:t>SEM=stochastic epigenetic mutation</a:t>
            </a:r>
            <a:endParaRPr lang="en-GB" sz="1900" dirty="0"/>
          </a:p>
          <a:p>
            <a:pPr lvl="1"/>
            <a:r>
              <a:rPr lang="en-GB" sz="1900" dirty="0"/>
              <a:t>n=658. </a:t>
            </a:r>
          </a:p>
          <a:p>
            <a:pPr lvl="1"/>
            <a:r>
              <a:rPr lang="en-GB" sz="1900" dirty="0"/>
              <a:t>Weak associations and only in individuals exposed at higher ages.  Number of SEMs per individual was highly variable (119-18,309).</a:t>
            </a:r>
            <a:endParaRPr lang="en-GB"/>
          </a:p>
          <a:p>
            <a:r>
              <a:rPr lang="en-GB" sz="2200" dirty="0" err="1"/>
              <a:t>Czamara</a:t>
            </a:r>
            <a:r>
              <a:rPr lang="en-GB" sz="2200" dirty="0"/>
              <a:t> J. … Binder EB. </a:t>
            </a:r>
            <a:r>
              <a:rPr lang="en-GB" sz="2200" b="1" dirty="0"/>
              <a:t>Integrated analysis  of environmental and genetic influences on cord blood DNA methylation in new-borns</a:t>
            </a:r>
            <a:r>
              <a:rPr lang="en-GB" sz="2200" dirty="0"/>
              <a:t>. Nat Commun. 2019 Jun 11;10(1):2548.</a:t>
            </a:r>
          </a:p>
          <a:p>
            <a:pPr lvl="1"/>
            <a:r>
              <a:rPr lang="en-GB" sz="1900" dirty="0"/>
              <a:t>VMR=variably methylated regions </a:t>
            </a:r>
          </a:p>
          <a:p>
            <a:pPr lvl="1"/>
            <a:r>
              <a:rPr lang="en-GB" sz="1900" dirty="0"/>
              <a:t>n=2365 (4 cohorts)  </a:t>
            </a:r>
          </a:p>
          <a:p>
            <a:pPr lvl="1"/>
            <a:r>
              <a:rPr lang="en-GB" sz="1900" dirty="0"/>
              <a:t>"Genetic and environmental factors in combination best explain </a:t>
            </a:r>
            <a:r>
              <a:rPr lang="en-GB" sz="1900" dirty="0" err="1"/>
              <a:t>DNAm</a:t>
            </a:r>
            <a:r>
              <a:rPr lang="en-GB" sz="1900" dirty="0"/>
              <a:t> at the majority of VMRs. The </a:t>
            </a:r>
            <a:r>
              <a:rPr lang="en-GB" sz="1900" dirty="0" err="1"/>
              <a:t>CpGs</a:t>
            </a:r>
            <a:r>
              <a:rPr lang="en-GB" sz="1900" dirty="0"/>
              <a:t> best explained by either G, G + E or </a:t>
            </a:r>
            <a:r>
              <a:rPr lang="en-GB" sz="1900" dirty="0" err="1"/>
              <a:t>GxE</a:t>
            </a:r>
            <a:r>
              <a:rPr lang="en-GB" sz="1900" dirty="0"/>
              <a:t> are functionally distinct."</a:t>
            </a:r>
          </a:p>
          <a:p>
            <a:endParaRPr lang="en-GB" dirty="0"/>
          </a:p>
        </p:txBody>
      </p:sp>
    </p:spTree>
    <p:extLst>
      <p:ext uri="{BB962C8B-B14F-4D97-AF65-F5344CB8AC3E}">
        <p14:creationId xmlns:p14="http://schemas.microsoft.com/office/powerpoint/2010/main" val="11847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620E07-570B-42AF-B076-36BE7156E256}">
  <ds:schemaRefs>
    <ds:schemaRef ds:uri="http://schemas.microsoft.com/sharepoint/v3/contenttype/forms"/>
  </ds:schemaRefs>
</ds:datastoreItem>
</file>

<file path=customXml/itemProps2.xml><?xml version="1.0" encoding="utf-8"?>
<ds:datastoreItem xmlns:ds="http://schemas.openxmlformats.org/officeDocument/2006/customXml" ds:itemID="{DA37F8FF-642C-42B2-AE71-FEB299F2041D}"/>
</file>

<file path=customXml/itemProps3.xml><?xml version="1.0" encoding="utf-8"?>
<ds:datastoreItem xmlns:ds="http://schemas.openxmlformats.org/officeDocument/2006/customXml" ds:itemID="{033F066A-E5A4-4B87-B3B5-E2958CE70CD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437daf8-e155-4260-9992-e8434af7a544"/>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116</TotalTime>
  <Words>2224</Words>
  <Application>Microsoft Office PowerPoint</Application>
  <PresentationFormat>Widescreen</PresentationFormat>
  <Paragraphs>194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Journal club July 8, 2019</vt:lpstr>
      <vt:lpstr>DNAm age predicts the future</vt:lpstr>
      <vt:lpstr>DNAm age and pregnancy</vt:lpstr>
      <vt:lpstr>DNAm age model size</vt:lpstr>
      <vt:lpstr>EWAS in non-peripheral tissues</vt:lpstr>
      <vt:lpstr>EWAS of diet</vt:lpstr>
      <vt:lpstr>EWAS of exposures</vt:lpstr>
      <vt:lpstr>EWAS of cardio-metabolic traits</vt:lpstr>
      <vt:lpstr>Non-standard EWAS</vt:lpstr>
      <vt:lpstr>Single-gene studies</vt:lpstr>
      <vt:lpstr>Mechanism  (DNAm doesn’t just regulate genes)</vt:lpstr>
      <vt:lpstr>Methods</vt:lpstr>
      <vt:lpstr>Review</vt:lpstr>
      <vt:lpstr>Single-cell analysis</vt:lpstr>
      <vt:lpstr>Machine learning to discover a biomarker of food allergy </vt:lpstr>
      <vt:lpstr>Machine learning, continued</vt:lpstr>
      <vt:lpstr>Machine learning, continued</vt:lpstr>
      <vt:lpstr>Machine learning, continued</vt:lpstr>
      <vt:lpstr>Machine learning, continued</vt:lpstr>
      <vt:lpstr>Machine learning, continued</vt:lpstr>
      <vt:lpstr>Ensemble classifiers</vt:lpstr>
      <vt:lpstr>Machine learning, continued</vt:lpstr>
      <vt:lpstr>Machine learning,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472</cp:revision>
  <dcterms:created xsi:type="dcterms:W3CDTF">2013-07-15T20:26:40Z</dcterms:created>
  <dcterms:modified xsi:type="dcterms:W3CDTF">2019-07-08T10:59:18Z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