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5" r:id="rId8"/>
    <p:sldId id="263" r:id="rId9"/>
    <p:sldId id="260" r:id="rId10"/>
    <p:sldId id="261" r:id="rId11"/>
    <p:sldId id="267" r:id="rId12"/>
    <p:sldId id="262" r:id="rId13"/>
    <p:sldId id="259" r:id="rId14"/>
    <p:sldId id="269" r:id="rId15"/>
    <p:sldId id="268" r:id="rId16"/>
    <p:sldId id="264" r:id="rId17"/>
    <p:sldId id="266" r:id="rId18"/>
    <p:sldId id="270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6D59E-B02C-46C4-A42E-D1EED7632B08}" v="2" dt="2019-07-14T22:52:27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7E7157A-18CA-4369-9CE5-35ACF2AAE92A}"/>
    <pc:docChg chg="undo custSel modSld">
      <pc:chgData name="Matthew Suderman" userId="2709995e-3ea8-4fb0-9b62-eb8034dec529" providerId="ADAL" clId="{37E7157A-18CA-4369-9CE5-35ACF2AAE92A}" dt="2019-07-15T09:09:52.221" v="84" actId="20577"/>
      <pc:docMkLst>
        <pc:docMk/>
      </pc:docMkLst>
      <pc:sldChg chg="modSp">
        <pc:chgData name="Matthew Suderman" userId="2709995e-3ea8-4fb0-9b62-eb8034dec529" providerId="ADAL" clId="{37E7157A-18CA-4369-9CE5-35ACF2AAE92A}" dt="2019-07-15T09:09:52.221" v="84" actId="20577"/>
        <pc:sldMkLst>
          <pc:docMk/>
          <pc:sldMk cId="109857222" sldId="256"/>
        </pc:sldMkLst>
        <pc:spChg chg="mod">
          <ac:chgData name="Matthew Suderman" userId="2709995e-3ea8-4fb0-9b62-eb8034dec529" providerId="ADAL" clId="{37E7157A-18CA-4369-9CE5-35ACF2AAE92A}" dt="2019-07-15T09:09:52.221" v="8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atthew Suderman" userId="2709995e-3ea8-4fb0-9b62-eb8034dec529" providerId="ADAL" clId="{37E7157A-18CA-4369-9CE5-35ACF2AAE92A}" dt="2019-07-15T09:09:28.078" v="43" actId="313"/>
        <pc:sldMkLst>
          <pc:docMk/>
          <pc:sldMk cId="4156468215" sldId="268"/>
        </pc:sldMkLst>
        <pc:graphicFrameChg chg="modGraphic">
          <ac:chgData name="Matthew Suderman" userId="2709995e-3ea8-4fb0-9b62-eb8034dec529" providerId="ADAL" clId="{37E7157A-18CA-4369-9CE5-35ACF2AAE92A}" dt="2019-07-15T09:09:28.078" v="43" actId="313"/>
          <ac:graphicFrameMkLst>
            <pc:docMk/>
            <pc:sldMk cId="4156468215" sldId="268"/>
            <ac:graphicFrameMk id="5" creationId="{25AA25FE-0C44-4639-9749-E6ADCB4EA7C4}"/>
          </ac:graphicFrameMkLst>
        </pc:graphicFrameChg>
      </pc:sldChg>
    </pc:docChg>
  </pc:docChgLst>
  <pc:docChgLst>
    <pc:chgData name="Matthew Suderman" userId="S::ms13525@bristol.ac.uk::2709995e-3ea8-4fb0-9b62-eb8034dec529" providerId="AD" clId="Web-{A2AC9007-8252-FB37-7F52-3BDEC2F4117D}"/>
    <pc:docChg chg="addSld modSld">
      <pc:chgData name="Matthew Suderman" userId="S::ms13525@bristol.ac.uk::2709995e-3ea8-4fb0-9b62-eb8034dec529" providerId="AD" clId="Web-{A2AC9007-8252-FB37-7F52-3BDEC2F4117D}" dt="2019-07-15T09:26:25.461" v="617" actId="20577"/>
      <pc:docMkLst>
        <pc:docMk/>
      </pc:docMkLst>
      <pc:sldChg chg="modSp">
        <pc:chgData name="Matthew Suderman" userId="S::ms13525@bristol.ac.uk::2709995e-3ea8-4fb0-9b62-eb8034dec529" providerId="AD" clId="Web-{A2AC9007-8252-FB37-7F52-3BDEC2F4117D}" dt="2019-07-15T09:26:25.461" v="616" actId="20577"/>
        <pc:sldMkLst>
          <pc:docMk/>
          <pc:sldMk cId="1125798715" sldId="266"/>
        </pc:sldMkLst>
        <pc:spChg chg="mod">
          <ac:chgData name="Matthew Suderman" userId="S::ms13525@bristol.ac.uk::2709995e-3ea8-4fb0-9b62-eb8034dec529" providerId="AD" clId="Web-{A2AC9007-8252-FB37-7F52-3BDEC2F4117D}" dt="2019-07-15T09:26:25.461" v="616" actId="20577"/>
          <ac:spMkLst>
            <pc:docMk/>
            <pc:sldMk cId="1125798715" sldId="266"/>
            <ac:spMk id="3" creationId="{00000000-0000-0000-0000-000000000000}"/>
          </ac:spMkLst>
        </pc:spChg>
      </pc:sldChg>
      <pc:sldChg chg="addSp modSp add replId">
        <pc:chgData name="Matthew Suderman" userId="S::ms13525@bristol.ac.uk::2709995e-3ea8-4fb0-9b62-eb8034dec529" providerId="AD" clId="Web-{A2AC9007-8252-FB37-7F52-3BDEC2F4117D}" dt="2019-07-15T09:20:52.177" v="339" actId="1076"/>
        <pc:sldMkLst>
          <pc:docMk/>
          <pc:sldMk cId="1232999099" sldId="270"/>
        </pc:sldMkLst>
        <pc:spChg chg="mod">
          <ac:chgData name="Matthew Suderman" userId="S::ms13525@bristol.ac.uk::2709995e-3ea8-4fb0-9b62-eb8034dec529" providerId="AD" clId="Web-{A2AC9007-8252-FB37-7F52-3BDEC2F4117D}" dt="2019-07-15T09:20:43.458" v="336" actId="14100"/>
          <ac:spMkLst>
            <pc:docMk/>
            <pc:sldMk cId="1232999099" sldId="270"/>
            <ac:spMk id="3" creationId="{00000000-0000-0000-0000-000000000000}"/>
          </ac:spMkLst>
        </pc:spChg>
        <pc:spChg chg="add mod">
          <ac:chgData name="Matthew Suderman" userId="S::ms13525@bristol.ac.uk::2709995e-3ea8-4fb0-9b62-eb8034dec529" providerId="AD" clId="Web-{A2AC9007-8252-FB37-7F52-3BDEC2F4117D}" dt="2019-07-15T09:20:52.177" v="339" actId="1076"/>
          <ac:spMkLst>
            <pc:docMk/>
            <pc:sldMk cId="1232999099" sldId="270"/>
            <ac:spMk id="6" creationId="{566BC1FF-4CF1-41CB-8B15-007713AA99E4}"/>
          </ac:spMkLst>
        </pc:spChg>
        <pc:picChg chg="add mod">
          <ac:chgData name="Matthew Suderman" userId="S::ms13525@bristol.ac.uk::2709995e-3ea8-4fb0-9b62-eb8034dec529" providerId="AD" clId="Web-{A2AC9007-8252-FB37-7F52-3BDEC2F4117D}" dt="2019-07-15T09:20:49.708" v="337" actId="1076"/>
          <ac:picMkLst>
            <pc:docMk/>
            <pc:sldMk cId="1232999099" sldId="270"/>
            <ac:picMk id="4" creationId="{F3AF3464-CB7A-48FF-87DB-A88DF0ED108F}"/>
          </ac:picMkLst>
        </pc:picChg>
      </pc:sldChg>
    </pc:docChg>
  </pc:docChgLst>
  <pc:docChgLst>
    <pc:chgData name="Matthew Suderman" userId="S::ms13525@bristol.ac.uk::2709995e-3ea8-4fb0-9b62-eb8034dec529" providerId="AD" clId="Web-{9446D59E-B02C-46C4-A42E-D1EED7632B08}"/>
    <pc:docChg chg="addSld modSld">
      <pc:chgData name="Matthew Suderman" userId="S::ms13525@bristol.ac.uk::2709995e-3ea8-4fb0-9b62-eb8034dec529" providerId="AD" clId="Web-{9446D59E-B02C-46C4-A42E-D1EED7632B08}" dt="2019-07-14T22:52:27.732" v="60" actId="20577"/>
      <pc:docMkLst>
        <pc:docMk/>
      </pc:docMkLst>
      <pc:sldChg chg="delSp modSp">
        <pc:chgData name="Matthew Suderman" userId="S::ms13525@bristol.ac.uk::2709995e-3ea8-4fb0-9b62-eb8034dec529" providerId="AD" clId="Web-{9446D59E-B02C-46C4-A42E-D1EED7632B08}" dt="2019-07-14T22:41:53.355" v="17"/>
        <pc:sldMkLst>
          <pc:docMk/>
          <pc:sldMk cId="109857222" sldId="256"/>
        </pc:sldMkLst>
        <pc:spChg chg="mod">
          <ac:chgData name="Matthew Suderman" userId="S::ms13525@bristol.ac.uk::2709995e-3ea8-4fb0-9b62-eb8034dec529" providerId="AD" clId="Web-{9446D59E-B02C-46C4-A42E-D1EED7632B08}" dt="2019-07-14T22:41:50.042" v="14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tthew Suderman" userId="S::ms13525@bristol.ac.uk::2709995e-3ea8-4fb0-9b62-eb8034dec529" providerId="AD" clId="Web-{9446D59E-B02C-46C4-A42E-D1EED7632B08}" dt="2019-07-14T22:41:53.355" v="1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Matthew Suderman" userId="S::ms13525@bristol.ac.uk::2709995e-3ea8-4fb0-9b62-eb8034dec529" providerId="AD" clId="Web-{9446D59E-B02C-46C4-A42E-D1EED7632B08}" dt="2019-07-14T22:52:27.732" v="60" actId="20577"/>
        <pc:sldMkLst>
          <pc:docMk/>
          <pc:sldMk cId="1621868540" sldId="257"/>
        </pc:sldMkLst>
        <pc:spChg chg="mod">
          <ac:chgData name="Matthew Suderman" userId="S::ms13525@bristol.ac.uk::2709995e-3ea8-4fb0-9b62-eb8034dec529" providerId="AD" clId="Web-{9446D59E-B02C-46C4-A42E-D1EED7632B08}" dt="2019-07-14T22:52:08.575" v="47" actId="20577"/>
          <ac:spMkLst>
            <pc:docMk/>
            <pc:sldMk cId="1621868540" sldId="257"/>
            <ac:spMk id="2" creationId="{8B23C621-7D08-4F0F-BA2D-85EF9808FEBF}"/>
          </ac:spMkLst>
        </pc:spChg>
        <pc:spChg chg="add del mod">
          <ac:chgData name="Matthew Suderman" userId="S::ms13525@bristol.ac.uk::2709995e-3ea8-4fb0-9b62-eb8034dec529" providerId="AD" clId="Web-{9446D59E-B02C-46C4-A42E-D1EED7632B08}" dt="2019-07-14T22:52:27.732" v="60" actId="20577"/>
          <ac:spMkLst>
            <pc:docMk/>
            <pc:sldMk cId="1621868540" sldId="257"/>
            <ac:spMk id="3" creationId="{76C893B0-B158-47DB-BF5A-0575B1ABE134}"/>
          </ac:spMkLst>
        </pc:spChg>
        <pc:graphicFrameChg chg="add del mod ord modGraphic">
          <ac:chgData name="Matthew Suderman" userId="S::ms13525@bristol.ac.uk::2709995e-3ea8-4fb0-9b62-eb8034dec529" providerId="AD" clId="Web-{9446D59E-B02C-46C4-A42E-D1EED7632B08}" dt="2019-07-14T22:52:14.450" v="54"/>
          <ac:graphicFrameMkLst>
            <pc:docMk/>
            <pc:sldMk cId="1621868540" sldId="257"/>
            <ac:graphicFrameMk id="5" creationId="{17EC2B9E-825D-47F6-A050-78F2667897AF}"/>
          </ac:graphicFrameMkLst>
        </pc:graphicFrameChg>
        <pc:graphicFrameChg chg="add del mod ord modGraphic">
          <ac:chgData name="Matthew Suderman" userId="S::ms13525@bristol.ac.uk::2709995e-3ea8-4fb0-9b62-eb8034dec529" providerId="AD" clId="Web-{9446D59E-B02C-46C4-A42E-D1EED7632B08}" dt="2019-07-14T22:52:26.951" v="56"/>
          <ac:graphicFrameMkLst>
            <pc:docMk/>
            <pc:sldMk cId="1621868540" sldId="257"/>
            <ac:graphicFrameMk id="7" creationId="{3654B15F-6B79-44F1-9ABB-A79E3208847F}"/>
          </ac:graphicFrameMkLst>
        </pc:graphicFrameChg>
      </pc:sldChg>
    </pc:docChg>
  </pc:docChgLst>
  <pc:docChgLst>
    <pc:chgData name="Matthew Suderman" userId="S::ms13525@bristol.ac.uk::2709995e-3ea8-4fb0-9b62-eb8034dec529" providerId="AD" clId="Web-{8946C537-0C9F-8C84-2EBD-27DF50ECA4DD}"/>
    <pc:docChg chg="addSld modSld">
      <pc:chgData name="Matthew Suderman" userId="S::ms13525@bristol.ac.uk::2709995e-3ea8-4fb0-9b62-eb8034dec529" providerId="AD" clId="Web-{8946C537-0C9F-8C84-2EBD-27DF50ECA4DD}" dt="2019-07-15T09:07:24.480" v="965" actId="14100"/>
      <pc:docMkLst>
        <pc:docMk/>
      </pc:docMkLst>
      <pc:sldChg chg="modSp">
        <pc:chgData name="Matthew Suderman" userId="S::ms13525@bristol.ac.uk::2709995e-3ea8-4fb0-9b62-eb8034dec529" providerId="AD" clId="Web-{8946C537-0C9F-8C84-2EBD-27DF50ECA4DD}" dt="2019-07-15T08:52:35.448" v="425" actId="20577"/>
        <pc:sldMkLst>
          <pc:docMk/>
          <pc:sldMk cId="3073224873" sldId="259"/>
        </pc:sldMkLst>
        <pc:spChg chg="mod">
          <ac:chgData name="Matthew Suderman" userId="S::ms13525@bristol.ac.uk::2709995e-3ea8-4fb0-9b62-eb8034dec529" providerId="AD" clId="Web-{8946C537-0C9F-8C84-2EBD-27DF50ECA4DD}" dt="2019-07-15T08:52:35.448" v="425" actId="20577"/>
          <ac:spMkLst>
            <pc:docMk/>
            <pc:sldMk cId="3073224873" sldId="259"/>
            <ac:spMk id="3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8946C537-0C9F-8C84-2EBD-27DF50ECA4DD}" dt="2019-07-15T08:43:44.165" v="77" actId="20577"/>
        <pc:sldMkLst>
          <pc:docMk/>
          <pc:sldMk cId="3543897785" sldId="261"/>
        </pc:sldMkLst>
        <pc:spChg chg="mod">
          <ac:chgData name="Matthew Suderman" userId="S::ms13525@bristol.ac.uk::2709995e-3ea8-4fb0-9b62-eb8034dec529" providerId="AD" clId="Web-{8946C537-0C9F-8C84-2EBD-27DF50ECA4DD}" dt="2019-07-15T08:43:44.165" v="77" actId="20577"/>
          <ac:spMkLst>
            <pc:docMk/>
            <pc:sldMk cId="3543897785" sldId="261"/>
            <ac:spMk id="3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8946C537-0C9F-8C84-2EBD-27DF50ECA4DD}" dt="2019-07-15T08:41:23.243" v="63" actId="20577"/>
        <pc:sldMkLst>
          <pc:docMk/>
          <pc:sldMk cId="2923445646" sldId="263"/>
        </pc:sldMkLst>
        <pc:spChg chg="mod">
          <ac:chgData name="Matthew Suderman" userId="S::ms13525@bristol.ac.uk::2709995e-3ea8-4fb0-9b62-eb8034dec529" providerId="AD" clId="Web-{8946C537-0C9F-8C84-2EBD-27DF50ECA4DD}" dt="2019-07-15T08:41:23.243" v="63" actId="20577"/>
          <ac:spMkLst>
            <pc:docMk/>
            <pc:sldMk cId="2923445646" sldId="263"/>
            <ac:spMk id="3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8946C537-0C9F-8C84-2EBD-27DF50ECA4DD}" dt="2019-07-15T08:40:28.102" v="0" actId="20577"/>
        <pc:sldMkLst>
          <pc:docMk/>
          <pc:sldMk cId="2722119464" sldId="265"/>
        </pc:sldMkLst>
        <pc:spChg chg="mod">
          <ac:chgData name="Matthew Suderman" userId="S::ms13525@bristol.ac.uk::2709995e-3ea8-4fb0-9b62-eb8034dec529" providerId="AD" clId="Web-{8946C537-0C9F-8C84-2EBD-27DF50ECA4DD}" dt="2019-07-15T08:40:28.102" v="0" actId="20577"/>
          <ac:spMkLst>
            <pc:docMk/>
            <pc:sldMk cId="2722119464" sldId="265"/>
            <ac:spMk id="2" creationId="{00000000-0000-0000-0000-000000000000}"/>
          </ac:spMkLst>
        </pc:spChg>
      </pc:sldChg>
      <pc:sldChg chg="modSp new">
        <pc:chgData name="Matthew Suderman" userId="S::ms13525@bristol.ac.uk::2709995e-3ea8-4fb0-9b62-eb8034dec529" providerId="AD" clId="Web-{8946C537-0C9F-8C84-2EBD-27DF50ECA4DD}" dt="2019-07-15T08:44:08.181" v="113" actId="20577"/>
        <pc:sldMkLst>
          <pc:docMk/>
          <pc:sldMk cId="4081303378" sldId="267"/>
        </pc:sldMkLst>
        <pc:spChg chg="mod">
          <ac:chgData name="Matthew Suderman" userId="S::ms13525@bristol.ac.uk::2709995e-3ea8-4fb0-9b62-eb8034dec529" providerId="AD" clId="Web-{8946C537-0C9F-8C84-2EBD-27DF50ECA4DD}" dt="2019-07-15T08:44:08.181" v="113" actId="20577"/>
          <ac:spMkLst>
            <pc:docMk/>
            <pc:sldMk cId="4081303378" sldId="267"/>
            <ac:spMk id="2" creationId="{55B8E501-1FBB-4AF4-AB59-8D8D3E7C7CD0}"/>
          </ac:spMkLst>
        </pc:spChg>
        <pc:spChg chg="mod">
          <ac:chgData name="Matthew Suderman" userId="S::ms13525@bristol.ac.uk::2709995e-3ea8-4fb0-9b62-eb8034dec529" providerId="AD" clId="Web-{8946C537-0C9F-8C84-2EBD-27DF50ECA4DD}" dt="2019-07-15T08:43:56.587" v="105" actId="20577"/>
          <ac:spMkLst>
            <pc:docMk/>
            <pc:sldMk cId="4081303378" sldId="267"/>
            <ac:spMk id="3" creationId="{FA40931D-354E-48A4-BC92-2E1A287CD58C}"/>
          </ac:spMkLst>
        </pc:spChg>
      </pc:sldChg>
      <pc:sldChg chg="addSp delSp modSp new">
        <pc:chgData name="Matthew Suderman" userId="S::ms13525@bristol.ac.uk::2709995e-3ea8-4fb0-9b62-eb8034dec529" providerId="AD" clId="Web-{8946C537-0C9F-8C84-2EBD-27DF50ECA4DD}" dt="2019-07-15T09:07:24.480" v="965" actId="14100"/>
        <pc:sldMkLst>
          <pc:docMk/>
          <pc:sldMk cId="4156468215" sldId="268"/>
        </pc:sldMkLst>
        <pc:spChg chg="mod">
          <ac:chgData name="Matthew Suderman" userId="S::ms13525@bristol.ac.uk::2709995e-3ea8-4fb0-9b62-eb8034dec529" providerId="AD" clId="Web-{8946C537-0C9F-8C84-2EBD-27DF50ECA4DD}" dt="2019-07-15T09:05:45.355" v="910" actId="20577"/>
          <ac:spMkLst>
            <pc:docMk/>
            <pc:sldMk cId="4156468215" sldId="268"/>
            <ac:spMk id="2" creationId="{F180B0AB-BE25-40D6-A400-4894848EE124}"/>
          </ac:spMkLst>
        </pc:spChg>
        <pc:spChg chg="del">
          <ac:chgData name="Matthew Suderman" userId="S::ms13525@bristol.ac.uk::2709995e-3ea8-4fb0-9b62-eb8034dec529" providerId="AD" clId="Web-{8946C537-0C9F-8C84-2EBD-27DF50ECA4DD}" dt="2019-07-15T08:53:36.323" v="428"/>
          <ac:spMkLst>
            <pc:docMk/>
            <pc:sldMk cId="4156468215" sldId="268"/>
            <ac:spMk id="3" creationId="{3D768EF3-9AA2-4753-AB64-B7DC4FEA5751}"/>
          </ac:spMkLst>
        </pc:spChg>
        <pc:spChg chg="add mod">
          <ac:chgData name="Matthew Suderman" userId="S::ms13525@bristol.ac.uk::2709995e-3ea8-4fb0-9b62-eb8034dec529" providerId="AD" clId="Web-{8946C537-0C9F-8C84-2EBD-27DF50ECA4DD}" dt="2019-07-15T09:07:24.480" v="965" actId="14100"/>
          <ac:spMkLst>
            <pc:docMk/>
            <pc:sldMk cId="4156468215" sldId="268"/>
            <ac:spMk id="7" creationId="{9D39FD03-F559-49D7-AA52-8BE15776529F}"/>
          </ac:spMkLst>
        </pc:spChg>
        <pc:graphicFrameChg chg="add mod modGraphic">
          <ac:chgData name="Matthew Suderman" userId="S::ms13525@bristol.ac.uk::2709995e-3ea8-4fb0-9b62-eb8034dec529" providerId="AD" clId="Web-{8946C537-0C9F-8C84-2EBD-27DF50ECA4DD}" dt="2019-07-15T08:54:11.432" v="520" actId="1076"/>
          <ac:graphicFrameMkLst>
            <pc:docMk/>
            <pc:sldMk cId="4156468215" sldId="268"/>
            <ac:graphicFrameMk id="5" creationId="{25AA25FE-0C44-4639-9749-E6ADCB4EA7C4}"/>
          </ac:graphicFrameMkLst>
        </pc:graphicFrameChg>
      </pc:sldChg>
      <pc:sldChg chg="addSp delSp modSp new">
        <pc:chgData name="Matthew Suderman" userId="S::ms13525@bristol.ac.uk::2709995e-3ea8-4fb0-9b62-eb8034dec529" providerId="AD" clId="Web-{8946C537-0C9F-8C84-2EBD-27DF50ECA4DD}" dt="2019-07-15T09:06:33.886" v="958" actId="14100"/>
        <pc:sldMkLst>
          <pc:docMk/>
          <pc:sldMk cId="4020511475" sldId="269"/>
        </pc:sldMkLst>
        <pc:spChg chg="mod">
          <ac:chgData name="Matthew Suderman" userId="S::ms13525@bristol.ac.uk::2709995e-3ea8-4fb0-9b62-eb8034dec529" providerId="AD" clId="Web-{8946C537-0C9F-8C84-2EBD-27DF50ECA4DD}" dt="2019-07-15T09:06:13.886" v="927" actId="20577"/>
          <ac:spMkLst>
            <pc:docMk/>
            <pc:sldMk cId="4020511475" sldId="269"/>
            <ac:spMk id="2" creationId="{123EDE29-0A49-4719-BD96-20110F03E758}"/>
          </ac:spMkLst>
        </pc:spChg>
        <pc:spChg chg="del">
          <ac:chgData name="Matthew Suderman" userId="S::ms13525@bristol.ac.uk::2709995e-3ea8-4fb0-9b62-eb8034dec529" providerId="AD" clId="Web-{8946C537-0C9F-8C84-2EBD-27DF50ECA4DD}" dt="2019-07-15T09:01:56.370" v="587"/>
          <ac:spMkLst>
            <pc:docMk/>
            <pc:sldMk cId="4020511475" sldId="269"/>
            <ac:spMk id="3" creationId="{AA617818-07A1-4CB0-BEDB-B8A5A2574FEE}"/>
          </ac:spMkLst>
        </pc:spChg>
        <pc:spChg chg="add mod">
          <ac:chgData name="Matthew Suderman" userId="S::ms13525@bristol.ac.uk::2709995e-3ea8-4fb0-9b62-eb8034dec529" providerId="AD" clId="Web-{8946C537-0C9F-8C84-2EBD-27DF50ECA4DD}" dt="2019-07-15T09:06:33.886" v="958" actId="14100"/>
          <ac:spMkLst>
            <pc:docMk/>
            <pc:sldMk cId="4020511475" sldId="269"/>
            <ac:spMk id="6" creationId="{1911276C-DC73-480B-B9DD-DCC09EBDD71C}"/>
          </ac:spMkLst>
        </pc:spChg>
        <pc:graphicFrameChg chg="add mod modGraphic">
          <ac:chgData name="Matthew Suderman" userId="S::ms13525@bristol.ac.uk::2709995e-3ea8-4fb0-9b62-eb8034dec529" providerId="AD" clId="Web-{8946C537-0C9F-8C84-2EBD-27DF50ECA4DD}" dt="2019-07-15T09:02:23.433" v="664"/>
          <ac:graphicFrameMkLst>
            <pc:docMk/>
            <pc:sldMk cId="4020511475" sldId="269"/>
            <ac:graphicFrameMk id="5" creationId="{9129C051-76D6-4ECC-80C9-AA5F67BB0C96}"/>
          </ac:graphicFrameMkLst>
        </pc:graphicFrameChg>
      </pc:sldChg>
    </pc:docChg>
  </pc:docChgLst>
  <pc:docChgLst>
    <pc:chgData name="Matthew Suderman" userId="S::ms13525@bristol.ac.uk::2709995e-3ea8-4fb0-9b62-eb8034dec529" providerId="AD" clId="Web-{62B7302B-01E4-B365-E777-7C518C92DEE9}"/>
    <pc:docChg chg="modSld">
      <pc:chgData name="Matthew Suderman" userId="S::ms13525@bristol.ac.uk::2709995e-3ea8-4fb0-9b62-eb8034dec529" providerId="AD" clId="Web-{62B7302B-01E4-B365-E777-7C518C92DEE9}" dt="2019-07-15T09:41:39.038" v="79" actId="20577"/>
      <pc:docMkLst>
        <pc:docMk/>
      </pc:docMkLst>
      <pc:sldChg chg="modSp">
        <pc:chgData name="Matthew Suderman" userId="S::ms13525@bristol.ac.uk::2709995e-3ea8-4fb0-9b62-eb8034dec529" providerId="AD" clId="Web-{62B7302B-01E4-B365-E777-7C518C92DEE9}" dt="2019-07-15T09:39:20.272" v="43" actId="20577"/>
        <pc:sldMkLst>
          <pc:docMk/>
          <pc:sldMk cId="415057644" sldId="258"/>
        </pc:sldMkLst>
        <pc:spChg chg="mod">
          <ac:chgData name="Matthew Suderman" userId="S::ms13525@bristol.ac.uk::2709995e-3ea8-4fb0-9b62-eb8034dec529" providerId="AD" clId="Web-{62B7302B-01E4-B365-E777-7C518C92DEE9}" dt="2019-07-15T09:39:20.272" v="43" actId="20577"/>
          <ac:spMkLst>
            <pc:docMk/>
            <pc:sldMk cId="415057644" sldId="258"/>
            <ac:spMk id="2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62B7302B-01E4-B365-E777-7C518C92DEE9}" dt="2019-07-15T09:39:39.412" v="51" actId="20577"/>
        <pc:sldMkLst>
          <pc:docMk/>
          <pc:sldMk cId="633488796" sldId="260"/>
        </pc:sldMkLst>
        <pc:spChg chg="mod">
          <ac:chgData name="Matthew Suderman" userId="S::ms13525@bristol.ac.uk::2709995e-3ea8-4fb0-9b62-eb8034dec529" providerId="AD" clId="Web-{62B7302B-01E4-B365-E777-7C518C92DEE9}" dt="2019-07-15T09:39:39.412" v="51" actId="20577"/>
          <ac:spMkLst>
            <pc:docMk/>
            <pc:sldMk cId="633488796" sldId="260"/>
            <ac:spMk id="2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62B7302B-01E4-B365-E777-7C518C92DEE9}" dt="2019-07-15T09:41:39.038" v="78" actId="20577"/>
        <pc:sldMkLst>
          <pc:docMk/>
          <pc:sldMk cId="948582449" sldId="262"/>
        </pc:sldMkLst>
        <pc:spChg chg="mod">
          <ac:chgData name="Matthew Suderman" userId="S::ms13525@bristol.ac.uk::2709995e-3ea8-4fb0-9b62-eb8034dec529" providerId="AD" clId="Web-{62B7302B-01E4-B365-E777-7C518C92DEE9}" dt="2019-07-15T09:41:39.038" v="78" actId="20577"/>
          <ac:spMkLst>
            <pc:docMk/>
            <pc:sldMk cId="948582449" sldId="262"/>
            <ac:spMk id="3" creationId="{00000000-0000-0000-0000-000000000000}"/>
          </ac:spMkLst>
        </pc:spChg>
      </pc:sldChg>
      <pc:sldChg chg="modSp">
        <pc:chgData name="Matthew Suderman" userId="S::ms13525@bristol.ac.uk::2709995e-3ea8-4fb0-9b62-eb8034dec529" providerId="AD" clId="Web-{62B7302B-01E4-B365-E777-7C518C92DEE9}" dt="2019-07-15T09:39:05.537" v="21" actId="20577"/>
        <pc:sldMkLst>
          <pc:docMk/>
          <pc:sldMk cId="2722119464" sldId="265"/>
        </pc:sldMkLst>
        <pc:spChg chg="mod">
          <ac:chgData name="Matthew Suderman" userId="S::ms13525@bristol.ac.uk::2709995e-3ea8-4fb0-9b62-eb8034dec529" providerId="AD" clId="Web-{62B7302B-01E4-B365-E777-7C518C92DEE9}" dt="2019-07-15T09:39:05.537" v="21" actId="20577"/>
          <ac:spMkLst>
            <pc:docMk/>
            <pc:sldMk cId="2722119464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Epigenetics update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July 15,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with two-sample MR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Wiklund, </a:t>
            </a:r>
            <a:r>
              <a:rPr lang="en-GB" dirty="0" err="1"/>
              <a:t>Karhunen</a:t>
            </a:r>
            <a:r>
              <a:rPr lang="en-GB" dirty="0"/>
              <a:t>, Richmond, Parmar, Rodriguez, De Silva, </a:t>
            </a:r>
            <a:r>
              <a:rPr lang="en-GB" dirty="0" err="1"/>
              <a:t>Wielscher</a:t>
            </a:r>
            <a:r>
              <a:rPr lang="en-GB" dirty="0"/>
              <a:t>, Rezwan, Richardson, </a:t>
            </a:r>
            <a:r>
              <a:rPr lang="en-GB" dirty="0" err="1"/>
              <a:t>Veijola</a:t>
            </a:r>
            <a:r>
              <a:rPr lang="en-GB" dirty="0"/>
              <a:t>, Herzig, Holloway, </a:t>
            </a:r>
            <a:r>
              <a:rPr lang="en-GB" dirty="0" err="1"/>
              <a:t>Relton</a:t>
            </a:r>
            <a:r>
              <a:rPr lang="en-GB" dirty="0"/>
              <a:t>, Sebert, </a:t>
            </a:r>
            <a:r>
              <a:rPr lang="en-GB" dirty="0" err="1"/>
              <a:t>Jarvelin</a:t>
            </a:r>
            <a:r>
              <a:rPr lang="en-GB" dirty="0"/>
              <a:t>. </a:t>
            </a:r>
            <a:r>
              <a:rPr lang="en-GB" b="1" dirty="0"/>
              <a:t>DNA methylation links prenatal smoking exposure to later life health outcomes in offspring</a:t>
            </a:r>
            <a:r>
              <a:rPr lang="en-GB" dirty="0"/>
              <a:t>. Clin Epigenetics. 31262328</a:t>
            </a:r>
            <a:endParaRPr lang="en-US" dirty="0"/>
          </a:p>
          <a:p>
            <a:pPr lvl="1"/>
            <a:r>
              <a:rPr lang="en-GB" dirty="0"/>
              <a:t>prenatal maternal smoking with offspring blood DNA methylation in 2821 individuals (age 16 to 48 years) </a:t>
            </a:r>
          </a:p>
          <a:p>
            <a:pPr lvl="1"/>
            <a:r>
              <a:rPr lang="en-GB" dirty="0"/>
              <a:t>5 prospective birth cohorts</a:t>
            </a:r>
          </a:p>
          <a:p>
            <a:pPr lvl="1"/>
            <a:r>
              <a:rPr lang="en-US" dirty="0"/>
              <a:t>69 differentially methylated CpG sites</a:t>
            </a:r>
            <a:endParaRPr lang="en-GB" dirty="0"/>
          </a:p>
          <a:p>
            <a:pPr lvl="1"/>
            <a:r>
              <a:rPr lang="en-GB" dirty="0"/>
              <a:t>Mendelian randomization found four maternal smoking-related CpG sites increased risk of either inflammatory bowel disease or schizophrenia</a:t>
            </a:r>
          </a:p>
          <a:p>
            <a:pPr marL="0" indent="0">
              <a:buNone/>
            </a:pPr>
            <a:r>
              <a:rPr lang="en-GB" dirty="0"/>
              <a:t>Richardson, Richmond, North, Hemani, Davey Smith, Sharp, </a:t>
            </a:r>
            <a:r>
              <a:rPr lang="en-GB" dirty="0" err="1"/>
              <a:t>Relton</a:t>
            </a:r>
            <a:r>
              <a:rPr lang="en-GB" dirty="0"/>
              <a:t>. </a:t>
            </a:r>
            <a:r>
              <a:rPr lang="en-GB" b="1" dirty="0"/>
              <a:t>An integrative approach to detect epigenetic mechanisms that putatively mediate the influence of lifestyle exposures on disease susceptibility.</a:t>
            </a:r>
            <a:r>
              <a:rPr lang="en-GB" dirty="0"/>
              <a:t> Int J </a:t>
            </a:r>
            <a:r>
              <a:rPr lang="en-GB" dirty="0" err="1"/>
              <a:t>Epidemiol</a:t>
            </a:r>
            <a:r>
              <a:rPr lang="en-GB" dirty="0"/>
              <a:t>. 31257439</a:t>
            </a:r>
          </a:p>
          <a:p>
            <a:pPr marL="457200" lvl="1" indent="0">
              <a:buNone/>
            </a:pPr>
            <a:r>
              <a:rPr lang="en-GB" dirty="0"/>
              <a:t>412 CpG sites associated with prenatal smoking</a:t>
            </a:r>
          </a:p>
          <a:p>
            <a:pPr marL="457200" lvl="1" indent="0">
              <a:buNone/>
            </a:pPr>
            <a:r>
              <a:rPr lang="en-GB" dirty="0"/>
              <a:t>2SMR identified 22 associations with complex traits (from among 412 CpG sites and 634 traits)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>
                <a:cs typeface="Calibri" panose="020F0502020204030204"/>
              </a:rPr>
              <a:t>Exposure -&gt; CpG -&gt; Complex trait </a:t>
            </a:r>
          </a:p>
          <a:p>
            <a:pPr marL="457200" lvl="1" indent="0">
              <a:buNone/>
            </a:pPr>
            <a:r>
              <a:rPr lang="en-GB" dirty="0">
                <a:cs typeface="Calibri" panose="020F0502020204030204"/>
              </a:rPr>
              <a:t>1. Exposure -&gt; CpG: published EWAS</a:t>
            </a:r>
          </a:p>
          <a:p>
            <a:pPr marL="457200" lvl="1" indent="0">
              <a:buNone/>
            </a:pPr>
            <a:r>
              <a:rPr lang="en-GB" dirty="0">
                <a:cs typeface="Calibri" panose="020F0502020204030204"/>
              </a:rPr>
              <a:t>2. CpG -&gt; Complex trait: </a:t>
            </a:r>
            <a:r>
              <a:rPr lang="en-GB" dirty="0" err="1">
                <a:cs typeface="Calibri" panose="020F0502020204030204"/>
              </a:rPr>
              <a:t>mQTLdb</a:t>
            </a:r>
            <a:r>
              <a:rPr lang="en-GB" dirty="0">
                <a:cs typeface="Calibri" panose="020F0502020204030204"/>
              </a:rPr>
              <a:t> + published GWAS and UK Biobank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32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DE29-0A49-4719-BD96-20110F03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Wiklund et al: 69 CpG sites and 106 diseases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29C051-76D6-4ECC-80C9-AA5F67BB0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58546"/>
              </p:ext>
            </p:extLst>
          </p:nvPr>
        </p:nvGraphicFramePr>
        <p:xfrm>
          <a:off x="839165" y="1980428"/>
          <a:ext cx="1050401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002">
                  <a:extLst>
                    <a:ext uri="{9D8B030D-6E8A-4147-A177-3AD203B41FA5}">
                      <a16:colId xmlns:a16="http://schemas.microsoft.com/office/drawing/2014/main" val="779160860"/>
                    </a:ext>
                  </a:extLst>
                </a:gridCol>
                <a:gridCol w="1032075">
                  <a:extLst>
                    <a:ext uri="{9D8B030D-6E8A-4147-A177-3AD203B41FA5}">
                      <a16:colId xmlns:a16="http://schemas.microsoft.com/office/drawing/2014/main" val="2949433462"/>
                    </a:ext>
                  </a:extLst>
                </a:gridCol>
                <a:gridCol w="1593930">
                  <a:extLst>
                    <a:ext uri="{9D8B030D-6E8A-4147-A177-3AD203B41FA5}">
                      <a16:colId xmlns:a16="http://schemas.microsoft.com/office/drawing/2014/main" val="2897511474"/>
                    </a:ext>
                  </a:extLst>
                </a:gridCol>
                <a:gridCol w="1313002">
                  <a:extLst>
                    <a:ext uri="{9D8B030D-6E8A-4147-A177-3AD203B41FA5}">
                      <a16:colId xmlns:a16="http://schemas.microsoft.com/office/drawing/2014/main" val="1578291410"/>
                    </a:ext>
                  </a:extLst>
                </a:gridCol>
                <a:gridCol w="1313002">
                  <a:extLst>
                    <a:ext uri="{9D8B030D-6E8A-4147-A177-3AD203B41FA5}">
                      <a16:colId xmlns:a16="http://schemas.microsoft.com/office/drawing/2014/main" val="3630091892"/>
                    </a:ext>
                  </a:extLst>
                </a:gridCol>
                <a:gridCol w="1313002">
                  <a:extLst>
                    <a:ext uri="{9D8B030D-6E8A-4147-A177-3AD203B41FA5}">
                      <a16:colId xmlns:a16="http://schemas.microsoft.com/office/drawing/2014/main" val="942005561"/>
                    </a:ext>
                  </a:extLst>
                </a:gridCol>
                <a:gridCol w="1313002">
                  <a:extLst>
                    <a:ext uri="{9D8B030D-6E8A-4147-A177-3AD203B41FA5}">
                      <a16:colId xmlns:a16="http://schemas.microsoft.com/office/drawing/2014/main" val="2557098639"/>
                    </a:ext>
                  </a:extLst>
                </a:gridCol>
                <a:gridCol w="1313002">
                  <a:extLst>
                    <a:ext uri="{9D8B030D-6E8A-4147-A177-3AD203B41FA5}">
                      <a16:colId xmlns:a16="http://schemas.microsoft.com/office/drawing/2014/main" val="2602234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1600" dirty="0">
                          <a:effectLst/>
                        </a:rPr>
                        <a:t>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P 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FDR P 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cg15578140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MIR548F3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Inflammatory bowel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3.73E−09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2.54E−07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8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cg09935388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GFI1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Inflammatory bowel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7.27E−06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2.18E−04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3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cg04598670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Inflammatory bowel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7.27E−06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5.24E−04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3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cg09935388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GFI1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Crohn’s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4.74E−05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7.12E−04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8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cg04598670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Crohn’s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4.74E−05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1.71E−03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0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cg09935388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GFI1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Ulcerative colitis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1.47E−04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1.47E−03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6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cg04598670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Ulcerative colitis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1.47E−04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3.52E−03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4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cg25189904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GNG12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− 0.222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3.37E−05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1.82E−03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17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11276C-DC73-480B-B9DD-DCC09EBDD71C}"/>
              </a:ext>
            </a:extLst>
          </p:cNvPr>
          <p:cNvSpPr txBox="1"/>
          <p:nvPr/>
        </p:nvSpPr>
        <p:spPr>
          <a:xfrm>
            <a:off x="3451185" y="1213411"/>
            <a:ext cx="3437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(associated with prenatal smoke in peripheral blood at age 16-48)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51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B0AB-BE25-40D6-A400-4894848E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Richardson et al: 412 CpG sites and 643 complex traits</a:t>
            </a:r>
            <a:endParaRPr lang="en-US" sz="4000" dirty="0">
              <a:cs typeface="Calibri Light" panose="020F03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AA25FE-0C44-4639-9749-E6ADCB4E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00599"/>
              </p:ext>
            </p:extLst>
          </p:nvPr>
        </p:nvGraphicFramePr>
        <p:xfrm>
          <a:off x="848809" y="1745847"/>
          <a:ext cx="10497270" cy="502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45">
                  <a:extLst>
                    <a:ext uri="{9D8B030D-6E8A-4147-A177-3AD203B41FA5}">
                      <a16:colId xmlns:a16="http://schemas.microsoft.com/office/drawing/2014/main" val="1329610279"/>
                    </a:ext>
                  </a:extLst>
                </a:gridCol>
                <a:gridCol w="1749545">
                  <a:extLst>
                    <a:ext uri="{9D8B030D-6E8A-4147-A177-3AD203B41FA5}">
                      <a16:colId xmlns:a16="http://schemas.microsoft.com/office/drawing/2014/main" val="2326468091"/>
                    </a:ext>
                  </a:extLst>
                </a:gridCol>
                <a:gridCol w="1749545">
                  <a:extLst>
                    <a:ext uri="{9D8B030D-6E8A-4147-A177-3AD203B41FA5}">
                      <a16:colId xmlns:a16="http://schemas.microsoft.com/office/drawing/2014/main" val="1586624878"/>
                    </a:ext>
                  </a:extLst>
                </a:gridCol>
                <a:gridCol w="1749545">
                  <a:extLst>
                    <a:ext uri="{9D8B030D-6E8A-4147-A177-3AD203B41FA5}">
                      <a16:colId xmlns:a16="http://schemas.microsoft.com/office/drawing/2014/main" val="3517793597"/>
                    </a:ext>
                  </a:extLst>
                </a:gridCol>
                <a:gridCol w="1749545">
                  <a:extLst>
                    <a:ext uri="{9D8B030D-6E8A-4147-A177-3AD203B41FA5}">
                      <a16:colId xmlns:a16="http://schemas.microsoft.com/office/drawing/2014/main" val="1312805619"/>
                    </a:ext>
                  </a:extLst>
                </a:gridCol>
                <a:gridCol w="1749545">
                  <a:extLst>
                    <a:ext uri="{9D8B030D-6E8A-4147-A177-3AD203B41FA5}">
                      <a16:colId xmlns:a16="http://schemas.microsoft.com/office/drawing/2014/main" val="1497816082"/>
                    </a:ext>
                  </a:extLst>
                </a:gridCol>
              </a:tblGrid>
              <a:tr h="30692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>
                          <a:effectLst/>
                        </a:rPr>
                        <a:t>CpG site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>
                          <a:effectLst/>
                        </a:rPr>
                        <a:t>Gene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>
                          <a:effectLst/>
                        </a:rPr>
                        <a:t>Complex trait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>
                          <a:effectLst/>
                        </a:rPr>
                        <a:t>MR Beta (SE)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>
                          <a:effectLst/>
                        </a:rPr>
                        <a:t>MR P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600" dirty="0" err="1">
                          <a:effectLst/>
                        </a:rPr>
                        <a:t>PPA</a:t>
                      </a:r>
                      <a:r>
                        <a:rPr lang="en-GB" sz="1600" baseline="-25000" dirty="0" err="1">
                          <a:effectLst/>
                        </a:rPr>
                        <a:t>abc</a:t>
                      </a: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284357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cg26930078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C17orf53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BMD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0.093 (0.010)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1.50E−20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1.84E−05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489499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cg02812767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LOXL1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FVC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−0.051 (0.006)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3.78E−20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0.220 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636307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cg08685733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C17orf53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BMD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−0.108 (0.013)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5.78E−18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0.176 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9887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cg25313468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REST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Height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−0.064 (0.008)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5.37E−17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9.61E−06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91105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cg06105699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ASPSCR1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FEV1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0.053 (0.007)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7.29E−15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769267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cg23184042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DLX6AS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BMD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−0.038 (0.005)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1.26E−14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1.31E−04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12132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cg14150774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QSOX2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FVC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0.038 (0.005)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1.99E−12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5.31E−05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4738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cg18883198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TMEM57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LDL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−0.099 (0.016)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2.72E−10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5.22E−06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894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cg01401641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TSHZ3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SBP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0.040 (0.007)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4.25E−09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0.158 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70235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cg01307174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ARPP-21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Worrying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0.025 (0.004)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2.65E−08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0.003 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26068"/>
                  </a:ext>
                </a:extLst>
              </a:tr>
              <a:tr h="28390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cg25313468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REST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FEV1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−0.030 (0.006)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4.86E−8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0.955 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599512"/>
                  </a:ext>
                </a:extLst>
              </a:tr>
              <a:tr h="498744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cg18089426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DLK1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Age at menarche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0.099 (0.019)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9.00E−08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1.09E−04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926628"/>
                  </a:ext>
                </a:extLst>
              </a:tr>
              <a:tr h="498744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cg06070002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PRDX1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Waist-to-hip ratio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0.056 (0.011)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1.08E−07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9.62E−05 </a:t>
                      </a:r>
                      <a:endParaRPr lang="en-GB" sz="16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21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39FD03-F559-49D7-AA52-8BE15776529F}"/>
              </a:ext>
            </a:extLst>
          </p:cNvPr>
          <p:cNvSpPr txBox="1"/>
          <p:nvPr/>
        </p:nvSpPr>
        <p:spPr>
          <a:xfrm>
            <a:off x="3952755" y="1136246"/>
            <a:ext cx="28300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(associated with prenatal smoke in cord blood)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46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Liu, Yang, Wang, Lin, Kang, </a:t>
            </a:r>
            <a:r>
              <a:rPr lang="en-GB" dirty="0" err="1"/>
              <a:t>Jia</a:t>
            </a:r>
            <a:r>
              <a:rPr lang="en-GB" dirty="0"/>
              <a:t>, Ye. </a:t>
            </a:r>
            <a:r>
              <a:rPr lang="en-GB" b="1" dirty="0" err="1"/>
              <a:t>MEpurity</a:t>
            </a:r>
            <a:r>
              <a:rPr lang="en-GB" b="1" dirty="0"/>
              <a:t>: estimating </a:t>
            </a:r>
            <a:r>
              <a:rPr lang="en-GB" b="1" dirty="0" err="1"/>
              <a:t>tumor</a:t>
            </a:r>
            <a:r>
              <a:rPr lang="en-GB" b="1" dirty="0"/>
              <a:t> purity using DNA methylation data</a:t>
            </a:r>
            <a:r>
              <a:rPr lang="en-GB" dirty="0"/>
              <a:t>. Bioinformatics. 31297508</a:t>
            </a:r>
          </a:p>
          <a:p>
            <a:pPr marL="457200" lvl="1" indent="0">
              <a:buNone/>
            </a:pPr>
            <a:r>
              <a:rPr lang="en-GB" dirty="0"/>
              <a:t>“a beta mixture model-based algorithm, to estimate the </a:t>
            </a:r>
            <a:r>
              <a:rPr lang="en-GB" dirty="0" err="1"/>
              <a:t>tumor</a:t>
            </a:r>
            <a:r>
              <a:rPr lang="en-GB" dirty="0"/>
              <a:t> purity based on </a:t>
            </a:r>
            <a:r>
              <a:rPr lang="en-GB" dirty="0" err="1"/>
              <a:t>tumor</a:t>
            </a:r>
            <a:r>
              <a:rPr lang="en-GB" dirty="0"/>
              <a:t>-only Illumina </a:t>
            </a:r>
            <a:r>
              <a:rPr lang="en-GB" dirty="0" err="1"/>
              <a:t>Infinium</a:t>
            </a:r>
            <a:r>
              <a:rPr lang="en-GB" dirty="0"/>
              <a:t> 450k methylation microarray data”</a:t>
            </a:r>
          </a:p>
          <a:p>
            <a:pPr marL="0" indent="0">
              <a:buNone/>
            </a:pPr>
            <a:r>
              <a:rPr lang="en-US" dirty="0"/>
              <a:t>Weber, </a:t>
            </a:r>
            <a:r>
              <a:rPr lang="en-US" dirty="0" err="1"/>
              <a:t>Saelens</a:t>
            </a:r>
            <a:r>
              <a:rPr lang="en-US" dirty="0"/>
              <a:t>, </a:t>
            </a:r>
            <a:r>
              <a:rPr lang="en-US" dirty="0" err="1"/>
              <a:t>Cannoodt</a:t>
            </a:r>
            <a:r>
              <a:rPr lang="en-US" dirty="0"/>
              <a:t>, </a:t>
            </a:r>
            <a:r>
              <a:rPr lang="en-US" dirty="0" err="1"/>
              <a:t>Soneson</a:t>
            </a:r>
            <a:r>
              <a:rPr lang="en-US" dirty="0"/>
              <a:t>, </a:t>
            </a:r>
            <a:r>
              <a:rPr lang="en-US" dirty="0" err="1"/>
              <a:t>Hapfelmeier</a:t>
            </a:r>
            <a:r>
              <a:rPr lang="en-US" dirty="0"/>
              <a:t>, Gardner, </a:t>
            </a:r>
            <a:r>
              <a:rPr lang="en-US" dirty="0" err="1"/>
              <a:t>Boulesteix</a:t>
            </a:r>
            <a:r>
              <a:rPr lang="en-US" dirty="0"/>
              <a:t>, </a:t>
            </a:r>
            <a:r>
              <a:rPr lang="en-US" dirty="0" err="1"/>
              <a:t>Saeys</a:t>
            </a:r>
            <a:r>
              <a:rPr lang="en-US" dirty="0"/>
              <a:t>, Robinson. </a:t>
            </a:r>
            <a:r>
              <a:rPr lang="en-US" b="1" dirty="0"/>
              <a:t>Essential guidelines for computational method benchmarking</a:t>
            </a:r>
            <a:r>
              <a:rPr lang="en-US" dirty="0"/>
              <a:t>. Genome Biol. 31221194</a:t>
            </a:r>
          </a:p>
          <a:p>
            <a:pPr marL="0" indent="0">
              <a:buNone/>
            </a:pPr>
            <a:r>
              <a:rPr lang="en-US" dirty="0"/>
              <a:t>Gomez, Odom, Young, Martin, Liu, Chen, Griswold, Gao, Zhang, Wang. </a:t>
            </a:r>
            <a:r>
              <a:rPr lang="en-US" b="1" dirty="0" err="1"/>
              <a:t>coMethDMR</a:t>
            </a:r>
            <a:r>
              <a:rPr lang="en-US" b="1" dirty="0"/>
              <a:t>: accurate identification of co-methylated and differentially methylated regions in </a:t>
            </a:r>
            <a:r>
              <a:rPr lang="en-US" b="1" dirty="0" err="1"/>
              <a:t>epigenome</a:t>
            </a:r>
            <a:r>
              <a:rPr lang="en-US" b="1" dirty="0"/>
              <a:t>-wide association studies with continuous phenotypes.</a:t>
            </a:r>
            <a:r>
              <a:rPr lang="en-US" dirty="0"/>
              <a:t> Nucleic Acids Res. 31291459</a:t>
            </a:r>
          </a:p>
          <a:p>
            <a:pPr marL="457200" lvl="1" indent="0">
              <a:buNone/>
            </a:pPr>
            <a:r>
              <a:rPr lang="en-GB" dirty="0"/>
              <a:t>“Instead of testing all </a:t>
            </a:r>
            <a:r>
              <a:rPr lang="en-GB" dirty="0" err="1"/>
              <a:t>CpGs</a:t>
            </a:r>
            <a:r>
              <a:rPr lang="en-GB" dirty="0"/>
              <a:t> within a genomic region, </a:t>
            </a:r>
            <a:r>
              <a:rPr lang="en-GB" dirty="0" err="1"/>
              <a:t>coMethDMR</a:t>
            </a:r>
            <a:r>
              <a:rPr lang="en-GB" dirty="0"/>
              <a:t> carries out an additional step that selects co-methylated sub-regions first. Next, </a:t>
            </a:r>
            <a:r>
              <a:rPr lang="en-GB" dirty="0" err="1"/>
              <a:t>coMethDMR</a:t>
            </a:r>
            <a:r>
              <a:rPr lang="en-GB" dirty="0"/>
              <a:t> tests association between methylation levels within the sub-region and phenotype via a random coefficient mixed effects model that models both variations between </a:t>
            </a:r>
            <a:r>
              <a:rPr lang="en-GB" dirty="0" err="1"/>
              <a:t>CpG</a:t>
            </a:r>
            <a:r>
              <a:rPr lang="en-GB" dirty="0"/>
              <a:t> sites within the region and differential methylation simultaneously”</a:t>
            </a:r>
          </a:p>
          <a:p>
            <a:pPr marL="457200" lvl="1" indent="0">
              <a:buNone/>
            </a:pPr>
            <a:r>
              <a:rPr lang="en-US" dirty="0"/>
              <a:t>- Compared to comb-p, </a:t>
            </a:r>
            <a:r>
              <a:rPr lang="en-US" dirty="0" err="1"/>
              <a:t>DMRcate</a:t>
            </a:r>
            <a:r>
              <a:rPr lang="en-US" dirty="0"/>
              <a:t>, </a:t>
            </a:r>
            <a:r>
              <a:rPr lang="en-US" dirty="0" err="1"/>
              <a:t>bumphunter</a:t>
            </a:r>
            <a:r>
              <a:rPr lang="en-US" dirty="0"/>
              <a:t>, </a:t>
            </a:r>
            <a:r>
              <a:rPr lang="en-US" dirty="0" err="1"/>
              <a:t>seqlm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87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Yuan, Xu. </a:t>
            </a:r>
            <a:r>
              <a:rPr lang="en-GB" b="1" dirty="0"/>
              <a:t>Telomerase Reverse Transcriptase (TERT) in Action: Cross-Talking with Epigenetics</a:t>
            </a:r>
            <a:r>
              <a:rPr lang="en-GB" dirty="0"/>
              <a:t>. Int J Mol Sci. 31284662</a:t>
            </a:r>
          </a:p>
          <a:p>
            <a:pPr marL="457200" indent="-457200"/>
            <a:r>
              <a:rPr lang="en-GB" dirty="0" err="1">
                <a:ea typeface="+mn-lt"/>
                <a:cs typeface="+mn-lt"/>
              </a:rPr>
              <a:t>Tert</a:t>
            </a:r>
            <a:r>
              <a:rPr lang="en-GB" dirty="0">
                <a:ea typeface="+mn-lt"/>
                <a:cs typeface="+mn-lt"/>
              </a:rPr>
              <a:t> is normally silent in most cell types </a:t>
            </a:r>
            <a:r>
              <a:rPr lang="en-GB" i="1" dirty="0">
                <a:ea typeface="+mn-lt"/>
                <a:cs typeface="+mn-lt"/>
              </a:rPr>
              <a:t>except</a:t>
            </a:r>
            <a:r>
              <a:rPr lang="en-GB" dirty="0">
                <a:ea typeface="+mn-lt"/>
                <a:cs typeface="+mn-lt"/>
              </a:rPr>
              <a:t> "stem cells, activated lymphocytes, and other highly proliferative cells."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"TERT induction is widespread in human malignant cells"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"TERT/telomerase extends telomere length"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But, TERT/telomerase may participate in other processes.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We discuss:</a:t>
            </a:r>
          </a:p>
          <a:p>
            <a:pPr marL="457200" lvl="1">
              <a:buNone/>
            </a:pPr>
            <a:r>
              <a:rPr lang="en-GB" dirty="0">
                <a:ea typeface="+mn-lt"/>
                <a:cs typeface="+mn-lt"/>
              </a:rPr>
              <a:t>1. "How TERT contributes to epigenetic alterations in physiological processes and cancer"</a:t>
            </a:r>
          </a:p>
          <a:p>
            <a:pPr marL="457200" lvl="1">
              <a:buNone/>
            </a:pPr>
            <a:r>
              <a:rPr lang="en-GB" dirty="0">
                <a:ea typeface="+mn-lt"/>
                <a:cs typeface="+mn-lt"/>
              </a:rPr>
              <a:t>2. "how the aberrant epigenetics in turn facilitate TERT expression and function, eventually promoting cancer either initiation or progression or both."</a:t>
            </a:r>
          </a:p>
          <a:p>
            <a:pPr marL="457200" lvl="1">
              <a:buNone/>
            </a:pPr>
            <a:r>
              <a:rPr lang="en-GB" dirty="0">
                <a:ea typeface="+mn-lt"/>
                <a:cs typeface="+mn-lt"/>
              </a:rPr>
              <a:t>3. "Finally, we briefly discuss clinical implications of the TERT-related methylation"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79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85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Ehrlich. </a:t>
            </a:r>
            <a:r>
              <a:rPr lang="en-GB" b="1" dirty="0"/>
              <a:t>DNA hypermethylation in disease: mechanisms and clinical relevance</a:t>
            </a:r>
            <a:r>
              <a:rPr lang="en-GB" dirty="0"/>
              <a:t>. Epigenetics. 31284823</a:t>
            </a:r>
            <a:endParaRPr lang="en-US"/>
          </a:p>
          <a:p>
            <a:pPr marL="457200" lvl="1">
              <a:buNone/>
            </a:pPr>
            <a:r>
              <a:rPr lang="en-GB" dirty="0">
                <a:cs typeface="Calibri"/>
              </a:rPr>
              <a:t> "</a:t>
            </a:r>
            <a:r>
              <a:rPr lang="en-GB" dirty="0">
                <a:ea typeface="+mn-lt"/>
                <a:cs typeface="+mn-lt"/>
              </a:rPr>
              <a:t>Disease-linked DNA hypermethylation can help drive oncogenesis partly by </a:t>
            </a:r>
          </a:p>
          <a:p>
            <a:pPr marL="914400" lvl="2">
              <a:buNone/>
            </a:pPr>
            <a:r>
              <a:rPr lang="en-GB" dirty="0">
                <a:ea typeface="+mn-lt"/>
                <a:cs typeface="+mn-lt"/>
              </a:rPr>
              <a:t>- its effects on cancer stem cells and by the CpG island methylator phenotype (CIMP); </a:t>
            </a:r>
            <a:endParaRPr lang="en-GB"/>
          </a:p>
          <a:p>
            <a:pPr marL="914400" lvl="2">
              <a:buNone/>
            </a:pPr>
            <a:r>
              <a:rPr lang="en-GB" dirty="0">
                <a:ea typeface="+mn-lt"/>
                <a:cs typeface="+mn-lt"/>
              </a:rPr>
              <a:t>- atherosclerosis by disease-related cell </a:t>
            </a:r>
            <a:r>
              <a:rPr lang="en-GB" dirty="0" err="1">
                <a:ea typeface="+mn-lt"/>
                <a:cs typeface="+mn-lt"/>
              </a:rPr>
              <a:t>transdifferentiation</a:t>
            </a:r>
            <a:r>
              <a:rPr lang="en-GB" dirty="0">
                <a:ea typeface="+mn-lt"/>
                <a:cs typeface="+mn-lt"/>
              </a:rPr>
              <a:t>; </a:t>
            </a:r>
            <a:endParaRPr lang="en-GB">
              <a:ea typeface="+mn-lt"/>
              <a:cs typeface="+mn-lt"/>
            </a:endParaRPr>
          </a:p>
          <a:p>
            <a:pPr marL="914400" lvl="2">
              <a:buNone/>
            </a:pPr>
            <a:r>
              <a:rPr lang="en-GB" dirty="0">
                <a:ea typeface="+mn-lt"/>
                <a:cs typeface="+mn-lt"/>
              </a:rPr>
              <a:t>- autoimmune and neurological diseases through abnormal perturbations of cell memory; and </a:t>
            </a:r>
            <a:endParaRPr lang="en-GB">
              <a:ea typeface="+mn-lt"/>
              <a:cs typeface="+mn-lt"/>
            </a:endParaRPr>
          </a:p>
          <a:p>
            <a:pPr marL="914400" lvl="2">
              <a:buNone/>
            </a:pPr>
            <a:r>
              <a:rPr lang="en-GB" dirty="0">
                <a:ea typeface="+mn-lt"/>
                <a:cs typeface="+mn-lt"/>
              </a:rPr>
              <a:t>- diverse age-associated diseases by age-related accumulation of epigenetic alterations."</a:t>
            </a:r>
            <a:endParaRPr lang="en-GB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AF3464-CB7A-48FF-87DB-A88DF0E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42" y="4649959"/>
            <a:ext cx="6263832" cy="1474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BC1FF-4CF1-41CB-8B15-007713AA99E4}"/>
              </a:ext>
            </a:extLst>
          </p:cNvPr>
          <p:cNvSpPr txBox="1"/>
          <p:nvPr/>
        </p:nvSpPr>
        <p:spPr>
          <a:xfrm>
            <a:off x="7666299" y="4647234"/>
            <a:ext cx="44890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CIMP: Many CpG islands have increasing </a:t>
            </a:r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 levels with age. However, there are additionally, in colorectal cancer, specific CpG islands near </a:t>
            </a:r>
            <a:r>
              <a:rPr lang="en-GB" dirty="0" err="1">
                <a:cs typeface="Calibri"/>
              </a:rPr>
              <a:t>tumor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supressor</a:t>
            </a:r>
            <a:r>
              <a:rPr lang="en-GB" dirty="0">
                <a:cs typeface="Calibri"/>
              </a:rPr>
              <a:t> genes with increased DNA methylation. </a:t>
            </a:r>
          </a:p>
        </p:txBody>
      </p:sp>
    </p:spTree>
    <p:extLst>
      <p:ext uri="{BB962C8B-B14F-4D97-AF65-F5344CB8AC3E}">
        <p14:creationId xmlns:p14="http://schemas.microsoft.com/office/powerpoint/2010/main" val="12329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621-7D08-4F0F-BA2D-85EF9808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Candidate genes for breast cancer detection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93B0-B158-47DB-BF5A-0575B1AB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Downs, Mercado-Rodriguez, </a:t>
            </a:r>
            <a:r>
              <a:rPr lang="en-GB" dirty="0" err="1"/>
              <a:t>Cimino</a:t>
            </a:r>
            <a:r>
              <a:rPr lang="en-GB" dirty="0"/>
              <a:t>-Mathews, Chen, Yuan, Van Den Berg, Cope, Schmitt, </a:t>
            </a:r>
            <a:r>
              <a:rPr lang="en-GB" dirty="0" err="1"/>
              <a:t>Tse</a:t>
            </a:r>
            <a:r>
              <a:rPr lang="en-GB" dirty="0"/>
              <a:t>, Ali, Meir-Levi, </a:t>
            </a:r>
            <a:r>
              <a:rPr lang="en-GB" dirty="0" err="1"/>
              <a:t>Sood</a:t>
            </a:r>
            <a:r>
              <a:rPr lang="en-GB" dirty="0"/>
              <a:t>, Li, Richardson, </a:t>
            </a:r>
            <a:r>
              <a:rPr lang="en-GB" dirty="0" err="1"/>
              <a:t>Mosunjac</a:t>
            </a:r>
            <a:r>
              <a:rPr lang="en-GB" dirty="0"/>
              <a:t>, Rizzo, </a:t>
            </a:r>
            <a:r>
              <a:rPr lang="en-GB" dirty="0" err="1"/>
              <a:t>Tulac</a:t>
            </a:r>
            <a:r>
              <a:rPr lang="en-GB" dirty="0"/>
              <a:t>, </a:t>
            </a:r>
            <a:r>
              <a:rPr lang="en-GB" dirty="0" err="1"/>
              <a:t>Kocmond</a:t>
            </a:r>
            <a:r>
              <a:rPr lang="en-GB" dirty="0"/>
              <a:t>, de Guzman, Lai, </a:t>
            </a:r>
            <a:r>
              <a:rPr lang="en-GB" dirty="0" err="1"/>
              <a:t>Rhees</a:t>
            </a:r>
            <a:r>
              <a:rPr lang="en-GB" dirty="0"/>
              <a:t>, Bates, Wolff, </a:t>
            </a:r>
            <a:r>
              <a:rPr lang="en-GB" dirty="0" err="1"/>
              <a:t>Gabrielson</a:t>
            </a:r>
            <a:r>
              <a:rPr lang="en-GB" dirty="0"/>
              <a:t>, Harvey, </a:t>
            </a:r>
            <a:r>
              <a:rPr lang="en-GB" dirty="0" err="1"/>
              <a:t>Umbricht</a:t>
            </a:r>
            <a:r>
              <a:rPr lang="en-GB" dirty="0"/>
              <a:t>, Visvanathan, </a:t>
            </a:r>
            <a:r>
              <a:rPr lang="en-GB" dirty="0" err="1"/>
              <a:t>Fackler</a:t>
            </a:r>
            <a:r>
              <a:rPr lang="en-GB" dirty="0"/>
              <a:t>, </a:t>
            </a:r>
            <a:r>
              <a:rPr lang="en-GB" dirty="0" err="1"/>
              <a:t>Sukumar</a:t>
            </a:r>
            <a:r>
              <a:rPr lang="en-GB" dirty="0"/>
              <a:t>. </a:t>
            </a:r>
            <a:r>
              <a:rPr lang="en-GB" b="1" dirty="0"/>
              <a:t>DNA Methylation Markers for Breast Cancer Detection in the Developing World</a:t>
            </a:r>
            <a:r>
              <a:rPr lang="en-GB" dirty="0"/>
              <a:t>. </a:t>
            </a:r>
            <a:r>
              <a:rPr lang="en-GB" dirty="0" err="1"/>
              <a:t>Clin</a:t>
            </a:r>
            <a:r>
              <a:rPr lang="en-GB" dirty="0"/>
              <a:t>. Cancer Res. 31300453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GB" dirty="0"/>
              <a:t>"Two case-control studies were conducted comparing cancer and benign breast tissue identified from clinical repositories in the U.S., China, and South Africa for marker selection/training (N=226) and testing (N=246). Twenty-five methylated markers were assayed ... In the independent test cohort, this panel yielded an AUC of 0.937 (95% CI = 0.900-0.970)"</a:t>
            </a:r>
          </a:p>
        </p:txBody>
      </p:sp>
    </p:spTree>
    <p:extLst>
      <p:ext uri="{BB962C8B-B14F-4D97-AF65-F5344CB8AC3E}">
        <p14:creationId xmlns:p14="http://schemas.microsoft.com/office/powerpoint/2010/main" val="162186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Phenoage</a:t>
            </a:r>
            <a:r>
              <a:rPr lang="en-US" dirty="0">
                <a:cs typeface="Calibri Light"/>
              </a:rPr>
              <a:t> and smoking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Yang, Gao, Just, </a:t>
            </a:r>
            <a:r>
              <a:rPr lang="en-GB" dirty="0" err="1"/>
              <a:t>Colicino</a:t>
            </a:r>
            <a:r>
              <a:rPr lang="en-GB" dirty="0"/>
              <a:t>, Wang, </a:t>
            </a:r>
            <a:r>
              <a:rPr lang="en-GB" dirty="0" err="1"/>
              <a:t>Coull</a:t>
            </a:r>
            <a:r>
              <a:rPr lang="en-GB" dirty="0"/>
              <a:t>, </a:t>
            </a:r>
            <a:r>
              <a:rPr lang="en-GB" dirty="0" err="1"/>
              <a:t>Hou</a:t>
            </a:r>
            <a:r>
              <a:rPr lang="en-GB" dirty="0"/>
              <a:t>, Zheng, </a:t>
            </a:r>
            <a:r>
              <a:rPr lang="en-GB" dirty="0" err="1"/>
              <a:t>Vokonas</a:t>
            </a:r>
            <a:r>
              <a:rPr lang="en-GB" dirty="0"/>
              <a:t>, Schwartz, </a:t>
            </a:r>
            <a:r>
              <a:rPr lang="en-GB" dirty="0" err="1"/>
              <a:t>Baccarelli</a:t>
            </a:r>
            <a:r>
              <a:rPr lang="en-GB" dirty="0"/>
              <a:t>. </a:t>
            </a:r>
            <a:r>
              <a:rPr lang="en-GB" b="1" dirty="0"/>
              <a:t>Smoking-Related DNA Methylation is Associated with DNA Methylation Phenotypic Age Acceleration: The Veterans Affairs Normative Aging Study.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J Environ Res Public Health. 31277270</a:t>
            </a:r>
          </a:p>
          <a:p>
            <a:pPr marL="457200" lvl="1" indent="0">
              <a:buNone/>
            </a:pPr>
            <a:r>
              <a:rPr lang="en-US" dirty="0"/>
              <a:t>n=692</a:t>
            </a:r>
          </a:p>
          <a:p>
            <a:pPr marL="457200" lvl="1" indent="0">
              <a:buNone/>
            </a:pPr>
            <a:r>
              <a:rPr lang="en-US" dirty="0"/>
              <a:t>Yes, </a:t>
            </a:r>
            <a:r>
              <a:rPr lang="en-US" dirty="0" err="1"/>
              <a:t>PhenoAge</a:t>
            </a:r>
            <a:r>
              <a:rPr lang="en-US" dirty="0"/>
              <a:t> is associated with smoking, unlike Horvath’s </a:t>
            </a:r>
            <a:r>
              <a:rPr lang="en-US" dirty="0" err="1"/>
              <a:t>DNAm</a:t>
            </a:r>
            <a:r>
              <a:rPr lang="en-US" dirty="0"/>
              <a:t> 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Neutrophil/Lymphocyte Ratio and brain cancer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Brenner, </a:t>
            </a:r>
            <a:r>
              <a:rPr lang="en-GB" dirty="0" err="1"/>
              <a:t>Friger</a:t>
            </a:r>
            <a:r>
              <a:rPr lang="en-GB" dirty="0"/>
              <a:t>, Geffen, </a:t>
            </a:r>
            <a:r>
              <a:rPr lang="en-GB" dirty="0" err="1"/>
              <a:t>Kaisman-Elbaz</a:t>
            </a:r>
            <a:r>
              <a:rPr lang="en-GB" dirty="0"/>
              <a:t>, </a:t>
            </a:r>
            <a:r>
              <a:rPr lang="en-GB" dirty="0" err="1"/>
              <a:t>Lavrenkov</a:t>
            </a:r>
            <a:r>
              <a:rPr lang="en-GB" dirty="0"/>
              <a:t>. </a:t>
            </a:r>
            <a:r>
              <a:rPr lang="en-GB" b="1" dirty="0"/>
              <a:t>The Prognostic Value of the </a:t>
            </a:r>
            <a:r>
              <a:rPr lang="en-GB" b="1" dirty="0" err="1"/>
              <a:t>Pretreatment</a:t>
            </a:r>
            <a:r>
              <a:rPr lang="en-GB" b="1" dirty="0"/>
              <a:t> Neutrophil/Lymphocyte Ratio in Patients with </a:t>
            </a:r>
            <a:r>
              <a:rPr lang="en-GB" b="1" u="sng" dirty="0"/>
              <a:t>Glioblastoma </a:t>
            </a:r>
            <a:r>
              <a:rPr lang="en-GB" b="1" u="sng" dirty="0" err="1"/>
              <a:t>Multiforme</a:t>
            </a:r>
            <a:r>
              <a:rPr lang="en-GB" b="1" u="sng" dirty="0"/>
              <a:t> Brain </a:t>
            </a:r>
            <a:r>
              <a:rPr lang="en-GB" b="1" u="sng" dirty="0" err="1"/>
              <a:t>Tumors</a:t>
            </a:r>
            <a:r>
              <a:rPr lang="en-GB" b="1" dirty="0"/>
              <a:t>: A Retrospective Cohort Study of Patients Treated with Combined Modality Surgery</a:t>
            </a:r>
            <a:r>
              <a:rPr lang="en-GB" dirty="0"/>
              <a:t>, Radiation Therapy, and </a:t>
            </a:r>
            <a:r>
              <a:rPr lang="en-GB" dirty="0" err="1"/>
              <a:t>Temozolomide</a:t>
            </a:r>
            <a:r>
              <a:rPr lang="en-GB" dirty="0"/>
              <a:t> Chemotherapy. Oncology. 31288238</a:t>
            </a:r>
          </a:p>
          <a:p>
            <a:pPr marL="457200" lvl="1" indent="0">
              <a:buNone/>
            </a:pPr>
            <a:r>
              <a:rPr lang="en-GB" dirty="0"/>
              <a:t>n=89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dirty="0" err="1"/>
              <a:t>pretreatment</a:t>
            </a:r>
            <a:r>
              <a:rPr lang="en-GB" dirty="0"/>
              <a:t> NLR was not prognostic"</a:t>
            </a:r>
          </a:p>
        </p:txBody>
      </p:sp>
    </p:spTree>
    <p:extLst>
      <p:ext uri="{BB962C8B-B14F-4D97-AF65-F5344CB8AC3E}">
        <p14:creationId xmlns:p14="http://schemas.microsoft.com/office/powerpoint/2010/main" val="27221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methylation and social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Laubach, Faulk, </a:t>
            </a:r>
            <a:r>
              <a:rPr lang="en-GB" dirty="0" err="1"/>
              <a:t>Dolinoy</a:t>
            </a:r>
            <a:r>
              <a:rPr lang="en-GB" dirty="0"/>
              <a:t>, Montrose, Jones, Ray, </a:t>
            </a:r>
            <a:r>
              <a:rPr lang="en-GB" dirty="0" err="1"/>
              <a:t>Pioon</a:t>
            </a:r>
            <a:r>
              <a:rPr lang="en-GB" dirty="0"/>
              <a:t>, </a:t>
            </a:r>
            <a:r>
              <a:rPr lang="en-GB" dirty="0" err="1"/>
              <a:t>Holekamp</a:t>
            </a:r>
            <a:r>
              <a:rPr lang="en-GB" dirty="0"/>
              <a:t>. </a:t>
            </a:r>
            <a:r>
              <a:rPr lang="en-GB" b="1" dirty="0"/>
              <a:t>Early life social and ecological determinants of global DNA methylation in wild spotted hyenas</a:t>
            </a:r>
            <a:r>
              <a:rPr lang="en-GB" dirty="0"/>
              <a:t>. Mol. Ecol. 31291495</a:t>
            </a:r>
            <a:endParaRPr lang="en-US" dirty="0"/>
          </a:p>
          <a:p>
            <a:pPr lvl="1"/>
            <a:r>
              <a:rPr lang="en-GB" dirty="0"/>
              <a:t>"maternal rank, anthropogenic disturbance, and prey availability early in life are associated with later life global DNA methylation"</a:t>
            </a:r>
            <a:endParaRPr lang="en-GB" dirty="0">
              <a:cs typeface="Calibri" panose="020F0502020204030204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2.75% global methylation in offspring of high and low rank mothers</a:t>
            </a:r>
          </a:p>
        </p:txBody>
      </p:sp>
    </p:spTree>
    <p:extLst>
      <p:ext uri="{BB962C8B-B14F-4D97-AF65-F5344CB8AC3E}">
        <p14:creationId xmlns:p14="http://schemas.microsoft.com/office/powerpoint/2010/main" val="292344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pollution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Sayols-Baixeras</a:t>
            </a:r>
            <a:r>
              <a:rPr lang="en-GB" dirty="0"/>
              <a:t>, Fernandez-</a:t>
            </a:r>
            <a:r>
              <a:rPr lang="en-GB" dirty="0" err="1"/>
              <a:t>Sanles</a:t>
            </a:r>
            <a:r>
              <a:rPr lang="en-GB" dirty="0"/>
              <a:t>, Prats-Uribe, </a:t>
            </a:r>
            <a:r>
              <a:rPr lang="en-GB" dirty="0" err="1"/>
              <a:t>Subirana</a:t>
            </a:r>
            <a:r>
              <a:rPr lang="en-GB" dirty="0"/>
              <a:t>, </a:t>
            </a:r>
            <a:r>
              <a:rPr lang="en-GB" dirty="0" err="1"/>
              <a:t>Plusquin</a:t>
            </a:r>
            <a:r>
              <a:rPr lang="en-GB" dirty="0"/>
              <a:t>, </a:t>
            </a:r>
            <a:r>
              <a:rPr lang="en-GB" dirty="0" err="1"/>
              <a:t>Kanzli</a:t>
            </a:r>
            <a:r>
              <a:rPr lang="en-GB" dirty="0"/>
              <a:t>, </a:t>
            </a:r>
            <a:r>
              <a:rPr lang="en-GB" dirty="0" err="1"/>
              <a:t>Marrugat</a:t>
            </a:r>
            <a:r>
              <a:rPr lang="en-GB" dirty="0"/>
              <a:t>, </a:t>
            </a:r>
            <a:r>
              <a:rPr lang="en-GB" dirty="0" err="1"/>
              <a:t>Basagana</a:t>
            </a:r>
            <a:r>
              <a:rPr lang="en-GB" dirty="0"/>
              <a:t>, </a:t>
            </a:r>
            <a:r>
              <a:rPr lang="en-GB" dirty="0" err="1"/>
              <a:t>Elosua</a:t>
            </a:r>
            <a:r>
              <a:rPr lang="en-GB" dirty="0"/>
              <a:t>. </a:t>
            </a:r>
            <a:r>
              <a:rPr lang="en-GB" b="1" dirty="0"/>
              <a:t>Association between long-term air pollution exposure and DNA methylation: The REGICOR study</a:t>
            </a:r>
            <a:r>
              <a:rPr lang="en-GB" dirty="0"/>
              <a:t>. Environ. Res. 31260916</a:t>
            </a:r>
          </a:p>
          <a:p>
            <a:pPr lvl="1"/>
            <a:r>
              <a:rPr lang="en-US" dirty="0"/>
              <a:t>N=630 discovery (REGICOR)</a:t>
            </a:r>
          </a:p>
          <a:p>
            <a:pPr lvl="1"/>
            <a:r>
              <a:rPr lang="en-US" dirty="0"/>
              <a:t>N=454 validation (EPIC-Italy)</a:t>
            </a:r>
          </a:p>
          <a:p>
            <a:pPr lvl="1"/>
            <a:r>
              <a:rPr lang="en-GB" dirty="0"/>
              <a:t>"NOX, NO2, PM10, PM2.5, </a:t>
            </a:r>
            <a:r>
              <a:rPr lang="en-GB" dirty="0" err="1"/>
              <a:t>PMcoarse</a:t>
            </a:r>
            <a:r>
              <a:rPr lang="en-GB" dirty="0"/>
              <a:t>, traffic intensity and traffic load exposure were measured”</a:t>
            </a:r>
          </a:p>
          <a:p>
            <a:pPr lvl="1"/>
            <a:r>
              <a:rPr lang="en-GB" dirty="0"/>
              <a:t>“Neither new genomic loci associated with long-term air pollution were identified, nor previously identified loci were replicated."</a:t>
            </a:r>
          </a:p>
        </p:txBody>
      </p:sp>
    </p:spTree>
    <p:extLst>
      <p:ext uri="{BB962C8B-B14F-4D97-AF65-F5344CB8AC3E}">
        <p14:creationId xmlns:p14="http://schemas.microsoft.com/office/powerpoint/2010/main" val="63348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in non-peripheral tissues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Ho, Winham, </a:t>
            </a:r>
            <a:r>
              <a:rPr lang="en-GB" dirty="0" err="1"/>
              <a:t>Armasu</a:t>
            </a:r>
            <a:r>
              <a:rPr lang="en-GB" dirty="0"/>
              <a:t>, Blacker, </a:t>
            </a:r>
            <a:r>
              <a:rPr lang="en-GB" dirty="0" err="1"/>
              <a:t>Millischer</a:t>
            </a:r>
            <a:r>
              <a:rPr lang="en-GB" dirty="0"/>
              <a:t>, </a:t>
            </a:r>
            <a:r>
              <a:rPr lang="en-GB" dirty="0" err="1"/>
              <a:t>Lavebratt</a:t>
            </a:r>
            <a:r>
              <a:rPr lang="en-GB" dirty="0"/>
              <a:t>, Overholser, </a:t>
            </a:r>
            <a:r>
              <a:rPr lang="en-GB" dirty="0" err="1"/>
              <a:t>Jurjus</a:t>
            </a:r>
            <a:r>
              <a:rPr lang="en-GB" dirty="0"/>
              <a:t>, Dieter, Mahajan, </a:t>
            </a:r>
            <a:r>
              <a:rPr lang="en-GB" dirty="0" err="1"/>
              <a:t>Rajkowska</a:t>
            </a:r>
            <a:r>
              <a:rPr lang="en-GB" dirty="0"/>
              <a:t>, </a:t>
            </a:r>
            <a:r>
              <a:rPr lang="en-GB" dirty="0" err="1"/>
              <a:t>Vallender</a:t>
            </a:r>
            <a:r>
              <a:rPr lang="en-GB" dirty="0"/>
              <a:t>, </a:t>
            </a:r>
            <a:r>
              <a:rPr lang="en-GB" dirty="0" err="1"/>
              <a:t>Stockmeier</a:t>
            </a:r>
            <a:r>
              <a:rPr lang="en-GB" dirty="0"/>
              <a:t>, Robertson, Frye, Choi, </a:t>
            </a:r>
            <a:r>
              <a:rPr lang="en-GB" dirty="0" err="1"/>
              <a:t>Veldic</a:t>
            </a:r>
            <a:r>
              <a:rPr lang="en-GB" dirty="0"/>
              <a:t>. </a:t>
            </a:r>
            <a:r>
              <a:rPr lang="en-GB" b="1" dirty="0"/>
              <a:t>Genome-wide DNA </a:t>
            </a:r>
            <a:r>
              <a:rPr lang="en-GB" b="1" dirty="0" err="1"/>
              <a:t>methylomic</a:t>
            </a:r>
            <a:r>
              <a:rPr lang="en-GB" b="1" dirty="0"/>
              <a:t> differences between dorsolateral prefrontal and temporal pole cortices of bipolar disorder</a:t>
            </a:r>
            <a:r>
              <a:rPr lang="en-GB" dirty="0"/>
              <a:t>. J </a:t>
            </a:r>
            <a:r>
              <a:rPr lang="en-GB" dirty="0" err="1"/>
              <a:t>Psychiatr</a:t>
            </a:r>
            <a:r>
              <a:rPr lang="en-GB" dirty="0"/>
              <a:t> Res. 31279243</a:t>
            </a:r>
            <a:endParaRPr lang="en-US" dirty="0"/>
          </a:p>
          <a:p>
            <a:pPr lvl="1"/>
            <a:r>
              <a:rPr lang="en-GB" dirty="0"/>
              <a:t>“20 BD, ten major depression (MDD), and ten control age-and-sex-matched subjects.”</a:t>
            </a:r>
          </a:p>
          <a:p>
            <a:pPr lvl="1"/>
            <a:r>
              <a:rPr lang="en-US" dirty="0"/>
              <a:t>No associations with BD survived adjustment for multiple tests.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Cardenas, </a:t>
            </a:r>
            <a:r>
              <a:rPr lang="en-US" dirty="0" err="1"/>
              <a:t>Sordillo</a:t>
            </a:r>
            <a:r>
              <a:rPr lang="en-US" dirty="0"/>
              <a:t>, </a:t>
            </a:r>
            <a:r>
              <a:rPr lang="en-US" dirty="0" err="1"/>
              <a:t>Rifas-Shiman</a:t>
            </a:r>
            <a:r>
              <a:rPr lang="en-US" dirty="0"/>
              <a:t>, Chung, Liang, Coull, </a:t>
            </a:r>
            <a:r>
              <a:rPr lang="en-US" dirty="0" err="1"/>
              <a:t>Hivert</a:t>
            </a:r>
            <a:r>
              <a:rPr lang="en-US" dirty="0"/>
              <a:t>, Lai, Forno, Celedon, </a:t>
            </a:r>
            <a:r>
              <a:rPr lang="en-US" dirty="0" err="1"/>
              <a:t>Litonjua</a:t>
            </a:r>
            <a:r>
              <a:rPr lang="en-US" dirty="0"/>
              <a:t>, Brennan, </a:t>
            </a:r>
            <a:r>
              <a:rPr lang="en-US" dirty="0" err="1"/>
              <a:t>DeMeo</a:t>
            </a:r>
            <a:r>
              <a:rPr lang="en-US" dirty="0"/>
              <a:t>, </a:t>
            </a:r>
            <a:r>
              <a:rPr lang="en-US" dirty="0" err="1"/>
              <a:t>Baccarelli</a:t>
            </a:r>
            <a:r>
              <a:rPr lang="en-US" dirty="0"/>
              <a:t>, Oken, Gold. </a:t>
            </a:r>
            <a:r>
              <a:rPr lang="en-US" b="1" dirty="0"/>
              <a:t>The nasal methylome as a biomarker of asthma and airway inflammation in children</a:t>
            </a:r>
            <a:r>
              <a:rPr lang="en-US" dirty="0"/>
              <a:t>. Nat Commun. 31300640</a:t>
            </a:r>
          </a:p>
          <a:p>
            <a:pPr lvl="1"/>
            <a:r>
              <a:rPr lang="en-US" dirty="0"/>
              <a:t>"we collect nasal swabs from the anterior nares of 547 children (mean-age 12.9 y)”</a:t>
            </a:r>
          </a:p>
          <a:p>
            <a:pPr lvl="1"/>
            <a:r>
              <a:rPr lang="en-US" dirty="0"/>
              <a:t>EWAS of “current asthma, allergen sensitization, allergic rhinitis, fractional exhaled nitric oxide (</a:t>
            </a:r>
            <a:r>
              <a:rPr lang="en-US" dirty="0" err="1"/>
              <a:t>FeNO</a:t>
            </a:r>
            <a:r>
              <a:rPr lang="en-US" dirty="0"/>
              <a:t>) and lung function.”</a:t>
            </a:r>
          </a:p>
          <a:p>
            <a:pPr lvl="1"/>
            <a:r>
              <a:rPr lang="en-US" dirty="0"/>
              <a:t>“asthma (285-CpGs), </a:t>
            </a:r>
            <a:r>
              <a:rPr lang="en-US" dirty="0" err="1"/>
              <a:t>FeNO</a:t>
            </a:r>
            <a:r>
              <a:rPr lang="en-US" dirty="0"/>
              <a:t> (8,372-CpGs; 191-DMRs), total </a:t>
            </a:r>
            <a:r>
              <a:rPr lang="en-US" dirty="0" err="1"/>
              <a:t>IgE</a:t>
            </a:r>
            <a:r>
              <a:rPr lang="en-US" dirty="0"/>
              <a:t> (3-CpGs; 3-DMRs), environment </a:t>
            </a:r>
            <a:r>
              <a:rPr lang="en-US" dirty="0" err="1"/>
              <a:t>IgE</a:t>
            </a:r>
            <a:r>
              <a:rPr lang="en-US" dirty="0"/>
              <a:t> (17-CpGs; 4-DMRs), allergic asthma (1,235-CpGs; 7-DMRs) and bronchodilator response (130-CpGs).”</a:t>
            </a:r>
          </a:p>
        </p:txBody>
      </p:sp>
    </p:spTree>
    <p:extLst>
      <p:ext uri="{BB962C8B-B14F-4D97-AF65-F5344CB8AC3E}">
        <p14:creationId xmlns:p14="http://schemas.microsoft.com/office/powerpoint/2010/main" val="35438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E501-1FBB-4AF4-AB59-8D8D3E7C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Multiple cell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931D-354E-48A4-BC92-2E1A287C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Bradford, Nair, Statham, van Dijk, Peters, Anwar, French, von </a:t>
            </a:r>
            <a:r>
              <a:rPr lang="en-GB" dirty="0" err="1">
                <a:cs typeface="Calibri"/>
              </a:rPr>
              <a:t>Martels</a:t>
            </a:r>
            <a:r>
              <a:rPr lang="en-GB" dirty="0">
                <a:cs typeface="Calibri"/>
              </a:rPr>
              <a:t>, Sutcliffe, </a:t>
            </a:r>
            <a:r>
              <a:rPr lang="en-GB" dirty="0" err="1">
                <a:cs typeface="Calibri"/>
              </a:rPr>
              <a:t>Maddugoda</a:t>
            </a:r>
            <a:r>
              <a:rPr lang="en-GB" dirty="0">
                <a:cs typeface="Calibri"/>
              </a:rPr>
              <a:t>, </a:t>
            </a:r>
            <a:r>
              <a:rPr lang="en-GB" dirty="0" err="1">
                <a:cs typeface="Calibri"/>
              </a:rPr>
              <a:t>Peranec</a:t>
            </a:r>
            <a:r>
              <a:rPr lang="en-GB" dirty="0">
                <a:cs typeface="Calibri"/>
              </a:rPr>
              <a:t>, </a:t>
            </a:r>
            <a:r>
              <a:rPr lang="en-GB" dirty="0" err="1">
                <a:cs typeface="Calibri"/>
              </a:rPr>
              <a:t>Varinli</a:t>
            </a:r>
            <a:r>
              <a:rPr lang="en-GB" dirty="0">
                <a:cs typeface="Calibri"/>
              </a:rPr>
              <a:t>, Arnoldy, Buckley, Ross, </a:t>
            </a:r>
            <a:r>
              <a:rPr lang="en-GB" dirty="0" err="1">
                <a:cs typeface="Calibri"/>
              </a:rPr>
              <a:t>Zotenko</a:t>
            </a:r>
            <a:r>
              <a:rPr lang="en-GB" dirty="0">
                <a:cs typeface="Calibri"/>
              </a:rPr>
              <a:t>, Song, </a:t>
            </a:r>
            <a:r>
              <a:rPr lang="en-GB" dirty="0" err="1">
                <a:cs typeface="Calibri"/>
              </a:rPr>
              <a:t>Stirzaker</a:t>
            </a:r>
            <a:r>
              <a:rPr lang="en-GB" dirty="0">
                <a:cs typeface="Calibri"/>
              </a:rPr>
              <a:t>, Bauer, Qu, Swarbrick, </a:t>
            </a:r>
            <a:r>
              <a:rPr lang="en-GB" dirty="0" err="1">
                <a:cs typeface="Calibri"/>
              </a:rPr>
              <a:t>Lutgers</a:t>
            </a:r>
            <a:r>
              <a:rPr lang="en-GB" dirty="0">
                <a:cs typeface="Calibri"/>
              </a:rPr>
              <a:t>, Lord, Samaras, Molloy, Clark</a:t>
            </a:r>
            <a:r>
              <a:rPr lang="en-GB" b="1" dirty="0">
                <a:cs typeface="Calibri"/>
              </a:rPr>
              <a:t>. Methylome and transcriptome maps of human visceral and subcutaneous adipocytes reveal key epigenetic differences at developmental genes</a:t>
            </a:r>
            <a:r>
              <a:rPr lang="en-GB" dirty="0">
                <a:cs typeface="Calibri"/>
              </a:rPr>
              <a:t>. Sci Rep. 31266983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sz="2800" dirty="0">
                <a:cs typeface="Calibri"/>
              </a:rPr>
              <a:t>"we characterised transcriptomes and methylomes of isolated adipocytes from matched SA and VA tissues of individuals with normal BMI to identify epigenetic differences and their contribution to cell type and depot-specific function.“</a:t>
            </a:r>
            <a:endParaRPr lang="en-GB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Mendizabal, Berto, Usui, </a:t>
            </a:r>
            <a:r>
              <a:rPr lang="en-GB" dirty="0" err="1">
                <a:ea typeface="+mn-lt"/>
                <a:cs typeface="+mn-lt"/>
              </a:rPr>
              <a:t>Toriumi</a:t>
            </a:r>
            <a:r>
              <a:rPr lang="en-GB" dirty="0">
                <a:ea typeface="+mn-lt"/>
                <a:cs typeface="+mn-lt"/>
              </a:rPr>
              <a:t>, Chatterjee, Douglas, Huh, </a:t>
            </a:r>
            <a:r>
              <a:rPr lang="en-GB" dirty="0" err="1">
                <a:ea typeface="+mn-lt"/>
                <a:cs typeface="+mn-lt"/>
              </a:rPr>
              <a:t>Jeong</a:t>
            </a:r>
            <a:r>
              <a:rPr lang="en-GB" dirty="0">
                <a:ea typeface="+mn-lt"/>
                <a:cs typeface="+mn-lt"/>
              </a:rPr>
              <a:t>, Layman, Tamminga, Preuss, Konopka, Yi. </a:t>
            </a:r>
            <a:r>
              <a:rPr lang="en-GB" b="1" dirty="0">
                <a:ea typeface="+mn-lt"/>
                <a:cs typeface="+mn-lt"/>
              </a:rPr>
              <a:t>Cell type-specific epigenetic links to schizophrenia risk in the brain</a:t>
            </a:r>
            <a:r>
              <a:rPr lang="en-GB" dirty="0">
                <a:ea typeface="+mn-lt"/>
                <a:cs typeface="+mn-lt"/>
              </a:rPr>
              <a:t>. Genome Biol. 31288836</a:t>
            </a:r>
            <a:endParaRPr lang="en-GB" dirty="0"/>
          </a:p>
          <a:p>
            <a:pPr marL="971550" lvl="1" indent="-285750">
              <a:buFont typeface="Arial"/>
            </a:pPr>
            <a:r>
              <a:rPr lang="en-GB" sz="2800" dirty="0">
                <a:ea typeface="+mn-lt"/>
                <a:cs typeface="+mn-lt"/>
              </a:rPr>
              <a:t>"whole-genome methylomes (N = 95) and transcriptomes (N = 89) from neurons and oligodendrocytes". </a:t>
            </a:r>
            <a:endParaRPr lang="en-US" sz="2800" dirty="0"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r>
              <a:rPr lang="en-GB" sz="2800" dirty="0">
                <a:ea typeface="+mn-lt"/>
                <a:cs typeface="+mn-lt"/>
              </a:rPr>
              <a:t>Identified </a:t>
            </a:r>
            <a:r>
              <a:rPr lang="en-GB" sz="2800" dirty="0" err="1">
                <a:ea typeface="+mn-lt"/>
                <a:cs typeface="+mn-lt"/>
              </a:rPr>
              <a:t>DNAm</a:t>
            </a:r>
            <a:r>
              <a:rPr lang="en-GB" sz="2800" dirty="0">
                <a:ea typeface="+mn-lt"/>
                <a:cs typeface="+mn-lt"/>
              </a:rPr>
              <a:t> differences between schizophrenia and controls at FDR &lt; 0.2: 60 in </a:t>
            </a:r>
            <a:r>
              <a:rPr lang="en-GB" sz="2800" dirty="0" err="1">
                <a:ea typeface="+mn-lt"/>
                <a:cs typeface="+mn-lt"/>
              </a:rPr>
              <a:t>NeuN</a:t>
            </a:r>
            <a:r>
              <a:rPr lang="en-GB" sz="2800" dirty="0">
                <a:ea typeface="+mn-lt"/>
                <a:cs typeface="+mn-lt"/>
              </a:rPr>
              <a:t>+ and 201 in OLIG2+.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30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microRNAs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Huan, Mendelson, </a:t>
            </a:r>
            <a:r>
              <a:rPr lang="en-GB" dirty="0" err="1"/>
              <a:t>Joehanes</a:t>
            </a:r>
            <a:r>
              <a:rPr lang="en-GB" dirty="0"/>
              <a:t>, Yao, Liu, Song, Bhattacharya, Rong, </a:t>
            </a:r>
            <a:r>
              <a:rPr lang="en-GB" dirty="0" err="1"/>
              <a:t>Tanriverdi</a:t>
            </a:r>
            <a:r>
              <a:rPr lang="en-GB" dirty="0"/>
              <a:t>, Keefe, </a:t>
            </a:r>
            <a:r>
              <a:rPr lang="en-GB" dirty="0" err="1"/>
              <a:t>Murabito</a:t>
            </a:r>
            <a:r>
              <a:rPr lang="en-GB" dirty="0"/>
              <a:t>, Courchesne, Larson, Freedman, Levy. </a:t>
            </a:r>
            <a:r>
              <a:rPr lang="en-GB" b="1" dirty="0"/>
              <a:t>Epigenome-wide association study of DNA methylation and microRNA expression highlights novel pathways for human complex traits</a:t>
            </a:r>
            <a:r>
              <a:rPr lang="en-GB" dirty="0"/>
              <a:t>. Epigenetics. 31282290</a:t>
            </a:r>
            <a:endParaRPr lang="en-US" dirty="0"/>
          </a:p>
          <a:p>
            <a:pPr lvl="1"/>
            <a:r>
              <a:rPr lang="en-GB" dirty="0"/>
              <a:t>283 miRNAs and </a:t>
            </a:r>
            <a:r>
              <a:rPr lang="en-GB" dirty="0" err="1"/>
              <a:t>DNAm</a:t>
            </a:r>
            <a:r>
              <a:rPr lang="en-GB" dirty="0"/>
              <a:t> at 450K CpG sites in whole blood</a:t>
            </a:r>
          </a:p>
          <a:p>
            <a:pPr lvl="1"/>
            <a:r>
              <a:rPr lang="en-GB" dirty="0"/>
              <a:t>N=3565 individuals</a:t>
            </a:r>
            <a:br>
              <a:rPr lang="en-GB" dirty="0"/>
            </a:br>
            <a:r>
              <a:rPr lang="en-GB" dirty="0"/>
              <a:t>227 </a:t>
            </a:r>
            <a:r>
              <a:rPr lang="en-GB" dirty="0" err="1"/>
              <a:t>CpGs</a:t>
            </a:r>
            <a:r>
              <a:rPr lang="en-GB" dirty="0"/>
              <a:t> associated with the expression of 40 nearby miRNAs </a:t>
            </a:r>
          </a:p>
          <a:p>
            <a:pPr lvl="1"/>
            <a:r>
              <a:rPr lang="en-GB" dirty="0"/>
              <a:t>91 independent CpG sites at r2&lt;0.2 </a:t>
            </a:r>
          </a:p>
          <a:p>
            <a:pPr lvl="1"/>
            <a:r>
              <a:rPr lang="en-GB" dirty="0"/>
              <a:t>Bidirectional Mendelian randomization (MR) analysis identified 58 CpG/miRNA pairs where </a:t>
            </a:r>
            <a:r>
              <a:rPr lang="en-GB" dirty="0" err="1"/>
              <a:t>DNAm</a:t>
            </a:r>
            <a:r>
              <a:rPr lang="en-GB" dirty="0"/>
              <a:t> causes miRNA but not the reverse</a:t>
            </a:r>
          </a:p>
          <a:p>
            <a:pPr lvl="1"/>
            <a:r>
              <a:rPr lang="en-GB" dirty="0">
                <a:cs typeface="Calibri"/>
              </a:rPr>
              <a:t>Data available from </a:t>
            </a:r>
            <a:r>
              <a:rPr lang="en-GB" dirty="0" err="1">
                <a:cs typeface="Calibri"/>
              </a:rPr>
              <a:t>dbGaP</a:t>
            </a:r>
          </a:p>
        </p:txBody>
      </p:sp>
    </p:spTree>
    <p:extLst>
      <p:ext uri="{BB962C8B-B14F-4D97-AF65-F5344CB8AC3E}">
        <p14:creationId xmlns:p14="http://schemas.microsoft.com/office/powerpoint/2010/main" val="94858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98718C-6DBE-4854-AC4B-6286906437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437daf8-e155-4260-9992-e8434af7a544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58AD07-B5C6-4B4B-8A63-12AF3A4AE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F794F-C43D-47B3-A301-CF1D277340B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1326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Epigenetics update July 15, 2019</vt:lpstr>
      <vt:lpstr>Candidate genes for breast cancer detection</vt:lpstr>
      <vt:lpstr>Phenoage and smoking</vt:lpstr>
      <vt:lpstr>Neutrophil/Lymphocyte Ratio and brain cancer</vt:lpstr>
      <vt:lpstr>Global methylation and social factors</vt:lpstr>
      <vt:lpstr>EWAS of pollution</vt:lpstr>
      <vt:lpstr>EWAS in non-peripheral tissues</vt:lpstr>
      <vt:lpstr>Multiple cell types</vt:lpstr>
      <vt:lpstr>EWAS of microRNAs</vt:lpstr>
      <vt:lpstr>EWAS with two-sample MR</vt:lpstr>
      <vt:lpstr>Wiklund et al: 69 CpG sites and 106 diseases</vt:lpstr>
      <vt:lpstr>Richardson et al: 412 CpG sites and 643 complex traits</vt:lpstr>
      <vt:lpstr>Methods</vt:lpstr>
      <vt:lpstr>Reviews</vt:lpstr>
      <vt:lpstr>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250</cp:revision>
  <dcterms:created xsi:type="dcterms:W3CDTF">2013-07-15T20:26:40Z</dcterms:created>
  <dcterms:modified xsi:type="dcterms:W3CDTF">2019-07-15T09:41:43Z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