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4" r:id="rId8"/>
    <p:sldId id="263" r:id="rId9"/>
    <p:sldId id="265" r:id="rId10"/>
    <p:sldId id="267" r:id="rId11"/>
    <p:sldId id="260" r:id="rId12"/>
    <p:sldId id="268" r:id="rId13"/>
    <p:sldId id="262" r:id="rId14"/>
    <p:sldId id="258" r:id="rId15"/>
    <p:sldId id="261" r:id="rId16"/>
    <p:sldId id="259" r:id="rId17"/>
    <p:sldId id="269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B848F-EA22-3FD1-9A21-BD154959FAC1}" v="2599" dt="2019-09-22T23:34:07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9D6B848F-EA22-3FD1-9A21-BD154959FAC1}"/>
    <pc:docChg chg="addSld modSld sldOrd">
      <pc:chgData name="Matthew Suderman" userId="S::ms13525@bristol.ac.uk::2709995e-3ea8-4fb0-9b62-eb8034dec529" providerId="AD" clId="Web-{9D6B848F-EA22-3FD1-9A21-BD154959FAC1}" dt="2019-09-22T23:34:07.089" v="2525" actId="14100"/>
      <pc:docMkLst>
        <pc:docMk/>
      </pc:docMkLst>
      <pc:sldChg chg="addSp modSp">
        <pc:chgData name="Matthew Suderman" userId="S::ms13525@bristol.ac.uk::2709995e-3ea8-4fb0-9b62-eb8034dec529" providerId="AD" clId="Web-{9D6B848F-EA22-3FD1-9A21-BD154959FAC1}" dt="2019-09-22T22:47:09.056" v="284"/>
        <pc:sldMkLst>
          <pc:docMk/>
          <pc:sldMk cId="109857222" sldId="256"/>
        </pc:sldMkLst>
        <pc:spChg chg="mod">
          <ac:chgData name="Matthew Suderman" userId="S::ms13525@bristol.ac.uk::2709995e-3ea8-4fb0-9b62-eb8034dec529" providerId="AD" clId="Web-{9D6B848F-EA22-3FD1-9A21-BD154959FAC1}" dt="2019-09-22T22:37:48.751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Suderman" userId="S::ms13525@bristol.ac.uk::2709995e-3ea8-4fb0-9b62-eb8034dec529" providerId="AD" clId="Web-{9D6B848F-EA22-3FD1-9A21-BD154959FAC1}" dt="2019-09-22T22:37:56.329" v="26" actId="20577"/>
          <ac:spMkLst>
            <pc:docMk/>
            <pc:sldMk cId="109857222" sldId="256"/>
            <ac:spMk id="3" creationId="{00000000-0000-0000-0000-000000000000}"/>
          </ac:spMkLst>
        </pc:spChg>
        <pc:graphicFrameChg chg="add mod modGraphic">
          <ac:chgData name="Matthew Suderman" userId="S::ms13525@bristol.ac.uk::2709995e-3ea8-4fb0-9b62-eb8034dec529" providerId="AD" clId="Web-{9D6B848F-EA22-3FD1-9A21-BD154959FAC1}" dt="2019-09-22T22:47:09.056" v="284"/>
          <ac:graphicFrameMkLst>
            <pc:docMk/>
            <pc:sldMk cId="109857222" sldId="256"/>
            <ac:graphicFrameMk id="5" creationId="{D7DECEAD-E055-4C49-82A5-0C3BF47A010D}"/>
          </ac:graphicFrameMkLst>
        </pc:graphicFrameChg>
      </pc:sldChg>
      <pc:sldChg chg="addSp modSp new">
        <pc:chgData name="Matthew Suderman" userId="S::ms13525@bristol.ac.uk::2709995e-3ea8-4fb0-9b62-eb8034dec529" providerId="AD" clId="Web-{9D6B848F-EA22-3FD1-9A21-BD154959FAC1}" dt="2019-09-22T22:54:02.212" v="607" actId="20577"/>
        <pc:sldMkLst>
          <pc:docMk/>
          <pc:sldMk cId="2146062307" sldId="257"/>
        </pc:sldMkLst>
        <pc:spChg chg="mod">
          <ac:chgData name="Matthew Suderman" userId="S::ms13525@bristol.ac.uk::2709995e-3ea8-4fb0-9b62-eb8034dec529" providerId="AD" clId="Web-{9D6B848F-EA22-3FD1-9A21-BD154959FAC1}" dt="2019-09-22T22:47:26.540" v="324" actId="20577"/>
          <ac:spMkLst>
            <pc:docMk/>
            <pc:sldMk cId="2146062307" sldId="257"/>
            <ac:spMk id="2" creationId="{989F04EB-3FBE-4499-9819-BC3D973F5BC0}"/>
          </ac:spMkLst>
        </pc:spChg>
        <pc:spChg chg="mod">
          <ac:chgData name="Matthew Suderman" userId="S::ms13525@bristol.ac.uk::2709995e-3ea8-4fb0-9b62-eb8034dec529" providerId="AD" clId="Web-{9D6B848F-EA22-3FD1-9A21-BD154959FAC1}" dt="2019-09-22T22:51:07.208" v="464" actId="20577"/>
          <ac:spMkLst>
            <pc:docMk/>
            <pc:sldMk cId="2146062307" sldId="257"/>
            <ac:spMk id="3" creationId="{B8170CF3-C76E-492D-8686-8DBAA513A9E5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54:02.212" v="607" actId="20577"/>
          <ac:spMkLst>
            <pc:docMk/>
            <pc:sldMk cId="2146062307" sldId="257"/>
            <ac:spMk id="5" creationId="{5D200652-6A5C-4B2D-9ED0-E9DB5ED27754}"/>
          </ac:spMkLst>
        </pc:spChg>
      </pc:sldChg>
      <pc:sldChg chg="addSp modSp new ord">
        <pc:chgData name="Matthew Suderman" userId="S::ms13525@bristol.ac.uk::2709995e-3ea8-4fb0-9b62-eb8034dec529" providerId="AD" clId="Web-{9D6B848F-EA22-3FD1-9A21-BD154959FAC1}" dt="2019-09-22T23:13:34.178" v="2009" actId="20577"/>
        <pc:sldMkLst>
          <pc:docMk/>
          <pc:sldMk cId="450573046" sldId="258"/>
        </pc:sldMkLst>
        <pc:spChg chg="mod">
          <ac:chgData name="Matthew Suderman" userId="S::ms13525@bristol.ac.uk::2709995e-3ea8-4fb0-9b62-eb8034dec529" providerId="AD" clId="Web-{9D6B848F-EA22-3FD1-9A21-BD154959FAC1}" dt="2019-09-22T23:13:34.178" v="2009" actId="20577"/>
          <ac:spMkLst>
            <pc:docMk/>
            <pc:sldMk cId="450573046" sldId="258"/>
            <ac:spMk id="2" creationId="{85CBCB0F-04C4-464F-A8BB-E60AA8804FD7}"/>
          </ac:spMkLst>
        </pc:spChg>
        <pc:spChg chg="mod">
          <ac:chgData name="Matthew Suderman" userId="S::ms13525@bristol.ac.uk::2709995e-3ea8-4fb0-9b62-eb8034dec529" providerId="AD" clId="Web-{9D6B848F-EA22-3FD1-9A21-BD154959FAC1}" dt="2019-09-22T23:13:14.485" v="1970" actId="20577"/>
          <ac:spMkLst>
            <pc:docMk/>
            <pc:sldMk cId="450573046" sldId="258"/>
            <ac:spMk id="3" creationId="{6C1399DA-4644-4CC3-9D00-A5C238AF828D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45:08.179" v="192" actId="20577"/>
          <ac:spMkLst>
            <pc:docMk/>
            <pc:sldMk cId="450573046" sldId="258"/>
            <ac:spMk id="5" creationId="{5166FBAF-9C6D-4831-832B-5F7DAFEE1062}"/>
          </ac:spMkLst>
        </pc:spChg>
      </pc:sldChg>
      <pc:sldChg chg="addSp modSp new ord">
        <pc:chgData name="Matthew Suderman" userId="S::ms13525@bristol.ac.uk::2709995e-3ea8-4fb0-9b62-eb8034dec529" providerId="AD" clId="Web-{9D6B848F-EA22-3FD1-9A21-BD154959FAC1}" dt="2019-09-22T23:16:58.400" v="2258" actId="20577"/>
        <pc:sldMkLst>
          <pc:docMk/>
          <pc:sldMk cId="3152336074" sldId="259"/>
        </pc:sldMkLst>
        <pc:spChg chg="mod">
          <ac:chgData name="Matthew Suderman" userId="S::ms13525@bristol.ac.uk::2709995e-3ea8-4fb0-9b62-eb8034dec529" providerId="AD" clId="Web-{9D6B848F-EA22-3FD1-9A21-BD154959FAC1}" dt="2019-09-22T23:16:23.055" v="2220" actId="20577"/>
          <ac:spMkLst>
            <pc:docMk/>
            <pc:sldMk cId="3152336074" sldId="259"/>
            <ac:spMk id="2" creationId="{89EFCF46-2C5C-425C-AEAF-A8D43A6B5B77}"/>
          </ac:spMkLst>
        </pc:spChg>
        <pc:spChg chg="mod">
          <ac:chgData name="Matthew Suderman" userId="S::ms13525@bristol.ac.uk::2709995e-3ea8-4fb0-9b62-eb8034dec529" providerId="AD" clId="Web-{9D6B848F-EA22-3FD1-9A21-BD154959FAC1}" dt="2019-09-22T23:16:58.400" v="2258" actId="20577"/>
          <ac:spMkLst>
            <pc:docMk/>
            <pc:sldMk cId="3152336074" sldId="259"/>
            <ac:spMk id="3" creationId="{9682385A-395A-4FF2-8C21-15CE86B8EDA7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45:18.164" v="208" actId="20577"/>
          <ac:spMkLst>
            <pc:docMk/>
            <pc:sldMk cId="3152336074" sldId="259"/>
            <ac:spMk id="5" creationId="{8EC803B9-F4B9-4783-9F72-68AB9AFAF92F}"/>
          </ac:spMkLst>
        </pc:spChg>
      </pc:sldChg>
      <pc:sldChg chg="addSp modSp new">
        <pc:chgData name="Matthew Suderman" userId="S::ms13525@bristol.ac.uk::2709995e-3ea8-4fb0-9b62-eb8034dec529" providerId="AD" clId="Web-{9D6B848F-EA22-3FD1-9A21-BD154959FAC1}" dt="2019-09-22T23:22:36.217" v="2268" actId="20577"/>
        <pc:sldMkLst>
          <pc:docMk/>
          <pc:sldMk cId="2317962693" sldId="260"/>
        </pc:sldMkLst>
        <pc:spChg chg="mod">
          <ac:chgData name="Matthew Suderman" userId="S::ms13525@bristol.ac.uk::2709995e-3ea8-4fb0-9b62-eb8034dec529" providerId="AD" clId="Web-{9D6B848F-EA22-3FD1-9A21-BD154959FAC1}" dt="2019-09-22T23:22:36.217" v="2268" actId="20577"/>
          <ac:spMkLst>
            <pc:docMk/>
            <pc:sldMk cId="2317962693" sldId="260"/>
            <ac:spMk id="2" creationId="{632D7D82-CFD6-4793-BA39-5EB2A2AADD43}"/>
          </ac:spMkLst>
        </pc:spChg>
        <pc:spChg chg="mod">
          <ac:chgData name="Matthew Suderman" userId="S::ms13525@bristol.ac.uk::2709995e-3ea8-4fb0-9b62-eb8034dec529" providerId="AD" clId="Web-{9D6B848F-EA22-3FD1-9A21-BD154959FAC1}" dt="2019-09-22T23:08:13.383" v="1544" actId="20577"/>
          <ac:spMkLst>
            <pc:docMk/>
            <pc:sldMk cId="2317962693" sldId="260"/>
            <ac:spMk id="3" creationId="{B8BFEB8B-9056-4716-95FF-0C2222EBE434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45:32.304" v="224" actId="20577"/>
          <ac:spMkLst>
            <pc:docMk/>
            <pc:sldMk cId="2317962693" sldId="260"/>
            <ac:spMk id="5" creationId="{1BAD4D99-59CF-4DE8-B66B-CD8205E0DD6B}"/>
          </ac:spMkLst>
        </pc:spChg>
      </pc:sldChg>
      <pc:sldChg chg="addSp modSp new">
        <pc:chgData name="Matthew Suderman" userId="S::ms13525@bristol.ac.uk::2709995e-3ea8-4fb0-9b62-eb8034dec529" providerId="AD" clId="Web-{9D6B848F-EA22-3FD1-9A21-BD154959FAC1}" dt="2019-09-22T23:24:58.281" v="2514" actId="20577"/>
        <pc:sldMkLst>
          <pc:docMk/>
          <pc:sldMk cId="1143930231" sldId="261"/>
        </pc:sldMkLst>
        <pc:spChg chg="mod">
          <ac:chgData name="Matthew Suderman" userId="S::ms13525@bristol.ac.uk::2709995e-3ea8-4fb0-9b62-eb8034dec529" providerId="AD" clId="Web-{9D6B848F-EA22-3FD1-9A21-BD154959FAC1}" dt="2019-09-22T23:23:39.062" v="2304" actId="20577"/>
          <ac:spMkLst>
            <pc:docMk/>
            <pc:sldMk cId="1143930231" sldId="261"/>
            <ac:spMk id="2" creationId="{807172A4-FB0F-4F22-8FE1-045523946D57}"/>
          </ac:spMkLst>
        </pc:spChg>
        <pc:spChg chg="mod">
          <ac:chgData name="Matthew Suderman" userId="S::ms13525@bristol.ac.uk::2709995e-3ea8-4fb0-9b62-eb8034dec529" providerId="AD" clId="Web-{9D6B848F-EA22-3FD1-9A21-BD154959FAC1}" dt="2019-09-22T23:24:58.281" v="2514" actId="20577"/>
          <ac:spMkLst>
            <pc:docMk/>
            <pc:sldMk cId="1143930231" sldId="261"/>
            <ac:spMk id="3" creationId="{C4B993DD-D8AE-4869-B0B6-7C3BE1EEC535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45:40.461" v="230" actId="20577"/>
          <ac:spMkLst>
            <pc:docMk/>
            <pc:sldMk cId="1143930231" sldId="261"/>
            <ac:spMk id="5" creationId="{9CEB11D2-E9EA-402E-B041-B26FBA6C1E3F}"/>
          </ac:spMkLst>
        </pc:spChg>
      </pc:sldChg>
      <pc:sldChg chg="addSp modSp new ord">
        <pc:chgData name="Matthew Suderman" userId="S::ms13525@bristol.ac.uk::2709995e-3ea8-4fb0-9b62-eb8034dec529" providerId="AD" clId="Web-{9D6B848F-EA22-3FD1-9A21-BD154959FAC1}" dt="2019-09-22T23:12:20.735" v="1930" actId="20577"/>
        <pc:sldMkLst>
          <pc:docMk/>
          <pc:sldMk cId="2922009175" sldId="262"/>
        </pc:sldMkLst>
        <pc:spChg chg="mod">
          <ac:chgData name="Matthew Suderman" userId="S::ms13525@bristol.ac.uk::2709995e-3ea8-4fb0-9b62-eb8034dec529" providerId="AD" clId="Web-{9D6B848F-EA22-3FD1-9A21-BD154959FAC1}" dt="2019-09-22T23:12:20.735" v="1930" actId="20577"/>
          <ac:spMkLst>
            <pc:docMk/>
            <pc:sldMk cId="2922009175" sldId="262"/>
            <ac:spMk id="2" creationId="{9D646C7C-BDB9-494A-9E4C-1555C6EB714B}"/>
          </ac:spMkLst>
        </pc:spChg>
        <pc:spChg chg="mod">
          <ac:chgData name="Matthew Suderman" userId="S::ms13525@bristol.ac.uk::2709995e-3ea8-4fb0-9b62-eb8034dec529" providerId="AD" clId="Web-{9D6B848F-EA22-3FD1-9A21-BD154959FAC1}" dt="2019-09-22T23:12:04.156" v="1898" actId="20577"/>
          <ac:spMkLst>
            <pc:docMk/>
            <pc:sldMk cId="2922009175" sldId="262"/>
            <ac:spMk id="3" creationId="{AE09F815-222D-412C-8C73-110C420EB455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45:51.945" v="236" actId="20577"/>
          <ac:spMkLst>
            <pc:docMk/>
            <pc:sldMk cId="2922009175" sldId="262"/>
            <ac:spMk id="5" creationId="{FCC9B33F-4A77-459F-976C-E62068209876}"/>
          </ac:spMkLst>
        </pc:spChg>
      </pc:sldChg>
      <pc:sldChg chg="addSp delSp modSp new ord">
        <pc:chgData name="Matthew Suderman" userId="S::ms13525@bristol.ac.uk::2709995e-3ea8-4fb0-9b62-eb8034dec529" providerId="AD" clId="Web-{9D6B848F-EA22-3FD1-9A21-BD154959FAC1}" dt="2019-09-22T23:05:15.709" v="1331"/>
        <pc:sldMkLst>
          <pc:docMk/>
          <pc:sldMk cId="728201161" sldId="263"/>
        </pc:sldMkLst>
        <pc:spChg chg="mod">
          <ac:chgData name="Matthew Suderman" userId="S::ms13525@bristol.ac.uk::2709995e-3ea8-4fb0-9b62-eb8034dec529" providerId="AD" clId="Web-{9D6B848F-EA22-3FD1-9A21-BD154959FAC1}" dt="2019-09-22T22:49:12.839" v="418" actId="20577"/>
          <ac:spMkLst>
            <pc:docMk/>
            <pc:sldMk cId="728201161" sldId="263"/>
            <ac:spMk id="2" creationId="{235E221A-698F-4C0F-82AC-B47868EF359D}"/>
          </ac:spMkLst>
        </pc:spChg>
        <pc:spChg chg="mod">
          <ac:chgData name="Matthew Suderman" userId="S::ms13525@bristol.ac.uk::2709995e-3ea8-4fb0-9b62-eb8034dec529" providerId="AD" clId="Web-{9D6B848F-EA22-3FD1-9A21-BD154959FAC1}" dt="2019-09-22T22:51:11.927" v="466" actId="20577"/>
          <ac:spMkLst>
            <pc:docMk/>
            <pc:sldMk cId="728201161" sldId="263"/>
            <ac:spMk id="3" creationId="{217749F9-1883-47E1-805B-785F12649478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54:07.446" v="618" actId="20577"/>
          <ac:spMkLst>
            <pc:docMk/>
            <pc:sldMk cId="728201161" sldId="263"/>
            <ac:spMk id="5" creationId="{E1C32094-A45E-416C-B3D3-D9D29327D0B6}"/>
          </ac:spMkLst>
        </pc:spChg>
        <pc:graphicFrameChg chg="add del mod">
          <ac:chgData name="Matthew Suderman" userId="S::ms13525@bristol.ac.uk::2709995e-3ea8-4fb0-9b62-eb8034dec529" providerId="AD" clId="Web-{9D6B848F-EA22-3FD1-9A21-BD154959FAC1}" dt="2019-09-22T22:49:59.983" v="425"/>
          <ac:graphicFrameMkLst>
            <pc:docMk/>
            <pc:sldMk cId="728201161" sldId="263"/>
            <ac:graphicFrameMk id="7" creationId="{01731DD4-7E56-4D70-A8E6-9032DF8C8F12}"/>
          </ac:graphicFrameMkLst>
        </pc:graphicFrameChg>
      </pc:sldChg>
      <pc:sldChg chg="addSp modSp new">
        <pc:chgData name="Matthew Suderman" userId="S::ms13525@bristol.ac.uk::2709995e-3ea8-4fb0-9b62-eb8034dec529" providerId="AD" clId="Web-{9D6B848F-EA22-3FD1-9A21-BD154959FAC1}" dt="2019-09-22T22:54:14.071" v="626" actId="20577"/>
        <pc:sldMkLst>
          <pc:docMk/>
          <pc:sldMk cId="2679539865" sldId="264"/>
        </pc:sldMkLst>
        <pc:spChg chg="mod">
          <ac:chgData name="Matthew Suderman" userId="S::ms13525@bristol.ac.uk::2709995e-3ea8-4fb0-9b62-eb8034dec529" providerId="AD" clId="Web-{9D6B848F-EA22-3FD1-9A21-BD154959FAC1}" dt="2019-09-22T22:52:48.678" v="527" actId="20577"/>
          <ac:spMkLst>
            <pc:docMk/>
            <pc:sldMk cId="2679539865" sldId="264"/>
            <ac:spMk id="2" creationId="{1077EEBF-021D-461F-846F-3586CD296DD2}"/>
          </ac:spMkLst>
        </pc:spChg>
        <pc:spChg chg="mod">
          <ac:chgData name="Matthew Suderman" userId="S::ms13525@bristol.ac.uk::2709995e-3ea8-4fb0-9b62-eb8034dec529" providerId="AD" clId="Web-{9D6B848F-EA22-3FD1-9A21-BD154959FAC1}" dt="2019-09-22T22:53:42.493" v="587" actId="20577"/>
          <ac:spMkLst>
            <pc:docMk/>
            <pc:sldMk cId="2679539865" sldId="264"/>
            <ac:spMk id="3" creationId="{E5CE3127-AFDB-44B9-AFD8-741CC0B93FB4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54:14.071" v="626" actId="20577"/>
          <ac:spMkLst>
            <pc:docMk/>
            <pc:sldMk cId="2679539865" sldId="264"/>
            <ac:spMk id="5" creationId="{ADE4D42C-D6D8-4EF1-B4B7-D6841D9A8580}"/>
          </ac:spMkLst>
        </pc:spChg>
      </pc:sldChg>
      <pc:sldChg chg="addSp modSp new">
        <pc:chgData name="Matthew Suderman" userId="S::ms13525@bristol.ac.uk::2709995e-3ea8-4fb0-9b62-eb8034dec529" providerId="AD" clId="Web-{9D6B848F-EA22-3FD1-9A21-BD154959FAC1}" dt="2019-09-22T22:56:44.620" v="810" actId="20577"/>
        <pc:sldMkLst>
          <pc:docMk/>
          <pc:sldMk cId="2309297919" sldId="265"/>
        </pc:sldMkLst>
        <pc:spChg chg="mod">
          <ac:chgData name="Matthew Suderman" userId="S::ms13525@bristol.ac.uk::2709995e-3ea8-4fb0-9b62-eb8034dec529" providerId="AD" clId="Web-{9D6B848F-EA22-3FD1-9A21-BD154959FAC1}" dt="2019-09-22T22:56:39.276" v="801" actId="20577"/>
          <ac:spMkLst>
            <pc:docMk/>
            <pc:sldMk cId="2309297919" sldId="265"/>
            <ac:spMk id="2" creationId="{153702E1-4E62-4A60-AD7A-70C3E5C02A11}"/>
          </ac:spMkLst>
        </pc:spChg>
        <pc:spChg chg="mod">
          <ac:chgData name="Matthew Suderman" userId="S::ms13525@bristol.ac.uk::2709995e-3ea8-4fb0-9b62-eb8034dec529" providerId="AD" clId="Web-{9D6B848F-EA22-3FD1-9A21-BD154959FAC1}" dt="2019-09-22T22:55:52.588" v="760" actId="20577"/>
          <ac:spMkLst>
            <pc:docMk/>
            <pc:sldMk cId="2309297919" sldId="265"/>
            <ac:spMk id="3" creationId="{10620F58-D291-4B07-8041-F73A0BE7172D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56:44.620" v="810" actId="20577"/>
          <ac:spMkLst>
            <pc:docMk/>
            <pc:sldMk cId="2309297919" sldId="265"/>
            <ac:spMk id="5" creationId="{44441239-AF74-4B59-B303-3CF7C41A4B86}"/>
          </ac:spMkLst>
        </pc:spChg>
      </pc:sldChg>
      <pc:sldChg chg="addSp modSp new ord">
        <pc:chgData name="Matthew Suderman" userId="S::ms13525@bristol.ac.uk::2709995e-3ea8-4fb0-9b62-eb8034dec529" providerId="AD" clId="Web-{9D6B848F-EA22-3FD1-9A21-BD154959FAC1}" dt="2019-09-22T23:05:20.647" v="1332"/>
        <pc:sldMkLst>
          <pc:docMk/>
          <pc:sldMk cId="2088670628" sldId="266"/>
        </pc:sldMkLst>
        <pc:spChg chg="mod">
          <ac:chgData name="Matthew Suderman" userId="S::ms13525@bristol.ac.uk::2709995e-3ea8-4fb0-9b62-eb8034dec529" providerId="AD" clId="Web-{9D6B848F-EA22-3FD1-9A21-BD154959FAC1}" dt="2019-09-22T23:02:41.379" v="1220" actId="20577"/>
          <ac:spMkLst>
            <pc:docMk/>
            <pc:sldMk cId="2088670628" sldId="266"/>
            <ac:spMk id="2" creationId="{FE121651-31C9-4A5F-9660-84C082A9FEB7}"/>
          </ac:spMkLst>
        </pc:spChg>
        <pc:spChg chg="mod">
          <ac:chgData name="Matthew Suderman" userId="S::ms13525@bristol.ac.uk::2709995e-3ea8-4fb0-9b62-eb8034dec529" providerId="AD" clId="Web-{9D6B848F-EA22-3FD1-9A21-BD154959FAC1}" dt="2019-09-22T23:02:32.394" v="1208" actId="20577"/>
          <ac:spMkLst>
            <pc:docMk/>
            <pc:sldMk cId="2088670628" sldId="266"/>
            <ac:spMk id="3" creationId="{30090258-1D9D-4E33-ABCF-0B0785209125}"/>
          </ac:spMkLst>
        </pc:spChg>
        <pc:spChg chg="add">
          <ac:chgData name="Matthew Suderman" userId="S::ms13525@bristol.ac.uk::2709995e-3ea8-4fb0-9b62-eb8034dec529" providerId="AD" clId="Web-{9D6B848F-EA22-3FD1-9A21-BD154959FAC1}" dt="2019-09-22T22:44:24.803" v="170"/>
          <ac:spMkLst>
            <pc:docMk/>
            <pc:sldMk cId="2088670628" sldId="266"/>
            <ac:spMk id="5" creationId="{AFFABE88-F3B1-4300-9CA3-3F9D190CAD0B}"/>
          </ac:spMkLst>
        </pc:spChg>
      </pc:sldChg>
      <pc:sldChg chg="addSp modSp new">
        <pc:chgData name="Matthew Suderman" userId="S::ms13525@bristol.ac.uk::2709995e-3ea8-4fb0-9b62-eb8034dec529" providerId="AD" clId="Web-{9D6B848F-EA22-3FD1-9A21-BD154959FAC1}" dt="2019-09-22T23:04:56.271" v="1328" actId="20577"/>
        <pc:sldMkLst>
          <pc:docMk/>
          <pc:sldMk cId="4084324423" sldId="267"/>
        </pc:sldMkLst>
        <pc:spChg chg="mod">
          <ac:chgData name="Matthew Suderman" userId="S::ms13525@bristol.ac.uk::2709995e-3ea8-4fb0-9b62-eb8034dec529" providerId="AD" clId="Web-{9D6B848F-EA22-3FD1-9A21-BD154959FAC1}" dt="2019-09-22T23:04:56.271" v="1328" actId="20577"/>
          <ac:spMkLst>
            <pc:docMk/>
            <pc:sldMk cId="4084324423" sldId="267"/>
            <ac:spMk id="2" creationId="{D2964BA9-689C-4A66-98DF-6C9A96281ED4}"/>
          </ac:spMkLst>
        </pc:spChg>
        <pc:spChg chg="mod">
          <ac:chgData name="Matthew Suderman" userId="S::ms13525@bristol.ac.uk::2709995e-3ea8-4fb0-9b62-eb8034dec529" providerId="AD" clId="Web-{9D6B848F-EA22-3FD1-9A21-BD154959FAC1}" dt="2019-09-22T23:04:39.459" v="1289" actId="20577"/>
          <ac:spMkLst>
            <pc:docMk/>
            <pc:sldMk cId="4084324423" sldId="267"/>
            <ac:spMk id="3" creationId="{81751774-4B5F-41BE-A3DE-C8C313A2193E}"/>
          </ac:spMkLst>
        </pc:spChg>
        <pc:spChg chg="add mod">
          <ac:chgData name="Matthew Suderman" userId="S::ms13525@bristol.ac.uk::2709995e-3ea8-4fb0-9b62-eb8034dec529" providerId="AD" clId="Web-{9D6B848F-EA22-3FD1-9A21-BD154959FAC1}" dt="2019-09-22T22:44:15.381" v="167" actId="20577"/>
          <ac:spMkLst>
            <pc:docMk/>
            <pc:sldMk cId="4084324423" sldId="267"/>
            <ac:spMk id="4" creationId="{C8731AAE-72C0-42E7-93B2-D5AFE6990142}"/>
          </ac:spMkLst>
        </pc:spChg>
      </pc:sldChg>
      <pc:sldChg chg="addSp modSp new">
        <pc:chgData name="Matthew Suderman" userId="S::ms13525@bristol.ac.uk::2709995e-3ea8-4fb0-9b62-eb8034dec529" providerId="AD" clId="Web-{9D6B848F-EA22-3FD1-9A21-BD154959FAC1}" dt="2019-09-22T23:20:21.903" v="2267" actId="1076"/>
        <pc:sldMkLst>
          <pc:docMk/>
          <pc:sldMk cId="4149223748" sldId="268"/>
        </pc:sldMkLst>
        <pc:picChg chg="add mod modCrop">
          <ac:chgData name="Matthew Suderman" userId="S::ms13525@bristol.ac.uk::2709995e-3ea8-4fb0-9b62-eb8034dec529" providerId="AD" clId="Web-{9D6B848F-EA22-3FD1-9A21-BD154959FAC1}" dt="2019-09-22T23:20:21.903" v="2267" actId="1076"/>
          <ac:picMkLst>
            <pc:docMk/>
            <pc:sldMk cId="4149223748" sldId="268"/>
            <ac:picMk id="2" creationId="{CA53C358-9290-41F0-8128-508BD9618471}"/>
          </ac:picMkLst>
        </pc:picChg>
      </pc:sldChg>
      <pc:sldChg chg="addSp delSp modSp new mod modClrScheme chgLayout">
        <pc:chgData name="Matthew Suderman" userId="S::ms13525@bristol.ac.uk::2709995e-3ea8-4fb0-9b62-eb8034dec529" providerId="AD" clId="Web-{9D6B848F-EA22-3FD1-9A21-BD154959FAC1}" dt="2019-09-22T23:34:07.089" v="2525" actId="14100"/>
        <pc:sldMkLst>
          <pc:docMk/>
          <pc:sldMk cId="191187614" sldId="269"/>
        </pc:sldMkLst>
        <pc:spChg chg="del">
          <ac:chgData name="Matthew Suderman" userId="S::ms13525@bristol.ac.uk::2709995e-3ea8-4fb0-9b62-eb8034dec529" providerId="AD" clId="Web-{9D6B848F-EA22-3FD1-9A21-BD154959FAC1}" dt="2019-09-22T23:28:27.083" v="2517"/>
          <ac:spMkLst>
            <pc:docMk/>
            <pc:sldMk cId="191187614" sldId="269"/>
            <ac:spMk id="2" creationId="{407FE3CD-7C15-433D-A103-3DF3B3D247E3}"/>
          </ac:spMkLst>
        </pc:spChg>
        <pc:spChg chg="del">
          <ac:chgData name="Matthew Suderman" userId="S::ms13525@bristol.ac.uk::2709995e-3ea8-4fb0-9b62-eb8034dec529" providerId="AD" clId="Web-{9D6B848F-EA22-3FD1-9A21-BD154959FAC1}" dt="2019-09-22T23:28:27.083" v="2517"/>
          <ac:spMkLst>
            <pc:docMk/>
            <pc:sldMk cId="191187614" sldId="269"/>
            <ac:spMk id="3" creationId="{7B889B4E-D700-4C51-8639-55119019A3E3}"/>
          </ac:spMkLst>
        </pc:spChg>
        <pc:picChg chg="add mod modCrop">
          <ac:chgData name="Matthew Suderman" userId="S::ms13525@bristol.ac.uk::2709995e-3ea8-4fb0-9b62-eb8034dec529" providerId="AD" clId="Web-{9D6B848F-EA22-3FD1-9A21-BD154959FAC1}" dt="2019-09-22T23:34:07.089" v="2525" actId="14100"/>
          <ac:picMkLst>
            <pc:docMk/>
            <pc:sldMk cId="191187614" sldId="269"/>
            <ac:picMk id="4" creationId="{43E7F0AC-6570-46CF-8FEB-07E2E150EF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Journal club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Sept 23, 2019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ECEAD-E055-4C49-82A5-0C3BF47A0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24312"/>
              </p:ext>
            </p:extLst>
          </p:nvPr>
        </p:nvGraphicFramePr>
        <p:xfrm>
          <a:off x="4974566" y="4249660"/>
          <a:ext cx="26274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4487">
                  <a:extLst>
                    <a:ext uri="{9D8B030D-6E8A-4147-A177-3AD203B41FA5}">
                      <a16:colId xmlns:a16="http://schemas.microsoft.com/office/drawing/2014/main" val="2883120415"/>
                    </a:ext>
                  </a:extLst>
                </a:gridCol>
                <a:gridCol w="452928">
                  <a:extLst>
                    <a:ext uri="{9D8B030D-6E8A-4147-A177-3AD203B41FA5}">
                      <a16:colId xmlns:a16="http://schemas.microsoft.com/office/drawing/2014/main" val="3919461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EWAS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73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Gene regulation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521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077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58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Cohort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6C7C-BDB9-494A-9E4C-1555C6EB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Allele-specific gene expression in autism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F815-222D-412C-8C73-110C420E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Lee C, Kang EY, Gandal MJ, Eskin E, </a:t>
            </a:r>
            <a:r>
              <a:rPr lang="en-GB" dirty="0" err="1">
                <a:ea typeface="+mn-lt"/>
                <a:cs typeface="+mn-lt"/>
              </a:rPr>
              <a:t>Geschwind</a:t>
            </a:r>
            <a:r>
              <a:rPr lang="en-GB" dirty="0">
                <a:ea typeface="+mn-lt"/>
                <a:cs typeface="+mn-lt"/>
              </a:rPr>
              <a:t> DH. </a:t>
            </a:r>
            <a:r>
              <a:rPr lang="en-GB" b="1" dirty="0">
                <a:ea typeface="+mn-lt"/>
                <a:cs typeface="+mn-lt"/>
              </a:rPr>
              <a:t>Profiling allele-specific gene expression in brains from individuals with autism spectrum disorder reveals preferential minor allele usage.</a:t>
            </a:r>
            <a:r>
              <a:rPr lang="en-GB" dirty="0">
                <a:ea typeface="+mn-lt"/>
                <a:cs typeface="+mn-lt"/>
              </a:rPr>
              <a:t> Nat </a:t>
            </a:r>
            <a:r>
              <a:rPr lang="en-GB" dirty="0" err="1">
                <a:ea typeface="+mn-lt"/>
                <a:cs typeface="+mn-lt"/>
              </a:rPr>
              <a:t>Neurosci</a:t>
            </a:r>
            <a:r>
              <a:rPr lang="en-GB" dirty="0">
                <a:ea typeface="+mn-lt"/>
                <a:cs typeface="+mn-lt"/>
              </a:rPr>
              <a:t>. 2019 Sep;22(9):1521-1532.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Normally, in ASE, the minor allele is less expressed.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In ASD, the minor allele is more expressed.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In ASD, genes with ASE are often downregulated in ASD </a:t>
            </a:r>
            <a:r>
              <a:rPr lang="en-GB" dirty="0" err="1">
                <a:ea typeface="+mn-lt"/>
                <a:cs typeface="+mn-lt"/>
              </a:rPr>
              <a:t>postmortem</a:t>
            </a:r>
            <a:r>
              <a:rPr lang="en-GB" dirty="0">
                <a:ea typeface="+mn-lt"/>
                <a:cs typeface="+mn-lt"/>
              </a:rPr>
              <a:t> brains and </a:t>
            </a:r>
            <a:r>
              <a:rPr lang="en-GB" dirty="0" err="1">
                <a:ea typeface="+mn-lt"/>
                <a:cs typeface="+mn-lt"/>
              </a:rPr>
              <a:t>harbor</a:t>
            </a:r>
            <a:r>
              <a:rPr lang="en-GB" dirty="0">
                <a:ea typeface="+mn-lt"/>
                <a:cs typeface="+mn-lt"/>
              </a:rPr>
              <a:t> de novo ASD mutations.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B33F-4A77-459F-976C-E62068209876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292200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CB0F-04C4-464F-A8BB-E60AA88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Simultaneous 3D DNA structure and </a:t>
            </a:r>
            <a:r>
              <a:rPr lang="en-GB" dirty="0" err="1">
                <a:cs typeface="Calibri Light"/>
              </a:rPr>
              <a:t>DNAm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99DA-4644-4CC3-9D00-A5C238AF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Lee DS, Luo C, Zhou J, Chandran S, Rivkin A, Bartlett A, Nery JR, Fitzpatrick C, O'Connor C, Dixon JR, Ecker JR. </a:t>
            </a:r>
            <a:r>
              <a:rPr lang="en-GB" b="1" dirty="0">
                <a:ea typeface="+mn-lt"/>
                <a:cs typeface="+mn-lt"/>
              </a:rPr>
              <a:t>Simultaneous profiling of 3D genome structure and DNA methylation in single human cells. </a:t>
            </a:r>
            <a:r>
              <a:rPr lang="en-GB" dirty="0">
                <a:ea typeface="+mn-lt"/>
                <a:cs typeface="+mn-lt"/>
              </a:rPr>
              <a:t>Nat Methods. 2019 Sep 9.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'methyl-3C' sequencing generates 3D structure and </a:t>
            </a:r>
            <a:r>
              <a:rPr lang="en-GB" dirty="0" err="1">
                <a:ea typeface="+mn-lt"/>
                <a:cs typeface="+mn-lt"/>
              </a:rPr>
              <a:t>DNAm</a:t>
            </a:r>
            <a:r>
              <a:rPr lang="en-GB" dirty="0">
                <a:ea typeface="+mn-lt"/>
                <a:cs typeface="+mn-lt"/>
              </a:rPr>
              <a:t> simultaneously. </a:t>
            </a:r>
          </a:p>
          <a:p>
            <a:r>
              <a:rPr lang="en-GB" dirty="0">
                <a:ea typeface="+mn-lt"/>
                <a:cs typeface="+mn-lt"/>
              </a:rPr>
              <a:t>Used to show differences between 14 different cortical cell types.</a:t>
            </a:r>
            <a:endParaRPr lang="en-GB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6FBAF-9C6D-4831-832B-5F7DAFEE1062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7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72A4-FB0F-4F22-8FE1-04552394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Weighted elastic net for robust models</a:t>
            </a:r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93DD-D8AE-4869-B0B6-7C3BE1EE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Handl</a:t>
            </a:r>
            <a:r>
              <a:rPr lang="en-GB" dirty="0">
                <a:ea typeface="+mn-lt"/>
                <a:cs typeface="+mn-lt"/>
              </a:rPr>
              <a:t> L, Jalali A, Scherer M, </a:t>
            </a:r>
            <a:r>
              <a:rPr lang="en-GB" dirty="0" err="1">
                <a:ea typeface="+mn-lt"/>
                <a:cs typeface="+mn-lt"/>
              </a:rPr>
              <a:t>Eggeling</a:t>
            </a:r>
            <a:r>
              <a:rPr lang="en-GB" dirty="0">
                <a:ea typeface="+mn-lt"/>
                <a:cs typeface="+mn-lt"/>
              </a:rPr>
              <a:t> R, Pfeifer N. </a:t>
            </a:r>
            <a:r>
              <a:rPr lang="en-GB" b="1" dirty="0">
                <a:ea typeface="+mn-lt"/>
                <a:cs typeface="+mn-lt"/>
              </a:rPr>
              <a:t>Weighted elastic net for unsupervised domain adaptation with application to age prediction from DNA methylation data.</a:t>
            </a:r>
            <a:r>
              <a:rPr lang="en-GB" dirty="0">
                <a:ea typeface="+mn-lt"/>
                <a:cs typeface="+mn-lt"/>
              </a:rPr>
              <a:t> Bioinformatics. 2019 Jul 15;35(14):i154-i163.</a:t>
            </a:r>
          </a:p>
          <a:p>
            <a:r>
              <a:rPr lang="en-GB" dirty="0" err="1">
                <a:ea typeface="+mn-lt"/>
                <a:cs typeface="+mn-lt"/>
              </a:rPr>
              <a:t>DNAm</a:t>
            </a:r>
            <a:r>
              <a:rPr lang="en-GB" dirty="0">
                <a:ea typeface="+mn-lt"/>
                <a:cs typeface="+mn-lt"/>
              </a:rPr>
              <a:t> models derived in one dataset, often fail to perform well in other datasets due to technical or even biological differences</a:t>
            </a:r>
          </a:p>
          <a:p>
            <a:r>
              <a:rPr lang="en-GB" dirty="0">
                <a:ea typeface="+mn-lt"/>
                <a:cs typeface="+mn-lt"/>
              </a:rPr>
              <a:t>e.g. a model of age may be applied in a new tissue or to samples from individuals from a different age range.</a:t>
            </a:r>
          </a:p>
          <a:p>
            <a:r>
              <a:rPr lang="en-GB" dirty="0">
                <a:ea typeface="+mn-lt"/>
                <a:cs typeface="+mn-lt"/>
              </a:rPr>
              <a:t>Robustness can be improved by weighting the contribution of CpG sites by how well their relationships to other CpG sites agree between training and testing datasets.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Example: weighted elastic net generates improved models of age in cerebellum when cerebellum is not included in the training dataset.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cs typeface="Calibri" panose="020F0502020204030204"/>
              </a:rPr>
              <a:t>Downside: whereas elastic net takes minutes using a single processor, this extension takes dozens of hours using 10 processors.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B11D2-E9EA-402E-B041-B26FBA6C1E3F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3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CF46-2C5C-425C-AEAF-A8D43A6B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Assisted Reproductive Techniques Cohort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385A-395A-4FF2-8C21-15CE86B8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Iliadou</a:t>
            </a:r>
            <a:r>
              <a:rPr lang="en-GB" dirty="0">
                <a:ea typeface="+mn-lt"/>
                <a:cs typeface="+mn-lt"/>
              </a:rPr>
              <a:t> AN, </a:t>
            </a:r>
            <a:r>
              <a:rPr lang="en-GB" dirty="0" err="1">
                <a:ea typeface="+mn-lt"/>
                <a:cs typeface="+mn-lt"/>
              </a:rPr>
              <a:t>Öberg</a:t>
            </a:r>
            <a:r>
              <a:rPr lang="en-GB" dirty="0">
                <a:ea typeface="+mn-lt"/>
                <a:cs typeface="+mn-lt"/>
              </a:rPr>
              <a:t> AS, </a:t>
            </a:r>
            <a:r>
              <a:rPr lang="en-GB" dirty="0" err="1">
                <a:ea typeface="+mn-lt"/>
                <a:cs typeface="+mn-lt"/>
              </a:rPr>
              <a:t>Pege</a:t>
            </a:r>
            <a:r>
              <a:rPr lang="en-GB" dirty="0">
                <a:ea typeface="+mn-lt"/>
                <a:cs typeface="+mn-lt"/>
              </a:rPr>
              <a:t> J, Rodriguez-Wallberg KA, Olofsson JI, Holte J, </a:t>
            </a:r>
            <a:r>
              <a:rPr lang="en-GB" dirty="0" err="1">
                <a:ea typeface="+mn-lt"/>
                <a:cs typeface="+mn-lt"/>
              </a:rPr>
              <a:t>Wramsby</a:t>
            </a:r>
            <a:r>
              <a:rPr lang="en-GB" dirty="0">
                <a:ea typeface="+mn-lt"/>
                <a:cs typeface="+mn-lt"/>
              </a:rPr>
              <a:t> H, </a:t>
            </a:r>
            <a:r>
              <a:rPr lang="en-GB" dirty="0" err="1">
                <a:ea typeface="+mn-lt"/>
                <a:cs typeface="+mn-lt"/>
              </a:rPr>
              <a:t>Wramsby</a:t>
            </a:r>
            <a:r>
              <a:rPr lang="en-GB" dirty="0">
                <a:ea typeface="+mn-lt"/>
                <a:cs typeface="+mn-lt"/>
              </a:rPr>
              <a:t> M, </a:t>
            </a:r>
            <a:r>
              <a:rPr lang="en-GB" dirty="0" err="1">
                <a:ea typeface="+mn-lt"/>
                <a:cs typeface="+mn-lt"/>
              </a:rPr>
              <a:t>Cnattingius</a:t>
            </a:r>
            <a:r>
              <a:rPr lang="en-GB" dirty="0">
                <a:ea typeface="+mn-lt"/>
                <a:cs typeface="+mn-lt"/>
              </a:rPr>
              <a:t> S, </a:t>
            </a:r>
            <a:r>
              <a:rPr lang="en-GB" dirty="0" err="1">
                <a:ea typeface="+mn-lt"/>
                <a:cs typeface="+mn-lt"/>
              </a:rPr>
              <a:t>Cesta</a:t>
            </a:r>
            <a:r>
              <a:rPr lang="en-GB" dirty="0">
                <a:ea typeface="+mn-lt"/>
                <a:cs typeface="+mn-lt"/>
              </a:rPr>
              <a:t> CE. </a:t>
            </a:r>
            <a:r>
              <a:rPr lang="en-GB" b="1" dirty="0">
                <a:ea typeface="+mn-lt"/>
                <a:cs typeface="+mn-lt"/>
              </a:rPr>
              <a:t>The Uppsala-Stockholm Assisted Reproductive Techniques (</a:t>
            </a:r>
            <a:r>
              <a:rPr lang="en-GB" b="1" dirty="0" err="1">
                <a:ea typeface="+mn-lt"/>
                <a:cs typeface="+mn-lt"/>
              </a:rPr>
              <a:t>UppStART</a:t>
            </a:r>
            <a:r>
              <a:rPr lang="en-GB" b="1" dirty="0">
                <a:ea typeface="+mn-lt"/>
                <a:cs typeface="+mn-lt"/>
              </a:rPr>
              <a:t>) study.</a:t>
            </a:r>
            <a:r>
              <a:rPr lang="en-GB" dirty="0">
                <a:ea typeface="+mn-lt"/>
                <a:cs typeface="+mn-lt"/>
              </a:rPr>
              <a:t> BMJ Open. 2019 Aug 28;9(8):e028866.</a:t>
            </a:r>
          </a:p>
          <a:p>
            <a:r>
              <a:rPr lang="en-GB" dirty="0">
                <a:ea typeface="+mn-lt"/>
                <a:cs typeface="+mn-lt"/>
              </a:rPr>
              <a:t>"The cohort includes 971 participants (n= 514 women; n= 457 men), and 129 pregnancies were achieved from the first IVF cycle included in the study." </a:t>
            </a:r>
          </a:p>
          <a:p>
            <a:r>
              <a:rPr lang="en-GB" dirty="0">
                <a:ea typeface="+mn-lt"/>
                <a:cs typeface="+mn-lt"/>
              </a:rPr>
              <a:t>Biological samples such as blood and saliva will be collected.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803B9-F4B9-4783-9F72-68AB9AFAF92F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Cohort</a:t>
            </a:r>
          </a:p>
        </p:txBody>
      </p:sp>
    </p:spTree>
    <p:extLst>
      <p:ext uri="{BB962C8B-B14F-4D97-AF65-F5344CB8AC3E}">
        <p14:creationId xmlns:p14="http://schemas.microsoft.com/office/powerpoint/2010/main" val="315233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E7F0AC-6570-46CF-8FEB-07E2E150E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5" t="5238" r="17265" b="4468"/>
          <a:stretch/>
        </p:blipFill>
        <p:spPr>
          <a:xfrm>
            <a:off x="2612168" y="1596"/>
            <a:ext cx="6036675" cy="68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04EB-3FBE-4499-9819-BC3D973F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Prenatal smoking vs own smoking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0CF3-C76E-492D-8686-8DBAA513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dirty="0" err="1">
                <a:ea typeface="+mn-lt"/>
                <a:cs typeface="+mn-lt"/>
              </a:rPr>
              <a:t>Sikdar</a:t>
            </a:r>
            <a:r>
              <a:rPr lang="en-GB" dirty="0">
                <a:ea typeface="+mn-lt"/>
                <a:cs typeface="+mn-lt"/>
              </a:rPr>
              <a:t> S, </a:t>
            </a:r>
            <a:r>
              <a:rPr lang="en-GB" dirty="0" err="1">
                <a:ea typeface="+mn-lt"/>
                <a:cs typeface="+mn-lt"/>
              </a:rPr>
              <a:t>Joehanes</a:t>
            </a:r>
            <a:r>
              <a:rPr lang="en-GB" dirty="0">
                <a:ea typeface="+mn-lt"/>
                <a:cs typeface="+mn-lt"/>
              </a:rPr>
              <a:t> R, Joubert BR, …, London SJ. </a:t>
            </a:r>
            <a:r>
              <a:rPr lang="en-GB" b="1" dirty="0">
                <a:ea typeface="+mn-lt"/>
                <a:cs typeface="+mn-lt"/>
              </a:rPr>
              <a:t>Comparison of smoking-related DNA methylation between </a:t>
            </a:r>
            <a:r>
              <a:rPr lang="en-GB" b="1" dirty="0" err="1">
                <a:ea typeface="+mn-lt"/>
                <a:cs typeface="+mn-lt"/>
              </a:rPr>
              <a:t>newborns</a:t>
            </a:r>
            <a:r>
              <a:rPr lang="en-GB" b="1" dirty="0">
                <a:ea typeface="+mn-lt"/>
                <a:cs typeface="+mn-lt"/>
              </a:rPr>
              <a:t> from prenatal exposure and adults from personal smoking.</a:t>
            </a:r>
            <a:r>
              <a:rPr lang="en-GB" dirty="0">
                <a:ea typeface="+mn-lt"/>
                <a:cs typeface="+mn-lt"/>
              </a:rPr>
              <a:t> Epigenomics. 2019 Sep 19.</a:t>
            </a:r>
          </a:p>
          <a:p>
            <a:pPr lvl="1"/>
            <a:r>
              <a:rPr lang="en-GB" dirty="0">
                <a:ea typeface="+mn-lt"/>
                <a:cs typeface="+mn-lt"/>
              </a:rPr>
              <a:t>Cord blood and sustained maternal smoking during pregnancy (9 cohorts, 5648 </a:t>
            </a:r>
            <a:r>
              <a:rPr lang="en-GB" dirty="0" err="1">
                <a:ea typeface="+mn-lt"/>
                <a:cs typeface="+mn-lt"/>
              </a:rPr>
              <a:t>newborns</a:t>
            </a:r>
            <a:r>
              <a:rPr lang="en-GB" dirty="0">
                <a:ea typeface="+mn-lt"/>
                <a:cs typeface="+mn-lt"/>
              </a:rPr>
              <a:t>, 897 exposed) </a:t>
            </a:r>
          </a:p>
          <a:p>
            <a:pPr lvl="1"/>
            <a:r>
              <a:rPr lang="en-GB" dirty="0">
                <a:ea typeface="+mn-lt"/>
                <a:cs typeface="+mn-lt"/>
              </a:rPr>
              <a:t>Adult blood methylation and personal smoking (16 cohorts, 15907 participants, 2433 current smokers)</a:t>
            </a:r>
          </a:p>
          <a:p>
            <a:pPr lvl="1"/>
            <a:r>
              <a:rPr lang="en-GB" dirty="0">
                <a:ea typeface="+mn-lt"/>
                <a:cs typeface="+mn-lt"/>
              </a:rPr>
              <a:t>"we identified numerous signatures specific to </a:t>
            </a:r>
            <a:r>
              <a:rPr lang="en-GB" dirty="0" err="1">
                <a:ea typeface="+mn-lt"/>
                <a:cs typeface="+mn-lt"/>
              </a:rPr>
              <a:t>newborns</a:t>
            </a:r>
            <a:r>
              <a:rPr lang="en-GB" dirty="0">
                <a:ea typeface="+mn-lt"/>
                <a:cs typeface="+mn-lt"/>
              </a:rPr>
              <a:t> along with many shared between </a:t>
            </a:r>
            <a:r>
              <a:rPr lang="en-GB" dirty="0" err="1">
                <a:ea typeface="+mn-lt"/>
                <a:cs typeface="+mn-lt"/>
              </a:rPr>
              <a:t>newborns</a:t>
            </a:r>
            <a:r>
              <a:rPr lang="en-GB" dirty="0">
                <a:ea typeface="+mn-lt"/>
                <a:cs typeface="+mn-lt"/>
              </a:rPr>
              <a:t> and adults." 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"Unique smoking-associated genes in </a:t>
            </a:r>
            <a:r>
              <a:rPr lang="en-GB" dirty="0" err="1">
                <a:ea typeface="+mn-lt"/>
                <a:cs typeface="+mn-lt"/>
              </a:rPr>
              <a:t>newborns</a:t>
            </a:r>
            <a:r>
              <a:rPr lang="en-GB" dirty="0">
                <a:ea typeface="+mn-lt"/>
                <a:cs typeface="+mn-lt"/>
              </a:rPr>
              <a:t> were enriched in xenobiotic metabolism pathways."</a:t>
            </a:r>
            <a:endParaRPr lang="en-GB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00652-6A5C-4B2D-9ED0-E9DB5ED27754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EWAS of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1651-31C9-4A5F-9660-84C082A9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Diet intervention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0258-1D9D-4E33-ABCF-0B078520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Hibler E, Huang L, Andrade J, Spring B. </a:t>
            </a:r>
            <a:r>
              <a:rPr lang="en-GB" b="1" dirty="0">
                <a:ea typeface="+mn-lt"/>
                <a:cs typeface="+mn-lt"/>
              </a:rPr>
              <a:t>Impact of a diet and activity health promotion intervention on regional patterns of DNA methylation.</a:t>
            </a:r>
            <a:r>
              <a:rPr lang="en-GB" dirty="0">
                <a:ea typeface="+mn-lt"/>
                <a:cs typeface="+mn-lt"/>
              </a:rPr>
              <a:t> Clin Epigenetics. 2019 Sep 11;11(1):133.</a:t>
            </a:r>
          </a:p>
          <a:p>
            <a:r>
              <a:rPr lang="en-GB" dirty="0">
                <a:ea typeface="+mn-lt"/>
                <a:cs typeface="+mn-lt"/>
              </a:rPr>
              <a:t>"three 12-week interventions to </a:t>
            </a:r>
          </a:p>
          <a:p>
            <a:pPr marL="971550" lvl="1" indent="-514350">
              <a:buAutoNum type="arabicPeriod"/>
            </a:pPr>
            <a:r>
              <a:rPr lang="en-GB" dirty="0">
                <a:ea typeface="+mn-lt"/>
                <a:cs typeface="+mn-lt"/>
              </a:rPr>
              <a:t>simultaneously increase exercise and fruit/vegetable intake, while decreasing sedentary leisure screen time; </a:t>
            </a:r>
          </a:p>
          <a:p>
            <a:pPr marL="971550" lvl="1" indent="-514350">
              <a:buAutoNum type="arabicPeriod"/>
            </a:pPr>
            <a:r>
              <a:rPr lang="en-GB" dirty="0">
                <a:ea typeface="+mn-lt"/>
                <a:cs typeface="+mn-lt"/>
              </a:rPr>
              <a:t>sequentially increase fruit/vegetable intake and decrease leisure screen time first, then increase exercise; </a:t>
            </a:r>
            <a:endParaRPr lang="en-GB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GB" dirty="0">
                <a:ea typeface="+mn-lt"/>
                <a:cs typeface="+mn-lt"/>
              </a:rPr>
              <a:t>increase sleep and decrease stress (control)." </a:t>
            </a:r>
          </a:p>
          <a:p>
            <a:r>
              <a:rPr lang="en-GB" dirty="0">
                <a:ea typeface="+mn-lt"/>
                <a:cs typeface="+mn-lt"/>
              </a:rPr>
              <a:t>Collected blood samples at baseline, 3 and 9 months</a:t>
            </a:r>
          </a:p>
          <a:p>
            <a:r>
              <a:rPr lang="en-GB" dirty="0">
                <a:ea typeface="+mn-lt"/>
                <a:cs typeface="+mn-lt"/>
              </a:rPr>
              <a:t>N=68 (1 simultaneous n=25; 2 sequential n=21; 3 controls n=12).</a:t>
            </a:r>
          </a:p>
          <a:p>
            <a:r>
              <a:rPr lang="en-GB" dirty="0">
                <a:ea typeface="+mn-lt"/>
                <a:cs typeface="+mn-lt"/>
              </a:rPr>
              <a:t>Between  controls (3) and intervention (1 and 2):</a:t>
            </a:r>
          </a:p>
          <a:p>
            <a:pPr lvl="1" indent="-514350"/>
            <a:r>
              <a:rPr lang="en-GB" dirty="0">
                <a:ea typeface="+mn-lt"/>
                <a:cs typeface="+mn-lt"/>
              </a:rPr>
              <a:t>0 DMRs at baseline (using </a:t>
            </a:r>
            <a:r>
              <a:rPr lang="en-GB" dirty="0" err="1">
                <a:ea typeface="+mn-lt"/>
                <a:cs typeface="+mn-lt"/>
              </a:rPr>
              <a:t>DMRcate</a:t>
            </a:r>
            <a:r>
              <a:rPr lang="en-GB" dirty="0">
                <a:ea typeface="+mn-lt"/>
                <a:cs typeface="+mn-lt"/>
              </a:rPr>
              <a:t>)</a:t>
            </a:r>
          </a:p>
          <a:p>
            <a:pPr lvl="1" indent="-514350"/>
            <a:r>
              <a:rPr lang="en-GB" dirty="0">
                <a:ea typeface="+mn-lt"/>
                <a:cs typeface="+mn-lt"/>
              </a:rPr>
              <a:t>154 DMRs at 3 months</a:t>
            </a:r>
          </a:p>
          <a:p>
            <a:pPr lvl="1" indent="-514350"/>
            <a:r>
              <a:rPr lang="en-GB" dirty="0">
                <a:ea typeface="+mn-lt"/>
                <a:cs typeface="+mn-lt"/>
              </a:rPr>
              <a:t>298 DMRs at 9 months (only 1 in common with 3 month DMRs)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ABE88-F3B1-4300-9CA3-3F9D190CAD0B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EEBF-021D-461F-846F-3586CD29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Kidney for predicting transplantation success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3127-AFDB-44B9-AFD8-741CC0B9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Heylen</a:t>
            </a:r>
            <a:r>
              <a:rPr lang="en-GB" dirty="0">
                <a:ea typeface="+mn-lt"/>
                <a:cs typeface="+mn-lt"/>
              </a:rPr>
              <a:t> L, </a:t>
            </a:r>
            <a:r>
              <a:rPr lang="en-GB" dirty="0" err="1">
                <a:ea typeface="+mn-lt"/>
                <a:cs typeface="+mn-lt"/>
              </a:rPr>
              <a:t>Thienpont</a:t>
            </a:r>
            <a:r>
              <a:rPr lang="en-GB" dirty="0">
                <a:ea typeface="+mn-lt"/>
                <a:cs typeface="+mn-lt"/>
              </a:rPr>
              <a:t> B, </a:t>
            </a:r>
            <a:r>
              <a:rPr lang="en-GB" dirty="0" err="1">
                <a:ea typeface="+mn-lt"/>
                <a:cs typeface="+mn-lt"/>
              </a:rPr>
              <a:t>Busschaert</a:t>
            </a:r>
            <a:r>
              <a:rPr lang="en-GB" dirty="0">
                <a:ea typeface="+mn-lt"/>
                <a:cs typeface="+mn-lt"/>
              </a:rPr>
              <a:t> P, Sprangers B, Kuypers D, </a:t>
            </a:r>
            <a:r>
              <a:rPr lang="en-GB" dirty="0" err="1">
                <a:ea typeface="+mn-lt"/>
                <a:cs typeface="+mn-lt"/>
              </a:rPr>
              <a:t>Moisse</a:t>
            </a:r>
            <a:r>
              <a:rPr lang="en-GB" dirty="0">
                <a:ea typeface="+mn-lt"/>
                <a:cs typeface="+mn-lt"/>
              </a:rPr>
              <a:t> M, </a:t>
            </a:r>
            <a:r>
              <a:rPr lang="en-GB" dirty="0" err="1">
                <a:ea typeface="+mn-lt"/>
                <a:cs typeface="+mn-lt"/>
              </a:rPr>
              <a:t>Lerut</a:t>
            </a:r>
            <a:r>
              <a:rPr lang="en-GB" dirty="0">
                <a:ea typeface="+mn-lt"/>
                <a:cs typeface="+mn-lt"/>
              </a:rPr>
              <a:t> E, </a:t>
            </a:r>
            <a:r>
              <a:rPr lang="en-GB" dirty="0" err="1">
                <a:ea typeface="+mn-lt"/>
                <a:cs typeface="+mn-lt"/>
              </a:rPr>
              <a:t>Lambrechts</a:t>
            </a:r>
            <a:r>
              <a:rPr lang="en-GB" dirty="0">
                <a:ea typeface="+mn-lt"/>
                <a:cs typeface="+mn-lt"/>
              </a:rPr>
              <a:t> D, </a:t>
            </a:r>
            <a:r>
              <a:rPr lang="en-GB" dirty="0" err="1">
                <a:ea typeface="+mn-lt"/>
                <a:cs typeface="+mn-lt"/>
              </a:rPr>
              <a:t>Naesens</a:t>
            </a:r>
            <a:r>
              <a:rPr lang="en-GB" dirty="0">
                <a:ea typeface="+mn-lt"/>
                <a:cs typeface="+mn-lt"/>
              </a:rPr>
              <a:t> M. </a:t>
            </a:r>
            <a:r>
              <a:rPr lang="en-GB" b="1" dirty="0">
                <a:ea typeface="+mn-lt"/>
                <a:cs typeface="+mn-lt"/>
              </a:rPr>
              <a:t>Age-related changes in DNA methylation affect renal histology and post-transplant fibrosis. </a:t>
            </a:r>
            <a:r>
              <a:rPr lang="en-GB" dirty="0">
                <a:ea typeface="+mn-lt"/>
                <a:cs typeface="+mn-lt"/>
              </a:rPr>
              <a:t>Kidney Int. 2019 Jul 10. </a:t>
            </a:r>
            <a:r>
              <a:rPr lang="en-GB" dirty="0" err="1">
                <a:ea typeface="+mn-lt"/>
                <a:cs typeface="+mn-lt"/>
              </a:rPr>
              <a:t>pii</a:t>
            </a:r>
            <a:r>
              <a:rPr lang="en-GB" dirty="0">
                <a:ea typeface="+mn-lt"/>
                <a:cs typeface="+mn-lt"/>
              </a:rPr>
              <a:t>: S0085-2538(19)30705-7.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95 renal biopsies obtained </a:t>
            </a:r>
            <a:r>
              <a:rPr lang="en-GB" i="1" dirty="0">
                <a:ea typeface="+mn-lt"/>
                <a:cs typeface="+mn-lt"/>
              </a:rPr>
              <a:t>prior</a:t>
            </a:r>
            <a:r>
              <a:rPr lang="en-GB" dirty="0">
                <a:ea typeface="+mn-lt"/>
                <a:cs typeface="+mn-lt"/>
              </a:rPr>
              <a:t> to kidney transplantation from donors aged 16 to 73 years. </a:t>
            </a:r>
          </a:p>
          <a:p>
            <a:r>
              <a:rPr lang="en-GB" dirty="0">
                <a:ea typeface="+mn-lt"/>
                <a:cs typeface="+mn-lt"/>
              </a:rPr>
              <a:t> 92 778 </a:t>
            </a:r>
            <a:r>
              <a:rPr lang="en-GB" dirty="0" err="1">
                <a:ea typeface="+mn-lt"/>
                <a:cs typeface="+mn-lt"/>
              </a:rPr>
              <a:t>CpGs</a:t>
            </a:r>
            <a:r>
              <a:rPr lang="en-GB" dirty="0">
                <a:ea typeface="+mn-lt"/>
                <a:cs typeface="+mn-lt"/>
              </a:rPr>
              <a:t> associated with age</a:t>
            </a:r>
          </a:p>
          <a:p>
            <a:r>
              <a:rPr lang="en-GB" dirty="0">
                <a:ea typeface="+mn-lt"/>
                <a:cs typeface="+mn-lt"/>
              </a:rPr>
              <a:t>"age-associated changes in DNA methylation at the time of transplantation predict future injury of transplanted kidneys"</a:t>
            </a:r>
            <a:endParaRPr lang="en-GB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4D42C-D6D8-4EF1-B4B7-D6841D9A8580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EWAS of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3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221A-698F-4C0F-82AC-B47868EF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Bisphenol A in amniocytes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49F9-1883-47E1-805B-785F1264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Bansal A, Robles-Matos N, Wang PZ, Condon DE, Joshi A, Pinney SE. </a:t>
            </a:r>
            <a:r>
              <a:rPr lang="en-GB" b="1" dirty="0">
                <a:ea typeface="+mn-lt"/>
                <a:cs typeface="+mn-lt"/>
              </a:rPr>
              <a:t>In utero bisphenol A exposure is linked with sex specific changes in the transcriptome and methylome of human amniocytes. </a:t>
            </a:r>
            <a:r>
              <a:rPr lang="en-GB" dirty="0">
                <a:ea typeface="+mn-lt"/>
                <a:cs typeface="+mn-lt"/>
              </a:rPr>
              <a:t>J Clin Endocrinol </a:t>
            </a:r>
            <a:r>
              <a:rPr lang="en-GB" dirty="0" err="1">
                <a:ea typeface="+mn-lt"/>
                <a:cs typeface="+mn-lt"/>
              </a:rPr>
              <a:t>Metab</a:t>
            </a:r>
            <a:r>
              <a:rPr lang="en-GB" dirty="0">
                <a:ea typeface="+mn-lt"/>
                <a:cs typeface="+mn-lt"/>
              </a:rPr>
              <a:t>. 2019 Sep 19. </a:t>
            </a:r>
            <a:r>
              <a:rPr lang="en-GB" dirty="0" err="1">
                <a:ea typeface="+mn-lt"/>
                <a:cs typeface="+mn-lt"/>
              </a:rPr>
              <a:t>pii</a:t>
            </a:r>
            <a:r>
              <a:rPr lang="en-GB" dirty="0">
                <a:ea typeface="+mn-lt"/>
                <a:cs typeface="+mn-lt"/>
              </a:rPr>
              <a:t>: dgz037.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19 controls, 16 exposed</a:t>
            </a:r>
          </a:p>
          <a:p>
            <a:r>
              <a:rPr lang="en-GB" dirty="0">
                <a:ea typeface="+mn-lt"/>
                <a:cs typeface="+mn-lt"/>
              </a:rPr>
              <a:t>RNA-</a:t>
            </a:r>
            <a:r>
              <a:rPr lang="en-GB" dirty="0" err="1">
                <a:ea typeface="+mn-lt"/>
                <a:cs typeface="+mn-lt"/>
              </a:rPr>
              <a:t>seq</a:t>
            </a:r>
            <a:r>
              <a:rPr lang="en-GB" dirty="0">
                <a:ea typeface="+mn-lt"/>
                <a:cs typeface="+mn-lt"/>
              </a:rPr>
              <a:t>, RRBS for </a:t>
            </a:r>
            <a:r>
              <a:rPr lang="en-GB" dirty="0" err="1">
                <a:ea typeface="+mn-lt"/>
                <a:cs typeface="+mn-lt"/>
              </a:rPr>
              <a:t>DNAm</a:t>
            </a:r>
            <a:r>
              <a:rPr lang="en-GB" dirty="0">
                <a:ea typeface="+mn-lt"/>
                <a:cs typeface="+mn-lt"/>
              </a:rPr>
              <a:t> profiling, Hi-C</a:t>
            </a:r>
          </a:p>
          <a:p>
            <a:r>
              <a:rPr lang="en-GB" dirty="0">
                <a:ea typeface="+mn-lt"/>
                <a:cs typeface="+mn-lt"/>
              </a:rPr>
              <a:t>exposure and </a:t>
            </a:r>
            <a:r>
              <a:rPr lang="en-GB" dirty="0" err="1">
                <a:ea typeface="+mn-lt"/>
                <a:cs typeface="+mn-lt"/>
              </a:rPr>
              <a:t>DNAm</a:t>
            </a:r>
            <a:r>
              <a:rPr lang="en-GB" dirty="0">
                <a:ea typeface="+mn-lt"/>
                <a:cs typeface="+mn-lt"/>
              </a:rPr>
              <a:t> measured in </a:t>
            </a:r>
            <a:r>
              <a:rPr lang="en-GB" dirty="0" err="1">
                <a:ea typeface="+mn-lt"/>
                <a:cs typeface="+mn-lt"/>
              </a:rPr>
              <a:t>amnyotic</a:t>
            </a:r>
            <a:r>
              <a:rPr lang="en-GB" dirty="0">
                <a:ea typeface="+mn-lt"/>
                <a:cs typeface="+mn-lt"/>
              </a:rPr>
              <a:t> fluid</a:t>
            </a:r>
          </a:p>
          <a:p>
            <a:r>
              <a:rPr lang="en-GB" dirty="0">
                <a:ea typeface="+mn-lt"/>
                <a:cs typeface="+mn-lt"/>
              </a:rPr>
              <a:t>36 DMRs in males, 14 in females</a:t>
            </a:r>
          </a:p>
          <a:p>
            <a:r>
              <a:rPr lang="en-GB" dirty="0">
                <a:ea typeface="+mn-lt"/>
                <a:cs typeface="+mn-lt"/>
              </a:rPr>
              <a:t>101 DE genes in males, 1 in females</a:t>
            </a:r>
          </a:p>
          <a:p>
            <a:r>
              <a:rPr lang="en-GB" dirty="0">
                <a:ea typeface="+mn-lt"/>
                <a:cs typeface="+mn-lt"/>
              </a:rPr>
              <a:t>Hi-C identified interactions between 24 DE genes and DMRs in males and 12 DE genes and DMRs in females.</a:t>
            </a:r>
            <a:endParaRPr lang="en-GB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32094-A45E-416C-B3D3-D9D29327D0B6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EWAS of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0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02E1-4E62-4A60-AD7A-70C3E5C0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Disc degeneration in spine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0F58-D291-4B07-8041-F73A0BE7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Ikuno A, </a:t>
            </a:r>
            <a:r>
              <a:rPr lang="en-GB" dirty="0" err="1">
                <a:ea typeface="+mn-lt"/>
                <a:cs typeface="+mn-lt"/>
              </a:rPr>
              <a:t>Akeda</a:t>
            </a:r>
            <a:r>
              <a:rPr lang="en-GB" dirty="0">
                <a:ea typeface="+mn-lt"/>
                <a:cs typeface="+mn-lt"/>
              </a:rPr>
              <a:t> K, </a:t>
            </a:r>
            <a:r>
              <a:rPr lang="en-GB" dirty="0" err="1">
                <a:ea typeface="+mn-lt"/>
                <a:cs typeface="+mn-lt"/>
              </a:rPr>
              <a:t>Takebayashi</a:t>
            </a:r>
            <a:r>
              <a:rPr lang="en-GB" dirty="0">
                <a:ea typeface="+mn-lt"/>
                <a:cs typeface="+mn-lt"/>
              </a:rPr>
              <a:t> SI, Shimaoka M, Okumura K, Sudo A. </a:t>
            </a:r>
            <a:r>
              <a:rPr lang="en-GB" b="1" dirty="0">
                <a:ea typeface="+mn-lt"/>
                <a:cs typeface="+mn-lt"/>
              </a:rPr>
              <a:t>Genome-wide analysis of DNA methylation profile identifies differentially methylated loci associated with human intervertebral disc degeneration.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dirty="0" err="1">
                <a:ea typeface="+mn-lt"/>
                <a:cs typeface="+mn-lt"/>
              </a:rPr>
              <a:t>PLoS</a:t>
            </a:r>
            <a:r>
              <a:rPr lang="en-GB" dirty="0">
                <a:ea typeface="+mn-lt"/>
                <a:cs typeface="+mn-lt"/>
              </a:rPr>
              <a:t> One. 2019 Sep 12;14(9):e0222188.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Human intervertebral disc tissue, specifically nucleus pulpous (NP)</a:t>
            </a:r>
          </a:p>
          <a:p>
            <a:r>
              <a:rPr lang="en-GB" dirty="0">
                <a:ea typeface="+mn-lt"/>
                <a:cs typeface="+mn-lt"/>
              </a:rPr>
              <a:t>220 </a:t>
            </a:r>
            <a:r>
              <a:rPr lang="en-GB" dirty="0" err="1">
                <a:ea typeface="+mn-lt"/>
                <a:cs typeface="+mn-lt"/>
              </a:rPr>
              <a:t>CpGs</a:t>
            </a:r>
            <a:r>
              <a:rPr lang="en-GB" dirty="0">
                <a:ea typeface="+mn-lt"/>
                <a:cs typeface="+mn-lt"/>
              </a:rPr>
              <a:t> different between early (n=8) and advanced stages of disc degeneration (n=8)</a:t>
            </a:r>
          </a:p>
          <a:p>
            <a:r>
              <a:rPr lang="en-GB" dirty="0">
                <a:ea typeface="+mn-lt"/>
                <a:cs typeface="+mn-lt"/>
              </a:rPr>
              <a:t>Enriched in cell-cell adhesion </a:t>
            </a:r>
            <a:endParaRPr lang="en-GB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41239-AF74-4B59-B303-3CF7C41A4B86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EWAS of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4BA9-689C-4A66-98DF-6C9A9628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Fasting in fat and muscle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1774-4B5F-41BE-A3DE-C8C313A2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Gillberg</a:t>
            </a:r>
            <a:r>
              <a:rPr lang="en-GB" dirty="0">
                <a:ea typeface="+mn-lt"/>
                <a:cs typeface="+mn-lt"/>
              </a:rPr>
              <a:t> L, </a:t>
            </a:r>
            <a:r>
              <a:rPr lang="en-GB" dirty="0" err="1">
                <a:ea typeface="+mn-lt"/>
                <a:cs typeface="+mn-lt"/>
              </a:rPr>
              <a:t>Rönn</a:t>
            </a:r>
            <a:r>
              <a:rPr lang="en-GB" dirty="0">
                <a:ea typeface="+mn-lt"/>
                <a:cs typeface="+mn-lt"/>
              </a:rPr>
              <a:t> T, </a:t>
            </a:r>
            <a:r>
              <a:rPr lang="en-GB" dirty="0" err="1">
                <a:ea typeface="+mn-lt"/>
                <a:cs typeface="+mn-lt"/>
              </a:rPr>
              <a:t>Jørgensen</a:t>
            </a:r>
            <a:r>
              <a:rPr lang="en-GB" dirty="0">
                <a:ea typeface="+mn-lt"/>
                <a:cs typeface="+mn-lt"/>
              </a:rPr>
              <a:t> SW, </a:t>
            </a:r>
            <a:r>
              <a:rPr lang="en-GB" dirty="0" err="1">
                <a:ea typeface="+mn-lt"/>
                <a:cs typeface="+mn-lt"/>
              </a:rPr>
              <a:t>Perfilyev</a:t>
            </a:r>
            <a:r>
              <a:rPr lang="en-GB" dirty="0">
                <a:ea typeface="+mn-lt"/>
                <a:cs typeface="+mn-lt"/>
              </a:rPr>
              <a:t> A, Hjort L, Nilsson E, </a:t>
            </a:r>
            <a:r>
              <a:rPr lang="en-GB" dirty="0" err="1">
                <a:ea typeface="+mn-lt"/>
                <a:cs typeface="+mn-lt"/>
              </a:rPr>
              <a:t>Brøns</a:t>
            </a:r>
            <a:r>
              <a:rPr lang="en-GB" dirty="0">
                <a:ea typeface="+mn-lt"/>
                <a:cs typeface="+mn-lt"/>
              </a:rPr>
              <a:t> C, </a:t>
            </a:r>
            <a:r>
              <a:rPr lang="en-GB" dirty="0" err="1">
                <a:ea typeface="+mn-lt"/>
                <a:cs typeface="+mn-lt"/>
              </a:rPr>
              <a:t>Vaag</a:t>
            </a:r>
            <a:r>
              <a:rPr lang="en-GB" dirty="0">
                <a:ea typeface="+mn-lt"/>
                <a:cs typeface="+mn-lt"/>
              </a:rPr>
              <a:t> A, Ling C. </a:t>
            </a:r>
            <a:r>
              <a:rPr lang="en-GB" b="1" dirty="0">
                <a:ea typeface="+mn-lt"/>
                <a:cs typeface="+mn-lt"/>
              </a:rPr>
              <a:t>Fasting unmasks differential fat and muscle transcriptional regulation of metabolic gene sets in low versus normal birth weight men</a:t>
            </a:r>
            <a:r>
              <a:rPr lang="en-GB" dirty="0">
                <a:ea typeface="+mn-lt"/>
                <a:cs typeface="+mn-lt"/>
              </a:rPr>
              <a:t>. </a:t>
            </a:r>
            <a:r>
              <a:rPr lang="en-GB" dirty="0" err="1">
                <a:ea typeface="+mn-lt"/>
                <a:cs typeface="+mn-lt"/>
              </a:rPr>
              <a:t>EBioMedicine</a:t>
            </a:r>
            <a:r>
              <a:rPr lang="en-GB" dirty="0">
                <a:ea typeface="+mn-lt"/>
                <a:cs typeface="+mn-lt"/>
              </a:rPr>
              <a:t>. 2019 Aug 19. </a:t>
            </a:r>
            <a:r>
              <a:rPr lang="en-GB" dirty="0" err="1">
                <a:ea typeface="+mn-lt"/>
                <a:cs typeface="+mn-lt"/>
              </a:rPr>
              <a:t>pii</a:t>
            </a:r>
            <a:r>
              <a:rPr lang="en-GB" dirty="0">
                <a:ea typeface="+mn-lt"/>
                <a:cs typeface="+mn-lt"/>
              </a:rPr>
              <a:t>: S2352-3964(19)30533-X.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Subcutaneous fat and skeletal muscle </a:t>
            </a:r>
          </a:p>
          <a:p>
            <a:r>
              <a:rPr lang="en-GB" dirty="0">
                <a:ea typeface="+mn-lt"/>
                <a:cs typeface="+mn-lt"/>
              </a:rPr>
              <a:t>Collected before and after 36h of fasting.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Genes in oxidative phosphorylation were lower in low birth weight men before fasting and higher after fasting. </a:t>
            </a:r>
            <a:endParaRPr lang="en-GB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DNAm</a:t>
            </a:r>
            <a:r>
              <a:rPr lang="en-GB" dirty="0">
                <a:ea typeface="+mn-lt"/>
                <a:cs typeface="+mn-lt"/>
              </a:rPr>
              <a:t> changes were not observed (n=8 low birth weight; n=8 normal birth weight).</a:t>
            </a: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31AAE-72C0-42E7-93B2-D5AFE6990142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EWAS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7D82-CFD6-4793-BA39-5EB2A2AA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'Chains' of enhancers</a:t>
            </a:r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EB8B-9056-4716-95FF-0C2222EB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Song W, Sharan R, </a:t>
            </a:r>
            <a:r>
              <a:rPr lang="en-GB" dirty="0" err="1">
                <a:ea typeface="+mn-lt"/>
                <a:cs typeface="+mn-lt"/>
              </a:rPr>
              <a:t>Ovcharenko</a:t>
            </a:r>
            <a:r>
              <a:rPr lang="en-GB" dirty="0">
                <a:ea typeface="+mn-lt"/>
                <a:cs typeface="+mn-lt"/>
              </a:rPr>
              <a:t> I. </a:t>
            </a:r>
            <a:r>
              <a:rPr lang="en-GB" b="1" dirty="0">
                <a:ea typeface="+mn-lt"/>
                <a:cs typeface="+mn-lt"/>
              </a:rPr>
              <a:t>The first enhancer in an enhancer chain safeguards subsequent enhancer-promoter contacts from a distance</a:t>
            </a:r>
            <a:r>
              <a:rPr lang="en-GB" dirty="0">
                <a:ea typeface="+mn-lt"/>
                <a:cs typeface="+mn-lt"/>
              </a:rPr>
              <a:t>. Genome Biol. 2019 Sep 12;20(1):197.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Hi-C data in 4 human cell lines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Detect connections between promoters and active enhancers </a:t>
            </a:r>
            <a:endParaRPr lang="en-GB">
              <a:ea typeface="+mn-lt"/>
              <a:cs typeface="+mn-lt"/>
            </a:endParaRPr>
          </a:p>
          <a:p>
            <a:pPr marL="457200" indent="-457200"/>
            <a:r>
              <a:rPr lang="en-GB" dirty="0">
                <a:ea typeface="+mn-lt"/>
                <a:cs typeface="+mn-lt"/>
              </a:rPr>
              <a:t>Identify 9000 enhancer chains associated with 2600 human genes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"the primary, critical enhancer is distal, commonly located further away than other enhancers. This first, distal enhancer establishes contacts with multiple regulatory elements and safeguards a complex regulatory program of its target gene."</a:t>
            </a:r>
            <a:endParaRPr lang="en-GB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D4D99-59CF-4DE8-B66B-CD8205E0DD6B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Gene 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6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CA53C358-9290-41F0-8128-508BD9618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6" r="-185"/>
          <a:stretch/>
        </p:blipFill>
        <p:spPr>
          <a:xfrm>
            <a:off x="1126649" y="404099"/>
            <a:ext cx="5637379" cy="62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24236B5B1F44CA352B02574DFACAC" ma:contentTypeVersion="4" ma:contentTypeDescription="Create a new document." ma:contentTypeScope="" ma:versionID="391aa7177baf3e6e281a5c9c2282dcd8">
  <xsd:schema xmlns:xsd="http://www.w3.org/2001/XMLSchema" xmlns:xs="http://www.w3.org/2001/XMLSchema" xmlns:p="http://schemas.microsoft.com/office/2006/metadata/properties" xmlns:ns2="5437daf8-e155-4260-9992-e8434af7a544" xmlns:ns3="4625581b-bb4e-4558-bbdb-f9e75e9989bb" targetNamespace="http://schemas.microsoft.com/office/2006/metadata/properties" ma:root="true" ma:fieldsID="cd462ddb54f28554e91789c910245b0f" ns2:_="" ns3:_="">
    <xsd:import namespace="5437daf8-e155-4260-9992-e8434af7a544"/>
    <xsd:import namespace="4625581b-bb4e-4558-bbdb-f9e75e998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7daf8-e155-4260-9992-e8434af7a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5581b-bb4e-4558-bbdb-f9e75e99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39ECD1-2E3A-427A-9BCE-894CA0A573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68F498-22A6-42A3-A4F6-30853DE6A3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5A7670-933E-487C-B76C-3F00EE55612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Journal club</vt:lpstr>
      <vt:lpstr>Prenatal smoking vs own smoking</vt:lpstr>
      <vt:lpstr>Diet intervention</vt:lpstr>
      <vt:lpstr>Kidney for predicting transplantation success</vt:lpstr>
      <vt:lpstr>Bisphenol A in amniocytes</vt:lpstr>
      <vt:lpstr>Disc degeneration in spine</vt:lpstr>
      <vt:lpstr>Fasting in fat and muscle</vt:lpstr>
      <vt:lpstr>'Chains' of enhancers</vt:lpstr>
      <vt:lpstr>PowerPoint Presentation</vt:lpstr>
      <vt:lpstr>Allele-specific gene expression in autism</vt:lpstr>
      <vt:lpstr>Simultaneous 3D DNA structure and DNAm</vt:lpstr>
      <vt:lpstr>Weighted elastic net for robust models</vt:lpstr>
      <vt:lpstr>Assisted Reproductive Techniques Cohort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414</cp:revision>
  <dcterms:created xsi:type="dcterms:W3CDTF">2013-07-15T20:26:40Z</dcterms:created>
  <dcterms:modified xsi:type="dcterms:W3CDTF">2019-09-22T23:34:11Z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0x010100FC324236B5B1F44CA352B02574DFACAC</vt:lpwstr>
  </property>
</Properties>
</file>