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sldIdLst>
    <p:sldId id="256" r:id="rId5"/>
    <p:sldId id="260" r:id="rId6"/>
    <p:sldId id="264" r:id="rId7"/>
    <p:sldId id="261"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4D6C5B-6229-4C23-B60F-D0C0826E9D1B}" v="147" dt="2019-09-30T10:49:11.2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421" autoAdjust="0"/>
  </p:normalViewPr>
  <p:slideViewPr>
    <p:cSldViewPr snapToGrid="0">
      <p:cViewPr varScale="1">
        <p:scale>
          <a:sx n="82" d="100"/>
          <a:sy n="82"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99D2AF-AFD0-48D4-A56C-2A144A3420A4}" type="datetimeFigureOut">
              <a:rPr lang="en-GB" smtClean="0"/>
              <a:t>30/09/2019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ADB8F9-2DFE-4A7C-B58E-B96A6B233DD3}" type="slidenum">
              <a:rPr lang="en-GB" smtClean="0"/>
              <a:t>‹#›</a:t>
            </a:fld>
            <a:endParaRPr lang="en-GB"/>
          </a:p>
        </p:txBody>
      </p:sp>
    </p:spTree>
    <p:extLst>
      <p:ext uri="{BB962C8B-B14F-4D97-AF65-F5344CB8AC3E}">
        <p14:creationId xmlns:p14="http://schemas.microsoft.com/office/powerpoint/2010/main" val="2183203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andfonline.com/doi/full/10.1080/15592294.2019.1656157"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miRNA - </a:t>
            </a:r>
            <a:r>
              <a:rPr lang="en-GB" sz="1200" b="0" i="0" kern="1200" dirty="0">
                <a:solidFill>
                  <a:schemeClr val="tx1"/>
                </a:solidFill>
                <a:effectLst/>
                <a:latin typeface="+mn-lt"/>
                <a:ea typeface="+mn-ea"/>
                <a:cs typeface="+mn-cs"/>
              </a:rPr>
              <a:t> small non-coding RNA molecule regulate gene expression (bind to mRNAs). Recent studies have revealed altered miRNA expression profiles in the circulation and brain of patients with psychiatric disorders.  Differential expression of microRNA in peripheral blood mononuclear cells as specific biomarker for major depressive disorder patients. Drawing on this evidence, </a:t>
            </a:r>
            <a:r>
              <a:rPr lang="en-GB" sz="1200" b="0" i="0" kern="1200" dirty="0" err="1">
                <a:solidFill>
                  <a:schemeClr val="tx1"/>
                </a:solidFill>
                <a:effectLst/>
                <a:latin typeface="+mn-lt"/>
                <a:ea typeface="+mn-ea"/>
                <a:cs typeface="+mn-cs"/>
              </a:rPr>
              <a:t>Issler</a:t>
            </a:r>
            <a:r>
              <a:rPr lang="en-GB" sz="1200" b="0" i="0" kern="1200" dirty="0">
                <a:solidFill>
                  <a:schemeClr val="tx1"/>
                </a:solidFill>
                <a:effectLst/>
                <a:latin typeface="+mn-lt"/>
                <a:ea typeface="+mn-ea"/>
                <a:cs typeface="+mn-cs"/>
              </a:rPr>
              <a:t> et al. suggested that miRNAs targeting mRNAs expressed in brain could become novel treatment options in psychiatric disorders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Looked at CpG’s association to nearby miRNAs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GB" sz="1200" dirty="0"/>
              <a:t>i</a:t>
            </a:r>
            <a:r>
              <a:rPr lang="en-GB" sz="1200" b="0" i="0" kern="1200" dirty="0">
                <a:solidFill>
                  <a:schemeClr val="tx1"/>
                </a:solidFill>
                <a:effectLst/>
                <a:latin typeface="+mn-lt"/>
                <a:ea typeface="+mn-ea"/>
                <a:cs typeface="+mn-cs"/>
              </a:rPr>
              <a:t>n this study, we perform a DNA methylation analysis of miRNA-associated CpG-sites in peripheral blood in order to examine if any DNA methylation patterns are associated with HD compared to healthy volunteers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GB" sz="1200" b="0" i="0" kern="1200" dirty="0">
                <a:solidFill>
                  <a:schemeClr val="tx1"/>
                </a:solidFill>
                <a:effectLst/>
                <a:latin typeface="+mn-lt"/>
                <a:ea typeface="+mn-ea"/>
                <a:cs typeface="+mn-cs"/>
              </a:rPr>
              <a:t>we measured the expressional profile of identified candidate miRNA to investigate whether they were differentially expressed in HD</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GB" sz="1200" b="0" i="0" kern="1200" dirty="0">
                <a:solidFill>
                  <a:schemeClr val="tx1"/>
                </a:solidFill>
                <a:effectLst/>
                <a:latin typeface="+mn-lt"/>
                <a:ea typeface="+mn-ea"/>
                <a:cs typeface="+mn-cs"/>
              </a:rPr>
              <a:t>we investigated whether the methylation levels of candidate CpG-sites contributes to explaining the differential expression pattern of the associated miRNAs in HD </a:t>
            </a: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Validation cohort – AA – excluded high BMI?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Where changes were detected, they investigated levels of gene expression at the associated miRNA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a:t>
            </a:r>
            <a:r>
              <a:rPr lang="en-GB" sz="1200" b="0" i="0" kern="1200" dirty="0">
                <a:solidFill>
                  <a:schemeClr val="tx1"/>
                </a:solidFill>
                <a:effectLst/>
                <a:latin typeface="+mn-lt"/>
                <a:ea typeface="+mn-ea"/>
                <a:cs typeface="+mn-cs"/>
              </a:rPr>
              <a:t>we initially aimed to identify miRNA genes in proximity of CpG-sites, in which modifications of the epigenetic profile are associated with HD.”</a:t>
            </a: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These 2 survived multiple testing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r>
              <a:rPr lang="en-GB" sz="1200" b="1" i="0" kern="1200" dirty="0">
                <a:solidFill>
                  <a:schemeClr val="tx1"/>
                </a:solidFill>
                <a:effectLst/>
                <a:latin typeface="+mn-lt"/>
                <a:ea typeface="+mn-ea"/>
                <a:cs typeface="+mn-cs"/>
              </a:rPr>
              <a:t>Figure 1. Boxplot diagram of MIR4456 normalized expression values in HD and healthy volunteers.</a:t>
            </a:r>
          </a:p>
          <a:p>
            <a:br>
              <a:rPr lang="en-GB" sz="1200" b="0" i="0" u="none" strike="noStrike" kern="1200" dirty="0">
                <a:solidFill>
                  <a:schemeClr val="tx1"/>
                </a:solidFill>
                <a:effectLst/>
                <a:latin typeface="+mn-lt"/>
                <a:ea typeface="+mn-ea"/>
                <a:cs typeface="+mn-cs"/>
                <a:hlinkClick r:id="rId3"/>
              </a:rPr>
            </a:br>
            <a:r>
              <a:rPr lang="en-GB" dirty="0"/>
              <a:t>MIR4456 FINDING - may be primarily associated with the addictive component observed in HD</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miRNA identified, miRNA-4456, targets genes that are normally expressed at particularly high levels in the brain and that are involved in the regulation of the hormone oxytocin.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But - mean difference in </a:t>
            </a:r>
            <a:r>
              <a:rPr lang="en-GB" dirty="0" err="1"/>
              <a:t>DNAm</a:t>
            </a:r>
            <a:r>
              <a:rPr lang="en-GB" dirty="0"/>
              <a:t> between groups was only around 2.6% - impact on physiological changes might be called into question – but we know subtle methylation changes can have wide-ranging consequences for other psychiatric conditions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In summary, our study implicates a potential contribution of MIR4456 in the pathophysiology of HD by putatively influencing oxytocin signalling.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Don’t know about expression modifications occurring in brain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This miRNA putatively targets genes preferentially expressed in brain tissue and involved in major neuronal molecular mechanisms thought to be relevant to the pathogenesis of HD. Our findings from the investigation of shifts in the epigenome contributes to further elucidating the biological mechanisms behind the pathophysiology of HD with special emphasis on MIR4456 and its role in oxytocin regulation. Further studies are needed to confirm and further elucidate the exact interplay between MIR4456 and the oxytocin signalling pathway in HD.</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24ADB8F9-2DFE-4A7C-B58E-B96A6B233DD3}" type="slidenum">
              <a:rPr lang="en-GB" smtClean="0"/>
              <a:t>2</a:t>
            </a:fld>
            <a:endParaRPr lang="en-GB"/>
          </a:p>
        </p:txBody>
      </p:sp>
    </p:spTree>
    <p:extLst>
      <p:ext uri="{BB962C8B-B14F-4D97-AF65-F5344CB8AC3E}">
        <p14:creationId xmlns:p14="http://schemas.microsoft.com/office/powerpoint/2010/main" val="3484142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Post mortem – regions chosen because we know a loss of orexin neurons is associated with narcolepsy – known to be a </a:t>
            </a:r>
            <a:r>
              <a:rPr lang="en-GB" sz="1200" b="0" i="0" kern="1200" dirty="0">
                <a:solidFill>
                  <a:schemeClr val="tx1"/>
                </a:solidFill>
                <a:effectLst/>
                <a:latin typeface="+mn-lt"/>
                <a:ea typeface="+mn-ea"/>
                <a:cs typeface="+mn-cs"/>
              </a:rPr>
              <a:t>neuropeptide that regulates arousal, wakefulness, and appetite</a:t>
            </a:r>
            <a:endParaRPr lang="en-GB" dirty="0"/>
          </a:p>
          <a:p>
            <a:endParaRPr lang="en-GB" dirty="0"/>
          </a:p>
          <a:p>
            <a:r>
              <a:rPr lang="en-GB" dirty="0"/>
              <a:t>Authors previously conducted GWAS and EWAS of peripheral blood and found strong associations with immune and metabolic pathways </a:t>
            </a:r>
          </a:p>
          <a:p>
            <a:endParaRPr lang="en-GB" dirty="0"/>
          </a:p>
          <a:p>
            <a:r>
              <a:rPr lang="en-GB" dirty="0"/>
              <a:t>Here they looked at specific brain regions </a:t>
            </a:r>
            <a:r>
              <a:rPr lang="en-GB" dirty="0" err="1"/>
              <a:t>prev</a:t>
            </a:r>
            <a:r>
              <a:rPr lang="en-GB" dirty="0"/>
              <a:t> implicated. Used both Japanese and European brains. Different causes of death. </a:t>
            </a:r>
          </a:p>
          <a:p>
            <a:endParaRPr lang="en-GB" dirty="0"/>
          </a:p>
          <a:p>
            <a:r>
              <a:rPr lang="en-GB" dirty="0"/>
              <a:t>Dissected LH region and temporal cortex </a:t>
            </a:r>
            <a:r>
              <a:rPr lang="en-GB" dirty="0" err="1"/>
              <a:t>postmortem</a:t>
            </a:r>
            <a:r>
              <a:rPr lang="en-GB" dirty="0"/>
              <a:t>  </a:t>
            </a:r>
          </a:p>
          <a:p>
            <a:endParaRPr lang="en-GB" dirty="0"/>
          </a:p>
          <a:p>
            <a:r>
              <a:rPr lang="en-GB" dirty="0"/>
              <a:t>No difference in cell composition / 850k / Used the CHAMP program for EWAS and bump hunter for DMRs / 4 of 81 DMRs in HLA </a:t>
            </a:r>
          </a:p>
          <a:p>
            <a:endParaRPr lang="en-GB" dirty="0"/>
          </a:p>
          <a:p>
            <a:r>
              <a:rPr lang="en-GB" dirty="0"/>
              <a:t>Of the DMRs found in LH, MBP was strongest </a:t>
            </a:r>
            <a:r>
              <a:rPr lang="en-GB" dirty="0" err="1"/>
              <a:t>assoc</a:t>
            </a:r>
            <a:r>
              <a:rPr lang="en-GB" dirty="0"/>
              <a:t> - this is a structural component of the myelin sheath essential for CNS myelin formation. Role of attention? </a:t>
            </a:r>
          </a:p>
          <a:p>
            <a:endParaRPr lang="en-GB" dirty="0"/>
          </a:p>
          <a:p>
            <a:r>
              <a:rPr lang="en-GB" dirty="0"/>
              <a:t>However, </a:t>
            </a:r>
            <a:r>
              <a:rPr lang="en-GB" dirty="0" err="1"/>
              <a:t>bc</a:t>
            </a:r>
            <a:r>
              <a:rPr lang="en-GB" dirty="0"/>
              <a:t> they focused on the LH region, the methylation diffs seen here may be a cause or effect we don’t know </a:t>
            </a:r>
          </a:p>
          <a:p>
            <a:endParaRPr lang="en-GB" dirty="0"/>
          </a:p>
          <a:p>
            <a:r>
              <a:rPr lang="en-GB" dirty="0"/>
              <a:t>Some population issues - what did ppl die of????? Did that effect </a:t>
            </a:r>
            <a:r>
              <a:rPr lang="en-GB" dirty="0" err="1"/>
              <a:t>DNAm</a:t>
            </a:r>
            <a:r>
              <a:rPr lang="en-GB" dirty="0"/>
              <a:t>??? Also most cases had diabetes. All patients male. 1 control female. But to be fair none of the 77 DMs found were </a:t>
            </a:r>
            <a:r>
              <a:rPr lang="en-GB" dirty="0" err="1"/>
              <a:t>assoc</a:t>
            </a:r>
            <a:r>
              <a:rPr lang="en-GB" dirty="0"/>
              <a:t> w sex or diabetes. </a:t>
            </a:r>
          </a:p>
          <a:p>
            <a:endParaRPr lang="en-GB" dirty="0"/>
          </a:p>
          <a:p>
            <a:r>
              <a:rPr lang="en-GB" dirty="0"/>
              <a:t>NEEDS CONFIRMATION STUDY </a:t>
            </a:r>
          </a:p>
        </p:txBody>
      </p:sp>
      <p:sp>
        <p:nvSpPr>
          <p:cNvPr id="4" name="Slide Number Placeholder 3"/>
          <p:cNvSpPr>
            <a:spLocks noGrp="1"/>
          </p:cNvSpPr>
          <p:nvPr>
            <p:ph type="sldNum" sz="quarter" idx="5"/>
          </p:nvPr>
        </p:nvSpPr>
        <p:spPr/>
        <p:txBody>
          <a:bodyPr/>
          <a:lstStyle/>
          <a:p>
            <a:fld id="{24ADB8F9-2DFE-4A7C-B58E-B96A6B233DD3}" type="slidenum">
              <a:rPr lang="en-GB" smtClean="0"/>
              <a:t>3</a:t>
            </a:fld>
            <a:endParaRPr lang="en-GB"/>
          </a:p>
        </p:txBody>
      </p:sp>
    </p:spTree>
    <p:extLst>
      <p:ext uri="{BB962C8B-B14F-4D97-AF65-F5344CB8AC3E}">
        <p14:creationId xmlns:p14="http://schemas.microsoft.com/office/powerpoint/2010/main" val="917170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Recent reports suggest that epigenetic alterations may play a vital role in disease pathophysiology.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Our goal was to investigate the epigenetic basis of autism and identification of early biomarkers for disease prediction.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DL yielded an AUC (95% CI) = 1.00 (0.80–1.00) with 97.5% sensitivity and 100.0% specificity for autism detection for 5 CpG loci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Should you use deep learning on so few samples? </a:t>
            </a:r>
          </a:p>
          <a:p>
            <a:endParaRPr lang="en-GB" dirty="0"/>
          </a:p>
          <a:p>
            <a:r>
              <a:rPr lang="en-GB" sz="1200" b="1" i="0" kern="1200" dirty="0">
                <a:solidFill>
                  <a:schemeClr val="tx1"/>
                </a:solidFill>
                <a:effectLst/>
                <a:latin typeface="+mn-lt"/>
                <a:ea typeface="+mn-ea"/>
                <a:cs typeface="+mn-cs"/>
              </a:rPr>
              <a:t>Standard multivariate logistic regression analysis</a:t>
            </a:r>
          </a:p>
          <a:p>
            <a:r>
              <a:rPr lang="en-GB" sz="1200" b="1" i="0" kern="1200" dirty="0">
                <a:solidFill>
                  <a:schemeClr val="tx1"/>
                </a:solidFill>
                <a:effectLst/>
                <a:latin typeface="+mn-lt"/>
                <a:ea typeface="+mn-ea"/>
                <a:cs typeface="+mn-cs"/>
              </a:rPr>
              <a:t>The combination of 3 CpG/gene markers: cg20129082 (</a:t>
            </a:r>
            <a:r>
              <a:rPr lang="en-GB" sz="1200" b="1" i="1" kern="1200" dirty="0">
                <a:solidFill>
                  <a:schemeClr val="tx1"/>
                </a:solidFill>
                <a:effectLst/>
                <a:latin typeface="+mn-lt"/>
                <a:ea typeface="+mn-ea"/>
                <a:cs typeface="+mn-cs"/>
              </a:rPr>
              <a:t>LOC100126784; NAV2</a:t>
            </a:r>
            <a:r>
              <a:rPr lang="en-GB" sz="1200" b="1" i="0" kern="1200" dirty="0">
                <a:solidFill>
                  <a:schemeClr val="tx1"/>
                </a:solidFill>
                <a:effectLst/>
                <a:latin typeface="+mn-lt"/>
                <a:ea typeface="+mn-ea"/>
                <a:cs typeface="+mn-cs"/>
              </a:rPr>
              <a:t>), cg08590939 (</a:t>
            </a:r>
            <a:r>
              <a:rPr lang="en-GB" sz="1200" b="1" i="1" kern="1200" dirty="0">
                <a:solidFill>
                  <a:schemeClr val="tx1"/>
                </a:solidFill>
                <a:effectLst/>
                <a:latin typeface="+mn-lt"/>
                <a:ea typeface="+mn-ea"/>
                <a:cs typeface="+mn-cs"/>
              </a:rPr>
              <a:t>OXCT1</a:t>
            </a:r>
            <a:r>
              <a:rPr lang="en-GB" sz="1200" b="1" i="0" kern="1200" dirty="0">
                <a:solidFill>
                  <a:schemeClr val="tx1"/>
                </a:solidFill>
                <a:effectLst/>
                <a:latin typeface="+mn-lt"/>
                <a:ea typeface="+mn-ea"/>
                <a:cs typeface="+mn-cs"/>
              </a:rPr>
              <a:t>) and cg20187719 (</a:t>
            </a:r>
            <a:r>
              <a:rPr lang="en-GB" sz="1200" b="1" i="1" kern="1200" dirty="0">
                <a:solidFill>
                  <a:schemeClr val="tx1"/>
                </a:solidFill>
                <a:effectLst/>
                <a:latin typeface="+mn-lt"/>
                <a:ea typeface="+mn-ea"/>
                <a:cs typeface="+mn-cs"/>
              </a:rPr>
              <a:t>LOC285375</a:t>
            </a:r>
            <a:r>
              <a:rPr lang="en-GB" sz="1200" b="1" i="0" kern="1200" dirty="0">
                <a:solidFill>
                  <a:schemeClr val="tx1"/>
                </a:solidFill>
                <a:effectLst/>
                <a:latin typeface="+mn-lt"/>
                <a:ea typeface="+mn-ea"/>
                <a:cs typeface="+mn-cs"/>
              </a:rPr>
              <a:t>) achieved an AUC 95% CI = 1.0 (1.0, 1.0). This confirms the robustness of CpG markers for autism prediction.</a:t>
            </a:r>
          </a:p>
          <a:p>
            <a:endParaRPr lang="en-GB"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“Epigenetic dysregulation was identified in several important candidate genes including some previously linked to autism development e.g.: </a:t>
            </a:r>
            <a:r>
              <a:rPr lang="en-GB" i="1" dirty="0"/>
              <a:t>EIF4E, FYN, SHANK1, VIM, LMX1B, GABRB1, SDHAP3</a:t>
            </a:r>
            <a:r>
              <a:rPr lang="en-GB" dirty="0"/>
              <a:t> and </a:t>
            </a:r>
            <a:r>
              <a:rPr lang="en-GB" i="1" dirty="0"/>
              <a:t>PACS2</a:t>
            </a:r>
            <a:r>
              <a:rPr lang="en-GB" dirty="0"/>
              <a:t>. “</a:t>
            </a:r>
          </a:p>
          <a:p>
            <a:endParaRPr lang="en-GB" sz="1200" b="1"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24ADB8F9-2DFE-4A7C-B58E-B96A6B233DD3}" type="slidenum">
              <a:rPr lang="en-GB" smtClean="0"/>
              <a:t>4</a:t>
            </a:fld>
            <a:endParaRPr lang="en-GB"/>
          </a:p>
        </p:txBody>
      </p:sp>
    </p:spTree>
    <p:extLst>
      <p:ext uri="{BB962C8B-B14F-4D97-AF65-F5344CB8AC3E}">
        <p14:creationId xmlns:p14="http://schemas.microsoft.com/office/powerpoint/2010/main" val="1292135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8A5B3-6555-4A61-91A2-7ACCA2EF41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13BDF9E-2F7A-4D7F-996A-32385691B8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8F7355D-7AE3-4465-89C7-322D424F2D1D}"/>
              </a:ext>
            </a:extLst>
          </p:cNvPr>
          <p:cNvSpPr>
            <a:spLocks noGrp="1"/>
          </p:cNvSpPr>
          <p:nvPr>
            <p:ph type="dt" sz="half" idx="10"/>
          </p:nvPr>
        </p:nvSpPr>
        <p:spPr/>
        <p:txBody>
          <a:bodyPr/>
          <a:lstStyle/>
          <a:p>
            <a:fld id="{99ACD7EB-C6C6-4C7F-B9AE-4B82050EF0FD}" type="datetimeFigureOut">
              <a:rPr lang="en-GB" smtClean="0"/>
              <a:t>30/09/2019</a:t>
            </a:fld>
            <a:endParaRPr lang="en-GB"/>
          </a:p>
        </p:txBody>
      </p:sp>
      <p:sp>
        <p:nvSpPr>
          <p:cNvPr id="5" name="Footer Placeholder 4">
            <a:extLst>
              <a:ext uri="{FF2B5EF4-FFF2-40B4-BE49-F238E27FC236}">
                <a16:creationId xmlns:a16="http://schemas.microsoft.com/office/drawing/2014/main" id="{7CC3E2FA-B94D-4DA3-9EB2-0F30A616431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B703E2-B696-49DE-92E9-334EBE2322F9}"/>
              </a:ext>
            </a:extLst>
          </p:cNvPr>
          <p:cNvSpPr>
            <a:spLocks noGrp="1"/>
          </p:cNvSpPr>
          <p:nvPr>
            <p:ph type="sldNum" sz="quarter" idx="12"/>
          </p:nvPr>
        </p:nvSpPr>
        <p:spPr/>
        <p:txBody>
          <a:bodyPr/>
          <a:lstStyle/>
          <a:p>
            <a:fld id="{A808F7EE-8A1F-49A5-B6D4-86711836C14A}" type="slidenum">
              <a:rPr lang="en-GB" smtClean="0"/>
              <a:t>‹#›</a:t>
            </a:fld>
            <a:endParaRPr lang="en-GB"/>
          </a:p>
        </p:txBody>
      </p:sp>
    </p:spTree>
    <p:extLst>
      <p:ext uri="{BB962C8B-B14F-4D97-AF65-F5344CB8AC3E}">
        <p14:creationId xmlns:p14="http://schemas.microsoft.com/office/powerpoint/2010/main" val="1667063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00D4-4EEE-4EF5-8266-5432C4BD0C1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4A99B6-11C5-42F4-BEB7-C39A9E79F1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750CBC-F01E-45FD-BD5D-15E8129C14CA}"/>
              </a:ext>
            </a:extLst>
          </p:cNvPr>
          <p:cNvSpPr>
            <a:spLocks noGrp="1"/>
          </p:cNvSpPr>
          <p:nvPr>
            <p:ph type="dt" sz="half" idx="10"/>
          </p:nvPr>
        </p:nvSpPr>
        <p:spPr/>
        <p:txBody>
          <a:bodyPr/>
          <a:lstStyle/>
          <a:p>
            <a:fld id="{99ACD7EB-C6C6-4C7F-B9AE-4B82050EF0FD}" type="datetimeFigureOut">
              <a:rPr lang="en-GB" smtClean="0"/>
              <a:t>30/09/2019</a:t>
            </a:fld>
            <a:endParaRPr lang="en-GB"/>
          </a:p>
        </p:txBody>
      </p:sp>
      <p:sp>
        <p:nvSpPr>
          <p:cNvPr id="5" name="Footer Placeholder 4">
            <a:extLst>
              <a:ext uri="{FF2B5EF4-FFF2-40B4-BE49-F238E27FC236}">
                <a16:creationId xmlns:a16="http://schemas.microsoft.com/office/drawing/2014/main" id="{C56B0D1B-3D9C-46B3-A9A3-021F68064B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856BAB-A1D2-4A96-85CA-E979B0CD3947}"/>
              </a:ext>
            </a:extLst>
          </p:cNvPr>
          <p:cNvSpPr>
            <a:spLocks noGrp="1"/>
          </p:cNvSpPr>
          <p:nvPr>
            <p:ph type="sldNum" sz="quarter" idx="12"/>
          </p:nvPr>
        </p:nvSpPr>
        <p:spPr/>
        <p:txBody>
          <a:bodyPr/>
          <a:lstStyle/>
          <a:p>
            <a:fld id="{A808F7EE-8A1F-49A5-B6D4-86711836C14A}" type="slidenum">
              <a:rPr lang="en-GB" smtClean="0"/>
              <a:t>‹#›</a:t>
            </a:fld>
            <a:endParaRPr lang="en-GB"/>
          </a:p>
        </p:txBody>
      </p:sp>
    </p:spTree>
    <p:extLst>
      <p:ext uri="{BB962C8B-B14F-4D97-AF65-F5344CB8AC3E}">
        <p14:creationId xmlns:p14="http://schemas.microsoft.com/office/powerpoint/2010/main" val="1694441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BF0BCA-BCBE-440A-B738-EFB77B1A56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1698D05-9E30-4783-B732-9F18CFAC33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8DD88E0-37BB-4005-8643-FC5E5D9F1324}"/>
              </a:ext>
            </a:extLst>
          </p:cNvPr>
          <p:cNvSpPr>
            <a:spLocks noGrp="1"/>
          </p:cNvSpPr>
          <p:nvPr>
            <p:ph type="dt" sz="half" idx="10"/>
          </p:nvPr>
        </p:nvSpPr>
        <p:spPr/>
        <p:txBody>
          <a:bodyPr/>
          <a:lstStyle/>
          <a:p>
            <a:fld id="{99ACD7EB-C6C6-4C7F-B9AE-4B82050EF0FD}" type="datetimeFigureOut">
              <a:rPr lang="en-GB" smtClean="0"/>
              <a:t>30/09/2019</a:t>
            </a:fld>
            <a:endParaRPr lang="en-GB"/>
          </a:p>
        </p:txBody>
      </p:sp>
      <p:sp>
        <p:nvSpPr>
          <p:cNvPr id="5" name="Footer Placeholder 4">
            <a:extLst>
              <a:ext uri="{FF2B5EF4-FFF2-40B4-BE49-F238E27FC236}">
                <a16:creationId xmlns:a16="http://schemas.microsoft.com/office/drawing/2014/main" id="{4296B71E-7C4F-44AB-9B69-4AC6B249D0D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0B569D-602C-4F99-96F3-B77A61D72434}"/>
              </a:ext>
            </a:extLst>
          </p:cNvPr>
          <p:cNvSpPr>
            <a:spLocks noGrp="1"/>
          </p:cNvSpPr>
          <p:nvPr>
            <p:ph type="sldNum" sz="quarter" idx="12"/>
          </p:nvPr>
        </p:nvSpPr>
        <p:spPr/>
        <p:txBody>
          <a:bodyPr/>
          <a:lstStyle/>
          <a:p>
            <a:fld id="{A808F7EE-8A1F-49A5-B6D4-86711836C14A}" type="slidenum">
              <a:rPr lang="en-GB" smtClean="0"/>
              <a:t>‹#›</a:t>
            </a:fld>
            <a:endParaRPr lang="en-GB"/>
          </a:p>
        </p:txBody>
      </p:sp>
    </p:spTree>
    <p:extLst>
      <p:ext uri="{BB962C8B-B14F-4D97-AF65-F5344CB8AC3E}">
        <p14:creationId xmlns:p14="http://schemas.microsoft.com/office/powerpoint/2010/main" val="63377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C792-09E3-4DB7-9813-84217EFDF36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A5915C0-84E2-47D7-AE44-679919CA14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4B06BB-C8CA-4281-9DF0-6C93F4BAE9B8}"/>
              </a:ext>
            </a:extLst>
          </p:cNvPr>
          <p:cNvSpPr>
            <a:spLocks noGrp="1"/>
          </p:cNvSpPr>
          <p:nvPr>
            <p:ph type="dt" sz="half" idx="10"/>
          </p:nvPr>
        </p:nvSpPr>
        <p:spPr/>
        <p:txBody>
          <a:bodyPr/>
          <a:lstStyle/>
          <a:p>
            <a:fld id="{99ACD7EB-C6C6-4C7F-B9AE-4B82050EF0FD}" type="datetimeFigureOut">
              <a:rPr lang="en-GB" smtClean="0"/>
              <a:t>30/09/2019</a:t>
            </a:fld>
            <a:endParaRPr lang="en-GB"/>
          </a:p>
        </p:txBody>
      </p:sp>
      <p:sp>
        <p:nvSpPr>
          <p:cNvPr id="5" name="Footer Placeholder 4">
            <a:extLst>
              <a:ext uri="{FF2B5EF4-FFF2-40B4-BE49-F238E27FC236}">
                <a16:creationId xmlns:a16="http://schemas.microsoft.com/office/drawing/2014/main" id="{8D4F83BB-6A41-493F-8F7D-BF2818BEAB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103002-B602-4001-8825-0C4650DCEF94}"/>
              </a:ext>
            </a:extLst>
          </p:cNvPr>
          <p:cNvSpPr>
            <a:spLocks noGrp="1"/>
          </p:cNvSpPr>
          <p:nvPr>
            <p:ph type="sldNum" sz="quarter" idx="12"/>
          </p:nvPr>
        </p:nvSpPr>
        <p:spPr/>
        <p:txBody>
          <a:bodyPr/>
          <a:lstStyle/>
          <a:p>
            <a:fld id="{A808F7EE-8A1F-49A5-B6D4-86711836C14A}" type="slidenum">
              <a:rPr lang="en-GB" smtClean="0"/>
              <a:t>‹#›</a:t>
            </a:fld>
            <a:endParaRPr lang="en-GB"/>
          </a:p>
        </p:txBody>
      </p:sp>
    </p:spTree>
    <p:extLst>
      <p:ext uri="{BB962C8B-B14F-4D97-AF65-F5344CB8AC3E}">
        <p14:creationId xmlns:p14="http://schemas.microsoft.com/office/powerpoint/2010/main" val="3385448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CC207-9547-4A2E-82EF-0E19D9B5B4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8E6179D-0C2E-4094-A19E-C1E2D2E8FC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046261-5BB4-42E0-A790-779C7C019968}"/>
              </a:ext>
            </a:extLst>
          </p:cNvPr>
          <p:cNvSpPr>
            <a:spLocks noGrp="1"/>
          </p:cNvSpPr>
          <p:nvPr>
            <p:ph type="dt" sz="half" idx="10"/>
          </p:nvPr>
        </p:nvSpPr>
        <p:spPr/>
        <p:txBody>
          <a:bodyPr/>
          <a:lstStyle/>
          <a:p>
            <a:fld id="{99ACD7EB-C6C6-4C7F-B9AE-4B82050EF0FD}" type="datetimeFigureOut">
              <a:rPr lang="en-GB" smtClean="0"/>
              <a:t>30/09/2019</a:t>
            </a:fld>
            <a:endParaRPr lang="en-GB"/>
          </a:p>
        </p:txBody>
      </p:sp>
      <p:sp>
        <p:nvSpPr>
          <p:cNvPr id="5" name="Footer Placeholder 4">
            <a:extLst>
              <a:ext uri="{FF2B5EF4-FFF2-40B4-BE49-F238E27FC236}">
                <a16:creationId xmlns:a16="http://schemas.microsoft.com/office/drawing/2014/main" id="{C9F0F0AB-E178-4231-8370-A9C10A01CF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9773A1-B3C6-4659-A645-CA406EC5EB4E}"/>
              </a:ext>
            </a:extLst>
          </p:cNvPr>
          <p:cNvSpPr>
            <a:spLocks noGrp="1"/>
          </p:cNvSpPr>
          <p:nvPr>
            <p:ph type="sldNum" sz="quarter" idx="12"/>
          </p:nvPr>
        </p:nvSpPr>
        <p:spPr/>
        <p:txBody>
          <a:bodyPr/>
          <a:lstStyle/>
          <a:p>
            <a:fld id="{A808F7EE-8A1F-49A5-B6D4-86711836C14A}" type="slidenum">
              <a:rPr lang="en-GB" smtClean="0"/>
              <a:t>‹#›</a:t>
            </a:fld>
            <a:endParaRPr lang="en-GB"/>
          </a:p>
        </p:txBody>
      </p:sp>
    </p:spTree>
    <p:extLst>
      <p:ext uri="{BB962C8B-B14F-4D97-AF65-F5344CB8AC3E}">
        <p14:creationId xmlns:p14="http://schemas.microsoft.com/office/powerpoint/2010/main" val="1543798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0658-FB37-440C-9231-C93B9AA898A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0530BEE-D2F1-4C47-84EF-09FD119613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FE10A80-35EC-46E8-AB1B-09D9DE9B0C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6E0E788-E9DA-4B67-8C2A-28526B9C757C}"/>
              </a:ext>
            </a:extLst>
          </p:cNvPr>
          <p:cNvSpPr>
            <a:spLocks noGrp="1"/>
          </p:cNvSpPr>
          <p:nvPr>
            <p:ph type="dt" sz="half" idx="10"/>
          </p:nvPr>
        </p:nvSpPr>
        <p:spPr/>
        <p:txBody>
          <a:bodyPr/>
          <a:lstStyle/>
          <a:p>
            <a:fld id="{99ACD7EB-C6C6-4C7F-B9AE-4B82050EF0FD}" type="datetimeFigureOut">
              <a:rPr lang="en-GB" smtClean="0"/>
              <a:t>30/09/2019</a:t>
            </a:fld>
            <a:endParaRPr lang="en-GB"/>
          </a:p>
        </p:txBody>
      </p:sp>
      <p:sp>
        <p:nvSpPr>
          <p:cNvPr id="6" name="Footer Placeholder 5">
            <a:extLst>
              <a:ext uri="{FF2B5EF4-FFF2-40B4-BE49-F238E27FC236}">
                <a16:creationId xmlns:a16="http://schemas.microsoft.com/office/drawing/2014/main" id="{D08BFB6E-1B7D-421F-B875-D560F5DE86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F893380-81F6-4F0B-9D15-05812DC0F2E2}"/>
              </a:ext>
            </a:extLst>
          </p:cNvPr>
          <p:cNvSpPr>
            <a:spLocks noGrp="1"/>
          </p:cNvSpPr>
          <p:nvPr>
            <p:ph type="sldNum" sz="quarter" idx="12"/>
          </p:nvPr>
        </p:nvSpPr>
        <p:spPr/>
        <p:txBody>
          <a:bodyPr/>
          <a:lstStyle/>
          <a:p>
            <a:fld id="{A808F7EE-8A1F-49A5-B6D4-86711836C14A}" type="slidenum">
              <a:rPr lang="en-GB" smtClean="0"/>
              <a:t>‹#›</a:t>
            </a:fld>
            <a:endParaRPr lang="en-GB"/>
          </a:p>
        </p:txBody>
      </p:sp>
    </p:spTree>
    <p:extLst>
      <p:ext uri="{BB962C8B-B14F-4D97-AF65-F5344CB8AC3E}">
        <p14:creationId xmlns:p14="http://schemas.microsoft.com/office/powerpoint/2010/main" val="865010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42158-9398-46AC-B76B-554042FC889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78263C9-13F2-45D1-8AED-92FF81FA4F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FE1C95-9E7F-41AA-88B7-BEDC628768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8FB1009-A953-459C-A0F8-0765891D31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314FA7-E9DE-48B0-A6D3-0F64621F3D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238D957-0FB7-44C7-98A3-4B2370C496D4}"/>
              </a:ext>
            </a:extLst>
          </p:cNvPr>
          <p:cNvSpPr>
            <a:spLocks noGrp="1"/>
          </p:cNvSpPr>
          <p:nvPr>
            <p:ph type="dt" sz="half" idx="10"/>
          </p:nvPr>
        </p:nvSpPr>
        <p:spPr/>
        <p:txBody>
          <a:bodyPr/>
          <a:lstStyle/>
          <a:p>
            <a:fld id="{99ACD7EB-C6C6-4C7F-B9AE-4B82050EF0FD}" type="datetimeFigureOut">
              <a:rPr lang="en-GB" smtClean="0"/>
              <a:t>30/09/2019</a:t>
            </a:fld>
            <a:endParaRPr lang="en-GB"/>
          </a:p>
        </p:txBody>
      </p:sp>
      <p:sp>
        <p:nvSpPr>
          <p:cNvPr id="8" name="Footer Placeholder 7">
            <a:extLst>
              <a:ext uri="{FF2B5EF4-FFF2-40B4-BE49-F238E27FC236}">
                <a16:creationId xmlns:a16="http://schemas.microsoft.com/office/drawing/2014/main" id="{405B5869-C194-4A6E-A9A4-29D67E895F4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64A8C1A-84B0-4725-85A9-5827BCC85608}"/>
              </a:ext>
            </a:extLst>
          </p:cNvPr>
          <p:cNvSpPr>
            <a:spLocks noGrp="1"/>
          </p:cNvSpPr>
          <p:nvPr>
            <p:ph type="sldNum" sz="quarter" idx="12"/>
          </p:nvPr>
        </p:nvSpPr>
        <p:spPr/>
        <p:txBody>
          <a:bodyPr/>
          <a:lstStyle/>
          <a:p>
            <a:fld id="{A808F7EE-8A1F-49A5-B6D4-86711836C14A}" type="slidenum">
              <a:rPr lang="en-GB" smtClean="0"/>
              <a:t>‹#›</a:t>
            </a:fld>
            <a:endParaRPr lang="en-GB"/>
          </a:p>
        </p:txBody>
      </p:sp>
    </p:spTree>
    <p:extLst>
      <p:ext uri="{BB962C8B-B14F-4D97-AF65-F5344CB8AC3E}">
        <p14:creationId xmlns:p14="http://schemas.microsoft.com/office/powerpoint/2010/main" val="407987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46EA-D7D4-423A-B8B1-AFE105396E2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802172B-802D-4137-8CA9-35DA38A8EEDE}"/>
              </a:ext>
            </a:extLst>
          </p:cNvPr>
          <p:cNvSpPr>
            <a:spLocks noGrp="1"/>
          </p:cNvSpPr>
          <p:nvPr>
            <p:ph type="dt" sz="half" idx="10"/>
          </p:nvPr>
        </p:nvSpPr>
        <p:spPr/>
        <p:txBody>
          <a:bodyPr/>
          <a:lstStyle/>
          <a:p>
            <a:fld id="{99ACD7EB-C6C6-4C7F-B9AE-4B82050EF0FD}" type="datetimeFigureOut">
              <a:rPr lang="en-GB" smtClean="0"/>
              <a:t>30/09/2019</a:t>
            </a:fld>
            <a:endParaRPr lang="en-GB"/>
          </a:p>
        </p:txBody>
      </p:sp>
      <p:sp>
        <p:nvSpPr>
          <p:cNvPr id="4" name="Footer Placeholder 3">
            <a:extLst>
              <a:ext uri="{FF2B5EF4-FFF2-40B4-BE49-F238E27FC236}">
                <a16:creationId xmlns:a16="http://schemas.microsoft.com/office/drawing/2014/main" id="{48D2552C-53C3-4DCD-9135-79B906E77D8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95962ED-C235-4CA6-A4EB-05B06048DA1F}"/>
              </a:ext>
            </a:extLst>
          </p:cNvPr>
          <p:cNvSpPr>
            <a:spLocks noGrp="1"/>
          </p:cNvSpPr>
          <p:nvPr>
            <p:ph type="sldNum" sz="quarter" idx="12"/>
          </p:nvPr>
        </p:nvSpPr>
        <p:spPr/>
        <p:txBody>
          <a:bodyPr/>
          <a:lstStyle/>
          <a:p>
            <a:fld id="{A808F7EE-8A1F-49A5-B6D4-86711836C14A}" type="slidenum">
              <a:rPr lang="en-GB" smtClean="0"/>
              <a:t>‹#›</a:t>
            </a:fld>
            <a:endParaRPr lang="en-GB"/>
          </a:p>
        </p:txBody>
      </p:sp>
    </p:spTree>
    <p:extLst>
      <p:ext uri="{BB962C8B-B14F-4D97-AF65-F5344CB8AC3E}">
        <p14:creationId xmlns:p14="http://schemas.microsoft.com/office/powerpoint/2010/main" val="1610590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952C3A-71E9-4729-9111-B8F0CFB0BC7D}"/>
              </a:ext>
            </a:extLst>
          </p:cNvPr>
          <p:cNvSpPr>
            <a:spLocks noGrp="1"/>
          </p:cNvSpPr>
          <p:nvPr>
            <p:ph type="dt" sz="half" idx="10"/>
          </p:nvPr>
        </p:nvSpPr>
        <p:spPr/>
        <p:txBody>
          <a:bodyPr/>
          <a:lstStyle/>
          <a:p>
            <a:fld id="{99ACD7EB-C6C6-4C7F-B9AE-4B82050EF0FD}" type="datetimeFigureOut">
              <a:rPr lang="en-GB" smtClean="0"/>
              <a:t>30/09/2019</a:t>
            </a:fld>
            <a:endParaRPr lang="en-GB"/>
          </a:p>
        </p:txBody>
      </p:sp>
      <p:sp>
        <p:nvSpPr>
          <p:cNvPr id="3" name="Footer Placeholder 2">
            <a:extLst>
              <a:ext uri="{FF2B5EF4-FFF2-40B4-BE49-F238E27FC236}">
                <a16:creationId xmlns:a16="http://schemas.microsoft.com/office/drawing/2014/main" id="{8BCF6251-2D2E-4CDF-8FC3-F2824083E02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52B7020-21D9-4EB4-8B22-4B58845B1557}"/>
              </a:ext>
            </a:extLst>
          </p:cNvPr>
          <p:cNvSpPr>
            <a:spLocks noGrp="1"/>
          </p:cNvSpPr>
          <p:nvPr>
            <p:ph type="sldNum" sz="quarter" idx="12"/>
          </p:nvPr>
        </p:nvSpPr>
        <p:spPr/>
        <p:txBody>
          <a:bodyPr/>
          <a:lstStyle/>
          <a:p>
            <a:fld id="{A808F7EE-8A1F-49A5-B6D4-86711836C14A}" type="slidenum">
              <a:rPr lang="en-GB" smtClean="0"/>
              <a:t>‹#›</a:t>
            </a:fld>
            <a:endParaRPr lang="en-GB"/>
          </a:p>
        </p:txBody>
      </p:sp>
    </p:spTree>
    <p:extLst>
      <p:ext uri="{BB962C8B-B14F-4D97-AF65-F5344CB8AC3E}">
        <p14:creationId xmlns:p14="http://schemas.microsoft.com/office/powerpoint/2010/main" val="3172934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8E8E5-E82F-41CA-A96B-CC1FC256A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44ED32C-DE68-40EE-ADEF-FC911C37C7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608403D-0ED9-4B24-8786-C2FF4C05C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37554B-B1CE-43A8-928A-659A432A9524}"/>
              </a:ext>
            </a:extLst>
          </p:cNvPr>
          <p:cNvSpPr>
            <a:spLocks noGrp="1"/>
          </p:cNvSpPr>
          <p:nvPr>
            <p:ph type="dt" sz="half" idx="10"/>
          </p:nvPr>
        </p:nvSpPr>
        <p:spPr/>
        <p:txBody>
          <a:bodyPr/>
          <a:lstStyle/>
          <a:p>
            <a:fld id="{99ACD7EB-C6C6-4C7F-B9AE-4B82050EF0FD}" type="datetimeFigureOut">
              <a:rPr lang="en-GB" smtClean="0"/>
              <a:t>30/09/2019</a:t>
            </a:fld>
            <a:endParaRPr lang="en-GB"/>
          </a:p>
        </p:txBody>
      </p:sp>
      <p:sp>
        <p:nvSpPr>
          <p:cNvPr id="6" name="Footer Placeholder 5">
            <a:extLst>
              <a:ext uri="{FF2B5EF4-FFF2-40B4-BE49-F238E27FC236}">
                <a16:creationId xmlns:a16="http://schemas.microsoft.com/office/drawing/2014/main" id="{B956926E-E6B8-486A-9879-B6140E60DEE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39D6BF5-2EB2-456E-8C42-89D1D05C9E5F}"/>
              </a:ext>
            </a:extLst>
          </p:cNvPr>
          <p:cNvSpPr>
            <a:spLocks noGrp="1"/>
          </p:cNvSpPr>
          <p:nvPr>
            <p:ph type="sldNum" sz="quarter" idx="12"/>
          </p:nvPr>
        </p:nvSpPr>
        <p:spPr/>
        <p:txBody>
          <a:bodyPr/>
          <a:lstStyle/>
          <a:p>
            <a:fld id="{A808F7EE-8A1F-49A5-B6D4-86711836C14A}" type="slidenum">
              <a:rPr lang="en-GB" smtClean="0"/>
              <a:t>‹#›</a:t>
            </a:fld>
            <a:endParaRPr lang="en-GB"/>
          </a:p>
        </p:txBody>
      </p:sp>
    </p:spTree>
    <p:extLst>
      <p:ext uri="{BB962C8B-B14F-4D97-AF65-F5344CB8AC3E}">
        <p14:creationId xmlns:p14="http://schemas.microsoft.com/office/powerpoint/2010/main" val="2306293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071D-BE94-4762-9377-50EC872D4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9A55604-774D-43A2-9CC2-F42832CFFD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4C5EFDB-79F7-4224-BDAF-2763CC1B2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A8310E-4F79-4344-8FAF-5A244B8BA3A2}"/>
              </a:ext>
            </a:extLst>
          </p:cNvPr>
          <p:cNvSpPr>
            <a:spLocks noGrp="1"/>
          </p:cNvSpPr>
          <p:nvPr>
            <p:ph type="dt" sz="half" idx="10"/>
          </p:nvPr>
        </p:nvSpPr>
        <p:spPr/>
        <p:txBody>
          <a:bodyPr/>
          <a:lstStyle/>
          <a:p>
            <a:fld id="{99ACD7EB-C6C6-4C7F-B9AE-4B82050EF0FD}" type="datetimeFigureOut">
              <a:rPr lang="en-GB" smtClean="0"/>
              <a:t>30/09/2019</a:t>
            </a:fld>
            <a:endParaRPr lang="en-GB"/>
          </a:p>
        </p:txBody>
      </p:sp>
      <p:sp>
        <p:nvSpPr>
          <p:cNvPr id="6" name="Footer Placeholder 5">
            <a:extLst>
              <a:ext uri="{FF2B5EF4-FFF2-40B4-BE49-F238E27FC236}">
                <a16:creationId xmlns:a16="http://schemas.microsoft.com/office/drawing/2014/main" id="{ABB3FFDC-4802-4041-83D7-F4AA09FD237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0359FA3-892E-447C-B261-570123B2066C}"/>
              </a:ext>
            </a:extLst>
          </p:cNvPr>
          <p:cNvSpPr>
            <a:spLocks noGrp="1"/>
          </p:cNvSpPr>
          <p:nvPr>
            <p:ph type="sldNum" sz="quarter" idx="12"/>
          </p:nvPr>
        </p:nvSpPr>
        <p:spPr/>
        <p:txBody>
          <a:bodyPr/>
          <a:lstStyle/>
          <a:p>
            <a:fld id="{A808F7EE-8A1F-49A5-B6D4-86711836C14A}" type="slidenum">
              <a:rPr lang="en-GB" smtClean="0"/>
              <a:t>‹#›</a:t>
            </a:fld>
            <a:endParaRPr lang="en-GB"/>
          </a:p>
        </p:txBody>
      </p:sp>
    </p:spTree>
    <p:extLst>
      <p:ext uri="{BB962C8B-B14F-4D97-AF65-F5344CB8AC3E}">
        <p14:creationId xmlns:p14="http://schemas.microsoft.com/office/powerpoint/2010/main" val="1067323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87815C-42C1-40FC-84F8-5FF396B105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3A31348-7DFD-474D-9BC4-580F50B3DA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AA9120-B8CA-4FA0-A264-C9901D67B2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ACD7EB-C6C6-4C7F-B9AE-4B82050EF0FD}" type="datetimeFigureOut">
              <a:rPr lang="en-GB" smtClean="0"/>
              <a:t>30/09/2019</a:t>
            </a:fld>
            <a:endParaRPr lang="en-GB"/>
          </a:p>
        </p:txBody>
      </p:sp>
      <p:sp>
        <p:nvSpPr>
          <p:cNvPr id="5" name="Footer Placeholder 4">
            <a:extLst>
              <a:ext uri="{FF2B5EF4-FFF2-40B4-BE49-F238E27FC236}">
                <a16:creationId xmlns:a16="http://schemas.microsoft.com/office/drawing/2014/main" id="{31CC1D1A-701C-491F-9E65-686C3A04FC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683A848-63B4-42C1-9CE9-F381AFD8FF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08F7EE-8A1F-49A5-B6D4-86711836C14A}" type="slidenum">
              <a:rPr lang="en-GB" smtClean="0"/>
              <a:t>‹#›</a:t>
            </a:fld>
            <a:endParaRPr lang="en-GB"/>
          </a:p>
        </p:txBody>
      </p:sp>
    </p:spTree>
    <p:extLst>
      <p:ext uri="{BB962C8B-B14F-4D97-AF65-F5344CB8AC3E}">
        <p14:creationId xmlns:p14="http://schemas.microsoft.com/office/powerpoint/2010/main" val="1471639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ncbi.nlm.nih.gov/pubmed/?term=Bostr%C3%B6m%20AE%5BAuthor%5D&amp;cauthor=true&amp;cauthor_uid=31542994"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gif"/><Relationship Id="rId5" Type="http://schemas.openxmlformats.org/officeDocument/2006/relationships/hyperlink" Target="https://www.ncbi.nlm.nih.gov/pubmed/?term=Ciuculete%20DM%5BAuthor%5D&amp;cauthor=true&amp;cauthor_uid=31542994" TargetMode="External"/><Relationship Id="rId4" Type="http://schemas.openxmlformats.org/officeDocument/2006/relationships/hyperlink" Target="https://www.ncbi.nlm.nih.gov/pubmed/?term=Chatzittofis%20A%5BAuthor%5D&amp;cauthor=true&amp;cauthor_uid=31542994"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439CA-31E5-48BE-9E8B-4E365ABB7392}"/>
              </a:ext>
            </a:extLst>
          </p:cNvPr>
          <p:cNvSpPr>
            <a:spLocks noGrp="1"/>
          </p:cNvSpPr>
          <p:nvPr>
            <p:ph type="ctrTitle"/>
          </p:nvPr>
        </p:nvSpPr>
        <p:spPr/>
        <p:txBody>
          <a:bodyPr/>
          <a:lstStyle/>
          <a:p>
            <a:r>
              <a:rPr lang="en-GB" dirty="0"/>
              <a:t>Journal club </a:t>
            </a:r>
            <a:br>
              <a:rPr lang="en-GB" dirty="0"/>
            </a:br>
            <a:r>
              <a:rPr lang="en-GB" dirty="0"/>
              <a:t>30/09/2019</a:t>
            </a:r>
          </a:p>
        </p:txBody>
      </p:sp>
      <p:sp>
        <p:nvSpPr>
          <p:cNvPr id="3" name="Subtitle 2">
            <a:extLst>
              <a:ext uri="{FF2B5EF4-FFF2-40B4-BE49-F238E27FC236}">
                <a16:creationId xmlns:a16="http://schemas.microsoft.com/office/drawing/2014/main" id="{38CB7F12-8898-46A1-80BD-F9519FECA821}"/>
              </a:ext>
            </a:extLst>
          </p:cNvPr>
          <p:cNvSpPr>
            <a:spLocks noGrp="1"/>
          </p:cNvSpPr>
          <p:nvPr>
            <p:ph type="subTitle" idx="1"/>
          </p:nvPr>
        </p:nvSpPr>
        <p:spPr/>
        <p:txBody>
          <a:bodyPr/>
          <a:lstStyle/>
          <a:p>
            <a:r>
              <a:rPr lang="en-GB" dirty="0"/>
              <a:t>Nancy McBride and Matt </a:t>
            </a:r>
            <a:r>
              <a:rPr lang="en-GB" dirty="0" err="1"/>
              <a:t>Suderman’s</a:t>
            </a:r>
            <a:r>
              <a:rPr lang="en-GB" dirty="0"/>
              <a:t> </a:t>
            </a:r>
            <a:r>
              <a:rPr lang="en-GB" i="1" dirty="0" err="1"/>
              <a:t>journalclub</a:t>
            </a:r>
            <a:r>
              <a:rPr lang="en-GB" dirty="0"/>
              <a:t> package</a:t>
            </a:r>
          </a:p>
        </p:txBody>
      </p:sp>
      <p:pic>
        <p:nvPicPr>
          <p:cNvPr id="4098" name="Picture 2" descr="Image result for mini salad bar">
            <a:extLst>
              <a:ext uri="{FF2B5EF4-FFF2-40B4-BE49-F238E27FC236}">
                <a16:creationId xmlns:a16="http://schemas.microsoft.com/office/drawing/2014/main" id="{4BDB5A22-2430-4DF7-943D-8B7A852C2D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8118" y="4079874"/>
            <a:ext cx="1655763" cy="1655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927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3C97-D71D-4827-ACD3-CB29EBEC6033}"/>
              </a:ext>
            </a:extLst>
          </p:cNvPr>
          <p:cNvSpPr>
            <a:spLocks noGrp="1"/>
          </p:cNvSpPr>
          <p:nvPr>
            <p:ph type="title"/>
          </p:nvPr>
        </p:nvSpPr>
        <p:spPr>
          <a:xfrm>
            <a:off x="838200" y="449619"/>
            <a:ext cx="10515600" cy="1325563"/>
          </a:xfrm>
        </p:spPr>
        <p:txBody>
          <a:bodyPr>
            <a:noAutofit/>
          </a:bodyPr>
          <a:lstStyle/>
          <a:p>
            <a:br>
              <a:rPr lang="en-GB" sz="2000" dirty="0">
                <a:solidFill>
                  <a:srgbClr val="000000"/>
                </a:solidFill>
                <a:latin typeface="+mn-lt"/>
              </a:rPr>
            </a:br>
            <a:r>
              <a:rPr lang="en-GB" sz="2000" u="sng" dirty="0" err="1">
                <a:latin typeface="+mn-lt"/>
                <a:hlinkClick r:id="rId3">
                  <a:extLst>
                    <a:ext uri="{A12FA001-AC4F-418D-AE19-62706E023703}">
                      <ahyp:hlinkClr xmlns:ahyp="http://schemas.microsoft.com/office/drawing/2018/hyperlinkcolor" val="tx"/>
                    </a:ext>
                  </a:extLst>
                </a:hlinkClick>
              </a:rPr>
              <a:t>Boström</a:t>
            </a:r>
            <a:r>
              <a:rPr lang="en-GB" sz="2000" dirty="0">
                <a:latin typeface="+mn-lt"/>
                <a:hlinkClick r:id="rId3">
                  <a:extLst>
                    <a:ext uri="{A12FA001-AC4F-418D-AE19-62706E023703}">
                      <ahyp:hlinkClr xmlns:ahyp="http://schemas.microsoft.com/office/drawing/2018/hyperlinkcolor" val="tx"/>
                    </a:ext>
                  </a:extLst>
                </a:hlinkClick>
              </a:rPr>
              <a:t> </a:t>
            </a:r>
            <a:r>
              <a:rPr lang="en-GB" sz="2000" dirty="0">
                <a:latin typeface="+mn-lt"/>
              </a:rPr>
              <a:t>AE, </a:t>
            </a:r>
            <a:r>
              <a:rPr lang="en-GB" sz="2000" dirty="0" err="1">
                <a:latin typeface="+mn-lt"/>
                <a:hlinkClick r:id="rId4">
                  <a:extLst>
                    <a:ext uri="{A12FA001-AC4F-418D-AE19-62706E023703}">
                      <ahyp:hlinkClr xmlns:ahyp="http://schemas.microsoft.com/office/drawing/2018/hyperlinkcolor" val="tx"/>
                    </a:ext>
                  </a:extLst>
                </a:hlinkClick>
              </a:rPr>
              <a:t>Chatzittofis</a:t>
            </a:r>
            <a:r>
              <a:rPr lang="en-GB" sz="2000" dirty="0">
                <a:latin typeface="+mn-lt"/>
                <a:hlinkClick r:id="rId4">
                  <a:extLst>
                    <a:ext uri="{A12FA001-AC4F-418D-AE19-62706E023703}">
                      <ahyp:hlinkClr xmlns:ahyp="http://schemas.microsoft.com/office/drawing/2018/hyperlinkcolor" val="tx"/>
                    </a:ext>
                  </a:extLst>
                </a:hlinkClick>
              </a:rPr>
              <a:t> </a:t>
            </a:r>
            <a:r>
              <a:rPr lang="en-GB" sz="2000" dirty="0">
                <a:latin typeface="+mn-lt"/>
              </a:rPr>
              <a:t>A, </a:t>
            </a:r>
            <a:r>
              <a:rPr lang="en-GB" sz="2000" dirty="0" err="1">
                <a:latin typeface="+mn-lt"/>
                <a:hlinkClick r:id="rId5">
                  <a:extLst>
                    <a:ext uri="{A12FA001-AC4F-418D-AE19-62706E023703}">
                      <ahyp:hlinkClr xmlns:ahyp="http://schemas.microsoft.com/office/drawing/2018/hyperlinkcolor" val="tx"/>
                    </a:ext>
                  </a:extLst>
                </a:hlinkClick>
              </a:rPr>
              <a:t>Ciuculete</a:t>
            </a:r>
            <a:r>
              <a:rPr lang="en-GB" sz="2000" dirty="0">
                <a:latin typeface="+mn-lt"/>
                <a:hlinkClick r:id="rId5">
                  <a:extLst>
                    <a:ext uri="{A12FA001-AC4F-418D-AE19-62706E023703}">
                      <ahyp:hlinkClr xmlns:ahyp="http://schemas.microsoft.com/office/drawing/2018/hyperlinkcolor" val="tx"/>
                    </a:ext>
                  </a:extLst>
                </a:hlinkClick>
              </a:rPr>
              <a:t> </a:t>
            </a:r>
            <a:r>
              <a:rPr lang="en-GB" sz="2000" dirty="0">
                <a:latin typeface="+mn-lt"/>
              </a:rPr>
              <a:t>DM…, </a:t>
            </a:r>
            <a:r>
              <a:rPr lang="en-GB" sz="2000" b="1" dirty="0">
                <a:latin typeface="+mn-lt"/>
              </a:rPr>
              <a:t> Hypermethylation-associated downregulation of microRNA-4456 in hypersexual disorder with putative influence on oxytocin signalling: A DNA methylation analysis of miRNA genes. </a:t>
            </a:r>
            <a:r>
              <a:rPr lang="en-GB" sz="2000" dirty="0">
                <a:latin typeface="+mn-lt"/>
              </a:rPr>
              <a:t>Epigenetics 2019 Sep 22</a:t>
            </a:r>
            <a:br>
              <a:rPr lang="en-GB" sz="2000" dirty="0">
                <a:solidFill>
                  <a:srgbClr val="000000"/>
                </a:solidFill>
                <a:latin typeface="+mn-lt"/>
              </a:rPr>
            </a:br>
            <a:endParaRPr lang="en-GB" sz="2000" dirty="0">
              <a:latin typeface="+mn-lt"/>
            </a:endParaRPr>
          </a:p>
        </p:txBody>
      </p:sp>
      <p:sp>
        <p:nvSpPr>
          <p:cNvPr id="3" name="Content Placeholder 2">
            <a:extLst>
              <a:ext uri="{FF2B5EF4-FFF2-40B4-BE49-F238E27FC236}">
                <a16:creationId xmlns:a16="http://schemas.microsoft.com/office/drawing/2014/main" id="{F4DA2301-9AD8-4806-A69E-ACDB0BF7CFAA}"/>
              </a:ext>
            </a:extLst>
          </p:cNvPr>
          <p:cNvSpPr>
            <a:spLocks noGrp="1"/>
          </p:cNvSpPr>
          <p:nvPr>
            <p:ph idx="1"/>
          </p:nvPr>
        </p:nvSpPr>
        <p:spPr>
          <a:xfrm>
            <a:off x="677158" y="1884038"/>
            <a:ext cx="5418842" cy="4351338"/>
          </a:xfrm>
        </p:spPr>
        <p:txBody>
          <a:bodyPr>
            <a:normAutofit lnSpcReduction="10000"/>
          </a:bodyPr>
          <a:lstStyle/>
          <a:p>
            <a:r>
              <a:rPr lang="en-GB" sz="2000" dirty="0"/>
              <a:t>Whole blood (60 HD and 33 healthy volunteers)</a:t>
            </a:r>
          </a:p>
          <a:p>
            <a:r>
              <a:rPr lang="en-GB" sz="1600" i="1" dirty="0"/>
              <a:t>“we perform a DNA methylation analysis of miRNA-associated CpG-sites in peripheral blood in order to examine if any DNA methylation patterns are associated with HD compared to healthy volunteers”</a:t>
            </a:r>
          </a:p>
          <a:p>
            <a:r>
              <a:rPr lang="en-GB" sz="2000" dirty="0" err="1"/>
              <a:t>DNAm</a:t>
            </a:r>
            <a:r>
              <a:rPr lang="en-GB" sz="2000" dirty="0"/>
              <a:t> AND miRNA profiling </a:t>
            </a:r>
          </a:p>
          <a:p>
            <a:r>
              <a:rPr lang="en-GB" sz="2000" b="1" dirty="0"/>
              <a:t>Two CpG-sites linked to MIR708 and MIR4456 are differentially methylated in subjects with HD</a:t>
            </a:r>
          </a:p>
          <a:p>
            <a:r>
              <a:rPr lang="en-GB" sz="2000" dirty="0"/>
              <a:t>Validation cohort - 107 subjects (24 alcohol-dependent) explore association with addictive behaviour</a:t>
            </a:r>
          </a:p>
          <a:p>
            <a:r>
              <a:rPr lang="en-GB" sz="2000" b="1" dirty="0"/>
              <a:t>MIR4456 associated CpG-site cg01299774 is hypermethylated in alcohol dependence in the validation cohort </a:t>
            </a:r>
          </a:p>
        </p:txBody>
      </p:sp>
      <p:pic>
        <p:nvPicPr>
          <p:cNvPr id="1026" name="Picture 2">
            <a:extLst>
              <a:ext uri="{FF2B5EF4-FFF2-40B4-BE49-F238E27FC236}">
                <a16:creationId xmlns:a16="http://schemas.microsoft.com/office/drawing/2014/main" id="{5DCDD348-ECFF-4CE4-89C2-CDB78B91B4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86549" y="2079982"/>
            <a:ext cx="3775841" cy="330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877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E612-F355-4FFF-9417-F78891335BEB}"/>
              </a:ext>
            </a:extLst>
          </p:cNvPr>
          <p:cNvSpPr>
            <a:spLocks noGrp="1"/>
          </p:cNvSpPr>
          <p:nvPr>
            <p:ph type="title"/>
          </p:nvPr>
        </p:nvSpPr>
        <p:spPr>
          <a:xfrm>
            <a:off x="838200" y="920296"/>
            <a:ext cx="10515600" cy="1325563"/>
          </a:xfrm>
        </p:spPr>
        <p:txBody>
          <a:bodyPr>
            <a:normAutofit/>
          </a:bodyPr>
          <a:lstStyle/>
          <a:p>
            <a:br>
              <a:rPr lang="en-GB" sz="2000" dirty="0">
                <a:latin typeface="+mn-lt"/>
              </a:rPr>
            </a:br>
            <a:r>
              <a:rPr lang="fi-FI" sz="2000" dirty="0">
                <a:latin typeface="+mn-lt"/>
              </a:rPr>
              <a:t>Mihoko Shimada, Taku Miyagawa, Akari Takeshima. </a:t>
            </a:r>
            <a:r>
              <a:rPr lang="en-GB" sz="2000" b="1" dirty="0">
                <a:latin typeface="+mn-lt"/>
              </a:rPr>
              <a:t>Epigenome-wide association study of narcolepsy-affected lateral hypothalamic brain and overlapping DNA methylation profiles between narcolepsy and multiple sclerosis. </a:t>
            </a:r>
            <a:r>
              <a:rPr lang="en-GB" sz="2000" dirty="0">
                <a:latin typeface="+mn-lt"/>
              </a:rPr>
              <a:t>Sleep. 2019 Sep 26 </a:t>
            </a:r>
          </a:p>
        </p:txBody>
      </p:sp>
      <p:sp>
        <p:nvSpPr>
          <p:cNvPr id="3" name="Content Placeholder 2">
            <a:extLst>
              <a:ext uri="{FF2B5EF4-FFF2-40B4-BE49-F238E27FC236}">
                <a16:creationId xmlns:a16="http://schemas.microsoft.com/office/drawing/2014/main" id="{DAA1CA6C-8539-42AE-9D53-EFCF499E4ADA}"/>
              </a:ext>
            </a:extLst>
          </p:cNvPr>
          <p:cNvSpPr>
            <a:spLocks noGrp="1"/>
          </p:cNvSpPr>
          <p:nvPr>
            <p:ph idx="1"/>
          </p:nvPr>
        </p:nvSpPr>
        <p:spPr>
          <a:xfrm>
            <a:off x="838200" y="2506662"/>
            <a:ext cx="5257800" cy="4351338"/>
          </a:xfrm>
        </p:spPr>
        <p:txBody>
          <a:bodyPr>
            <a:normAutofit/>
          </a:bodyPr>
          <a:lstStyle/>
          <a:p>
            <a:r>
              <a:rPr lang="en-GB" sz="2000" dirty="0"/>
              <a:t>Lateral hypothalamic (LH) and temporal cortex (TC) brain samples – 11 narcolepsy 15 non-narcolepsy </a:t>
            </a:r>
          </a:p>
          <a:p>
            <a:r>
              <a:rPr lang="en-GB" sz="2000" dirty="0" err="1"/>
              <a:t>DNAm</a:t>
            </a:r>
            <a:r>
              <a:rPr lang="en-GB" sz="2000" dirty="0"/>
              <a:t> differences between groups was found only in LH (81 DMRs)</a:t>
            </a:r>
          </a:p>
          <a:p>
            <a:r>
              <a:rPr lang="en-GB" sz="2000" dirty="0"/>
              <a:t>Most differentially methylated regions located in the </a:t>
            </a:r>
            <a:r>
              <a:rPr lang="en-GB" sz="2000" i="1" dirty="0"/>
              <a:t>myelin base protein </a:t>
            </a:r>
            <a:r>
              <a:rPr lang="en-GB" sz="2000" dirty="0"/>
              <a:t>region</a:t>
            </a:r>
          </a:p>
          <a:p>
            <a:r>
              <a:rPr lang="en-GB" sz="2000" dirty="0"/>
              <a:t>Overlap between </a:t>
            </a:r>
            <a:r>
              <a:rPr lang="en-GB" sz="2000" dirty="0" err="1"/>
              <a:t>DNAm</a:t>
            </a:r>
            <a:r>
              <a:rPr lang="en-GB" sz="2000" dirty="0"/>
              <a:t> profiles of narcolepsy and MS</a:t>
            </a:r>
          </a:p>
          <a:p>
            <a:r>
              <a:rPr lang="en-GB" sz="2000" dirty="0"/>
              <a:t>Myelin!</a:t>
            </a:r>
          </a:p>
        </p:txBody>
      </p:sp>
      <p:pic>
        <p:nvPicPr>
          <p:cNvPr id="4" name="Picture 3">
            <a:extLst>
              <a:ext uri="{FF2B5EF4-FFF2-40B4-BE49-F238E27FC236}">
                <a16:creationId xmlns:a16="http://schemas.microsoft.com/office/drawing/2014/main" id="{C0633E0B-973B-475C-B470-096C6F32B63C}"/>
              </a:ext>
            </a:extLst>
          </p:cNvPr>
          <p:cNvPicPr>
            <a:picLocks noChangeAspect="1"/>
          </p:cNvPicPr>
          <p:nvPr/>
        </p:nvPicPr>
        <p:blipFill>
          <a:blip r:embed="rId3"/>
          <a:stretch>
            <a:fillRect/>
          </a:stretch>
        </p:blipFill>
        <p:spPr>
          <a:xfrm>
            <a:off x="6893170" y="2700091"/>
            <a:ext cx="3001107" cy="2250831"/>
          </a:xfrm>
          <a:prstGeom prst="rect">
            <a:avLst/>
          </a:prstGeom>
        </p:spPr>
      </p:pic>
    </p:spTree>
    <p:extLst>
      <p:ext uri="{BB962C8B-B14F-4D97-AF65-F5344CB8AC3E}">
        <p14:creationId xmlns:p14="http://schemas.microsoft.com/office/powerpoint/2010/main" val="4086945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A2F2-3098-4BC3-A116-E4A0042F02BF}"/>
              </a:ext>
            </a:extLst>
          </p:cNvPr>
          <p:cNvSpPr>
            <a:spLocks noGrp="1"/>
          </p:cNvSpPr>
          <p:nvPr>
            <p:ph type="title"/>
          </p:nvPr>
        </p:nvSpPr>
        <p:spPr>
          <a:xfrm>
            <a:off x="838200" y="713512"/>
            <a:ext cx="10515600" cy="1325563"/>
          </a:xfrm>
        </p:spPr>
        <p:txBody>
          <a:bodyPr>
            <a:noAutofit/>
          </a:bodyPr>
          <a:lstStyle/>
          <a:p>
            <a:r>
              <a:rPr lang="en-GB" sz="2000" dirty="0">
                <a:latin typeface="+mn-lt"/>
              </a:rPr>
              <a:t>Ray </a:t>
            </a:r>
            <a:r>
              <a:rPr lang="en-GB" sz="2000" dirty="0" err="1">
                <a:latin typeface="+mn-lt"/>
              </a:rPr>
              <a:t>O.Bahado</a:t>
            </a:r>
            <a:r>
              <a:rPr lang="en-GB" sz="2000" dirty="0">
                <a:latin typeface="+mn-lt"/>
              </a:rPr>
              <a:t> Singh</a:t>
            </a:r>
            <a:r>
              <a:rPr lang="en-GB" sz="2000" baseline="30000" dirty="0">
                <a:latin typeface="+mn-lt"/>
              </a:rPr>
              <a:t> </a:t>
            </a:r>
            <a:r>
              <a:rPr lang="en-GB" sz="2000" dirty="0">
                <a:latin typeface="+mn-lt"/>
              </a:rPr>
              <a:t>Sangeetha </a:t>
            </a:r>
            <a:r>
              <a:rPr lang="en-GB" sz="2000" dirty="0" err="1">
                <a:latin typeface="+mn-lt"/>
              </a:rPr>
              <a:t>Vishweswaraiah</a:t>
            </a:r>
            <a:r>
              <a:rPr lang="en-GB" sz="2000" baseline="30000" dirty="0">
                <a:latin typeface="+mn-lt"/>
              </a:rPr>
              <a:t> </a:t>
            </a:r>
            <a:r>
              <a:rPr lang="en-GB" sz="2000" dirty="0" err="1">
                <a:latin typeface="+mn-lt"/>
              </a:rPr>
              <a:t>Buket</a:t>
            </a:r>
            <a:r>
              <a:rPr lang="en-GB" sz="2000" dirty="0">
                <a:latin typeface="+mn-lt"/>
              </a:rPr>
              <a:t> </a:t>
            </a:r>
            <a:r>
              <a:rPr lang="en-GB" sz="2000" dirty="0" err="1">
                <a:latin typeface="+mn-lt"/>
              </a:rPr>
              <a:t>Ayd</a:t>
            </a:r>
            <a:br>
              <a:rPr lang="en-GB" sz="2000" dirty="0">
                <a:latin typeface="+mn-lt"/>
              </a:rPr>
            </a:br>
            <a:r>
              <a:rPr lang="en-GB" sz="2000" b="1" dirty="0">
                <a:solidFill>
                  <a:srgbClr val="000000"/>
                </a:solidFill>
                <a:latin typeface="+mn-lt"/>
              </a:rPr>
              <a:t>Artificial intelligence analysis of </a:t>
            </a:r>
            <a:r>
              <a:rPr lang="en-GB" sz="2000" b="1" dirty="0" err="1">
                <a:solidFill>
                  <a:srgbClr val="000000"/>
                </a:solidFill>
                <a:latin typeface="+mn-lt"/>
              </a:rPr>
              <a:t>newborn</a:t>
            </a:r>
            <a:r>
              <a:rPr lang="en-GB" sz="2000" b="1" dirty="0">
                <a:solidFill>
                  <a:srgbClr val="000000"/>
                </a:solidFill>
                <a:latin typeface="+mn-lt"/>
              </a:rPr>
              <a:t> leucocyte epigenomic markers for the prediction of autism. </a:t>
            </a:r>
            <a:r>
              <a:rPr lang="en-GB" sz="2000" dirty="0">
                <a:solidFill>
                  <a:srgbClr val="000000"/>
                </a:solidFill>
                <a:latin typeface="+mn-lt"/>
              </a:rPr>
              <a:t>Brain Research 2019 Dec 01</a:t>
            </a:r>
            <a:br>
              <a:rPr lang="en-GB" sz="2000" dirty="0">
                <a:solidFill>
                  <a:srgbClr val="000000"/>
                </a:solidFill>
                <a:latin typeface="+mn-lt"/>
              </a:rPr>
            </a:br>
            <a:endParaRPr lang="en-GB" sz="2000" dirty="0">
              <a:latin typeface="+mn-lt"/>
            </a:endParaRPr>
          </a:p>
        </p:txBody>
      </p:sp>
      <p:sp>
        <p:nvSpPr>
          <p:cNvPr id="3" name="Content Placeholder 2">
            <a:extLst>
              <a:ext uri="{FF2B5EF4-FFF2-40B4-BE49-F238E27FC236}">
                <a16:creationId xmlns:a16="http://schemas.microsoft.com/office/drawing/2014/main" id="{85E1A6C6-290E-49A9-B65B-A75728A1C17D}"/>
              </a:ext>
            </a:extLst>
          </p:cNvPr>
          <p:cNvSpPr>
            <a:spLocks noGrp="1"/>
          </p:cNvSpPr>
          <p:nvPr>
            <p:ph idx="1"/>
          </p:nvPr>
        </p:nvSpPr>
        <p:spPr>
          <a:xfrm>
            <a:off x="675701" y="2039075"/>
            <a:ext cx="5659785" cy="4351338"/>
          </a:xfrm>
        </p:spPr>
        <p:txBody>
          <a:bodyPr>
            <a:normAutofit fontScale="70000" lnSpcReduction="20000"/>
          </a:bodyPr>
          <a:lstStyle/>
          <a:p>
            <a:r>
              <a:rPr lang="en-GB" dirty="0"/>
              <a:t>EWAS </a:t>
            </a:r>
            <a:r>
              <a:rPr lang="en-GB" dirty="0" err="1"/>
              <a:t>newborn</a:t>
            </a:r>
            <a:r>
              <a:rPr lang="en-GB" dirty="0"/>
              <a:t> leukocyte DNA in autism (14 autism cases and 10 controls)</a:t>
            </a:r>
          </a:p>
          <a:p>
            <a:r>
              <a:rPr lang="en-GB" dirty="0"/>
              <a:t>Differential methylation - 230 CpG sites in 249 genes </a:t>
            </a:r>
          </a:p>
          <a:p>
            <a:r>
              <a:rPr lang="en-GB" dirty="0"/>
              <a:t>Many predictive CpG markers AUC &gt;0.9 with &gt;5% </a:t>
            </a:r>
            <a:r>
              <a:rPr lang="en-GB" dirty="0" err="1"/>
              <a:t>DNAm</a:t>
            </a:r>
            <a:r>
              <a:rPr lang="en-GB" dirty="0"/>
              <a:t> diff between groups</a:t>
            </a:r>
          </a:p>
          <a:p>
            <a:r>
              <a:rPr lang="en-GB" dirty="0"/>
              <a:t>Determined accuracy of ML approaches for </a:t>
            </a:r>
            <a:r>
              <a:rPr lang="en-GB" dirty="0" err="1"/>
              <a:t>DNAm</a:t>
            </a:r>
            <a:r>
              <a:rPr lang="en-GB" dirty="0"/>
              <a:t> and autism </a:t>
            </a:r>
          </a:p>
          <a:p>
            <a:r>
              <a:rPr lang="en-GB" b="1" dirty="0"/>
              <a:t>DL yielded an AUC (95% CI) = 1.00 (0.80–1.00) 5 CpG loci </a:t>
            </a:r>
          </a:p>
          <a:p>
            <a:r>
              <a:rPr lang="en-GB" dirty="0"/>
              <a:t>4/5 ML AUC &gt;0.95</a:t>
            </a:r>
          </a:p>
          <a:p>
            <a:r>
              <a:rPr lang="en-GB" dirty="0"/>
              <a:t>“Our findings suggest significant epigenetic role in autism development and epigenetic markers appeared highly accurate for </a:t>
            </a:r>
            <a:r>
              <a:rPr lang="en-GB" dirty="0" err="1"/>
              <a:t>newborn</a:t>
            </a:r>
            <a:r>
              <a:rPr lang="en-GB" dirty="0"/>
              <a:t> prediction.”</a:t>
            </a:r>
          </a:p>
        </p:txBody>
      </p:sp>
      <p:pic>
        <p:nvPicPr>
          <p:cNvPr id="2050" name="Picture 2">
            <a:extLst>
              <a:ext uri="{FF2B5EF4-FFF2-40B4-BE49-F238E27FC236}">
                <a16:creationId xmlns:a16="http://schemas.microsoft.com/office/drawing/2014/main" id="{08FBE1FE-DB20-4257-9424-772838824D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7501" y="1971266"/>
            <a:ext cx="4072018" cy="3836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262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4" name="Picture 14" descr="Image result for boxing ring">
            <a:extLst>
              <a:ext uri="{FF2B5EF4-FFF2-40B4-BE49-F238E27FC236}">
                <a16:creationId xmlns:a16="http://schemas.microsoft.com/office/drawing/2014/main" id="{BFB5C478-662D-4D5F-B3EA-6E876FA84C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6272" y="3977566"/>
            <a:ext cx="3039456" cy="171013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328AF85-B391-453A-A1D2-3F3A4E997D91}"/>
              </a:ext>
            </a:extLst>
          </p:cNvPr>
          <p:cNvSpPr>
            <a:spLocks noGrp="1"/>
          </p:cNvSpPr>
          <p:nvPr>
            <p:ph type="title"/>
          </p:nvPr>
        </p:nvSpPr>
        <p:spPr>
          <a:xfrm>
            <a:off x="1083296" y="393406"/>
            <a:ext cx="10515600" cy="1325563"/>
          </a:xfrm>
        </p:spPr>
        <p:txBody>
          <a:bodyPr>
            <a:normAutofit/>
          </a:bodyPr>
          <a:lstStyle/>
          <a:p>
            <a:r>
              <a:rPr lang="en-GB" sz="2000" dirty="0">
                <a:solidFill>
                  <a:srgbClr val="000000"/>
                </a:solidFill>
                <a:latin typeface="+mn-lt"/>
              </a:rPr>
              <a:t>Jonathan A </a:t>
            </a:r>
            <a:r>
              <a:rPr lang="en-GB" sz="2000" dirty="0" err="1">
                <a:solidFill>
                  <a:srgbClr val="000000"/>
                </a:solidFill>
                <a:latin typeface="+mn-lt"/>
              </a:rPr>
              <a:t>Heiss</a:t>
            </a:r>
            <a:r>
              <a:rPr lang="en-GB" sz="2000" dirty="0">
                <a:solidFill>
                  <a:srgbClr val="000000"/>
                </a:solidFill>
                <a:latin typeface="+mn-lt"/>
              </a:rPr>
              <a:t>, Kasey J Brennan, Andrea A </a:t>
            </a:r>
            <a:r>
              <a:rPr lang="en-GB" sz="2000" dirty="0" err="1">
                <a:solidFill>
                  <a:srgbClr val="000000"/>
                </a:solidFill>
                <a:latin typeface="+mn-lt"/>
              </a:rPr>
              <a:t>Baccarelli</a:t>
            </a:r>
            <a:r>
              <a:rPr lang="en-GB" sz="2000" dirty="0">
                <a:solidFill>
                  <a:srgbClr val="000000"/>
                </a:solidFill>
                <a:latin typeface="+mn-lt"/>
              </a:rPr>
              <a:t>…, </a:t>
            </a:r>
            <a:r>
              <a:rPr lang="en-GB" sz="2000" b="1" dirty="0">
                <a:solidFill>
                  <a:srgbClr val="000000"/>
                </a:solidFill>
                <a:latin typeface="+mn-lt"/>
              </a:rPr>
              <a:t>Battle of epigenetic proportions: comparing Illumina’s EPIC methylation microarrays and </a:t>
            </a:r>
            <a:r>
              <a:rPr lang="en-GB" sz="2000" b="1" dirty="0" err="1">
                <a:solidFill>
                  <a:srgbClr val="000000"/>
                </a:solidFill>
                <a:latin typeface="+mn-lt"/>
              </a:rPr>
              <a:t>TruSeq</a:t>
            </a:r>
            <a:r>
              <a:rPr lang="en-GB" sz="2000" b="1" dirty="0">
                <a:solidFill>
                  <a:srgbClr val="000000"/>
                </a:solidFill>
                <a:latin typeface="+mn-lt"/>
              </a:rPr>
              <a:t> targeted </a:t>
            </a:r>
            <a:r>
              <a:rPr lang="en-GB" sz="2000" b="1" dirty="0" err="1">
                <a:solidFill>
                  <a:srgbClr val="000000"/>
                </a:solidFill>
                <a:latin typeface="+mn-lt"/>
              </a:rPr>
              <a:t>bisulfite</a:t>
            </a:r>
            <a:r>
              <a:rPr lang="en-GB" sz="2000" b="1" dirty="0">
                <a:solidFill>
                  <a:srgbClr val="000000"/>
                </a:solidFill>
                <a:latin typeface="+mn-lt"/>
              </a:rPr>
              <a:t> sequencing </a:t>
            </a:r>
            <a:r>
              <a:rPr lang="en-GB" sz="2000" dirty="0">
                <a:solidFill>
                  <a:srgbClr val="000000"/>
                </a:solidFill>
                <a:latin typeface="+mn-lt"/>
              </a:rPr>
              <a:t>Epigenetics 2019 Sep 05</a:t>
            </a:r>
            <a:endParaRPr lang="en-GB" sz="2000" b="1" dirty="0">
              <a:solidFill>
                <a:srgbClr val="000000"/>
              </a:solidFill>
              <a:latin typeface="+mn-lt"/>
            </a:endParaRPr>
          </a:p>
        </p:txBody>
      </p:sp>
      <p:sp>
        <p:nvSpPr>
          <p:cNvPr id="3" name="Content Placeholder 2">
            <a:extLst>
              <a:ext uri="{FF2B5EF4-FFF2-40B4-BE49-F238E27FC236}">
                <a16:creationId xmlns:a16="http://schemas.microsoft.com/office/drawing/2014/main" id="{419C1FC0-C27C-4CC6-963D-5419BDA38F97}"/>
              </a:ext>
            </a:extLst>
          </p:cNvPr>
          <p:cNvSpPr>
            <a:spLocks noGrp="1"/>
          </p:cNvSpPr>
          <p:nvPr>
            <p:ph idx="1"/>
          </p:nvPr>
        </p:nvSpPr>
        <p:spPr/>
        <p:txBody>
          <a:bodyPr>
            <a:normAutofit/>
          </a:bodyPr>
          <a:lstStyle/>
          <a:p>
            <a:r>
              <a:rPr lang="en-GB" sz="2000" dirty="0">
                <a:solidFill>
                  <a:srgbClr val="000000"/>
                </a:solidFill>
              </a:rPr>
              <a:t>Comparing Illumina's EPIC methylation microarrays and </a:t>
            </a:r>
            <a:r>
              <a:rPr lang="en-GB" sz="2000" dirty="0" err="1">
                <a:solidFill>
                  <a:srgbClr val="000000"/>
                </a:solidFill>
              </a:rPr>
              <a:t>TruSeq</a:t>
            </a:r>
            <a:r>
              <a:rPr lang="en-GB" sz="2000" dirty="0">
                <a:solidFill>
                  <a:srgbClr val="000000"/>
                </a:solidFill>
              </a:rPr>
              <a:t> targeted </a:t>
            </a:r>
            <a:r>
              <a:rPr lang="en-GB" sz="2000" dirty="0" err="1">
                <a:solidFill>
                  <a:srgbClr val="000000"/>
                </a:solidFill>
              </a:rPr>
              <a:t>bisulfite</a:t>
            </a:r>
            <a:r>
              <a:rPr lang="en-GB" sz="2000" dirty="0">
                <a:solidFill>
                  <a:srgbClr val="000000"/>
                </a:solidFill>
              </a:rPr>
              <a:t> sequencing</a:t>
            </a:r>
          </a:p>
          <a:p>
            <a:r>
              <a:rPr lang="en-GB" sz="2000" dirty="0"/>
              <a:t>Comparison - cord blood samples - four </a:t>
            </a:r>
            <a:r>
              <a:rPr lang="en-GB" sz="2000" dirty="0" err="1"/>
              <a:t>newborns</a:t>
            </a:r>
            <a:r>
              <a:rPr lang="en-GB" sz="2000" dirty="0"/>
              <a:t> in duplicates using both the Illumina </a:t>
            </a:r>
            <a:r>
              <a:rPr lang="en-GB" sz="2000" dirty="0" err="1"/>
              <a:t>HumanMethylationEPIC</a:t>
            </a:r>
            <a:r>
              <a:rPr lang="en-GB" sz="2000" dirty="0"/>
              <a:t> </a:t>
            </a:r>
            <a:r>
              <a:rPr lang="en-GB" sz="2000" dirty="0" err="1"/>
              <a:t>BeadChip</a:t>
            </a:r>
            <a:r>
              <a:rPr lang="en-GB" sz="2000" dirty="0"/>
              <a:t> and the Illumina </a:t>
            </a:r>
            <a:r>
              <a:rPr lang="en-GB" sz="2000" dirty="0" err="1"/>
              <a:t>TruSeq</a:t>
            </a:r>
            <a:r>
              <a:rPr lang="en-GB" sz="2000" dirty="0"/>
              <a:t> Methyl Capture EPIC Kit</a:t>
            </a:r>
          </a:p>
          <a:p>
            <a:r>
              <a:rPr lang="en-GB" sz="2000" b="1" dirty="0"/>
              <a:t>“We conclude that with current analytic goals microarrays still outperform bisulphite sequencing for precise quantification of DNA methylation”</a:t>
            </a:r>
          </a:p>
        </p:txBody>
      </p:sp>
      <p:pic>
        <p:nvPicPr>
          <p:cNvPr id="5126" name="Picture 6" descr="Image result for truseq">
            <a:extLst>
              <a:ext uri="{FF2B5EF4-FFF2-40B4-BE49-F238E27FC236}">
                <a16:creationId xmlns:a16="http://schemas.microsoft.com/office/drawing/2014/main" id="{62F80F35-8C94-4F1B-8936-E0A2A92F2A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4870" y="4343277"/>
            <a:ext cx="597880" cy="493796"/>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illumina epic array">
            <a:extLst>
              <a:ext uri="{FF2B5EF4-FFF2-40B4-BE49-F238E27FC236}">
                <a16:creationId xmlns:a16="http://schemas.microsoft.com/office/drawing/2014/main" id="{88551A57-2D92-460C-9FAD-B937F25918E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8965" r="48460" b="12418"/>
          <a:stretch/>
        </p:blipFill>
        <p:spPr bwMode="auto">
          <a:xfrm>
            <a:off x="6721717" y="3994168"/>
            <a:ext cx="155333" cy="698217"/>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Image result for winner">
            <a:extLst>
              <a:ext uri="{FF2B5EF4-FFF2-40B4-BE49-F238E27FC236}">
                <a16:creationId xmlns:a16="http://schemas.microsoft.com/office/drawing/2014/main" id="{4FBF1CCC-048E-4E35-A13F-064ED3E7C9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826" y="3977566"/>
            <a:ext cx="624999" cy="566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434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C324236B5B1F44CA352B02574DFACAC" ma:contentTypeVersion="4" ma:contentTypeDescription="Create a new document." ma:contentTypeScope="" ma:versionID="391aa7177baf3e6e281a5c9c2282dcd8">
  <xsd:schema xmlns:xsd="http://www.w3.org/2001/XMLSchema" xmlns:xs="http://www.w3.org/2001/XMLSchema" xmlns:p="http://schemas.microsoft.com/office/2006/metadata/properties" xmlns:ns2="5437daf8-e155-4260-9992-e8434af7a544" xmlns:ns3="4625581b-bb4e-4558-bbdb-f9e75e9989bb" targetNamespace="http://schemas.microsoft.com/office/2006/metadata/properties" ma:root="true" ma:fieldsID="cd462ddb54f28554e91789c910245b0f" ns2:_="" ns3:_="">
    <xsd:import namespace="5437daf8-e155-4260-9992-e8434af7a544"/>
    <xsd:import namespace="4625581b-bb4e-4558-bbdb-f9e75e9989b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37daf8-e155-4260-9992-e8434af7a5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25581b-bb4e-4558-bbdb-f9e75e9989b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B3889E-1F67-4A39-BC94-E14C8CE747D6}">
  <ds:schemaRefs>
    <ds:schemaRef ds:uri="http://purl.org/dc/dcmitype/"/>
    <ds:schemaRef ds:uri="http://schemas.microsoft.com/office/infopath/2007/PartnerControls"/>
    <ds:schemaRef ds:uri="http://purl.org/dc/elements/1.1/"/>
    <ds:schemaRef ds:uri="http://schemas.microsoft.com/office/2006/documentManagement/types"/>
    <ds:schemaRef ds:uri="d80a14fd-6362-4c29-a807-61e71ab23ed8"/>
    <ds:schemaRef ds:uri="http://purl.org/dc/terms/"/>
    <ds:schemaRef ds:uri="http://schemas.openxmlformats.org/package/2006/metadata/core-properties"/>
    <ds:schemaRef ds:uri="1dd17d3e-5420-4222-a2f1-518379e6d5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6A8E4F74-0FE4-4DF0-8300-94D5460E75D0}">
  <ds:schemaRefs>
    <ds:schemaRef ds:uri="http://schemas.microsoft.com/sharepoint/v3/contenttype/forms"/>
  </ds:schemaRefs>
</ds:datastoreItem>
</file>

<file path=customXml/itemProps3.xml><?xml version="1.0" encoding="utf-8"?>
<ds:datastoreItem xmlns:ds="http://schemas.openxmlformats.org/officeDocument/2006/customXml" ds:itemID="{EDD6F00F-D7D7-44DF-81C5-A8E6AD0E8F12}"/>
</file>

<file path=docProps/app.xml><?xml version="1.0" encoding="utf-8"?>
<Properties xmlns="http://schemas.openxmlformats.org/officeDocument/2006/extended-properties" xmlns:vt="http://schemas.openxmlformats.org/officeDocument/2006/docPropsVTypes">
  <TotalTime>1115</TotalTime>
  <Words>688</Words>
  <Application>Microsoft Office PowerPoint</Application>
  <PresentationFormat>Widescreen</PresentationFormat>
  <Paragraphs>88</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Journal club  30/09/2019</vt:lpstr>
      <vt:lpstr> Boström AE, Chatzittofis A, Ciuculete DM…,  Hypermethylation-associated downregulation of microRNA-4456 in hypersexual disorder with putative influence on oxytocin signalling: A DNA methylation analysis of miRNA genes. Epigenetics 2019 Sep 22 </vt:lpstr>
      <vt:lpstr> Mihoko Shimada, Taku Miyagawa, Akari Takeshima. Epigenome-wide association study of narcolepsy-affected lateral hypothalamic brain and overlapping DNA methylation profiles between narcolepsy and multiple sclerosis. Sleep. 2019 Sep 26 </vt:lpstr>
      <vt:lpstr>Ray O.Bahado Singh Sangeetha Vishweswaraiah Buket Ayd Artificial intelligence analysis of newborn leucocyte epigenomic markers for the prediction of autism. Brain Research 2019 Dec 01 </vt:lpstr>
      <vt:lpstr>Jonathan A Heiss, Kasey J Brennan, Andrea A Baccarelli…, Battle of epigenetic proportions: comparing Illumina’s EPIC methylation microarrays and TruSeq targeted bisulfite sequencing Epigenetics 2019 Sep 05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Journal club  30/09/2019</dc:title>
  <dc:creator>Nancy McBride</dc:creator>
  <cp:lastModifiedBy>Nancy McBride</cp:lastModifiedBy>
  <cp:revision>7</cp:revision>
  <dcterms:created xsi:type="dcterms:W3CDTF">2019-09-25T18:27:28Z</dcterms:created>
  <dcterms:modified xsi:type="dcterms:W3CDTF">2019-09-30T10:49:47Z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0x010100FC324236B5B1F44CA352B02574DFACAC</vt:lpwstr>
  </property>
</Properties>
</file>