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6" r:id="rId5"/>
    <p:sldId id="267" r:id="rId6"/>
    <p:sldId id="258" r:id="rId7"/>
    <p:sldId id="268" r:id="rId8"/>
    <p:sldId id="265" r:id="rId9"/>
    <p:sldId id="270" r:id="rId10"/>
    <p:sldId id="271" r:id="rId11"/>
    <p:sldId id="272" r:id="rId12"/>
  </p:sldIdLst>
  <p:sldSz cx="12192000" cy="6858000"/>
  <p:notesSz cx="6858000" cy="1800225"/>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00105-3E10-4CD3-BB35-51AB68757990}" v="99" dt="2020-03-15T15:45:27.569"/>
    <p1510:client id="{3933F921-465D-50F9-CED4-64C8F45F2183}" v="3219" dt="2020-03-16T01:10:53.155"/>
    <p1510:client id="{728D7EEA-5FCA-28F7-9E60-A11892309C1E}" v="1000" dt="2020-03-23T11:56:40.851"/>
    <p1510:client id="{ABFB0976-E61B-F692-0E8B-ECD4B497D562}" v="18" dt="2020-03-23T12:00:32.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08E00105-3E10-4CD3-BB35-51AB68757990}"/>
    <pc:docChg chg="addSld modSld">
      <pc:chgData name="Matthew Suderman" userId="S::ms13525@bristol.ac.uk::2709995e-3ea8-4fb0-9b62-eb8034dec529" providerId="AD" clId="Web-{08E00105-3E10-4CD3-BB35-51AB68757990}" dt="2020-03-15T15:45:27.569" v="98"/>
      <pc:docMkLst>
        <pc:docMk/>
      </pc:docMkLst>
      <pc:sldChg chg="modSp">
        <pc:chgData name="Matthew Suderman" userId="S::ms13525@bristol.ac.uk::2709995e-3ea8-4fb0-9b62-eb8034dec529" providerId="AD" clId="Web-{08E00105-3E10-4CD3-BB35-51AB68757990}" dt="2020-03-15T15:45:25.835" v="96" actId="20577"/>
        <pc:sldMkLst>
          <pc:docMk/>
          <pc:sldMk cId="109857222" sldId="256"/>
        </pc:sldMkLst>
        <pc:spChg chg="mod">
          <ac:chgData name="Matthew Suderman" userId="S::ms13525@bristol.ac.uk::2709995e-3ea8-4fb0-9b62-eb8034dec529" providerId="AD" clId="Web-{08E00105-3E10-4CD3-BB35-51AB68757990}" dt="2020-03-15T15:45:25.835" v="96" actId="20577"/>
          <ac:spMkLst>
            <pc:docMk/>
            <pc:sldMk cId="109857222" sldId="256"/>
            <ac:spMk id="2" creationId="{00000000-0000-0000-0000-000000000000}"/>
          </ac:spMkLst>
        </pc:spChg>
      </pc:sldChg>
      <pc:sldChg chg="new">
        <pc:chgData name="Matthew Suderman" userId="S::ms13525@bristol.ac.uk::2709995e-3ea8-4fb0-9b62-eb8034dec529" providerId="AD" clId="Web-{08E00105-3E10-4CD3-BB35-51AB68757990}" dt="2020-03-15T15:45:27.569" v="98"/>
        <pc:sldMkLst>
          <pc:docMk/>
          <pc:sldMk cId="86814481" sldId="257"/>
        </pc:sldMkLst>
      </pc:sldChg>
    </pc:docChg>
  </pc:docChgLst>
  <pc:docChgLst>
    <pc:chgData name="Matthew Suderman" userId="S::ms13525@bristol.ac.uk::2709995e-3ea8-4fb0-9b62-eb8034dec529" providerId="AD" clId="Web-{3933F921-465D-50F9-CED4-64C8F45F2183}"/>
    <pc:docChg chg="addSld delSld modSld sldOrd">
      <pc:chgData name="Matthew Suderman" userId="S::ms13525@bristol.ac.uk::2709995e-3ea8-4fb0-9b62-eb8034dec529" providerId="AD" clId="Web-{3933F921-465D-50F9-CED4-64C8F45F2183}" dt="2020-03-16T01:10:53.155" v="3223" actId="20577"/>
      <pc:docMkLst>
        <pc:docMk/>
      </pc:docMkLst>
      <pc:sldChg chg="addSp delSp modSp">
        <pc:chgData name="Matthew Suderman" userId="S::ms13525@bristol.ac.uk::2709995e-3ea8-4fb0-9b62-eb8034dec529" providerId="AD" clId="Web-{3933F921-465D-50F9-CED4-64C8F45F2183}" dt="2020-03-16T00:27:41.689" v="1447"/>
        <pc:sldMkLst>
          <pc:docMk/>
          <pc:sldMk cId="109857222" sldId="256"/>
        </pc:sldMkLst>
        <pc:spChg chg="del">
          <ac:chgData name="Matthew Suderman" userId="S::ms13525@bristol.ac.uk::2709995e-3ea8-4fb0-9b62-eb8034dec529" providerId="AD" clId="Web-{3933F921-465D-50F9-CED4-64C8F45F2183}" dt="2020-03-15T22:27:59.413" v="0"/>
          <ac:spMkLst>
            <pc:docMk/>
            <pc:sldMk cId="109857222" sldId="256"/>
            <ac:spMk id="3" creationId="{00000000-0000-0000-0000-000000000000}"/>
          </ac:spMkLst>
        </pc:spChg>
        <pc:graphicFrameChg chg="add mod modGraphic">
          <ac:chgData name="Matthew Suderman" userId="S::ms13525@bristol.ac.uk::2709995e-3ea8-4fb0-9b62-eb8034dec529" providerId="AD" clId="Web-{3933F921-465D-50F9-CED4-64C8F45F2183}" dt="2020-03-16T00:27:41.689" v="1447"/>
          <ac:graphicFrameMkLst>
            <pc:docMk/>
            <pc:sldMk cId="109857222" sldId="256"/>
            <ac:graphicFrameMk id="5" creationId="{CEA37789-E764-494C-AC19-7DAFF4C6D7E8}"/>
          </ac:graphicFrameMkLst>
        </pc:graphicFrameChg>
      </pc:sldChg>
      <pc:sldChg chg="del">
        <pc:chgData name="Matthew Suderman" userId="S::ms13525@bristol.ac.uk::2709995e-3ea8-4fb0-9b62-eb8034dec529" providerId="AD" clId="Web-{3933F921-465D-50F9-CED4-64C8F45F2183}" dt="2020-03-15T22:28:37.116" v="16"/>
        <pc:sldMkLst>
          <pc:docMk/>
          <pc:sldMk cId="86814481" sldId="257"/>
        </pc:sldMkLst>
      </pc:sldChg>
      <pc:sldChg chg="modSp add ord modNotes">
        <pc:chgData name="Matthew Suderman" userId="S::ms13525@bristol.ac.uk::2709995e-3ea8-4fb0-9b62-eb8034dec529" providerId="AD" clId="Web-{3933F921-465D-50F9-CED4-64C8F45F2183}" dt="2020-03-16T00:59:26.855" v="2598" actId="20577"/>
        <pc:sldMkLst>
          <pc:docMk/>
          <pc:sldMk cId="3541987765" sldId="258"/>
        </pc:sldMkLst>
        <pc:spChg chg="mod">
          <ac:chgData name="Matthew Suderman" userId="S::ms13525@bristol.ac.uk::2709995e-3ea8-4fb0-9b62-eb8034dec529" providerId="AD" clId="Web-{3933F921-465D-50F9-CED4-64C8F45F2183}" dt="2020-03-15T22:36:45.666" v="200" actId="20577"/>
          <ac:spMkLst>
            <pc:docMk/>
            <pc:sldMk cId="3541987765" sldId="258"/>
            <ac:spMk id="2" creationId="{A051AE55-C412-4F97-B8BC-7897E1B8FE80}"/>
          </ac:spMkLst>
        </pc:spChg>
        <pc:spChg chg="mod">
          <ac:chgData name="Matthew Suderman" userId="S::ms13525@bristol.ac.uk::2709995e-3ea8-4fb0-9b62-eb8034dec529" providerId="AD" clId="Web-{3933F921-465D-50F9-CED4-64C8F45F2183}" dt="2020-03-16T00:59:26.855" v="2598" actId="20577"/>
          <ac:spMkLst>
            <pc:docMk/>
            <pc:sldMk cId="3541987765" sldId="258"/>
            <ac:spMk id="3" creationId="{784E00D2-8947-4BC0-B376-A387D60BAC35}"/>
          </ac:spMkLst>
        </pc:spChg>
        <pc:spChg chg="mod">
          <ac:chgData name="Matthew Suderman" userId="S::ms13525@bristol.ac.uk::2709995e-3ea8-4fb0-9b62-eb8034dec529" providerId="AD" clId="Web-{3933F921-465D-50F9-CED4-64C8F45F2183}" dt="2020-03-15T22:36:53.135" v="209" actId="20577"/>
          <ac:spMkLst>
            <pc:docMk/>
            <pc:sldMk cId="3541987765" sldId="258"/>
            <ac:spMk id="4" creationId="{C6D6135E-B0E9-4A4D-A5E1-FC2244602EBB}"/>
          </ac:spMkLst>
        </pc:spChg>
      </pc:sldChg>
      <pc:sldChg chg="add del replId">
        <pc:chgData name="Matthew Suderman" userId="S::ms13525@bristol.ac.uk::2709995e-3ea8-4fb0-9b62-eb8034dec529" providerId="AD" clId="Web-{3933F921-465D-50F9-CED4-64C8F45F2183}" dt="2020-03-16T00:27:59.533" v="1455"/>
        <pc:sldMkLst>
          <pc:docMk/>
          <pc:sldMk cId="895545185" sldId="259"/>
        </pc:sldMkLst>
      </pc:sldChg>
      <pc:sldChg chg="add del replId">
        <pc:chgData name="Matthew Suderman" userId="S::ms13525@bristol.ac.uk::2709995e-3ea8-4fb0-9b62-eb8034dec529" providerId="AD" clId="Web-{3933F921-465D-50F9-CED4-64C8F45F2183}" dt="2020-03-16T00:27:53.017" v="1452"/>
        <pc:sldMkLst>
          <pc:docMk/>
          <pc:sldMk cId="323192499" sldId="260"/>
        </pc:sldMkLst>
      </pc:sldChg>
      <pc:sldChg chg="add del replId">
        <pc:chgData name="Matthew Suderman" userId="S::ms13525@bristol.ac.uk::2709995e-3ea8-4fb0-9b62-eb8034dec529" providerId="AD" clId="Web-{3933F921-465D-50F9-CED4-64C8F45F2183}" dt="2020-03-16T00:27:52.408" v="1451"/>
        <pc:sldMkLst>
          <pc:docMk/>
          <pc:sldMk cId="2707185525" sldId="261"/>
        </pc:sldMkLst>
      </pc:sldChg>
      <pc:sldChg chg="add del replId">
        <pc:chgData name="Matthew Suderman" userId="S::ms13525@bristol.ac.uk::2709995e-3ea8-4fb0-9b62-eb8034dec529" providerId="AD" clId="Web-{3933F921-465D-50F9-CED4-64C8F45F2183}" dt="2020-03-16T00:27:51.533" v="1450"/>
        <pc:sldMkLst>
          <pc:docMk/>
          <pc:sldMk cId="2743169041" sldId="262"/>
        </pc:sldMkLst>
      </pc:sldChg>
      <pc:sldChg chg="add del replId">
        <pc:chgData name="Matthew Suderman" userId="S::ms13525@bristol.ac.uk::2709995e-3ea8-4fb0-9b62-eb8034dec529" providerId="AD" clId="Web-{3933F921-465D-50F9-CED4-64C8F45F2183}" dt="2020-03-16T00:27:49.642" v="1449"/>
        <pc:sldMkLst>
          <pc:docMk/>
          <pc:sldMk cId="2149742513" sldId="263"/>
        </pc:sldMkLst>
      </pc:sldChg>
      <pc:sldChg chg="add del replId">
        <pc:chgData name="Matthew Suderman" userId="S::ms13525@bristol.ac.uk::2709995e-3ea8-4fb0-9b62-eb8034dec529" providerId="AD" clId="Web-{3933F921-465D-50F9-CED4-64C8F45F2183}" dt="2020-03-16T00:27:49.158" v="1448"/>
        <pc:sldMkLst>
          <pc:docMk/>
          <pc:sldMk cId="3251620248" sldId="264"/>
        </pc:sldMkLst>
      </pc:sldChg>
      <pc:sldChg chg="modSp add ord replId modNotes">
        <pc:chgData name="Matthew Suderman" userId="S::ms13525@bristol.ac.uk::2709995e-3ea8-4fb0-9b62-eb8034dec529" providerId="AD" clId="Web-{3933F921-465D-50F9-CED4-64C8F45F2183}" dt="2020-03-16T01:10:50.108" v="3221" actId="20577"/>
        <pc:sldMkLst>
          <pc:docMk/>
          <pc:sldMk cId="2152248168" sldId="265"/>
        </pc:sldMkLst>
        <pc:spChg chg="mod">
          <ac:chgData name="Matthew Suderman" userId="S::ms13525@bristol.ac.uk::2709995e-3ea8-4fb0-9b62-eb8034dec529" providerId="AD" clId="Web-{3933F921-465D-50F9-CED4-64C8F45F2183}" dt="2020-03-15T23:48:46.769" v="590" actId="20577"/>
          <ac:spMkLst>
            <pc:docMk/>
            <pc:sldMk cId="2152248168" sldId="265"/>
            <ac:spMk id="2" creationId="{A051AE55-C412-4F97-B8BC-7897E1B8FE80}"/>
          </ac:spMkLst>
        </pc:spChg>
        <pc:spChg chg="mod">
          <ac:chgData name="Matthew Suderman" userId="S::ms13525@bristol.ac.uk::2709995e-3ea8-4fb0-9b62-eb8034dec529" providerId="AD" clId="Web-{3933F921-465D-50F9-CED4-64C8F45F2183}" dt="2020-03-16T01:10:50.108" v="3221" actId="20577"/>
          <ac:spMkLst>
            <pc:docMk/>
            <pc:sldMk cId="2152248168" sldId="265"/>
            <ac:spMk id="3" creationId="{784E00D2-8947-4BC0-B376-A387D60BAC35}"/>
          </ac:spMkLst>
        </pc:spChg>
        <pc:spChg chg="mod">
          <ac:chgData name="Matthew Suderman" userId="S::ms13525@bristol.ac.uk::2709995e-3ea8-4fb0-9b62-eb8034dec529" providerId="AD" clId="Web-{3933F921-465D-50F9-CED4-64C8F45F2183}" dt="2020-03-15T23:48:54.004" v="611" actId="20577"/>
          <ac:spMkLst>
            <pc:docMk/>
            <pc:sldMk cId="2152248168" sldId="265"/>
            <ac:spMk id="4" creationId="{C6D6135E-B0E9-4A4D-A5E1-FC2244602EBB}"/>
          </ac:spMkLst>
        </pc:spChg>
      </pc:sldChg>
      <pc:sldChg chg="modSp add del replId">
        <pc:chgData name="Matthew Suderman" userId="S::ms13525@bristol.ac.uk::2709995e-3ea8-4fb0-9b62-eb8034dec529" providerId="AD" clId="Web-{3933F921-465D-50F9-CED4-64C8F45F2183}" dt="2020-03-16T00:27:09.830" v="1445"/>
        <pc:sldMkLst>
          <pc:docMk/>
          <pc:sldMk cId="1932433185" sldId="266"/>
        </pc:sldMkLst>
        <pc:spChg chg="mod">
          <ac:chgData name="Matthew Suderman" userId="S::ms13525@bristol.ac.uk::2709995e-3ea8-4fb0-9b62-eb8034dec529" providerId="AD" clId="Web-{3933F921-465D-50F9-CED4-64C8F45F2183}" dt="2020-03-15T23:39:32.345" v="404" actId="20577"/>
          <ac:spMkLst>
            <pc:docMk/>
            <pc:sldMk cId="1932433185" sldId="266"/>
            <ac:spMk id="2" creationId="{A051AE55-C412-4F97-B8BC-7897E1B8FE80}"/>
          </ac:spMkLst>
        </pc:spChg>
        <pc:spChg chg="mod">
          <ac:chgData name="Matthew Suderman" userId="S::ms13525@bristol.ac.uk::2709995e-3ea8-4fb0-9b62-eb8034dec529" providerId="AD" clId="Web-{3933F921-465D-50F9-CED4-64C8F45F2183}" dt="2020-03-15T23:39:36.048" v="415" actId="20577"/>
          <ac:spMkLst>
            <pc:docMk/>
            <pc:sldMk cId="1932433185" sldId="266"/>
            <ac:spMk id="4" creationId="{C6D6135E-B0E9-4A4D-A5E1-FC2244602EBB}"/>
          </ac:spMkLst>
        </pc:spChg>
      </pc:sldChg>
      <pc:sldChg chg="modSp new addAnim modAnim">
        <pc:chgData name="Matthew Suderman" userId="S::ms13525@bristol.ac.uk::2709995e-3ea8-4fb0-9b62-eb8034dec529" providerId="AD" clId="Web-{3933F921-465D-50F9-CED4-64C8F45F2183}" dt="2020-03-16T00:17:08.293" v="1220" actId="20577"/>
        <pc:sldMkLst>
          <pc:docMk/>
          <pc:sldMk cId="1585831886" sldId="267"/>
        </pc:sldMkLst>
        <pc:spChg chg="mod">
          <ac:chgData name="Matthew Suderman" userId="S::ms13525@bristol.ac.uk::2709995e-3ea8-4fb0-9b62-eb8034dec529" providerId="AD" clId="Web-{3933F921-465D-50F9-CED4-64C8F45F2183}" dt="2020-03-15T22:32:01.993" v="120" actId="20577"/>
          <ac:spMkLst>
            <pc:docMk/>
            <pc:sldMk cId="1585831886" sldId="267"/>
            <ac:spMk id="2" creationId="{9485A67A-422C-4C87-A171-3B2E361F8BFA}"/>
          </ac:spMkLst>
        </pc:spChg>
        <pc:spChg chg="mod">
          <ac:chgData name="Matthew Suderman" userId="S::ms13525@bristol.ac.uk::2709995e-3ea8-4fb0-9b62-eb8034dec529" providerId="AD" clId="Web-{3933F921-465D-50F9-CED4-64C8F45F2183}" dt="2020-03-16T00:17:08.293" v="1220" actId="20577"/>
          <ac:spMkLst>
            <pc:docMk/>
            <pc:sldMk cId="1585831886" sldId="267"/>
            <ac:spMk id="3" creationId="{EE60EEE4-3CA2-4A81-AAC2-EFCA86362300}"/>
          </ac:spMkLst>
        </pc:spChg>
      </pc:sldChg>
      <pc:sldChg chg="modSp new addAnim modAnim">
        <pc:chgData name="Matthew Suderman" userId="S::ms13525@bristol.ac.uk::2709995e-3ea8-4fb0-9b62-eb8034dec529" providerId="AD" clId="Web-{3933F921-465D-50F9-CED4-64C8F45F2183}" dt="2020-03-15T23:48:19.644" v="585" actId="20577"/>
        <pc:sldMkLst>
          <pc:docMk/>
          <pc:sldMk cId="1446570368" sldId="268"/>
        </pc:sldMkLst>
        <pc:spChg chg="mod">
          <ac:chgData name="Matthew Suderman" userId="S::ms13525@bristol.ac.uk::2709995e-3ea8-4fb0-9b62-eb8034dec529" providerId="AD" clId="Web-{3933F921-465D-50F9-CED4-64C8F45F2183}" dt="2020-03-15T22:37:30.292" v="219" actId="20577"/>
          <ac:spMkLst>
            <pc:docMk/>
            <pc:sldMk cId="1446570368" sldId="268"/>
            <ac:spMk id="2" creationId="{D51152A4-59CF-4BD0-9903-5134DB7786D7}"/>
          </ac:spMkLst>
        </pc:spChg>
        <pc:spChg chg="mod">
          <ac:chgData name="Matthew Suderman" userId="S::ms13525@bristol.ac.uk::2709995e-3ea8-4fb0-9b62-eb8034dec529" providerId="AD" clId="Web-{3933F921-465D-50F9-CED4-64C8F45F2183}" dt="2020-03-15T23:48:19.644" v="585" actId="20577"/>
          <ac:spMkLst>
            <pc:docMk/>
            <pc:sldMk cId="1446570368" sldId="268"/>
            <ac:spMk id="3" creationId="{0F0B0F71-FEA7-4D56-AE89-C1C5828C7D0D}"/>
          </ac:spMkLst>
        </pc:spChg>
      </pc:sldChg>
      <pc:sldChg chg="modSp new del">
        <pc:chgData name="Matthew Suderman" userId="S::ms13525@bristol.ac.uk::2709995e-3ea8-4fb0-9b62-eb8034dec529" providerId="AD" clId="Web-{3933F921-465D-50F9-CED4-64C8F45F2183}" dt="2020-03-15T23:50:40.504" v="614"/>
        <pc:sldMkLst>
          <pc:docMk/>
          <pc:sldMk cId="4115945" sldId="269"/>
        </pc:sldMkLst>
        <pc:spChg chg="mod">
          <ac:chgData name="Matthew Suderman" userId="S::ms13525@bristol.ac.uk::2709995e-3ea8-4fb0-9b62-eb8034dec529" providerId="AD" clId="Web-{3933F921-465D-50F9-CED4-64C8F45F2183}" dt="2020-03-15T22:38:55.949" v="243" actId="20577"/>
          <ac:spMkLst>
            <pc:docMk/>
            <pc:sldMk cId="4115945" sldId="269"/>
            <ac:spMk id="2" creationId="{E9553DBB-C38F-4C5E-91FF-31A2EFC7D9FE}"/>
          </ac:spMkLst>
        </pc:spChg>
        <pc:spChg chg="mod">
          <ac:chgData name="Matthew Suderman" userId="S::ms13525@bristol.ac.uk::2709995e-3ea8-4fb0-9b62-eb8034dec529" providerId="AD" clId="Web-{3933F921-465D-50F9-CED4-64C8F45F2183}" dt="2020-03-15T22:39:02.809" v="248" actId="20577"/>
          <ac:spMkLst>
            <pc:docMk/>
            <pc:sldMk cId="4115945" sldId="269"/>
            <ac:spMk id="3" creationId="{26BBC087-B97F-4E34-BC53-B6FD9F3A9CB2}"/>
          </ac:spMkLst>
        </pc:spChg>
      </pc:sldChg>
      <pc:sldChg chg="modSp new">
        <pc:chgData name="Matthew Suderman" userId="S::ms13525@bristol.ac.uk::2709995e-3ea8-4fb0-9b62-eb8034dec529" providerId="AD" clId="Web-{3933F921-465D-50F9-CED4-64C8F45F2183}" dt="2020-03-15T23:57:15.053" v="795" actId="20577"/>
        <pc:sldMkLst>
          <pc:docMk/>
          <pc:sldMk cId="503147210" sldId="270"/>
        </pc:sldMkLst>
        <pc:spChg chg="mod">
          <ac:chgData name="Matthew Suderman" userId="S::ms13525@bristol.ac.uk::2709995e-3ea8-4fb0-9b62-eb8034dec529" providerId="AD" clId="Web-{3933F921-465D-50F9-CED4-64C8F45F2183}" dt="2020-03-15T23:53:44.662" v="648" actId="20577"/>
          <ac:spMkLst>
            <pc:docMk/>
            <pc:sldMk cId="503147210" sldId="270"/>
            <ac:spMk id="2" creationId="{5C489312-2AF9-4D4D-9B11-CE0874A58455}"/>
          </ac:spMkLst>
        </pc:spChg>
        <pc:spChg chg="mod">
          <ac:chgData name="Matthew Suderman" userId="S::ms13525@bristol.ac.uk::2709995e-3ea8-4fb0-9b62-eb8034dec529" providerId="AD" clId="Web-{3933F921-465D-50F9-CED4-64C8F45F2183}" dt="2020-03-15T23:57:15.053" v="795" actId="20577"/>
          <ac:spMkLst>
            <pc:docMk/>
            <pc:sldMk cId="503147210" sldId="270"/>
            <ac:spMk id="3" creationId="{471147D1-B5B0-4D72-87B0-DBC6A17E615D}"/>
          </ac:spMkLst>
        </pc:spChg>
      </pc:sldChg>
      <pc:sldChg chg="modSp new">
        <pc:chgData name="Matthew Suderman" userId="S::ms13525@bristol.ac.uk::2709995e-3ea8-4fb0-9b62-eb8034dec529" providerId="AD" clId="Web-{3933F921-465D-50F9-CED4-64C8F45F2183}" dt="2020-03-16T00:17:27.387" v="1221" actId="20577"/>
        <pc:sldMkLst>
          <pc:docMk/>
          <pc:sldMk cId="2091467968" sldId="271"/>
        </pc:sldMkLst>
        <pc:spChg chg="mod">
          <ac:chgData name="Matthew Suderman" userId="S::ms13525@bristol.ac.uk::2709995e-3ea8-4fb0-9b62-eb8034dec529" providerId="AD" clId="Web-{3933F921-465D-50F9-CED4-64C8F45F2183}" dt="2020-03-15T22:40:14.856" v="291" actId="20577"/>
          <ac:spMkLst>
            <pc:docMk/>
            <pc:sldMk cId="2091467968" sldId="271"/>
            <ac:spMk id="2" creationId="{5F9A3881-434F-4366-B823-2BDFEF42B79F}"/>
          </ac:spMkLst>
        </pc:spChg>
        <pc:spChg chg="mod">
          <ac:chgData name="Matthew Suderman" userId="S::ms13525@bristol.ac.uk::2709995e-3ea8-4fb0-9b62-eb8034dec529" providerId="AD" clId="Web-{3933F921-465D-50F9-CED4-64C8F45F2183}" dt="2020-03-16T00:17:27.387" v="1221" actId="20577"/>
          <ac:spMkLst>
            <pc:docMk/>
            <pc:sldMk cId="2091467968" sldId="271"/>
            <ac:spMk id="3" creationId="{CEBB9F07-0A50-415E-BAE2-1FDB0DE3B845}"/>
          </ac:spMkLst>
        </pc:spChg>
      </pc:sldChg>
      <pc:sldChg chg="modSp new">
        <pc:chgData name="Matthew Suderman" userId="S::ms13525@bristol.ac.uk::2709995e-3ea8-4fb0-9b62-eb8034dec529" providerId="AD" clId="Web-{3933F921-465D-50F9-CED4-64C8F45F2183}" dt="2020-03-16T00:18:02.168" v="1282" actId="20577"/>
        <pc:sldMkLst>
          <pc:docMk/>
          <pc:sldMk cId="1600169083" sldId="272"/>
        </pc:sldMkLst>
        <pc:spChg chg="mod">
          <ac:chgData name="Matthew Suderman" userId="S::ms13525@bristol.ac.uk::2709995e-3ea8-4fb0-9b62-eb8034dec529" providerId="AD" clId="Web-{3933F921-465D-50F9-CED4-64C8F45F2183}" dt="2020-03-15T22:41:05.310" v="369" actId="20577"/>
          <ac:spMkLst>
            <pc:docMk/>
            <pc:sldMk cId="1600169083" sldId="272"/>
            <ac:spMk id="2" creationId="{C5DE823F-8394-4952-B35A-D6B5C681C4FD}"/>
          </ac:spMkLst>
        </pc:spChg>
        <pc:spChg chg="mod">
          <ac:chgData name="Matthew Suderman" userId="S::ms13525@bristol.ac.uk::2709995e-3ea8-4fb0-9b62-eb8034dec529" providerId="AD" clId="Web-{3933F921-465D-50F9-CED4-64C8F45F2183}" dt="2020-03-16T00:18:02.168" v="1282" actId="20577"/>
          <ac:spMkLst>
            <pc:docMk/>
            <pc:sldMk cId="1600169083" sldId="272"/>
            <ac:spMk id="3" creationId="{EB47F552-930D-45A9-BD05-A18E104E6E0C}"/>
          </ac:spMkLst>
        </pc:spChg>
      </pc:sldChg>
      <pc:sldChg chg="modSp new add del addAnim modAnim">
        <pc:chgData name="Matthew Suderman" userId="S::ms13525@bristol.ac.uk::2709995e-3ea8-4fb0-9b62-eb8034dec529" providerId="AD" clId="Web-{3933F921-465D-50F9-CED4-64C8F45F2183}" dt="2020-03-16T00:27:29.720" v="1446"/>
        <pc:sldMkLst>
          <pc:docMk/>
          <pc:sldMk cId="564780448" sldId="273"/>
        </pc:sldMkLst>
        <pc:spChg chg="mod">
          <ac:chgData name="Matthew Suderman" userId="S::ms13525@bristol.ac.uk::2709995e-3ea8-4fb0-9b62-eb8034dec529" providerId="AD" clId="Web-{3933F921-465D-50F9-CED4-64C8F45F2183}" dt="2020-03-15T22:41:35.857" v="380" actId="20577"/>
          <ac:spMkLst>
            <pc:docMk/>
            <pc:sldMk cId="564780448" sldId="273"/>
            <ac:spMk id="2" creationId="{669290C7-D121-4B94-8683-5ACEFA17DC2F}"/>
          </ac:spMkLst>
        </pc:spChg>
        <pc:spChg chg="mod">
          <ac:chgData name="Matthew Suderman" userId="S::ms13525@bristol.ac.uk::2709995e-3ea8-4fb0-9b62-eb8034dec529" providerId="AD" clId="Web-{3933F921-465D-50F9-CED4-64C8F45F2183}" dt="2020-03-16T00:26:33.251" v="1442" actId="20577"/>
          <ac:spMkLst>
            <pc:docMk/>
            <pc:sldMk cId="564780448" sldId="273"/>
            <ac:spMk id="3" creationId="{24647681-8576-47E5-ACA7-8D5C0AEF2C87}"/>
          </ac:spMkLst>
        </pc:spChg>
      </pc:sldChg>
    </pc:docChg>
  </pc:docChgLst>
  <pc:docChgLst>
    <pc:chgData name="Matthew Suderman" userId="S::ms13525@bristol.ac.uk::2709995e-3ea8-4fb0-9b62-eb8034dec529" providerId="AD" clId="Web-{ABFB0976-E61B-F692-0E8B-ECD4B497D562}"/>
    <pc:docChg chg="modSld">
      <pc:chgData name="Matthew Suderman" userId="S::ms13525@bristol.ac.uk::2709995e-3ea8-4fb0-9b62-eb8034dec529" providerId="AD" clId="Web-{ABFB0976-E61B-F692-0E8B-ECD4B497D562}" dt="2020-03-23T12:00:31.381" v="5"/>
      <pc:docMkLst>
        <pc:docMk/>
      </pc:docMkLst>
      <pc:sldChg chg="modSp">
        <pc:chgData name="Matthew Suderman" userId="S::ms13525@bristol.ac.uk::2709995e-3ea8-4fb0-9b62-eb8034dec529" providerId="AD" clId="Web-{ABFB0976-E61B-F692-0E8B-ECD4B497D562}" dt="2020-03-23T12:00:31.381" v="5"/>
        <pc:sldMkLst>
          <pc:docMk/>
          <pc:sldMk cId="109857222" sldId="256"/>
        </pc:sldMkLst>
        <pc:graphicFrameChg chg="mod modGraphic">
          <ac:chgData name="Matthew Suderman" userId="S::ms13525@bristol.ac.uk::2709995e-3ea8-4fb0-9b62-eb8034dec529" providerId="AD" clId="Web-{ABFB0976-E61B-F692-0E8B-ECD4B497D562}" dt="2020-03-23T12:00:31.381" v="5"/>
          <ac:graphicFrameMkLst>
            <pc:docMk/>
            <pc:sldMk cId="109857222" sldId="256"/>
            <ac:graphicFrameMk id="5" creationId="{CEA37789-E764-494C-AC19-7DAFF4C6D7E8}"/>
          </ac:graphicFrameMkLst>
        </pc:graphicFrameChg>
      </pc:sldChg>
    </pc:docChg>
  </pc:docChgLst>
  <pc:docChgLst>
    <pc:chgData name="Matthew Suderman" userId="S::ms13525@bristol.ac.uk::2709995e-3ea8-4fb0-9b62-eb8034dec529" providerId="AD" clId="Web-{728D7EEA-5FCA-28F7-9E60-A11892309C1E}"/>
    <pc:docChg chg="modSld">
      <pc:chgData name="Matthew Suderman" userId="S::ms13525@bristol.ac.uk::2709995e-3ea8-4fb0-9b62-eb8034dec529" providerId="AD" clId="Web-{728D7EEA-5FCA-28F7-9E60-A11892309C1E}" dt="2020-03-23T11:56:40.132" v="989" actId="20577"/>
      <pc:docMkLst>
        <pc:docMk/>
      </pc:docMkLst>
      <pc:sldChg chg="modSp">
        <pc:chgData name="Matthew Suderman" userId="S::ms13525@bristol.ac.uk::2709995e-3ea8-4fb0-9b62-eb8034dec529" providerId="AD" clId="Web-{728D7EEA-5FCA-28F7-9E60-A11892309C1E}" dt="2020-03-23T11:56:37.882" v="986" actId="20577"/>
        <pc:sldMkLst>
          <pc:docMk/>
          <pc:sldMk cId="109857222" sldId="256"/>
        </pc:sldMkLst>
        <pc:spChg chg="mod">
          <ac:chgData name="Matthew Suderman" userId="S::ms13525@bristol.ac.uk::2709995e-3ea8-4fb0-9b62-eb8034dec529" providerId="AD" clId="Web-{728D7EEA-5FCA-28F7-9E60-A11892309C1E}" dt="2020-03-23T11:56:37.882" v="986" actId="20577"/>
          <ac:spMkLst>
            <pc:docMk/>
            <pc:sldMk cId="109857222" sldId="256"/>
            <ac:spMk id="2" creationId="{00000000-0000-0000-0000-000000000000}"/>
          </ac:spMkLst>
        </pc:spChg>
      </pc:sldChg>
      <pc:sldChg chg="modSp">
        <pc:chgData name="Matthew Suderman" userId="S::ms13525@bristol.ac.uk::2709995e-3ea8-4fb0-9b62-eb8034dec529" providerId="AD" clId="Web-{728D7EEA-5FCA-28F7-9E60-A11892309C1E}" dt="2020-03-23T11:20:09.560" v="50" actId="20577"/>
        <pc:sldMkLst>
          <pc:docMk/>
          <pc:sldMk cId="3541987765" sldId="258"/>
        </pc:sldMkLst>
        <pc:spChg chg="mod">
          <ac:chgData name="Matthew Suderman" userId="S::ms13525@bristol.ac.uk::2709995e-3ea8-4fb0-9b62-eb8034dec529" providerId="AD" clId="Web-{728D7EEA-5FCA-28F7-9E60-A11892309C1E}" dt="2020-03-23T11:20:09.560" v="50" actId="20577"/>
          <ac:spMkLst>
            <pc:docMk/>
            <pc:sldMk cId="3541987765" sldId="258"/>
            <ac:spMk id="3" creationId="{784E00D2-8947-4BC0-B376-A387D60BAC35}"/>
          </ac:spMkLst>
        </pc:spChg>
      </pc:sldChg>
      <pc:sldChg chg="addSp modSp">
        <pc:chgData name="Matthew Suderman" userId="S::ms13525@bristol.ac.uk::2709995e-3ea8-4fb0-9b62-eb8034dec529" providerId="AD" clId="Web-{728D7EEA-5FCA-28F7-9E60-A11892309C1E}" dt="2020-03-23T11:54:28.258" v="978"/>
        <pc:sldMkLst>
          <pc:docMk/>
          <pc:sldMk cId="2152248168" sldId="265"/>
        </pc:sldMkLst>
        <pc:spChg chg="mod">
          <ac:chgData name="Matthew Suderman" userId="S::ms13525@bristol.ac.uk::2709995e-3ea8-4fb0-9b62-eb8034dec529" providerId="AD" clId="Web-{728D7EEA-5FCA-28F7-9E60-A11892309C1E}" dt="2020-03-23T11:54:16.633" v="973" actId="20577"/>
          <ac:spMkLst>
            <pc:docMk/>
            <pc:sldMk cId="2152248168" sldId="265"/>
            <ac:spMk id="3" creationId="{784E00D2-8947-4BC0-B376-A387D60BAC35}"/>
          </ac:spMkLst>
        </pc:spChg>
        <pc:spChg chg="add mod">
          <ac:chgData name="Matthew Suderman" userId="S::ms13525@bristol.ac.uk::2709995e-3ea8-4fb0-9b62-eb8034dec529" providerId="AD" clId="Web-{728D7EEA-5FCA-28F7-9E60-A11892309C1E}" dt="2020-03-23T11:54:28.258" v="978"/>
          <ac:spMkLst>
            <pc:docMk/>
            <pc:sldMk cId="2152248168" sldId="265"/>
            <ac:spMk id="5" creationId="{24BBF64A-01DE-4342-B479-9515C0C29B73}"/>
          </ac:spMkLst>
        </pc:spChg>
      </pc:sldChg>
      <pc:sldChg chg="modSp">
        <pc:chgData name="Matthew Suderman" userId="S::ms13525@bristol.ac.uk::2709995e-3ea8-4fb0-9b62-eb8034dec529" providerId="AD" clId="Web-{728D7EEA-5FCA-28F7-9E60-A11892309C1E}" dt="2020-03-23T11:16:11.623" v="14" actId="20577"/>
        <pc:sldMkLst>
          <pc:docMk/>
          <pc:sldMk cId="1585831886" sldId="267"/>
        </pc:sldMkLst>
        <pc:spChg chg="mod">
          <ac:chgData name="Matthew Suderman" userId="S::ms13525@bristol.ac.uk::2709995e-3ea8-4fb0-9b62-eb8034dec529" providerId="AD" clId="Web-{728D7EEA-5FCA-28F7-9E60-A11892309C1E}" dt="2020-03-23T11:16:11.623" v="14" actId="20577"/>
          <ac:spMkLst>
            <pc:docMk/>
            <pc:sldMk cId="1585831886" sldId="267"/>
            <ac:spMk id="3" creationId="{EE60EEE4-3CA2-4A81-AAC2-EFCA86362300}"/>
          </ac:spMkLst>
        </pc:spChg>
      </pc:sldChg>
      <pc:sldChg chg="modSp">
        <pc:chgData name="Matthew Suderman" userId="S::ms13525@bristol.ac.uk::2709995e-3ea8-4fb0-9b62-eb8034dec529" providerId="AD" clId="Web-{728D7EEA-5FCA-28F7-9E60-A11892309C1E}" dt="2020-03-23T11:26:10.747" v="281" actId="20577"/>
        <pc:sldMkLst>
          <pc:docMk/>
          <pc:sldMk cId="1446570368" sldId="268"/>
        </pc:sldMkLst>
        <pc:spChg chg="mod">
          <ac:chgData name="Matthew Suderman" userId="S::ms13525@bristol.ac.uk::2709995e-3ea8-4fb0-9b62-eb8034dec529" providerId="AD" clId="Web-{728D7EEA-5FCA-28F7-9E60-A11892309C1E}" dt="2020-03-23T11:26:10.747" v="281" actId="20577"/>
          <ac:spMkLst>
            <pc:docMk/>
            <pc:sldMk cId="1446570368" sldId="268"/>
            <ac:spMk id="3" creationId="{0F0B0F71-FEA7-4D56-AE89-C1C5828C7D0D}"/>
          </ac:spMkLst>
        </pc:spChg>
      </pc:sldChg>
      <pc:sldChg chg="modSp">
        <pc:chgData name="Matthew Suderman" userId="S::ms13525@bristol.ac.uk::2709995e-3ea8-4fb0-9b62-eb8034dec529" providerId="AD" clId="Web-{728D7EEA-5FCA-28F7-9E60-A11892309C1E}" dt="2020-03-23T11:44:31.368" v="730" actId="20577"/>
        <pc:sldMkLst>
          <pc:docMk/>
          <pc:sldMk cId="503147210" sldId="270"/>
        </pc:sldMkLst>
        <pc:spChg chg="mod">
          <ac:chgData name="Matthew Suderman" userId="S::ms13525@bristol.ac.uk::2709995e-3ea8-4fb0-9b62-eb8034dec529" providerId="AD" clId="Web-{728D7EEA-5FCA-28F7-9E60-A11892309C1E}" dt="2020-03-23T11:44:31.368" v="730" actId="20577"/>
          <ac:spMkLst>
            <pc:docMk/>
            <pc:sldMk cId="503147210" sldId="270"/>
            <ac:spMk id="3" creationId="{471147D1-B5B0-4D72-87B0-DBC6A17E615D}"/>
          </ac:spMkLst>
        </pc:spChg>
      </pc:sldChg>
      <pc:sldChg chg="modSp">
        <pc:chgData name="Matthew Suderman" userId="S::ms13525@bristol.ac.uk::2709995e-3ea8-4fb0-9b62-eb8034dec529" providerId="AD" clId="Web-{728D7EEA-5FCA-28F7-9E60-A11892309C1E}" dt="2020-03-23T11:33:56.308" v="517" actId="20577"/>
        <pc:sldMkLst>
          <pc:docMk/>
          <pc:sldMk cId="1600169083" sldId="272"/>
        </pc:sldMkLst>
        <pc:spChg chg="mod">
          <ac:chgData name="Matthew Suderman" userId="S::ms13525@bristol.ac.uk::2709995e-3ea8-4fb0-9b62-eb8034dec529" providerId="AD" clId="Web-{728D7EEA-5FCA-28F7-9E60-A11892309C1E}" dt="2020-03-23T11:33:56.308" v="517" actId="20577"/>
          <ac:spMkLst>
            <pc:docMk/>
            <pc:sldMk cId="1600169083" sldId="272"/>
            <ac:spMk id="3" creationId="{EB47F552-930D-45A9-BD05-A18E104E6E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5DD7F9-E28E-4F5F-9A6C-235520B3511F}" type="datetimeFigureOut">
              <a:rPr lang="en-GB"/>
              <a:t>23/03/2020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24FEE-8059-4647-9ACC-3928B0DE5C30}" type="slidenum">
              <a:rPr lang="en-GB"/>
              <a:t>‹#›</a:t>
            </a:fld>
            <a:endParaRPr lang="en-GB"/>
          </a:p>
        </p:txBody>
      </p:sp>
    </p:spTree>
    <p:extLst>
      <p:ext uri="{BB962C8B-B14F-4D97-AF65-F5344CB8AC3E}">
        <p14:creationId xmlns:p14="http://schemas.microsoft.com/office/powerpoint/2010/main" val="22544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Early use of parenteral nutrition in the paediatric intensive care unit (PICU) negatively affects development of executive functions, externalising behaviour, and visual-motor integration 2 years later, compared with omitting parenteral nutrition until PICU day 8 (late parenteral nutrition). The molecular basis of this finding is uncertain. We aimed to test the hypothesis that DNA methylation changes occur during critical illness and that early parenteral nutrition (or a specific macronutrient component hereof) contributes to these changes, which could explain its negative effects on neurocognitive development. This pre-planned secondary analysis of the multicentre PEPaNIC trial (2012-18) included all patients with a last PICU day blood sample (n=825, aged 0-17 years at PICU admission) who were randomly allocated (1:1) to early parenteral nutrition or late parenteral nutrition, as compared with 352 demographically matched healthy children. Investigators were masked to treatment allocation. We used the Infinium Human MethylationEPIC BeadChip to determine the genome-wide peripheral blood leukocyte DNA methylation of 865â€ˆ859 CpG sites, yielding high-quality results for 403 patients allocated to early parenteral nutrition and for 411 patients allocated to late parenteral nutrition. Applying a false discovery rate of less than 0Â·05, DNA methylation of patients on the last PICU day was compared with that of healthy children, after excluding all CpG sites differentially methylated upon PICU admission, because these reflected pre-admission conditions and altered leukocyte composition. We used bootstrapped multivariable linear and non-linear regression analyses to assess the effect of early parenteral nutrition versus late parenteral nutrition on illness-induced alterations in DNA methylation and to what extent differentially methylated CpG sites explained impaired neurocognitive development 2 years later. During PICU stay, 159 CpG sites were methylated differently in patients admitted to the PICU than in healthy children, with mean effect sizes of 2Â·6% (SD 2Â·5) up to 21Â·6% (p&amp;lt;0Â·02). These differentially methylated CpG sites occurred in genes involved in brain development, plasticity, and signalling; neuronal differentiation, migration, and growth; metabolism; transcriptional regulation; physical development and locomotion; and several neurodegenerative and neuropsychiatric diseases. Early parenteral nutrition and, in particular, the dose of amino acids, independently contributed to the differential methylation of 37 (23%) of these 159 CpG sites (p=0Â·0001 to 0Â·050), which could explain the adverse effect of early parenteral nutrition on neurocognitive development at 2-year follow-up (R&lt;sup&gt;2&lt;/sup&gt; 0Â·61 [SD 0Â·01]). Early parenteral nutrition during paediatric critical illness altered DNA methylation, which suggests a plausible molecular basis for its negative effect on long-term neurocognitive development. Early administration of amino acids, rather than of glucose or lipids, mostly explained the aberrant DNA methylation-a finding that requires further investigation. European Research Council, Methusalem, Flanders Institute for Science and Technology, Research Foundation Flanders, Sophia Foundation, Stichting Agis Zorginnovatie, Erasmus Trustfonds, and European Society for Clinical Nutrition and Metabolism.</a:t>
            </a:r>
          </a:p>
        </p:txBody>
      </p:sp>
      <p:sp>
        <p:nvSpPr>
          <p:cNvPr id="4" name="Slide Number Placeholder 3"/>
          <p:cNvSpPr>
            <a:spLocks noGrp="1"/>
          </p:cNvSpPr>
          <p:nvPr>
            <p:ph type="sldNum" sz="quarter" idx="5"/>
          </p:nvPr>
        </p:nvSpPr>
        <p:spPr/>
        <p:txBody>
          <a:bodyPr/>
          <a:lstStyle/>
          <a:p>
            <a:fld id="{E3AE8E84-E231-4D27-83D1-7432C8F4CA63}" type="slidenum">
              <a:rPr lang="en-GB"/>
              <a:t>3</a:t>
            </a:fld>
            <a:endParaRPr lang="en-GB"/>
          </a:p>
        </p:txBody>
      </p:sp>
    </p:spTree>
    <p:extLst>
      <p:ext uri="{BB962C8B-B14F-4D97-AF65-F5344CB8AC3E}">
        <p14:creationId xmlns:p14="http://schemas.microsoft.com/office/powerpoint/2010/main" val="332132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Importance</a:t>
            </a:r>
            <a:r>
              <a:rPr lang="en-US"/>
              <a:t>  Schizophrenia is a severe mental disorder in which epigenetic mechanisms may contribute to illness risk. Epigenetic profiles can be derived from blood cells, but to our knowledge, it is unknown whether these predict established brain alterations associated with schizophrenia.</a:t>
            </a:r>
          </a:p>
          <a:p>
            <a:r>
              <a:rPr lang="en-US" b="1"/>
              <a:t>Objective</a:t>
            </a:r>
            <a:r>
              <a:rPr lang="en-US"/>
              <a:t>  To identify an epigenetic signature (quantified as polymethylation score [PMS]) of schizophrenia using machine learning applied to genome-wide blood DNA-methylation data; evaluate whether differences in blood-derived PMS are mirrored in data from postmortem brain samples; test whether the PMS is associated with alterations of dorsolateral prefrontal cortex hippocampal (DLPFC-HC) connectivity during working memory in healthy controls (HC); explore the association between interactions between polygenic and epigenetic risk with DLPFC-HC connectivity; and test the specificity of the signature compared with other serious psychiatric disorders.</a:t>
            </a:r>
          </a:p>
          <a:p>
            <a:r>
              <a:rPr lang="en-US" b="1"/>
              <a:t>Design, Setting, and Participants</a:t>
            </a:r>
            <a:r>
              <a:rPr lang="en-US"/>
              <a:t>  In this case-control study conducted from 2008 to 2018 in sites in Germany, the United Kingdom, the United States, and Australia, blood DNA-methylation data from 2230 whole-blood samples from 6 independent cohorts comprising HC (1238 [55.5%]) and participants with schizophrenia (803 [36.0%]), bipolar disorder (39 [1.7%]), major depressive disorder 35 [1.6%]), and autism (27 [1.2%]), and first-degree relatives of all patient groups (88 [3.9%]) were analyzed. DNA-methylation data were further explored from 244 postmortem DLPFC samples from 136 HC and 108 patients with schizophrenia. Neuroimaging and genome-wide association data were available for 393 HC. The latter data was used to calculate a polygenic risk score (PRS) for schizophrenia. The data were analyzed in 2019.</a:t>
            </a:r>
          </a:p>
          <a:p>
            <a:r>
              <a:rPr lang="en-US" b="1"/>
              <a:t>Main Outcomes and Measures</a:t>
            </a:r>
            <a:r>
              <a:rPr lang="en-US"/>
              <a:t>  The accuracy of schizophrenia control classification based on machine learning using epigenetic data; association of schizophrenia PMS scores with DLPFC-HC connectivity; and association of the interaction between PRS and PMS with DLPFC-HC connectivity.</a:t>
            </a:r>
          </a:p>
          <a:p>
            <a:r>
              <a:rPr lang="en-US" b="1"/>
              <a:t>Results</a:t>
            </a:r>
            <a:r>
              <a:rPr lang="en-US"/>
              <a:t>  This study included 7488 participants (4395 men [58.7%]), of whom 3158 (2230 men [70.6%]) received a diagnosis of schizophrenia. The PMS signature was associated with schizophrenia across 3 independent data sets (area under the curve [AUC] from 0.69 to 0.78; </a:t>
            </a:r>
            <a:r>
              <a:rPr lang="en-US" i="1"/>
              <a:t>P</a:t>
            </a:r>
            <a:r>
              <a:rPr lang="en-US"/>
              <a:t> value from 0.049 to 1.24 × 10−7) and data from postmortem DLPFC samples (AUC = 0.63; </a:t>
            </a:r>
            <a:r>
              <a:rPr lang="en-US" i="1"/>
              <a:t>P</a:t>
            </a:r>
            <a:r>
              <a:rPr lang="en-US"/>
              <a:t> = 1.42 × 10−4), but not with major depressive disorder (AUC = 0.51; </a:t>
            </a:r>
            <a:r>
              <a:rPr lang="en-US" i="1"/>
              <a:t>P</a:t>
            </a:r>
            <a:r>
              <a:rPr lang="en-US"/>
              <a:t> = .16), autism (AUC = 0.53; </a:t>
            </a:r>
            <a:r>
              <a:rPr lang="en-US" i="1"/>
              <a:t>P</a:t>
            </a:r>
            <a:r>
              <a:rPr lang="en-US"/>
              <a:t> = .66), or bipolar disorder (AUC = 0.58; </a:t>
            </a:r>
            <a:r>
              <a:rPr lang="en-US" i="1"/>
              <a:t>P</a:t>
            </a:r>
            <a:r>
              <a:rPr lang="en-US"/>
              <a:t> = .21). Pathways contributing most to the classification included synaptic processes. Healthy controls with schizophrenia-like PMS showed significantly altered DLPFC-HC connectivity (validation methylation/magnetic resonance imaging, </a:t>
            </a:r>
            <a:r>
              <a:rPr lang="en-US" i="1"/>
              <a:t>t</a:t>
            </a:r>
            <a:r>
              <a:rPr lang="en-US"/>
              <a:t> &lt; −3.81; </a:t>
            </a:r>
            <a:r>
              <a:rPr lang="en-US" i="1"/>
              <a:t>P </a:t>
            </a:r>
            <a:r>
              <a:rPr lang="en-US"/>
              <a:t>for familywise error, &lt;.04; validation magnetic resonance imaging, </a:t>
            </a:r>
            <a:r>
              <a:rPr lang="en-US" i="1"/>
              <a:t>t</a:t>
            </a:r>
            <a:r>
              <a:rPr lang="en-US"/>
              <a:t> &lt; −3.54; </a:t>
            </a:r>
            <a:r>
              <a:rPr lang="en-US" i="1"/>
              <a:t>P </a:t>
            </a:r>
            <a:r>
              <a:rPr lang="en-US"/>
              <a:t>for familywise error, &lt;.02), mirroring the lack of functional decoupling in schizophrenia. There was no significant association of the interaction between PMS and PRS with DLPFC-HC connectivity (</a:t>
            </a:r>
            <a:r>
              <a:rPr lang="en-US" i="1"/>
              <a:t>P</a:t>
            </a:r>
            <a:r>
              <a:rPr lang="en-US"/>
              <a:t> &gt; .19).</a:t>
            </a:r>
          </a:p>
          <a:p>
            <a:r>
              <a:rPr lang="en-US" b="1"/>
              <a:t>Conclusions and Relevance</a:t>
            </a:r>
            <a:r>
              <a:rPr lang="en-US"/>
              <a:t>  We identified a reproducible blood DNA-methylation signature specific for schizophrenia that was correlated with altered functional DLPFC-HC coupling during working memory and mapped to methylation differences found in DLPFC postmortem samples. This indicates a possible epigenetic contribution to a schizophrenia intermediate phenotype and suggests that PMS could be of interest to be studied in the context of multimodal biomarkers for disease stratification and treatment personalization.</a:t>
            </a:r>
          </a:p>
          <a:p>
            <a:endParaRPr lang="en-US">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5</a:t>
            </a:fld>
            <a:endParaRPr lang="en-GB"/>
          </a:p>
        </p:txBody>
      </p:sp>
    </p:spTree>
    <p:extLst>
      <p:ext uri="{BB962C8B-B14F-4D97-AF65-F5344CB8AC3E}">
        <p14:creationId xmlns:p14="http://schemas.microsoft.com/office/powerpoint/2010/main" val="191298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23/03/2020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23/03/2020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23/03/2020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23/03/2020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cbi.nlm.nih.gov/pmc/articles/PMC7007663/#CR10" TargetMode="External"/><Relationship Id="rId2" Type="http://schemas.openxmlformats.org/officeDocument/2006/relationships/hyperlink" Target="https://www.ncbi.nlm.nih.gov/pmc/articles/PMC7007663/#CR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cs typeface="Calibri Light"/>
              </a:rPr>
              <a:t>Journal club </a:t>
            </a:r>
            <a:br>
              <a:rPr lang="en-GB">
                <a:cs typeface="Calibri Light"/>
              </a:rPr>
            </a:br>
            <a:r>
              <a:rPr lang="en-GB">
                <a:cs typeface="Calibri Light"/>
              </a:rPr>
              <a:t>March 16 and 23, 2020</a:t>
            </a:r>
          </a:p>
        </p:txBody>
      </p:sp>
      <p:graphicFrame>
        <p:nvGraphicFramePr>
          <p:cNvPr id="5" name="Table 4">
            <a:extLst>
              <a:ext uri="{FF2B5EF4-FFF2-40B4-BE49-F238E27FC236}">
                <a16:creationId xmlns:a16="http://schemas.microsoft.com/office/drawing/2014/main" id="{CEA37789-E764-494C-AC19-7DAFF4C6D7E8}"/>
              </a:ext>
            </a:extLst>
          </p:cNvPr>
          <p:cNvGraphicFramePr>
            <a:graphicFrameLocks noGrp="1"/>
          </p:cNvGraphicFramePr>
          <p:nvPr>
            <p:extLst>
              <p:ext uri="{D42A27DB-BD31-4B8C-83A1-F6EECF244321}">
                <p14:modId xmlns:p14="http://schemas.microsoft.com/office/powerpoint/2010/main" val="2705048727"/>
              </p:ext>
            </p:extLst>
          </p:nvPr>
        </p:nvGraphicFramePr>
        <p:xfrm>
          <a:off x="4109498" y="3726324"/>
          <a:ext cx="3800475" cy="1828800"/>
        </p:xfrm>
        <a:graphic>
          <a:graphicData uri="http://schemas.openxmlformats.org/drawingml/2006/table">
            <a:tbl>
              <a:tblPr firstRow="1" bandRow="1">
                <a:tableStyleId>{5C22544A-7EE6-4342-B048-85BDC9FD1C3A}</a:tableStyleId>
              </a:tblPr>
              <a:tblGrid>
                <a:gridCol w="2733675">
                  <a:extLst>
                    <a:ext uri="{9D8B030D-6E8A-4147-A177-3AD203B41FA5}">
                      <a16:colId xmlns:a16="http://schemas.microsoft.com/office/drawing/2014/main" val="1741756047"/>
                    </a:ext>
                  </a:extLst>
                </a:gridCol>
                <a:gridCol w="1066800">
                  <a:extLst>
                    <a:ext uri="{9D8B030D-6E8A-4147-A177-3AD203B41FA5}">
                      <a16:colId xmlns:a16="http://schemas.microsoft.com/office/drawing/2014/main" val="2556219"/>
                    </a:ext>
                  </a:extLst>
                </a:gridCol>
              </a:tblGrid>
              <a:tr h="361950">
                <a:tc>
                  <a:txBody>
                    <a:bodyPr/>
                    <a:lstStyle/>
                    <a:p>
                      <a:pPr fontAlgn="base"/>
                      <a:r>
                        <a:rPr lang="en-GB" sz="1800">
                          <a:effectLst/>
                        </a:rPr>
                        <a:t>Categories​</a:t>
                      </a:r>
                      <a:endParaRPr lang="en-GB" b="1">
                        <a:solidFill>
                          <a:srgbClr val="FFFFFF"/>
                        </a:solidFill>
                        <a:effectLst/>
                      </a:endParaRPr>
                    </a:p>
                  </a:txBody>
                  <a:tcPr/>
                </a:tc>
                <a:tc>
                  <a:txBody>
                    <a:bodyPr/>
                    <a:lstStyle/>
                    <a:p>
                      <a:pPr fontAlgn="base"/>
                      <a:r>
                        <a:rPr lang="en-GB" sz="1800">
                          <a:effectLst/>
                        </a:rPr>
                        <a:t>Number​</a:t>
                      </a:r>
                      <a:endParaRPr lang="en-GB" b="1">
                        <a:solidFill>
                          <a:srgbClr val="FFFFFF"/>
                        </a:solidFill>
                        <a:effectLst/>
                      </a:endParaRPr>
                    </a:p>
                  </a:txBody>
                  <a:tcPr/>
                </a:tc>
                <a:extLst>
                  <a:ext uri="{0D108BD9-81ED-4DB2-BD59-A6C34878D82A}">
                    <a16:rowId xmlns:a16="http://schemas.microsoft.com/office/drawing/2014/main" val="1157014248"/>
                  </a:ext>
                </a:extLst>
              </a:tr>
              <a:tr h="361950">
                <a:tc>
                  <a:txBody>
                    <a:bodyPr/>
                    <a:lstStyle/>
                    <a:p>
                      <a:pPr fontAlgn="base"/>
                      <a:r>
                        <a:rPr lang="en-US" sz="1800">
                          <a:effectLst/>
                        </a:rPr>
                        <a:t>EWAS​</a:t>
                      </a:r>
                      <a:endParaRPr lang="en-US">
                        <a:effectLst/>
                      </a:endParaRPr>
                    </a:p>
                  </a:txBody>
                  <a:tcPr/>
                </a:tc>
                <a:tc>
                  <a:txBody>
                    <a:bodyPr/>
                    <a:lstStyle/>
                    <a:p>
                      <a:pPr fontAlgn="base"/>
                      <a:r>
                        <a:rPr lang="en-GB" sz="1800">
                          <a:effectLst/>
                        </a:rPr>
                        <a:t>10</a:t>
                      </a:r>
                    </a:p>
                  </a:txBody>
                  <a:tcPr/>
                </a:tc>
                <a:extLst>
                  <a:ext uri="{0D108BD9-81ED-4DB2-BD59-A6C34878D82A}">
                    <a16:rowId xmlns:a16="http://schemas.microsoft.com/office/drawing/2014/main" val="3349292884"/>
                  </a:ext>
                </a:extLst>
              </a:tr>
              <a:tr h="361950">
                <a:tc>
                  <a:txBody>
                    <a:bodyPr/>
                    <a:lstStyle/>
                    <a:p>
                      <a:pPr fontAlgn="base"/>
                      <a:r>
                        <a:rPr lang="en-US" sz="1800" err="1">
                          <a:effectLst/>
                        </a:rPr>
                        <a:t>DNAm</a:t>
                      </a:r>
                      <a:r>
                        <a:rPr lang="en-US" sz="1800">
                          <a:effectLst/>
                        </a:rPr>
                        <a:t> age​</a:t>
                      </a:r>
                      <a:endParaRPr lang="en-US">
                        <a:effectLst/>
                      </a:endParaRPr>
                    </a:p>
                  </a:txBody>
                  <a:tcPr/>
                </a:tc>
                <a:tc>
                  <a:txBody>
                    <a:bodyPr/>
                    <a:lstStyle/>
                    <a:p>
                      <a:pPr fontAlgn="base"/>
                      <a:r>
                        <a:rPr lang="en-GB" sz="1800">
                          <a:effectLst/>
                        </a:rPr>
                        <a:t>3</a:t>
                      </a:r>
                    </a:p>
                  </a:txBody>
                  <a:tcPr/>
                </a:tc>
                <a:extLst>
                  <a:ext uri="{0D108BD9-81ED-4DB2-BD59-A6C34878D82A}">
                    <a16:rowId xmlns:a16="http://schemas.microsoft.com/office/drawing/2014/main" val="1785315330"/>
                  </a:ext>
                </a:extLst>
              </a:tr>
              <a:tr h="361950">
                <a:tc>
                  <a:txBody>
                    <a:bodyPr/>
                    <a:lstStyle/>
                    <a:p>
                      <a:pPr fontAlgn="base"/>
                      <a:r>
                        <a:rPr lang="en-US" sz="1800">
                          <a:effectLst/>
                        </a:rPr>
                        <a:t>Epigenetics​</a:t>
                      </a:r>
                      <a:endParaRPr lang="en-US">
                        <a:effectLst/>
                      </a:endParaRPr>
                    </a:p>
                  </a:txBody>
                  <a:tcPr/>
                </a:tc>
                <a:tc>
                  <a:txBody>
                    <a:bodyPr/>
                    <a:lstStyle/>
                    <a:p>
                      <a:pPr fontAlgn="base"/>
                      <a:r>
                        <a:rPr lang="en-GB" sz="1800">
                          <a:effectLst/>
                        </a:rPr>
                        <a:t>1​</a:t>
                      </a:r>
                      <a:endParaRPr lang="en-GB">
                        <a:effectLst/>
                      </a:endParaRPr>
                    </a:p>
                  </a:txBody>
                  <a:tcPr/>
                </a:tc>
                <a:extLst>
                  <a:ext uri="{0D108BD9-81ED-4DB2-BD59-A6C34878D82A}">
                    <a16:rowId xmlns:a16="http://schemas.microsoft.com/office/drawing/2014/main" val="345954929"/>
                  </a:ext>
                </a:extLst>
              </a:tr>
              <a:tr h="361950">
                <a:tc>
                  <a:txBody>
                    <a:bodyPr/>
                    <a:lstStyle/>
                    <a:p>
                      <a:pPr fontAlgn="base"/>
                      <a:r>
                        <a:rPr lang="en-US" sz="1800">
                          <a:effectLst/>
                        </a:rPr>
                        <a:t>Single cell</a:t>
                      </a:r>
                      <a:endParaRPr lang="en-US">
                        <a:effectLst/>
                      </a:endParaRPr>
                    </a:p>
                  </a:txBody>
                  <a:tcPr/>
                </a:tc>
                <a:tc>
                  <a:txBody>
                    <a:bodyPr/>
                    <a:lstStyle/>
                    <a:p>
                      <a:pPr fontAlgn="base"/>
                      <a:r>
                        <a:rPr lang="en-GB" sz="1800">
                          <a:effectLst/>
                        </a:rPr>
                        <a:t>2</a:t>
                      </a:r>
                    </a:p>
                  </a:txBody>
                  <a:tcPr/>
                </a:tc>
                <a:extLst>
                  <a:ext uri="{0D108BD9-81ED-4DB2-BD59-A6C34878D82A}">
                    <a16:rowId xmlns:a16="http://schemas.microsoft.com/office/drawing/2014/main" val="4231935795"/>
                  </a:ext>
                </a:extLst>
              </a:tr>
            </a:tbl>
          </a:graphicData>
        </a:graphic>
      </p:graphicFrame>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A67A-422C-4C87-A171-3B2E361F8BFA}"/>
              </a:ext>
            </a:extLst>
          </p:cNvPr>
          <p:cNvSpPr>
            <a:spLocks noGrp="1"/>
          </p:cNvSpPr>
          <p:nvPr>
            <p:ph type="title"/>
          </p:nvPr>
        </p:nvSpPr>
        <p:spPr/>
        <p:txBody>
          <a:bodyPr/>
          <a:lstStyle/>
          <a:p>
            <a:r>
              <a:rPr lang="en-GB">
                <a:cs typeface="Calibri Light"/>
              </a:rPr>
              <a:t>EWAS of exposures</a:t>
            </a:r>
            <a:endParaRPr lang="en-GB"/>
          </a:p>
        </p:txBody>
      </p:sp>
      <p:sp>
        <p:nvSpPr>
          <p:cNvPr id="3" name="Content Placeholder 2">
            <a:extLst>
              <a:ext uri="{FF2B5EF4-FFF2-40B4-BE49-F238E27FC236}">
                <a16:creationId xmlns:a16="http://schemas.microsoft.com/office/drawing/2014/main" id="{EE60EEE4-3CA2-4A81-AAC2-EFCA86362300}"/>
              </a:ext>
            </a:extLst>
          </p:cNvPr>
          <p:cNvSpPr>
            <a:spLocks noGrp="1"/>
          </p:cNvSpPr>
          <p:nvPr>
            <p:ph idx="1"/>
          </p:nvPr>
        </p:nvSpPr>
        <p:spPr>
          <a:xfrm>
            <a:off x="838200" y="1309430"/>
            <a:ext cx="10368116" cy="4867532"/>
          </a:xfrm>
        </p:spPr>
        <p:txBody>
          <a:bodyPr vert="horz" lIns="91440" tIns="45720" rIns="91440" bIns="45720" rtlCol="0" anchor="t">
            <a:noAutofit/>
          </a:bodyPr>
          <a:lstStyle/>
          <a:p>
            <a:r>
              <a:rPr lang="en-GB" sz="1600" err="1">
                <a:ea typeface="+mn-lt"/>
                <a:cs typeface="+mn-lt"/>
              </a:rPr>
              <a:t>Workalemahu</a:t>
            </a:r>
            <a:r>
              <a:rPr lang="en-GB" sz="1600">
                <a:ea typeface="+mn-lt"/>
                <a:cs typeface="+mn-lt"/>
              </a:rPr>
              <a:t> et al. </a:t>
            </a:r>
            <a:r>
              <a:rPr lang="en-GB" sz="1600" b="1">
                <a:ea typeface="+mn-lt"/>
                <a:cs typeface="+mn-lt"/>
              </a:rPr>
              <a:t>Differential DNA Methylation in Placenta Associated With </a:t>
            </a:r>
            <a:r>
              <a:rPr lang="en-GB" sz="1600" b="1">
                <a:solidFill>
                  <a:srgbClr val="FF0000"/>
                </a:solidFill>
                <a:ea typeface="+mn-lt"/>
                <a:cs typeface="+mn-lt"/>
              </a:rPr>
              <a:t>Maternal Blood Pressure</a:t>
            </a:r>
            <a:r>
              <a:rPr lang="en-GB" sz="1600" b="1">
                <a:ea typeface="+mn-lt"/>
                <a:cs typeface="+mn-lt"/>
              </a:rPr>
              <a:t> During Pregnancy</a:t>
            </a:r>
            <a:r>
              <a:rPr lang="en-GB" sz="1600">
                <a:ea typeface="+mn-lt"/>
                <a:cs typeface="+mn-lt"/>
              </a:rPr>
              <a:t>. Hypertension. 2020 Apr;75(4):1117-1124. </a:t>
            </a:r>
            <a:endParaRPr lang="en-US" sz="1600">
              <a:cs typeface="Calibri"/>
            </a:endParaRPr>
          </a:p>
          <a:p>
            <a:pPr lvl="1"/>
            <a:r>
              <a:rPr lang="en-GB" sz="1200">
                <a:cs typeface="Calibri"/>
              </a:rPr>
              <a:t>n=301 placentas, </a:t>
            </a:r>
            <a:r>
              <a:rPr lang="en-GB" sz="1200">
                <a:ea typeface="+mn-lt"/>
                <a:cs typeface="+mn-lt"/>
              </a:rPr>
              <a:t>3 </a:t>
            </a:r>
            <a:r>
              <a:rPr lang="en-GB" sz="1200" err="1">
                <a:ea typeface="+mn-lt"/>
                <a:cs typeface="+mn-lt"/>
              </a:rPr>
              <a:t>CpGs</a:t>
            </a:r>
            <a:r>
              <a:rPr lang="en-GB" sz="1200">
                <a:ea typeface="+mn-lt"/>
                <a:cs typeface="+mn-lt"/>
              </a:rPr>
              <a:t> in the first, 6 </a:t>
            </a:r>
            <a:r>
              <a:rPr lang="en-GB" sz="1200" err="1">
                <a:ea typeface="+mn-lt"/>
                <a:cs typeface="+mn-lt"/>
              </a:rPr>
              <a:t>CpGs</a:t>
            </a:r>
            <a:r>
              <a:rPr lang="en-GB" sz="1200">
                <a:ea typeface="+mn-lt"/>
                <a:cs typeface="+mn-lt"/>
              </a:rPr>
              <a:t> in the second, and 15 </a:t>
            </a:r>
            <a:r>
              <a:rPr lang="en-GB" sz="1200" err="1">
                <a:ea typeface="+mn-lt"/>
                <a:cs typeface="+mn-lt"/>
              </a:rPr>
              <a:t>CpGs</a:t>
            </a:r>
            <a:r>
              <a:rPr lang="en-GB" sz="1200">
                <a:ea typeface="+mn-lt"/>
                <a:cs typeface="+mn-lt"/>
              </a:rPr>
              <a:t> in the third trimester </a:t>
            </a:r>
            <a:endParaRPr lang="en-US" sz="1200">
              <a:cs typeface="Calibri"/>
            </a:endParaRPr>
          </a:p>
          <a:p>
            <a:r>
              <a:rPr lang="en-GB" sz="1600">
                <a:ea typeface="+mn-lt"/>
                <a:cs typeface="+mn-lt"/>
              </a:rPr>
              <a:t>Shrestha et al. </a:t>
            </a:r>
            <a:r>
              <a:rPr lang="en-GB" sz="1600" b="1">
                <a:ea typeface="+mn-lt"/>
                <a:cs typeface="+mn-lt"/>
              </a:rPr>
              <a:t>Placental DNA methylation changes associated with maternal </a:t>
            </a:r>
            <a:r>
              <a:rPr lang="en-GB" sz="1600" b="1">
                <a:solidFill>
                  <a:srgbClr val="FF0000"/>
                </a:solidFill>
                <a:ea typeface="+mn-lt"/>
                <a:cs typeface="+mn-lt"/>
              </a:rPr>
              <a:t>pre-pregnancy BMI and gestational weight gain</a:t>
            </a:r>
            <a:r>
              <a:rPr lang="en-GB" sz="1600">
                <a:ea typeface="+mn-lt"/>
                <a:cs typeface="+mn-lt"/>
              </a:rPr>
              <a:t>. Int J </a:t>
            </a:r>
            <a:r>
              <a:rPr lang="en-GB" sz="1600" err="1">
                <a:ea typeface="+mn-lt"/>
                <a:cs typeface="+mn-lt"/>
              </a:rPr>
              <a:t>Obes</a:t>
            </a:r>
            <a:r>
              <a:rPr lang="en-GB" sz="1600">
                <a:ea typeface="+mn-lt"/>
                <a:cs typeface="+mn-lt"/>
              </a:rPr>
              <a:t> (</a:t>
            </a:r>
            <a:r>
              <a:rPr lang="en-GB" sz="1600" err="1">
                <a:ea typeface="+mn-lt"/>
                <a:cs typeface="+mn-lt"/>
              </a:rPr>
              <a:t>Lond</a:t>
            </a:r>
            <a:r>
              <a:rPr lang="en-GB" sz="1600">
                <a:ea typeface="+mn-lt"/>
                <a:cs typeface="+mn-lt"/>
              </a:rPr>
              <a:t>). 2020 Feb 18. </a:t>
            </a:r>
          </a:p>
          <a:p>
            <a:pPr lvl="1"/>
            <a:r>
              <a:rPr lang="en-GB" sz="1200">
                <a:ea typeface="+mn-lt"/>
                <a:cs typeface="+mn-lt"/>
              </a:rPr>
              <a:t>n=301 placentas, a CpG site was associated with both phenotypes</a:t>
            </a:r>
          </a:p>
          <a:p>
            <a:r>
              <a:rPr lang="en-GB" sz="1600" err="1">
                <a:ea typeface="+mn-lt"/>
                <a:cs typeface="+mn-lt"/>
              </a:rPr>
              <a:t>Merid</a:t>
            </a:r>
            <a:r>
              <a:rPr lang="en-GB" sz="1600">
                <a:ea typeface="+mn-lt"/>
                <a:cs typeface="+mn-lt"/>
              </a:rPr>
              <a:t>  et al. </a:t>
            </a:r>
            <a:r>
              <a:rPr lang="en-GB" sz="1600" b="1">
                <a:ea typeface="+mn-lt"/>
                <a:cs typeface="+mn-lt"/>
              </a:rPr>
              <a:t>Epigenome-wide meta-analysis of blood DNA methylation in </a:t>
            </a:r>
            <a:r>
              <a:rPr lang="en-GB" sz="1600" b="1" err="1">
                <a:ea typeface="+mn-lt"/>
                <a:cs typeface="+mn-lt"/>
              </a:rPr>
              <a:t>newborns</a:t>
            </a:r>
            <a:r>
              <a:rPr lang="en-GB" sz="1600" b="1">
                <a:ea typeface="+mn-lt"/>
                <a:cs typeface="+mn-lt"/>
              </a:rPr>
              <a:t> and children identifies numerous loci related to </a:t>
            </a:r>
            <a:r>
              <a:rPr lang="en-GB" sz="1600" b="1">
                <a:solidFill>
                  <a:srgbClr val="FF0000"/>
                </a:solidFill>
                <a:ea typeface="+mn-lt"/>
                <a:cs typeface="+mn-lt"/>
              </a:rPr>
              <a:t>gestational age</a:t>
            </a:r>
            <a:r>
              <a:rPr lang="en-GB" sz="1600">
                <a:ea typeface="+mn-lt"/>
                <a:cs typeface="+mn-lt"/>
              </a:rPr>
              <a:t>. Genome Med. 2020Mar 2;12(1):25.</a:t>
            </a:r>
          </a:p>
          <a:p>
            <a:pPr lvl="1"/>
            <a:r>
              <a:rPr lang="en-GB" sz="1200">
                <a:ea typeface="+mn-lt"/>
                <a:cs typeface="+mn-lt"/>
              </a:rPr>
              <a:t>PACE study, cord blood DNA methylation in 3648 </a:t>
            </a:r>
            <a:r>
              <a:rPr lang="en-GB" sz="1200" err="1">
                <a:ea typeface="+mn-lt"/>
                <a:cs typeface="+mn-lt"/>
              </a:rPr>
              <a:t>newborns</a:t>
            </a:r>
            <a:r>
              <a:rPr lang="en-GB" sz="1200">
                <a:ea typeface="+mn-lt"/>
                <a:cs typeface="+mn-lt"/>
              </a:rPr>
              <a:t> from 17 cohorts</a:t>
            </a:r>
          </a:p>
          <a:p>
            <a:r>
              <a:rPr lang="en-GB" sz="1600">
                <a:ea typeface="+mn-lt"/>
                <a:cs typeface="+mn-lt"/>
              </a:rPr>
              <a:t>Witt et al. </a:t>
            </a:r>
            <a:r>
              <a:rPr lang="en-GB" sz="1600" b="1">
                <a:solidFill>
                  <a:srgbClr val="FF0000"/>
                </a:solidFill>
                <a:ea typeface="+mn-lt"/>
                <a:cs typeface="+mn-lt"/>
              </a:rPr>
              <a:t>Acute alcohol withdrawal and recovery</a:t>
            </a:r>
            <a:r>
              <a:rPr lang="en-GB" sz="1600" b="1">
                <a:ea typeface="+mn-lt"/>
                <a:cs typeface="+mn-lt"/>
              </a:rPr>
              <a:t> in men lead to profound changes in DNA methylation profiles: a longitudinal clinical study</a:t>
            </a:r>
            <a:r>
              <a:rPr lang="en-GB" sz="1600">
                <a:ea typeface="+mn-lt"/>
                <a:cs typeface="+mn-lt"/>
              </a:rPr>
              <a:t>. Addiction. 2020 Feb 20.</a:t>
            </a:r>
            <a:endParaRPr lang="en-GB" sz="1600">
              <a:cs typeface="Calibri"/>
            </a:endParaRPr>
          </a:p>
          <a:p>
            <a:pPr lvl="1"/>
            <a:r>
              <a:rPr lang="en-GB" sz="1200">
                <a:ea typeface="+mn-lt"/>
                <a:cs typeface="+mn-lt"/>
              </a:rPr>
              <a:t>blood samples from n=99 cases vs n=95 controls</a:t>
            </a:r>
          </a:p>
          <a:p>
            <a:pPr lvl="1"/>
            <a:r>
              <a:rPr lang="en-GB" sz="1200">
                <a:ea typeface="+mn-lt"/>
                <a:cs typeface="+mn-lt"/>
              </a:rPr>
              <a:t>methylation during and 2 weeks after recovery, 2876 methylation differences</a:t>
            </a:r>
          </a:p>
          <a:p>
            <a:pPr lvl="1"/>
            <a:r>
              <a:rPr lang="en-GB" sz="1200">
                <a:ea typeface="+mn-lt"/>
                <a:cs typeface="+mn-lt"/>
              </a:rPr>
              <a:t>many fewer differences with controls after recovery</a:t>
            </a:r>
            <a:endParaRPr lang="en-GB" sz="1200">
              <a:cs typeface="Calibri"/>
            </a:endParaRPr>
          </a:p>
          <a:p>
            <a:r>
              <a:rPr lang="en-GB" sz="1600">
                <a:ea typeface="+mn-lt"/>
                <a:cs typeface="+mn-lt"/>
              </a:rPr>
              <a:t>Liang et al. </a:t>
            </a:r>
            <a:r>
              <a:rPr lang="en-GB" sz="1600" b="1">
                <a:ea typeface="+mn-lt"/>
                <a:cs typeface="+mn-lt"/>
              </a:rPr>
              <a:t>DNA methylation signature on </a:t>
            </a:r>
            <a:r>
              <a:rPr lang="en-GB" sz="1600" b="1" err="1">
                <a:solidFill>
                  <a:srgbClr val="FF0000"/>
                </a:solidFill>
                <a:ea typeface="+mn-lt"/>
                <a:cs typeface="+mn-lt"/>
              </a:rPr>
              <a:t>phosphatidylethanol</a:t>
            </a:r>
            <a:r>
              <a:rPr lang="en-GB" sz="1600" b="1">
                <a:ea typeface="+mn-lt"/>
                <a:cs typeface="+mn-lt"/>
              </a:rPr>
              <a:t>, not on self-reported alcohol consumption, predicts hazardous alcohol consumption in two distinct populations.</a:t>
            </a:r>
            <a:r>
              <a:rPr lang="en-GB" sz="1600">
                <a:ea typeface="+mn-lt"/>
                <a:cs typeface="+mn-lt"/>
              </a:rPr>
              <a:t> </a:t>
            </a:r>
            <a:r>
              <a:rPr lang="en-GB" sz="1600" err="1">
                <a:ea typeface="+mn-lt"/>
                <a:cs typeface="+mn-lt"/>
              </a:rPr>
              <a:t>MolPsychiatry</a:t>
            </a:r>
            <a:r>
              <a:rPr lang="en-GB" sz="1600">
                <a:ea typeface="+mn-lt"/>
                <a:cs typeface="+mn-lt"/>
              </a:rPr>
              <a:t>. 2020 Feb 7. </a:t>
            </a:r>
            <a:endParaRPr lang="en-GB" sz="1600">
              <a:cs typeface="Calibri" panose="020F0502020204030204"/>
            </a:endParaRPr>
          </a:p>
          <a:p>
            <a:pPr lvl="1"/>
            <a:r>
              <a:rPr lang="en-GB" sz="1200">
                <a:ea typeface="+mn-lt"/>
                <a:cs typeface="+mn-lt"/>
              </a:rPr>
              <a:t>N=1549 from two cohorts, AUC=73.9% for hazardous alcohol from </a:t>
            </a:r>
            <a:r>
              <a:rPr lang="en-GB" sz="1200" err="1">
                <a:ea typeface="+mn-lt"/>
                <a:cs typeface="+mn-lt"/>
              </a:rPr>
              <a:t>phosphatidylethanol</a:t>
            </a:r>
            <a:r>
              <a:rPr lang="en-GB" sz="1200">
                <a:ea typeface="+mn-lt"/>
                <a:cs typeface="+mn-lt"/>
              </a:rPr>
              <a:t> score, AUC=57.6% from self report score</a:t>
            </a:r>
          </a:p>
          <a:p>
            <a:r>
              <a:rPr lang="en-GB" sz="1600" err="1">
                <a:ea typeface="+mn-lt"/>
                <a:cs typeface="+mn-lt"/>
              </a:rPr>
              <a:t>Güiza</a:t>
            </a:r>
            <a:r>
              <a:rPr lang="en-GB" sz="1600">
                <a:ea typeface="+mn-lt"/>
                <a:cs typeface="+mn-lt"/>
              </a:rPr>
              <a:t> et al. </a:t>
            </a:r>
            <a:r>
              <a:rPr lang="en-GB" sz="1600" b="1">
                <a:ea typeface="+mn-lt"/>
                <a:cs typeface="+mn-lt"/>
              </a:rPr>
              <a:t>Effect of early </a:t>
            </a:r>
            <a:r>
              <a:rPr lang="en-GB" sz="1600" b="1">
                <a:solidFill>
                  <a:srgbClr val="FF0000"/>
                </a:solidFill>
                <a:ea typeface="+mn-lt"/>
                <a:cs typeface="+mn-lt"/>
              </a:rPr>
              <a:t>parenteral nutrition</a:t>
            </a:r>
            <a:r>
              <a:rPr lang="en-GB" sz="1600" b="1">
                <a:ea typeface="+mn-lt"/>
                <a:cs typeface="+mn-lt"/>
              </a:rPr>
              <a:t> during paediatric critical illness on DNA methylation as a potential mediator of impaired neurocognitive development: a pre-planned secondary analysis of the </a:t>
            </a:r>
            <a:r>
              <a:rPr lang="en-GB" sz="1600" b="1" err="1">
                <a:ea typeface="+mn-lt"/>
                <a:cs typeface="+mn-lt"/>
              </a:rPr>
              <a:t>PEPaNIC</a:t>
            </a:r>
            <a:r>
              <a:rPr lang="en-GB" sz="1600" b="1">
                <a:ea typeface="+mn-lt"/>
                <a:cs typeface="+mn-lt"/>
              </a:rPr>
              <a:t> international randomised controlled trial</a:t>
            </a:r>
            <a:r>
              <a:rPr lang="en-GB" sz="1600">
                <a:ea typeface="+mn-lt"/>
                <a:cs typeface="+mn-lt"/>
              </a:rPr>
              <a:t>. Lancet Respir Med. 2020 Mar;8(3):288-303. </a:t>
            </a:r>
          </a:p>
          <a:p>
            <a:pPr lvl="1"/>
            <a:r>
              <a:rPr lang="en-GB" sz="1200">
                <a:ea typeface="+mn-lt"/>
                <a:cs typeface="+mn-lt"/>
              </a:rPr>
              <a:t>Parenteral nutrition = intravenous nutrition ...</a:t>
            </a:r>
          </a:p>
        </p:txBody>
      </p:sp>
    </p:spTree>
    <p:extLst>
      <p:ext uri="{BB962C8B-B14F-4D97-AF65-F5344CB8AC3E}">
        <p14:creationId xmlns:p14="http://schemas.microsoft.com/office/powerpoint/2010/main" val="158583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327196"/>
          </a:xfrm>
          <a:solidFill>
            <a:schemeClr val="accent1">
              <a:lumMod val="20000"/>
              <a:lumOff val="80000"/>
            </a:schemeClr>
          </a:solidFill>
        </p:spPr>
        <p:txBody>
          <a:bodyPr>
            <a:noAutofit/>
          </a:bodyPr>
          <a:lstStyle/>
          <a:p>
            <a:r>
              <a:rPr lang="en-GB" sz="2000">
                <a:latin typeface="Calibri"/>
                <a:cs typeface="Calibri"/>
              </a:rPr>
              <a:t>Güiza et al. </a:t>
            </a:r>
            <a:r>
              <a:rPr lang="en-GB" sz="2000" b="1">
                <a:latin typeface="Calibri"/>
                <a:cs typeface="Calibri"/>
              </a:rPr>
              <a:t>Effect of early </a:t>
            </a:r>
            <a:r>
              <a:rPr lang="en-GB" sz="2000" b="1">
                <a:solidFill>
                  <a:srgbClr val="FF0000"/>
                </a:solidFill>
                <a:latin typeface="Calibri"/>
                <a:cs typeface="Calibri"/>
              </a:rPr>
              <a:t>parenteral nutrition</a:t>
            </a:r>
            <a:r>
              <a:rPr lang="en-GB" sz="2000" b="1">
                <a:latin typeface="Calibri"/>
                <a:cs typeface="Calibri"/>
              </a:rPr>
              <a:t> during paediatric critical illness on DNA methylation as a potential mediator of impaired neurocognitive development: a pre-planned secondary analysis of the PEPaNIC international randomised controlled trial</a:t>
            </a:r>
            <a:r>
              <a:rPr lang="en-GB" sz="2000">
                <a:latin typeface="Calibri"/>
                <a:cs typeface="Calibri"/>
              </a:rPr>
              <a:t>. Lancet Respir Med. 2020 Mar;8(3):288-303. </a:t>
            </a:r>
            <a:endParaRPr lang="en-GB" sz="2400">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10358"/>
            <a:ext cx="10517335" cy="4466604"/>
          </a:xfrm>
        </p:spPr>
        <p:txBody>
          <a:bodyPr vert="horz" lIns="91440" tIns="45720" rIns="91440" bIns="45720" rtlCol="0" anchor="t">
            <a:normAutofit fontScale="92500" lnSpcReduction="20000"/>
          </a:bodyPr>
          <a:lstStyle/>
          <a:p>
            <a:pPr marL="0" indent="0">
              <a:buNone/>
            </a:pPr>
            <a:r>
              <a:rPr lang="en-US" i="1">
                <a:cs typeface="Calibri"/>
              </a:rPr>
              <a:t>Nutrition administered during illness has effects on </a:t>
            </a:r>
            <a:r>
              <a:rPr lang="en-US" i="1" err="1">
                <a:cs typeface="Calibri"/>
              </a:rPr>
              <a:t>DNAm</a:t>
            </a:r>
            <a:endParaRPr lang="en-US" i="1">
              <a:cs typeface="Calibri"/>
            </a:endParaRPr>
          </a:p>
          <a:p>
            <a:r>
              <a:rPr lang="en-US">
                <a:cs typeface="Calibri"/>
              </a:rPr>
              <a:t>Background: Parenteral nutrition before day 8 in the </a:t>
            </a:r>
            <a:r>
              <a:rPr lang="en-US" err="1">
                <a:cs typeface="Calibri"/>
              </a:rPr>
              <a:t>paediatric</a:t>
            </a:r>
            <a:r>
              <a:rPr lang="en-US">
                <a:cs typeface="Calibri"/>
              </a:rPr>
              <a:t> intensive care unit has negative neurocognitive outcomes 2 years later</a:t>
            </a:r>
          </a:p>
          <a:p>
            <a:r>
              <a:rPr lang="en-US">
                <a:cs typeface="Calibri"/>
              </a:rPr>
              <a:t>N=825 cases age 0-17, randomly assigned early or late parenteral nutrition</a:t>
            </a:r>
          </a:p>
          <a:p>
            <a:r>
              <a:rPr lang="en-US">
                <a:cs typeface="Calibri"/>
              </a:rPr>
              <a:t>N=325 demographically matched controls</a:t>
            </a:r>
          </a:p>
          <a:p>
            <a:r>
              <a:rPr lang="en-US">
                <a:ea typeface="+mn-lt"/>
                <a:cs typeface="+mn-lt"/>
              </a:rPr>
              <a:t>EPIC </a:t>
            </a:r>
            <a:r>
              <a:rPr lang="en-US" err="1">
                <a:ea typeface="+mn-lt"/>
                <a:cs typeface="+mn-lt"/>
              </a:rPr>
              <a:t>DNAm</a:t>
            </a:r>
            <a:r>
              <a:rPr lang="en-US">
                <a:ea typeface="+mn-lt"/>
                <a:cs typeface="+mn-lt"/>
              </a:rPr>
              <a:t> profiles from blood samples</a:t>
            </a:r>
          </a:p>
          <a:p>
            <a:r>
              <a:rPr lang="en-US">
                <a:ea typeface="+mn-lt"/>
                <a:cs typeface="+mn-lt"/>
              </a:rPr>
              <a:t>374,106 CpG </a:t>
            </a:r>
            <a:r>
              <a:rPr lang="en-US" err="1">
                <a:ea typeface="+mn-lt"/>
                <a:cs typeface="+mn-lt"/>
              </a:rPr>
              <a:t>DNAm</a:t>
            </a:r>
            <a:r>
              <a:rPr lang="en-US">
                <a:ea typeface="+mn-lt"/>
                <a:cs typeface="+mn-lt"/>
              </a:rPr>
              <a:t> differences between cases upon admission and controls </a:t>
            </a:r>
            <a:r>
              <a:rPr lang="en-US">
                <a:cs typeface="Calibri"/>
              </a:rPr>
              <a:t>(these omitted from all further analyses)</a:t>
            </a:r>
          </a:p>
          <a:p>
            <a:r>
              <a:rPr lang="en-US">
                <a:cs typeface="Calibri"/>
              </a:rPr>
              <a:t>159 CpG differences between cases upon discharge and controls</a:t>
            </a:r>
          </a:p>
          <a:p>
            <a:r>
              <a:rPr lang="en-US">
                <a:cs typeface="Calibri"/>
              </a:rPr>
              <a:t>Of these, 37 were differentially methylated between early and late groups</a:t>
            </a:r>
          </a:p>
          <a:p>
            <a:r>
              <a:rPr lang="en-US">
                <a:ea typeface="+mn-lt"/>
                <a:cs typeface="+mn-lt"/>
              </a:rPr>
              <a:t>"Early administration of amino acids, rather than of glucose or lipids, mostly explained the aberrant DNA methylation"</a:t>
            </a:r>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EWAS</a:t>
            </a:r>
          </a:p>
        </p:txBody>
      </p:sp>
    </p:spTree>
    <p:extLst>
      <p:ext uri="{BB962C8B-B14F-4D97-AF65-F5344CB8AC3E}">
        <p14:creationId xmlns:p14="http://schemas.microsoft.com/office/powerpoint/2010/main" val="354198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52A4-59CF-4BD0-9903-5134DB7786D7}"/>
              </a:ext>
            </a:extLst>
          </p:cNvPr>
          <p:cNvSpPr>
            <a:spLocks noGrp="1"/>
          </p:cNvSpPr>
          <p:nvPr>
            <p:ph type="title"/>
          </p:nvPr>
        </p:nvSpPr>
        <p:spPr/>
        <p:txBody>
          <a:bodyPr/>
          <a:lstStyle/>
          <a:p>
            <a:r>
              <a:rPr lang="en-GB">
                <a:cs typeface="Calibri Light"/>
              </a:rPr>
              <a:t>EWAS of disease</a:t>
            </a:r>
            <a:endParaRPr lang="en-GB"/>
          </a:p>
        </p:txBody>
      </p:sp>
      <p:sp>
        <p:nvSpPr>
          <p:cNvPr id="3" name="Content Placeholder 2">
            <a:extLst>
              <a:ext uri="{FF2B5EF4-FFF2-40B4-BE49-F238E27FC236}">
                <a16:creationId xmlns:a16="http://schemas.microsoft.com/office/drawing/2014/main" id="{0F0B0F71-FEA7-4D56-AE89-C1C5828C7D0D}"/>
              </a:ext>
            </a:extLst>
          </p:cNvPr>
          <p:cNvSpPr>
            <a:spLocks noGrp="1"/>
          </p:cNvSpPr>
          <p:nvPr>
            <p:ph idx="1"/>
          </p:nvPr>
        </p:nvSpPr>
        <p:spPr/>
        <p:txBody>
          <a:bodyPr vert="horz" lIns="91440" tIns="45720" rIns="91440" bIns="45720" rtlCol="0" anchor="t">
            <a:normAutofit fontScale="70000" lnSpcReduction="20000"/>
          </a:bodyPr>
          <a:lstStyle/>
          <a:p>
            <a:r>
              <a:rPr lang="en-GB" err="1">
                <a:ea typeface="+mn-lt"/>
                <a:cs typeface="+mn-lt"/>
              </a:rPr>
              <a:t>Vallerga</a:t>
            </a:r>
            <a:r>
              <a:rPr lang="en-GB">
                <a:ea typeface="+mn-lt"/>
                <a:cs typeface="+mn-lt"/>
              </a:rPr>
              <a:t> et al. </a:t>
            </a:r>
            <a:r>
              <a:rPr lang="en-GB" b="1">
                <a:ea typeface="+mn-lt"/>
                <a:cs typeface="+mn-lt"/>
              </a:rPr>
              <a:t>Analysis of DNA methylation associates the cystine-</a:t>
            </a:r>
            <a:r>
              <a:rPr lang="en-GB" b="1" err="1">
                <a:ea typeface="+mn-lt"/>
                <a:cs typeface="+mn-lt"/>
              </a:rPr>
              <a:t>glutamateantiporter</a:t>
            </a:r>
            <a:r>
              <a:rPr lang="en-GB" b="1">
                <a:ea typeface="+mn-lt"/>
                <a:cs typeface="+mn-lt"/>
              </a:rPr>
              <a:t> SLC7A11 with risk of </a:t>
            </a:r>
            <a:r>
              <a:rPr lang="en-GB" b="1">
                <a:solidFill>
                  <a:srgbClr val="FF0000"/>
                </a:solidFill>
                <a:ea typeface="+mn-lt"/>
                <a:cs typeface="+mn-lt"/>
              </a:rPr>
              <a:t>Parkinson's disease</a:t>
            </a:r>
            <a:r>
              <a:rPr lang="en-GB">
                <a:ea typeface="+mn-lt"/>
                <a:cs typeface="+mn-lt"/>
              </a:rPr>
              <a:t>. Nat Commun. 2020 Mar6;11(1):1238. </a:t>
            </a:r>
            <a:endParaRPr lang="en-US"/>
          </a:p>
          <a:p>
            <a:pPr lvl="1"/>
            <a:r>
              <a:rPr lang="en-GB">
                <a:ea typeface="+mn-lt"/>
                <a:cs typeface="+mn-lt"/>
              </a:rPr>
              <a:t>1,132 cases and 999 controls</a:t>
            </a:r>
          </a:p>
          <a:p>
            <a:r>
              <a:rPr lang="en-GB">
                <a:ea typeface="+mn-lt"/>
                <a:cs typeface="+mn-lt"/>
              </a:rPr>
              <a:t>Mooney et al. </a:t>
            </a:r>
            <a:r>
              <a:rPr lang="en-GB" b="1">
                <a:ea typeface="+mn-lt"/>
                <a:cs typeface="+mn-lt"/>
              </a:rPr>
              <a:t>Large epigenome-wide association study of childhood </a:t>
            </a:r>
            <a:r>
              <a:rPr lang="en-GB" b="1">
                <a:solidFill>
                  <a:srgbClr val="FF0000"/>
                </a:solidFill>
                <a:ea typeface="+mn-lt"/>
                <a:cs typeface="+mn-lt"/>
              </a:rPr>
              <a:t>ADHD</a:t>
            </a:r>
            <a:r>
              <a:rPr lang="en-GB" b="1">
                <a:ea typeface="+mn-lt"/>
                <a:cs typeface="+mn-lt"/>
              </a:rPr>
              <a:t> identifies peripheral DNA methylation associated with disease and polygenic risk burden</a:t>
            </a:r>
            <a:r>
              <a:rPr lang="en-GB">
                <a:ea typeface="+mn-lt"/>
                <a:cs typeface="+mn-lt"/>
              </a:rPr>
              <a:t>. </a:t>
            </a:r>
            <a:r>
              <a:rPr lang="en-GB" err="1">
                <a:ea typeface="+mn-lt"/>
                <a:cs typeface="+mn-lt"/>
              </a:rPr>
              <a:t>Transl</a:t>
            </a:r>
            <a:r>
              <a:rPr lang="en-GB">
                <a:ea typeface="+mn-lt"/>
                <a:cs typeface="+mn-lt"/>
              </a:rPr>
              <a:t> Psychiatry.2020 Jan 21;10(1):8.</a:t>
            </a:r>
          </a:p>
          <a:p>
            <a:pPr lvl="1"/>
            <a:r>
              <a:rPr lang="en-GB">
                <a:ea typeface="+mn-lt"/>
                <a:cs typeface="+mn-lt"/>
              </a:rPr>
              <a:t>Saliva in 391 cases vs 213 controls</a:t>
            </a:r>
          </a:p>
          <a:p>
            <a:pPr lvl="1"/>
            <a:r>
              <a:rPr lang="en-GB">
                <a:ea typeface="+mn-lt"/>
                <a:cs typeface="+mn-lt"/>
              </a:rPr>
              <a:t>"Our results support previously reported associations between ADHD and DNA methylation levels at sites annotated to </a:t>
            </a:r>
            <a:r>
              <a:rPr lang="en-GB" i="1">
                <a:ea typeface="+mn-lt"/>
                <a:cs typeface="+mn-lt"/>
              </a:rPr>
              <a:t>VIPR2"</a:t>
            </a:r>
            <a:endParaRPr lang="en-GB">
              <a:ea typeface="+mn-lt"/>
              <a:cs typeface="+mn-lt"/>
            </a:endParaRPr>
          </a:p>
          <a:p>
            <a:pPr lvl="1"/>
            <a:r>
              <a:rPr lang="en-GB">
                <a:ea typeface="+mn-lt"/>
                <a:cs typeface="+mn-lt"/>
              </a:rPr>
              <a:t>Two top EWAS associations associated with ADHD-linked SNPs</a:t>
            </a:r>
            <a:endParaRPr lang="en-GB" i="1">
              <a:ea typeface="+mn-lt"/>
              <a:cs typeface="+mn-lt"/>
            </a:endParaRPr>
          </a:p>
          <a:p>
            <a:r>
              <a:rPr lang="en-GB">
                <a:ea typeface="+mn-lt"/>
                <a:cs typeface="+mn-lt"/>
              </a:rPr>
              <a:t>Ochoa-Rosales et al. </a:t>
            </a:r>
            <a:r>
              <a:rPr lang="en-GB" b="1">
                <a:ea typeface="+mn-lt"/>
                <a:cs typeface="+mn-lt"/>
              </a:rPr>
              <a:t>Epigenetic Link Between Statin Therapy and </a:t>
            </a:r>
            <a:r>
              <a:rPr lang="en-GB" b="1">
                <a:solidFill>
                  <a:srgbClr val="FF0000"/>
                </a:solidFill>
                <a:ea typeface="+mn-lt"/>
                <a:cs typeface="+mn-lt"/>
              </a:rPr>
              <a:t>Type 2 Diabetes</a:t>
            </a:r>
            <a:r>
              <a:rPr lang="en-GB">
                <a:ea typeface="+mn-lt"/>
                <a:cs typeface="+mn-lt"/>
              </a:rPr>
              <a:t>. Diabetes Care. 2020 Feb 7. pii:dc191828. </a:t>
            </a:r>
            <a:r>
              <a:rPr lang="en-GB" err="1">
                <a:ea typeface="+mn-lt"/>
                <a:cs typeface="+mn-lt"/>
              </a:rPr>
              <a:t>doi</a:t>
            </a:r>
            <a:r>
              <a:rPr lang="en-GB">
                <a:ea typeface="+mn-lt"/>
                <a:cs typeface="+mn-lt"/>
              </a:rPr>
              <a:t>: 10.2337/dc19-1828.</a:t>
            </a:r>
          </a:p>
          <a:p>
            <a:pPr lvl="1"/>
            <a:r>
              <a:rPr lang="en-GB">
                <a:ea typeface="+mn-lt"/>
                <a:cs typeface="+mn-lt"/>
              </a:rPr>
              <a:t>5 cohorts, statin users vs controls (5 CpG sites associated)</a:t>
            </a:r>
          </a:p>
          <a:p>
            <a:pPr lvl="1"/>
            <a:r>
              <a:rPr lang="en-GB">
                <a:ea typeface="+mn-lt"/>
                <a:cs typeface="+mn-lt"/>
              </a:rPr>
              <a:t>Then tested associations with diabetes-related outcomes (2 of the 5 CpG sites associated)</a:t>
            </a:r>
            <a:endParaRPr lang="en-GB"/>
          </a:p>
          <a:p>
            <a:r>
              <a:rPr lang="en-GB">
                <a:ea typeface="+mn-lt"/>
                <a:cs typeface="+mn-lt"/>
              </a:rPr>
              <a:t>Chen et al. </a:t>
            </a:r>
            <a:r>
              <a:rPr lang="en-GB" b="1">
                <a:ea typeface="+mn-lt"/>
                <a:cs typeface="+mn-lt"/>
              </a:rPr>
              <a:t>Association of a Reproducible Epigenetic Risk Profile for </a:t>
            </a:r>
            <a:r>
              <a:rPr lang="en-GB" b="1">
                <a:solidFill>
                  <a:srgbClr val="FF0000"/>
                </a:solidFill>
                <a:ea typeface="+mn-lt"/>
                <a:cs typeface="+mn-lt"/>
              </a:rPr>
              <a:t>Schizophrenia</a:t>
            </a:r>
            <a:r>
              <a:rPr lang="en-GB" b="1">
                <a:ea typeface="+mn-lt"/>
                <a:cs typeface="+mn-lt"/>
              </a:rPr>
              <a:t> With Brain Methylation and Function</a:t>
            </a:r>
            <a:r>
              <a:rPr lang="en-GB">
                <a:ea typeface="+mn-lt"/>
                <a:cs typeface="+mn-lt"/>
              </a:rPr>
              <a:t>. JAMA Psychiatry. 2020 Feb 12. </a:t>
            </a:r>
          </a:p>
          <a:p>
            <a:pPr lvl="1"/>
            <a:r>
              <a:rPr lang="en-GB">
                <a:ea typeface="+mn-lt"/>
                <a:cs typeface="+mn-lt"/>
              </a:rPr>
              <a:t>2230 whole-blood samples from 6 cohorts; DLPFC samples from 136 HC and 108 patients ...</a:t>
            </a:r>
            <a:endParaRPr lang="en-GB">
              <a:cs typeface="Calibri"/>
            </a:endParaRPr>
          </a:p>
          <a:p>
            <a:pPr marL="0" indent="0">
              <a:buNone/>
            </a:pPr>
            <a:endParaRPr lang="en-GB">
              <a:cs typeface="Calibri"/>
            </a:endParaRPr>
          </a:p>
        </p:txBody>
      </p:sp>
    </p:spTree>
    <p:extLst>
      <p:ext uri="{BB962C8B-B14F-4D97-AF65-F5344CB8AC3E}">
        <p14:creationId xmlns:p14="http://schemas.microsoft.com/office/powerpoint/2010/main" val="144657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327196"/>
          </a:xfrm>
          <a:solidFill>
            <a:schemeClr val="accent1">
              <a:lumMod val="20000"/>
              <a:lumOff val="80000"/>
            </a:schemeClr>
          </a:solidFill>
        </p:spPr>
        <p:txBody>
          <a:bodyPr>
            <a:noAutofit/>
          </a:bodyPr>
          <a:lstStyle/>
          <a:p>
            <a:r>
              <a:rPr lang="en-GB" sz="2800">
                <a:latin typeface="Calibri"/>
                <a:cs typeface="Calibri"/>
              </a:rPr>
              <a:t>Chen et al. </a:t>
            </a:r>
            <a:r>
              <a:rPr lang="en-GB" sz="2800" b="1">
                <a:latin typeface="Calibri"/>
                <a:cs typeface="Calibri"/>
              </a:rPr>
              <a:t>Association of a Reproducible Epigenetic Risk Profile for </a:t>
            </a:r>
            <a:r>
              <a:rPr lang="en-GB" sz="2800" b="1">
                <a:solidFill>
                  <a:srgbClr val="FF0000"/>
                </a:solidFill>
                <a:latin typeface="Calibri"/>
                <a:cs typeface="Calibri"/>
              </a:rPr>
              <a:t>Schizophrenia</a:t>
            </a:r>
            <a:r>
              <a:rPr lang="en-GB" sz="2800" b="1">
                <a:latin typeface="Calibri"/>
                <a:cs typeface="Calibri"/>
              </a:rPr>
              <a:t> With Brain Methylation and Function</a:t>
            </a:r>
            <a:r>
              <a:rPr lang="en-GB" sz="2800">
                <a:latin typeface="Calibri"/>
                <a:cs typeface="Calibri"/>
              </a:rPr>
              <a:t>. JAMA Psychiatry. 2020 Feb 12. </a:t>
            </a:r>
            <a:endParaRPr lang="en-GB" sz="2800">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10358"/>
            <a:ext cx="10517335" cy="4466604"/>
          </a:xfrm>
        </p:spPr>
        <p:txBody>
          <a:bodyPr vert="horz" lIns="91440" tIns="45720" rIns="91440" bIns="45720" rtlCol="0" anchor="t">
            <a:normAutofit fontScale="92500" lnSpcReduction="20000"/>
          </a:bodyPr>
          <a:lstStyle/>
          <a:p>
            <a:pPr marL="0" indent="0">
              <a:buNone/>
            </a:pPr>
            <a:r>
              <a:rPr lang="en-US" i="1">
                <a:cs typeface="Calibri"/>
              </a:rPr>
              <a:t>Blood-derived score for schizophrenia 'works' in brain</a:t>
            </a:r>
          </a:p>
          <a:p>
            <a:r>
              <a:rPr lang="en-US">
                <a:cs typeface="Calibri"/>
              </a:rPr>
              <a:t>Whole blood </a:t>
            </a:r>
            <a:r>
              <a:rPr lang="en-US" err="1">
                <a:cs typeface="Calibri"/>
              </a:rPr>
              <a:t>DNAm</a:t>
            </a:r>
            <a:r>
              <a:rPr lang="en-US">
                <a:cs typeface="Calibri"/>
              </a:rPr>
              <a:t> for 803 schizophrenia, 39 bipolar, 35 major depression, 27 autism, 88 first-degree relatives, 1238 controls </a:t>
            </a:r>
          </a:p>
          <a:p>
            <a:r>
              <a:rPr lang="en-US">
                <a:cs typeface="Calibri"/>
              </a:rPr>
              <a:t>Dorsolateral prefrontal cortex (DLPFC) </a:t>
            </a:r>
            <a:r>
              <a:rPr lang="en-US" err="1">
                <a:cs typeface="Calibri"/>
              </a:rPr>
              <a:t>DNAm</a:t>
            </a:r>
            <a:r>
              <a:rPr lang="en-US">
                <a:cs typeface="Calibri"/>
              </a:rPr>
              <a:t> for 108 schizophrenia, 136 controls</a:t>
            </a:r>
          </a:p>
          <a:p>
            <a:r>
              <a:rPr lang="en-US">
                <a:cs typeface="Calibri"/>
              </a:rPr>
              <a:t>Derived </a:t>
            </a:r>
            <a:r>
              <a:rPr lang="en-US" err="1">
                <a:cs typeface="Calibri"/>
              </a:rPr>
              <a:t>DNAm</a:t>
            </a:r>
            <a:r>
              <a:rPr lang="en-US">
                <a:cs typeface="Calibri"/>
              </a:rPr>
              <a:t> score for schizophrenia in blood </a:t>
            </a:r>
            <a:r>
              <a:rPr lang="en-US" err="1">
                <a:cs typeface="Calibri"/>
              </a:rPr>
              <a:t>DNAm</a:t>
            </a:r>
            <a:endParaRPr lang="en-US">
              <a:cs typeface="Calibri"/>
            </a:endParaRPr>
          </a:p>
          <a:p>
            <a:r>
              <a:rPr lang="en-US">
                <a:cs typeface="Calibri"/>
              </a:rPr>
              <a:t>AUC = 0.69-0.78 in independent data sets</a:t>
            </a:r>
          </a:p>
          <a:p>
            <a:r>
              <a:rPr lang="en-US">
                <a:cs typeface="Calibri"/>
              </a:rPr>
              <a:t>AUC=0.63 in DLPFC </a:t>
            </a:r>
          </a:p>
          <a:p>
            <a:r>
              <a:rPr lang="en-US">
                <a:cs typeface="Calibri"/>
              </a:rPr>
              <a:t>AUC~0.5 for bipolar, depression, autism</a:t>
            </a:r>
          </a:p>
          <a:p>
            <a:r>
              <a:rPr lang="en-US">
                <a:cs typeface="Calibri"/>
              </a:rPr>
              <a:t>Controls with </a:t>
            </a:r>
            <a:r>
              <a:rPr lang="en-US" err="1">
                <a:cs typeface="Calibri"/>
              </a:rPr>
              <a:t>shizophrenia</a:t>
            </a:r>
            <a:r>
              <a:rPr lang="en-US">
                <a:cs typeface="Calibri"/>
              </a:rPr>
              <a:t>-like </a:t>
            </a:r>
            <a:r>
              <a:rPr lang="en-US" err="1">
                <a:cs typeface="Calibri"/>
              </a:rPr>
              <a:t>DNAm</a:t>
            </a:r>
            <a:r>
              <a:rPr lang="en-US">
                <a:cs typeface="Calibri"/>
              </a:rPr>
              <a:t> </a:t>
            </a:r>
            <a:br>
              <a:rPr lang="en-US"/>
            </a:br>
            <a:r>
              <a:rPr lang="en-US">
                <a:cs typeface="Calibri"/>
              </a:rPr>
              <a:t>scores had altered DLPFC </a:t>
            </a:r>
            <a:br>
              <a:rPr lang="en-US">
                <a:cs typeface="Calibri"/>
              </a:rPr>
            </a:br>
            <a:r>
              <a:rPr lang="en-US">
                <a:cs typeface="Calibri"/>
              </a:rPr>
              <a:t>'connectivity' from neuroimaging</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EWAS</a:t>
            </a:r>
          </a:p>
        </p:txBody>
      </p:sp>
      <p:sp>
        <p:nvSpPr>
          <p:cNvPr id="5" name="TextBox 4">
            <a:extLst>
              <a:ext uri="{FF2B5EF4-FFF2-40B4-BE49-F238E27FC236}">
                <a16:creationId xmlns:a16="http://schemas.microsoft.com/office/drawing/2014/main" id="{24BBF64A-01DE-4342-B479-9515C0C29B73}"/>
              </a:ext>
            </a:extLst>
          </p:cNvPr>
          <p:cNvSpPr txBox="1"/>
          <p:nvPr/>
        </p:nvSpPr>
        <p:spPr>
          <a:xfrm>
            <a:off x="6615289" y="5133622"/>
            <a:ext cx="5381978" cy="1477328"/>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ea typeface="+mn-lt"/>
                <a:cs typeface="+mn-lt"/>
              </a:rPr>
              <a:t>Watkeys</a:t>
            </a:r>
            <a:r>
              <a:rPr lang="en-GB">
                <a:ea typeface="+mn-lt"/>
                <a:cs typeface="+mn-lt"/>
              </a:rPr>
              <a:t> et </a:t>
            </a:r>
            <a:r>
              <a:rPr lang="en-GB" err="1">
                <a:ea typeface="+mn-lt"/>
                <a:cs typeface="+mn-lt"/>
              </a:rPr>
              <a:t>al.</a:t>
            </a:r>
            <a:r>
              <a:rPr lang="en-GB" b="1" err="1">
                <a:ea typeface="+mn-lt"/>
                <a:cs typeface="+mn-lt"/>
              </a:rPr>
              <a:t>Derivation</a:t>
            </a:r>
            <a:r>
              <a:rPr lang="en-GB" b="1">
                <a:ea typeface="+mn-lt"/>
                <a:cs typeface="+mn-lt"/>
              </a:rPr>
              <a:t> of poly-</a:t>
            </a:r>
            <a:r>
              <a:rPr lang="en-GB" b="1" err="1">
                <a:ea typeface="+mn-lt"/>
                <a:cs typeface="+mn-lt"/>
              </a:rPr>
              <a:t>methylomic</a:t>
            </a:r>
            <a:r>
              <a:rPr lang="en-GB" b="1">
                <a:ea typeface="+mn-lt"/>
                <a:cs typeface="+mn-lt"/>
              </a:rPr>
              <a:t> profile scores for schizophrenia. </a:t>
            </a:r>
            <a:r>
              <a:rPr lang="en-GB">
                <a:ea typeface="+mn-lt"/>
                <a:cs typeface="+mn-lt"/>
              </a:rPr>
              <a:t>Prog </a:t>
            </a:r>
            <a:r>
              <a:rPr lang="en-GB" err="1">
                <a:ea typeface="+mn-lt"/>
                <a:cs typeface="+mn-lt"/>
              </a:rPr>
              <a:t>Neuropsychopharmacol</a:t>
            </a:r>
            <a:r>
              <a:rPr lang="en-GB">
                <a:ea typeface="+mn-lt"/>
                <a:cs typeface="+mn-lt"/>
              </a:rPr>
              <a:t> </a:t>
            </a:r>
            <a:r>
              <a:rPr lang="en-GB" err="1">
                <a:ea typeface="+mn-lt"/>
                <a:cs typeface="+mn-lt"/>
              </a:rPr>
              <a:t>Biol</a:t>
            </a:r>
            <a:r>
              <a:rPr lang="en-GB">
                <a:ea typeface="+mn-lt"/>
                <a:cs typeface="+mn-lt"/>
              </a:rPr>
              <a:t> Psychiatry. 2020 Mar 16;101:109925. </a:t>
            </a:r>
          </a:p>
          <a:p>
            <a:r>
              <a:rPr lang="en-GB">
                <a:cs typeface="Calibri"/>
              </a:rPr>
              <a:t>- similar results showing no predictive ability in bipolar for schizophrenia score</a:t>
            </a:r>
          </a:p>
        </p:txBody>
      </p:sp>
    </p:spTree>
    <p:extLst>
      <p:ext uri="{BB962C8B-B14F-4D97-AF65-F5344CB8AC3E}">
        <p14:creationId xmlns:p14="http://schemas.microsoft.com/office/powerpoint/2010/main" val="215224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9312-2AF9-4D4D-9B11-CE0874A58455}"/>
              </a:ext>
            </a:extLst>
          </p:cNvPr>
          <p:cNvSpPr>
            <a:spLocks noGrp="1"/>
          </p:cNvSpPr>
          <p:nvPr>
            <p:ph type="title"/>
          </p:nvPr>
        </p:nvSpPr>
        <p:spPr/>
        <p:txBody>
          <a:bodyPr/>
          <a:lstStyle/>
          <a:p>
            <a:r>
              <a:rPr lang="en-GB">
                <a:cs typeface="Calibri Light"/>
              </a:rPr>
              <a:t>Aging</a:t>
            </a:r>
            <a:endParaRPr lang="en-GB"/>
          </a:p>
        </p:txBody>
      </p:sp>
      <p:sp>
        <p:nvSpPr>
          <p:cNvPr id="3" name="Content Placeholder 2">
            <a:extLst>
              <a:ext uri="{FF2B5EF4-FFF2-40B4-BE49-F238E27FC236}">
                <a16:creationId xmlns:a16="http://schemas.microsoft.com/office/drawing/2014/main" id="{471147D1-B5B0-4D72-87B0-DBC6A17E615D}"/>
              </a:ext>
            </a:extLst>
          </p:cNvPr>
          <p:cNvSpPr>
            <a:spLocks noGrp="1"/>
          </p:cNvSpPr>
          <p:nvPr>
            <p:ph idx="1"/>
          </p:nvPr>
        </p:nvSpPr>
        <p:spPr/>
        <p:txBody>
          <a:bodyPr vert="horz" lIns="91440" tIns="45720" rIns="91440" bIns="45720" rtlCol="0" anchor="t">
            <a:normAutofit fontScale="55000" lnSpcReduction="20000"/>
          </a:bodyPr>
          <a:lstStyle/>
          <a:p>
            <a:r>
              <a:rPr lang="en-GB">
                <a:ea typeface="+mn-lt"/>
                <a:cs typeface="+mn-lt"/>
              </a:rPr>
              <a:t>Voisin et al. </a:t>
            </a:r>
            <a:r>
              <a:rPr lang="en-GB" b="1">
                <a:ea typeface="+mn-lt"/>
                <a:cs typeface="+mn-lt"/>
              </a:rPr>
              <a:t>An epigenetic clock for </a:t>
            </a:r>
            <a:r>
              <a:rPr lang="en-GB" b="1">
                <a:solidFill>
                  <a:srgbClr val="FF0000"/>
                </a:solidFill>
                <a:ea typeface="+mn-lt"/>
                <a:cs typeface="+mn-lt"/>
              </a:rPr>
              <a:t>human skeletal muscle</a:t>
            </a:r>
            <a:r>
              <a:rPr lang="en-GB" b="1">
                <a:ea typeface="+mn-lt"/>
                <a:cs typeface="+mn-lt"/>
              </a:rPr>
              <a:t>.</a:t>
            </a:r>
            <a:r>
              <a:rPr lang="en-GB">
                <a:ea typeface="+mn-lt"/>
                <a:cs typeface="+mn-lt"/>
              </a:rPr>
              <a:t> </a:t>
            </a:r>
            <a:r>
              <a:rPr lang="en-GB" err="1">
                <a:ea typeface="+mn-lt"/>
                <a:cs typeface="+mn-lt"/>
              </a:rPr>
              <a:t>JCachexia</a:t>
            </a:r>
            <a:r>
              <a:rPr lang="en-GB">
                <a:ea typeface="+mn-lt"/>
                <a:cs typeface="+mn-lt"/>
              </a:rPr>
              <a:t> Sarcopenia Muscle. 2020 Feb 17. </a:t>
            </a:r>
          </a:p>
          <a:p>
            <a:pPr lvl="1"/>
            <a:r>
              <a:rPr lang="en-GB">
                <a:ea typeface="+mn-lt"/>
                <a:cs typeface="+mn-lt"/>
              </a:rPr>
              <a:t>Existing clocks didn't work so well </a:t>
            </a:r>
          </a:p>
          <a:p>
            <a:pPr lvl="1"/>
            <a:r>
              <a:rPr lang="en-GB">
                <a:ea typeface="+mn-lt"/>
                <a:cs typeface="+mn-lt"/>
              </a:rPr>
              <a:t>Original clock ~13 years median error, R=0.5 with age</a:t>
            </a:r>
            <a:endParaRPr lang="en-GB"/>
          </a:p>
          <a:p>
            <a:pPr lvl="1"/>
            <a:r>
              <a:rPr lang="en-GB">
                <a:ea typeface="+mn-lt"/>
                <a:cs typeface="+mn-lt"/>
              </a:rPr>
              <a:t>200 CpG sites, 16 in common with original </a:t>
            </a:r>
            <a:r>
              <a:rPr lang="en-GB" err="1">
                <a:ea typeface="+mn-lt"/>
                <a:cs typeface="+mn-lt"/>
              </a:rPr>
              <a:t>DNAm</a:t>
            </a:r>
            <a:r>
              <a:rPr lang="en-GB">
                <a:ea typeface="+mn-lt"/>
                <a:cs typeface="+mn-lt"/>
              </a:rPr>
              <a:t> clock</a:t>
            </a:r>
          </a:p>
          <a:p>
            <a:pPr lvl="1"/>
            <a:r>
              <a:rPr lang="en-GB">
                <a:ea typeface="+mn-lt"/>
                <a:cs typeface="+mn-lt"/>
              </a:rPr>
              <a:t>Median error 4.6 years, R=0.6</a:t>
            </a:r>
          </a:p>
          <a:p>
            <a:pPr lvl="1"/>
            <a:r>
              <a:rPr lang="en-GB">
                <a:ea typeface="+mn-lt"/>
                <a:cs typeface="+mn-lt"/>
              </a:rPr>
              <a:t> r package called Muscle Epigenetic Age Test available on Bioconductor!</a:t>
            </a:r>
          </a:p>
          <a:p>
            <a:r>
              <a:rPr lang="en-GB">
                <a:ea typeface="+mn-lt"/>
                <a:cs typeface="+mn-lt"/>
              </a:rPr>
              <a:t>Márquez et al. </a:t>
            </a:r>
            <a:r>
              <a:rPr lang="en-GB" b="1">
                <a:ea typeface="+mn-lt"/>
                <a:cs typeface="+mn-lt"/>
              </a:rPr>
              <a:t>Sexual-dimorphism in human </a:t>
            </a:r>
            <a:r>
              <a:rPr lang="en-GB" b="1">
                <a:solidFill>
                  <a:srgbClr val="FF0000"/>
                </a:solidFill>
                <a:ea typeface="+mn-lt"/>
                <a:cs typeface="+mn-lt"/>
              </a:rPr>
              <a:t>immune system</a:t>
            </a:r>
            <a:r>
              <a:rPr lang="en-GB" b="1">
                <a:ea typeface="+mn-lt"/>
                <a:cs typeface="+mn-lt"/>
              </a:rPr>
              <a:t> aging</a:t>
            </a:r>
            <a:r>
              <a:rPr lang="en-GB">
                <a:ea typeface="+mn-lt"/>
                <a:cs typeface="+mn-lt"/>
              </a:rPr>
              <a:t>. Nat Commun. 2020 Feb 6;11(1):751.</a:t>
            </a:r>
          </a:p>
          <a:p>
            <a:pPr lvl="1"/>
            <a:r>
              <a:rPr lang="en-GB">
                <a:ea typeface="+mn-lt"/>
                <a:cs typeface="+mn-lt"/>
              </a:rPr>
              <a:t>172 healthy adults 22-93 years of age </a:t>
            </a:r>
          </a:p>
          <a:p>
            <a:pPr lvl="1"/>
            <a:r>
              <a:rPr lang="en-GB">
                <a:ea typeface="+mn-lt"/>
                <a:cs typeface="+mn-lt"/>
              </a:rPr>
              <a:t>ATAC-</a:t>
            </a:r>
            <a:r>
              <a:rPr lang="en-GB" err="1">
                <a:ea typeface="+mn-lt"/>
                <a:cs typeface="+mn-lt"/>
              </a:rPr>
              <a:t>seq</a:t>
            </a:r>
            <a:r>
              <a:rPr lang="en-GB">
                <a:ea typeface="+mn-lt"/>
                <a:cs typeface="+mn-lt"/>
              </a:rPr>
              <a:t>, RNA-</a:t>
            </a:r>
            <a:r>
              <a:rPr lang="en-GB" err="1">
                <a:ea typeface="+mn-lt"/>
                <a:cs typeface="+mn-lt"/>
              </a:rPr>
              <a:t>seq</a:t>
            </a:r>
            <a:r>
              <a:rPr lang="en-GB">
                <a:ea typeface="+mn-lt"/>
                <a:cs typeface="+mn-lt"/>
              </a:rPr>
              <a:t>, and flow cytometry </a:t>
            </a:r>
            <a:endParaRPr lang="en-GB"/>
          </a:p>
          <a:p>
            <a:pPr lvl="1"/>
            <a:r>
              <a:rPr lang="en-GB">
                <a:ea typeface="+mn-lt"/>
                <a:cs typeface="+mn-lt"/>
              </a:rPr>
              <a:t>– </a:t>
            </a:r>
            <a:r>
              <a:rPr lang="en-GB" i="1" u="sng">
                <a:ea typeface="+mn-lt"/>
                <a:cs typeface="+mn-lt"/>
              </a:rPr>
              <a:t>not</a:t>
            </a:r>
            <a:r>
              <a:rPr lang="en-GB" i="1">
                <a:ea typeface="+mn-lt"/>
                <a:cs typeface="+mn-lt"/>
              </a:rPr>
              <a:t> </a:t>
            </a:r>
            <a:r>
              <a:rPr lang="en-GB">
                <a:ea typeface="+mn-lt"/>
                <a:cs typeface="+mn-lt"/>
              </a:rPr>
              <a:t>linear with age, e.g. spikes in middle and old age</a:t>
            </a:r>
          </a:p>
          <a:p>
            <a:r>
              <a:rPr lang="en-GB">
                <a:ea typeface="+mn-lt"/>
                <a:cs typeface="+mn-lt"/>
              </a:rPr>
              <a:t>Li et al. </a:t>
            </a:r>
            <a:r>
              <a:rPr lang="en-GB" b="1">
                <a:ea typeface="+mn-lt"/>
                <a:cs typeface="+mn-lt"/>
              </a:rPr>
              <a:t>Longitudinal trajectories, correlations and mortality associations of </a:t>
            </a:r>
            <a:r>
              <a:rPr lang="en-GB" b="1">
                <a:solidFill>
                  <a:srgbClr val="FF0000"/>
                </a:solidFill>
                <a:ea typeface="+mn-lt"/>
                <a:cs typeface="+mn-lt"/>
              </a:rPr>
              <a:t>nine biological ages</a:t>
            </a:r>
            <a:r>
              <a:rPr lang="en-GB" b="1">
                <a:ea typeface="+mn-lt"/>
                <a:cs typeface="+mn-lt"/>
              </a:rPr>
              <a:t> across 20-years follow-up.</a:t>
            </a:r>
            <a:r>
              <a:rPr lang="en-GB">
                <a:ea typeface="+mn-lt"/>
                <a:cs typeface="+mn-lt"/>
              </a:rPr>
              <a:t> </a:t>
            </a:r>
            <a:r>
              <a:rPr lang="en-GB" err="1">
                <a:ea typeface="+mn-lt"/>
                <a:cs typeface="+mn-lt"/>
              </a:rPr>
              <a:t>Elife</a:t>
            </a:r>
            <a:r>
              <a:rPr lang="en-GB">
                <a:ea typeface="+mn-lt"/>
                <a:cs typeface="+mn-lt"/>
              </a:rPr>
              <a:t>. 2020 Feb11;9. </a:t>
            </a:r>
            <a:r>
              <a:rPr lang="en-GB" err="1">
                <a:ea typeface="+mn-lt"/>
                <a:cs typeface="+mn-lt"/>
              </a:rPr>
              <a:t>pii</a:t>
            </a:r>
            <a:r>
              <a:rPr lang="en-GB">
                <a:ea typeface="+mn-lt"/>
                <a:cs typeface="+mn-lt"/>
              </a:rPr>
              <a:t>: e51507. </a:t>
            </a:r>
            <a:endParaRPr lang="en-GB"/>
          </a:p>
          <a:p>
            <a:pPr lvl="1"/>
            <a:r>
              <a:rPr lang="en-GB" i="1">
                <a:ea typeface="+mn-lt"/>
                <a:cs typeface="+mn-lt"/>
              </a:rPr>
              <a:t>Strongest associations</a:t>
            </a:r>
            <a:r>
              <a:rPr lang="en-GB">
                <a:ea typeface="+mn-lt"/>
                <a:cs typeface="+mn-lt"/>
              </a:rPr>
              <a:t> with mortality seen for methylation age estimators (</a:t>
            </a:r>
            <a:r>
              <a:rPr lang="en-GB" err="1">
                <a:ea typeface="+mn-lt"/>
                <a:cs typeface="+mn-lt"/>
              </a:rPr>
              <a:t>GrimAge</a:t>
            </a:r>
            <a:r>
              <a:rPr lang="en-GB">
                <a:ea typeface="+mn-lt"/>
                <a:cs typeface="+mn-lt"/>
              </a:rPr>
              <a:t>) and the frailty index (FI)</a:t>
            </a:r>
          </a:p>
          <a:p>
            <a:r>
              <a:rPr lang="en-GB">
                <a:ea typeface="+mn-lt"/>
                <a:cs typeface="+mn-lt"/>
              </a:rPr>
              <a:t>Castle et al. </a:t>
            </a:r>
            <a:r>
              <a:rPr lang="en-GB" b="1">
                <a:ea typeface="+mn-lt"/>
                <a:cs typeface="+mn-lt"/>
              </a:rPr>
              <a:t>Estimating </a:t>
            </a:r>
            <a:r>
              <a:rPr lang="en-GB" b="1">
                <a:solidFill>
                  <a:srgbClr val="FF0000"/>
                </a:solidFill>
                <a:ea typeface="+mn-lt"/>
                <a:cs typeface="+mn-lt"/>
              </a:rPr>
              <a:t>breast tissue-specific DNA methylation age</a:t>
            </a:r>
            <a:r>
              <a:rPr lang="en-GB" b="1">
                <a:ea typeface="+mn-lt"/>
                <a:cs typeface="+mn-lt"/>
              </a:rPr>
              <a:t> using next-generation sequencing data. </a:t>
            </a:r>
            <a:r>
              <a:rPr lang="en-GB">
                <a:ea typeface="+mn-lt"/>
                <a:cs typeface="+mn-lt"/>
              </a:rPr>
              <a:t>Clin Epigenetics. 2020 Mar 12;12(1):45.</a:t>
            </a:r>
          </a:p>
          <a:p>
            <a:pPr lvl="1" indent="-342900"/>
            <a:r>
              <a:rPr lang="en-GB">
                <a:ea typeface="+mn-lt"/>
                <a:cs typeface="+mn-lt"/>
              </a:rPr>
              <a:t>WGBS for 459 normal, 107 </a:t>
            </a:r>
            <a:r>
              <a:rPr lang="en-GB" err="1">
                <a:ea typeface="+mn-lt"/>
                <a:cs typeface="+mn-lt"/>
              </a:rPr>
              <a:t>tumor</a:t>
            </a:r>
            <a:r>
              <a:rPr lang="en-GB">
                <a:ea typeface="+mn-lt"/>
                <a:cs typeface="+mn-lt"/>
              </a:rPr>
              <a:t>, and 45 paired adjacent-normal breast tissue samples</a:t>
            </a:r>
          </a:p>
          <a:p>
            <a:pPr lvl="1" indent="-342900"/>
            <a:r>
              <a:rPr lang="en-GB">
                <a:ea typeface="+mn-lt"/>
                <a:cs typeface="+mn-lt"/>
              </a:rPr>
              <a:t>286 breast tissue-specific clock </a:t>
            </a:r>
            <a:r>
              <a:rPr lang="en-GB" err="1">
                <a:ea typeface="+mn-lt"/>
                <a:cs typeface="+mn-lt"/>
              </a:rPr>
              <a:t>CpGs</a:t>
            </a:r>
            <a:r>
              <a:rPr lang="en-GB">
                <a:ea typeface="+mn-lt"/>
                <a:cs typeface="+mn-lt"/>
              </a:rPr>
              <a:t> using penalized linear regression</a:t>
            </a:r>
          </a:p>
          <a:p>
            <a:pPr lvl="1" indent="-342900"/>
            <a:r>
              <a:rPr lang="en-GB" err="1">
                <a:ea typeface="+mn-lt"/>
                <a:cs typeface="+mn-lt"/>
              </a:rPr>
              <a:t>DNAm</a:t>
            </a:r>
            <a:r>
              <a:rPr lang="en-GB">
                <a:ea typeface="+mn-lt"/>
                <a:cs typeface="+mn-lt"/>
              </a:rPr>
              <a:t> age was on average 7 years older than chronological age in </a:t>
            </a:r>
            <a:r>
              <a:rPr lang="en-GB" err="1">
                <a:ea typeface="+mn-lt"/>
                <a:cs typeface="+mn-lt"/>
              </a:rPr>
              <a:t>tumors</a:t>
            </a:r>
            <a:endParaRPr lang="en-GB">
              <a:ea typeface="+mn-lt"/>
              <a:cs typeface="+mn-lt"/>
            </a:endParaRPr>
          </a:p>
          <a:p>
            <a:pPr lvl="1" indent="-342900"/>
            <a:r>
              <a:rPr lang="en-GB">
                <a:ea typeface="+mn-lt"/>
                <a:cs typeface="+mn-lt"/>
              </a:rPr>
              <a:t>12-13 years older than adjacent normal</a:t>
            </a:r>
          </a:p>
          <a:p>
            <a:pPr lvl="1" indent="-342900"/>
            <a:r>
              <a:rPr lang="en-GB" i="1">
                <a:ea typeface="+mn-lt"/>
                <a:cs typeface="+mn-lt"/>
              </a:rPr>
              <a:t>Except </a:t>
            </a:r>
            <a:r>
              <a:rPr lang="en-GB">
                <a:ea typeface="+mn-lt"/>
                <a:cs typeface="+mn-lt"/>
              </a:rPr>
              <a:t>no apparent </a:t>
            </a:r>
            <a:r>
              <a:rPr lang="en-GB" err="1">
                <a:ea typeface="+mn-lt"/>
                <a:cs typeface="+mn-lt"/>
              </a:rPr>
              <a:t>DNAm</a:t>
            </a:r>
            <a:r>
              <a:rPr lang="en-GB">
                <a:ea typeface="+mn-lt"/>
                <a:cs typeface="+mn-lt"/>
              </a:rPr>
              <a:t> age acceleration was observed for triple-negative breast </a:t>
            </a:r>
            <a:r>
              <a:rPr lang="en-GB" err="1">
                <a:ea typeface="+mn-lt"/>
                <a:cs typeface="+mn-lt"/>
              </a:rPr>
              <a:t>tumors</a:t>
            </a:r>
            <a:endParaRPr lang="en-GB">
              <a:ea typeface="+mn-lt"/>
              <a:cs typeface="+mn-lt"/>
            </a:endParaRPr>
          </a:p>
          <a:p>
            <a:endParaRPr lang="en-GB">
              <a:ea typeface="+mn-lt"/>
              <a:cs typeface="+mn-lt"/>
            </a:endParaRPr>
          </a:p>
          <a:p>
            <a:endParaRPr lang="en-GB">
              <a:ea typeface="+mn-lt"/>
              <a:cs typeface="+mn-lt"/>
            </a:endParaRPr>
          </a:p>
        </p:txBody>
      </p:sp>
    </p:spTree>
    <p:extLst>
      <p:ext uri="{BB962C8B-B14F-4D97-AF65-F5344CB8AC3E}">
        <p14:creationId xmlns:p14="http://schemas.microsoft.com/office/powerpoint/2010/main" val="50314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3881-434F-4366-B823-2BDFEF42B79F}"/>
              </a:ext>
            </a:extLst>
          </p:cNvPr>
          <p:cNvSpPr>
            <a:spLocks noGrp="1"/>
          </p:cNvSpPr>
          <p:nvPr>
            <p:ph type="title"/>
          </p:nvPr>
        </p:nvSpPr>
        <p:spPr/>
        <p:txBody>
          <a:bodyPr/>
          <a:lstStyle/>
          <a:p>
            <a:r>
              <a:rPr lang="en-GB">
                <a:cs typeface="Calibri Light"/>
              </a:rPr>
              <a:t>Epigenetics</a:t>
            </a:r>
            <a:endParaRPr lang="en-GB"/>
          </a:p>
        </p:txBody>
      </p:sp>
      <p:sp>
        <p:nvSpPr>
          <p:cNvPr id="3" name="Content Placeholder 2">
            <a:extLst>
              <a:ext uri="{FF2B5EF4-FFF2-40B4-BE49-F238E27FC236}">
                <a16:creationId xmlns:a16="http://schemas.microsoft.com/office/drawing/2014/main" id="{CEBB9F07-0A50-415E-BAE2-1FDB0DE3B845}"/>
              </a:ext>
            </a:extLst>
          </p:cNvPr>
          <p:cNvSpPr>
            <a:spLocks noGrp="1"/>
          </p:cNvSpPr>
          <p:nvPr>
            <p:ph idx="1"/>
          </p:nvPr>
        </p:nvSpPr>
        <p:spPr/>
        <p:txBody>
          <a:bodyPr vert="horz" lIns="91440" tIns="45720" rIns="91440" bIns="45720" rtlCol="0" anchor="t">
            <a:normAutofit/>
          </a:bodyPr>
          <a:lstStyle/>
          <a:p>
            <a:r>
              <a:rPr lang="en-GB">
                <a:ea typeface="+mn-lt"/>
                <a:cs typeface="+mn-lt"/>
              </a:rPr>
              <a:t>Doerfler W. </a:t>
            </a:r>
            <a:r>
              <a:rPr lang="en-GB" b="1">
                <a:ea typeface="+mn-lt"/>
                <a:cs typeface="+mn-lt"/>
              </a:rPr>
              <a:t>Essential concepts are missing: </a:t>
            </a:r>
            <a:r>
              <a:rPr lang="en-GB" b="1">
                <a:solidFill>
                  <a:srgbClr val="FF0000"/>
                </a:solidFill>
                <a:ea typeface="+mn-lt"/>
                <a:cs typeface="+mn-lt"/>
              </a:rPr>
              <a:t>Foreign DNA in food</a:t>
            </a:r>
            <a:r>
              <a:rPr lang="en-GB" b="1">
                <a:ea typeface="+mn-lt"/>
                <a:cs typeface="+mn-lt"/>
              </a:rPr>
              <a:t> invades the organisms' cells and can lead to stochastic epigenetic alterations with a wide range of possible pathogenetic consequences.</a:t>
            </a:r>
            <a:r>
              <a:rPr lang="en-GB">
                <a:ea typeface="+mn-lt"/>
                <a:cs typeface="+mn-lt"/>
              </a:rPr>
              <a:t> Clin Epigenetics. 2020 Feb7;12(1):21. </a:t>
            </a:r>
          </a:p>
          <a:p>
            <a:pPr marL="457200" lvl="1" indent="0">
              <a:buNone/>
            </a:pPr>
            <a:r>
              <a:rPr lang="en-GB" i="1">
                <a:ea typeface="+mn-lt"/>
                <a:cs typeface="+mn-lt"/>
              </a:rPr>
              <a:t>"Fragments of foreign DNA, which are periodically taken up with the required food supply of mammals, survive transiently the passage through the gastro-intestinal (GI) tract. As documented in a mouse model [</a:t>
            </a:r>
            <a:r>
              <a:rPr lang="en-GB" i="1">
                <a:ea typeface="+mn-lt"/>
                <a:cs typeface="+mn-lt"/>
                <a:hlinkClick r:id="rId2"/>
              </a:rPr>
              <a:t>9</a:t>
            </a:r>
            <a:r>
              <a:rPr lang="en-GB" i="1">
                <a:ea typeface="+mn-lt"/>
                <a:cs typeface="+mn-lt"/>
              </a:rPr>
              <a:t>, </a:t>
            </a:r>
            <a:r>
              <a:rPr lang="en-GB" i="1">
                <a:ea typeface="+mn-lt"/>
                <a:cs typeface="+mn-lt"/>
                <a:hlinkClick r:id="rId3"/>
              </a:rPr>
              <a:t>10</a:t>
            </a:r>
            <a:r>
              <a:rPr lang="en-GB" i="1">
                <a:ea typeface="+mn-lt"/>
                <a:cs typeface="+mn-lt"/>
              </a:rPr>
              <a:t>], these DNA fragments can be traced to peripheral blood mononuclear cells (PBMCs) and to cells in different tissues of the organism, except for cells in the germ line."</a:t>
            </a:r>
          </a:p>
        </p:txBody>
      </p:sp>
    </p:spTree>
    <p:extLst>
      <p:ext uri="{BB962C8B-B14F-4D97-AF65-F5344CB8AC3E}">
        <p14:creationId xmlns:p14="http://schemas.microsoft.com/office/powerpoint/2010/main" val="209146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823F-8394-4952-B35A-D6B5C681C4FD}"/>
              </a:ext>
            </a:extLst>
          </p:cNvPr>
          <p:cNvSpPr>
            <a:spLocks noGrp="1"/>
          </p:cNvSpPr>
          <p:nvPr>
            <p:ph type="title"/>
          </p:nvPr>
        </p:nvSpPr>
        <p:spPr/>
        <p:txBody>
          <a:bodyPr/>
          <a:lstStyle/>
          <a:p>
            <a:r>
              <a:rPr lang="en-GB">
                <a:cs typeface="Calibri Light"/>
              </a:rPr>
              <a:t>Single-cell data</a:t>
            </a:r>
            <a:endParaRPr lang="en-GB"/>
          </a:p>
        </p:txBody>
      </p:sp>
      <p:sp>
        <p:nvSpPr>
          <p:cNvPr id="3" name="Content Placeholder 2">
            <a:extLst>
              <a:ext uri="{FF2B5EF4-FFF2-40B4-BE49-F238E27FC236}">
                <a16:creationId xmlns:a16="http://schemas.microsoft.com/office/drawing/2014/main" id="{EB47F552-930D-45A9-BD05-A18E104E6E0C}"/>
              </a:ext>
            </a:extLst>
          </p:cNvPr>
          <p:cNvSpPr>
            <a:spLocks noGrp="1"/>
          </p:cNvSpPr>
          <p:nvPr>
            <p:ph idx="1"/>
          </p:nvPr>
        </p:nvSpPr>
        <p:spPr/>
        <p:txBody>
          <a:bodyPr vert="horz" lIns="91440" tIns="45720" rIns="91440" bIns="45720" rtlCol="0" anchor="t">
            <a:normAutofit/>
          </a:bodyPr>
          <a:lstStyle/>
          <a:p>
            <a:r>
              <a:rPr lang="en-GB" err="1">
                <a:ea typeface="+mn-lt"/>
                <a:cs typeface="+mn-lt"/>
              </a:rPr>
              <a:t>Lähnemann</a:t>
            </a:r>
            <a:r>
              <a:rPr lang="en-GB">
                <a:ea typeface="+mn-lt"/>
                <a:cs typeface="+mn-lt"/>
              </a:rPr>
              <a:t> et al. </a:t>
            </a:r>
            <a:r>
              <a:rPr lang="en-GB" b="1">
                <a:solidFill>
                  <a:srgbClr val="FF0000"/>
                </a:solidFill>
                <a:ea typeface="+mn-lt"/>
                <a:cs typeface="+mn-lt"/>
              </a:rPr>
              <a:t>Eleven grand challenges</a:t>
            </a:r>
            <a:r>
              <a:rPr lang="en-GB" b="1">
                <a:ea typeface="+mn-lt"/>
                <a:cs typeface="+mn-lt"/>
              </a:rPr>
              <a:t> in single-cell data science.</a:t>
            </a:r>
            <a:r>
              <a:rPr lang="en-GB">
                <a:ea typeface="+mn-lt"/>
                <a:cs typeface="+mn-lt"/>
              </a:rPr>
              <a:t> Genome Biol. 2020 Feb 7;21(1):31. </a:t>
            </a:r>
          </a:p>
          <a:p>
            <a:endParaRPr lang="en-GB">
              <a:ea typeface="+mn-lt"/>
              <a:cs typeface="+mn-lt"/>
            </a:endParaRPr>
          </a:p>
          <a:p>
            <a:pPr marL="457200" lvl="1" indent="0">
              <a:buNone/>
            </a:pPr>
            <a:r>
              <a:rPr lang="en-GB" i="1">
                <a:ea typeface="+mn-lt"/>
                <a:cs typeface="+mn-lt"/>
              </a:rPr>
              <a:t>Some of us will be analysing this kind of data soon …</a:t>
            </a:r>
          </a:p>
          <a:p>
            <a:pPr marL="457200" lvl="1" indent="0">
              <a:buNone/>
            </a:pPr>
            <a:endParaRPr lang="en-GB" i="1">
              <a:ea typeface="+mn-lt"/>
              <a:cs typeface="+mn-lt"/>
            </a:endParaRPr>
          </a:p>
          <a:p>
            <a:r>
              <a:rPr lang="en-GB">
                <a:ea typeface="+mn-lt"/>
                <a:cs typeface="+mn-lt"/>
              </a:rPr>
              <a:t>van der </a:t>
            </a:r>
            <a:r>
              <a:rPr lang="en-GB" err="1">
                <a:ea typeface="+mn-lt"/>
                <a:cs typeface="+mn-lt"/>
              </a:rPr>
              <a:t>Wijst</a:t>
            </a:r>
            <a:r>
              <a:rPr lang="en-GB">
                <a:ea typeface="+mn-lt"/>
                <a:cs typeface="+mn-lt"/>
              </a:rPr>
              <a:t> M et al. </a:t>
            </a:r>
            <a:r>
              <a:rPr lang="en-GB" b="1">
                <a:ea typeface="+mn-lt"/>
                <a:cs typeface="+mn-lt"/>
              </a:rPr>
              <a:t>The single-cell </a:t>
            </a:r>
            <a:r>
              <a:rPr lang="en-GB" b="1" err="1">
                <a:solidFill>
                  <a:srgbClr val="FF0000"/>
                </a:solidFill>
                <a:ea typeface="+mn-lt"/>
                <a:cs typeface="+mn-lt"/>
              </a:rPr>
              <a:t>eQTLGen</a:t>
            </a:r>
            <a:r>
              <a:rPr lang="en-GB" b="1">
                <a:ea typeface="+mn-lt"/>
                <a:cs typeface="+mn-lt"/>
              </a:rPr>
              <a:t> consortium</a:t>
            </a:r>
            <a:r>
              <a:rPr lang="en-GB">
                <a:ea typeface="+mn-lt"/>
                <a:cs typeface="+mn-lt"/>
              </a:rPr>
              <a:t>. </a:t>
            </a:r>
            <a:r>
              <a:rPr lang="en-GB" err="1">
                <a:ea typeface="+mn-lt"/>
                <a:cs typeface="+mn-lt"/>
              </a:rPr>
              <a:t>Elife</a:t>
            </a:r>
            <a:r>
              <a:rPr lang="en-GB">
                <a:ea typeface="+mn-lt"/>
                <a:cs typeface="+mn-lt"/>
              </a:rPr>
              <a:t>. 2020 Mar 9;9.</a:t>
            </a:r>
            <a:endParaRPr lang="en-GB">
              <a:cs typeface="Calibri" panose="020F0502020204030204"/>
            </a:endParaRPr>
          </a:p>
          <a:p>
            <a:pPr indent="-457200"/>
            <a:endParaRPr lang="en-GB" i="1">
              <a:ea typeface="+mn-lt"/>
              <a:cs typeface="+mn-lt"/>
            </a:endParaRPr>
          </a:p>
          <a:p>
            <a:pPr marL="0" indent="0">
              <a:buNone/>
            </a:pPr>
            <a:endParaRPr lang="en-GB">
              <a:ea typeface="+mn-lt"/>
              <a:cs typeface="+mn-lt"/>
            </a:endParaRPr>
          </a:p>
        </p:txBody>
      </p:sp>
    </p:spTree>
    <p:extLst>
      <p:ext uri="{BB962C8B-B14F-4D97-AF65-F5344CB8AC3E}">
        <p14:creationId xmlns:p14="http://schemas.microsoft.com/office/powerpoint/2010/main" val="16001690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D14A2B-2F45-4633-8C49-1361829EEFE5}"/>
</file>

<file path=customXml/itemProps2.xml><?xml version="1.0" encoding="utf-8"?>
<ds:datastoreItem xmlns:ds="http://schemas.openxmlformats.org/officeDocument/2006/customXml" ds:itemID="{1B3BC1CB-333A-450C-A039-2D97FC8420E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9BB210E-A36A-4634-A099-F595D6FD52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2</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Journal club  March 16 and 23, 2020</vt:lpstr>
      <vt:lpstr>EWAS of exposures</vt:lpstr>
      <vt:lpstr>Güiza et al. Effect of early parenteral nutrition during paediatric critical illness on DNA methylation as a potential mediator of impaired neurocognitive development: a pre-planned secondary analysis of the PEPaNIC international randomised controlled trial. Lancet Respir Med. 2020 Mar;8(3):288-303. </vt:lpstr>
      <vt:lpstr>EWAS of disease</vt:lpstr>
      <vt:lpstr>Chen et al. Association of a Reproducible Epigenetic Risk Profile for Schizophrenia With Brain Methylation and Function. JAMA Psychiatry. 2020 Feb 12. </vt:lpstr>
      <vt:lpstr>Aging</vt:lpstr>
      <vt:lpstr>Epigenetics</vt:lpstr>
      <vt:lpstr>Single-cell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2020-03-15T15:44:27Z</dcterms:created>
  <dcterms:modified xsi:type="dcterms:W3CDTF">2020-03-23T12:00:49Z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