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sldIdLst>
    <p:sldId id="259" r:id="rId5"/>
    <p:sldId id="257" r:id="rId6"/>
    <p:sldId id="260" r:id="rId7"/>
    <p:sldId id="262" r:id="rId8"/>
    <p:sldId id="266" r:id="rId9"/>
    <p:sldId id="263" r:id="rId10"/>
    <p:sldId id="267" r:id="rId11"/>
    <p:sldId id="261" r:id="rId12"/>
    <p:sldId id="265" r:id="rId13"/>
    <p:sldId id="264" r:id="rId14"/>
  </p:sldIdLst>
  <p:sldSz cx="12192000" cy="6858000"/>
  <p:notesSz cx="6858000" cy="17145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7A7A3F-3C8D-AB9C-86FF-A6642BD281BD}" v="20" dt="2020-04-06T15:09:16.335"/>
    <p1510:client id="{5A36ED22-C9B2-4EF2-8181-AA797371319D}" v="538" dt="2020-04-05T15:52:44.029"/>
    <p1510:client id="{DC0622A8-0441-1A25-B301-A5B35CBA93C3}" v="7054" dt="2020-04-06T00:13:17.9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snapToObjects="1">
      <p:cViewPr varScale="1">
        <p:scale>
          <a:sx n="66" d="100"/>
          <a:sy n="66" d="100"/>
        </p:scale>
        <p:origin x="0" y="0"/>
      </p:cViewPr>
      <p:guideLst/>
    </p:cSldViewPr>
  </p:slide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Suderman" userId="S::ms13525@bristol.ac.uk::2709995e-3ea8-4fb0-9b62-eb8034dec529" providerId="AD" clId="Web-{DC0622A8-0441-1A25-B301-A5B35CBA93C3}"/>
    <pc:docChg chg="addSld delSld modSld sldOrd">
      <pc:chgData name="Matthew Suderman" userId="S::ms13525@bristol.ac.uk::2709995e-3ea8-4fb0-9b62-eb8034dec529" providerId="AD" clId="Web-{DC0622A8-0441-1A25-B301-A5B35CBA93C3}" dt="2020-04-06T00:13:17.935" v="7022"/>
      <pc:docMkLst>
        <pc:docMk/>
      </pc:docMkLst>
      <pc:sldChg chg="addSp modSp add del mod setBg">
        <pc:chgData name="Matthew Suderman" userId="S::ms13525@bristol.ac.uk::2709995e-3ea8-4fb0-9b62-eb8034dec529" providerId="AD" clId="Web-{DC0622A8-0441-1A25-B301-A5B35CBA93C3}" dt="2020-04-05T21:28:58.474" v="405" actId="20577"/>
        <pc:sldMkLst>
          <pc:docMk/>
          <pc:sldMk cId="920931575" sldId="257"/>
        </pc:sldMkLst>
        <pc:spChg chg="mod">
          <ac:chgData name="Matthew Suderman" userId="S::ms13525@bristol.ac.uk::2709995e-3ea8-4fb0-9b62-eb8034dec529" providerId="AD" clId="Web-{DC0622A8-0441-1A25-B301-A5B35CBA93C3}" dt="2020-04-05T21:23:43.522" v="20"/>
          <ac:spMkLst>
            <pc:docMk/>
            <pc:sldMk cId="920931575" sldId="257"/>
            <ac:spMk id="2" creationId="{A051AE55-C412-4F97-B8BC-7897E1B8FE80}"/>
          </ac:spMkLst>
        </pc:spChg>
        <pc:spChg chg="mod">
          <ac:chgData name="Matthew Suderman" userId="S::ms13525@bristol.ac.uk::2709995e-3ea8-4fb0-9b62-eb8034dec529" providerId="AD" clId="Web-{DC0622A8-0441-1A25-B301-A5B35CBA93C3}" dt="2020-04-05T21:28:58.474" v="405" actId="20577"/>
          <ac:spMkLst>
            <pc:docMk/>
            <pc:sldMk cId="920931575" sldId="257"/>
            <ac:spMk id="3" creationId="{784E00D2-8947-4BC0-B376-A387D60BAC35}"/>
          </ac:spMkLst>
        </pc:spChg>
        <pc:spChg chg="mod ord">
          <ac:chgData name="Matthew Suderman" userId="S::ms13525@bristol.ac.uk::2709995e-3ea8-4fb0-9b62-eb8034dec529" providerId="AD" clId="Web-{DC0622A8-0441-1A25-B301-A5B35CBA93C3}" dt="2020-04-05T21:23:43.522" v="20"/>
          <ac:spMkLst>
            <pc:docMk/>
            <pc:sldMk cId="920931575" sldId="257"/>
            <ac:spMk id="4" creationId="{C6D6135E-B0E9-4A4D-A5E1-FC2244602EBB}"/>
          </ac:spMkLst>
        </pc:spChg>
        <pc:picChg chg="add mod modCrop">
          <ac:chgData name="Matthew Suderman" userId="S::ms13525@bristol.ac.uk::2709995e-3ea8-4fb0-9b62-eb8034dec529" providerId="AD" clId="Web-{DC0622A8-0441-1A25-B301-A5B35CBA93C3}" dt="2020-04-05T21:25:03.896" v="30" actId="1076"/>
          <ac:picMkLst>
            <pc:docMk/>
            <pc:sldMk cId="920931575" sldId="257"/>
            <ac:picMk id="5" creationId="{90D520F9-824E-4796-AA77-C12D70EC34D9}"/>
          </ac:picMkLst>
        </pc:picChg>
      </pc:sldChg>
      <pc:sldChg chg="modSp">
        <pc:chgData name="Matthew Suderman" userId="S::ms13525@bristol.ac.uk::2709995e-3ea8-4fb0-9b62-eb8034dec529" providerId="AD" clId="Web-{DC0622A8-0441-1A25-B301-A5B35CBA93C3}" dt="2020-04-06T00:13:17.935" v="7022"/>
        <pc:sldMkLst>
          <pc:docMk/>
          <pc:sldMk cId="3975880408" sldId="259"/>
        </pc:sldMkLst>
        <pc:graphicFrameChg chg="mod modGraphic">
          <ac:chgData name="Matthew Suderman" userId="S::ms13525@bristol.ac.uk::2709995e-3ea8-4fb0-9b62-eb8034dec529" providerId="AD" clId="Web-{DC0622A8-0441-1A25-B301-A5B35CBA93C3}" dt="2020-04-06T00:13:17.935" v="7022"/>
          <ac:graphicFrameMkLst>
            <pc:docMk/>
            <pc:sldMk cId="3975880408" sldId="259"/>
            <ac:graphicFrameMk id="5" creationId="{CEA37789-E764-494C-AC19-7DAFF4C6D7E8}"/>
          </ac:graphicFrameMkLst>
        </pc:graphicFrameChg>
      </pc:sldChg>
      <pc:sldChg chg="delSp modSp">
        <pc:chgData name="Matthew Suderman" userId="S::ms13525@bristol.ac.uk::2709995e-3ea8-4fb0-9b62-eb8034dec529" providerId="AD" clId="Web-{DC0622A8-0441-1A25-B301-A5B35CBA93C3}" dt="2020-04-05T21:55:27.840" v="1371" actId="20577"/>
        <pc:sldMkLst>
          <pc:docMk/>
          <pc:sldMk cId="2157960414" sldId="260"/>
        </pc:sldMkLst>
        <pc:spChg chg="mod">
          <ac:chgData name="Matthew Suderman" userId="S::ms13525@bristol.ac.uk::2709995e-3ea8-4fb0-9b62-eb8034dec529" providerId="AD" clId="Web-{DC0622A8-0441-1A25-B301-A5B35CBA93C3}" dt="2020-04-05T21:29:27.786" v="409" actId="20577"/>
          <ac:spMkLst>
            <pc:docMk/>
            <pc:sldMk cId="2157960414" sldId="260"/>
            <ac:spMk id="2" creationId="{A051AE55-C412-4F97-B8BC-7897E1B8FE80}"/>
          </ac:spMkLst>
        </pc:spChg>
        <pc:spChg chg="mod">
          <ac:chgData name="Matthew Suderman" userId="S::ms13525@bristol.ac.uk::2709995e-3ea8-4fb0-9b62-eb8034dec529" providerId="AD" clId="Web-{DC0622A8-0441-1A25-B301-A5B35CBA93C3}" dt="2020-04-05T21:55:27.840" v="1371" actId="20577"/>
          <ac:spMkLst>
            <pc:docMk/>
            <pc:sldMk cId="2157960414" sldId="260"/>
            <ac:spMk id="3" creationId="{784E00D2-8947-4BC0-B376-A387D60BAC35}"/>
          </ac:spMkLst>
        </pc:spChg>
        <pc:graphicFrameChg chg="mod modGraphic">
          <ac:chgData name="Matthew Suderman" userId="S::ms13525@bristol.ac.uk::2709995e-3ea8-4fb0-9b62-eb8034dec529" providerId="AD" clId="Web-{DC0622A8-0441-1A25-B301-A5B35CBA93C3}" dt="2020-04-05T21:53:54.387" v="1231" actId="1076"/>
          <ac:graphicFrameMkLst>
            <pc:docMk/>
            <pc:sldMk cId="2157960414" sldId="260"/>
            <ac:graphicFrameMk id="6" creationId="{A481777C-DDCA-448D-974A-218A670E9B8F}"/>
          </ac:graphicFrameMkLst>
        </pc:graphicFrameChg>
        <pc:picChg chg="mod">
          <ac:chgData name="Matthew Suderman" userId="S::ms13525@bristol.ac.uk::2709995e-3ea8-4fb0-9b62-eb8034dec529" providerId="AD" clId="Web-{DC0622A8-0441-1A25-B301-A5B35CBA93C3}" dt="2020-04-05T21:54:29.152" v="1244" actId="1076"/>
          <ac:picMkLst>
            <pc:docMk/>
            <pc:sldMk cId="2157960414" sldId="260"/>
            <ac:picMk id="7" creationId="{FD24E004-135A-4CBD-94A1-0E7B63C7F169}"/>
          </ac:picMkLst>
        </pc:picChg>
        <pc:picChg chg="del mod">
          <ac:chgData name="Matthew Suderman" userId="S::ms13525@bristol.ac.uk::2709995e-3ea8-4fb0-9b62-eb8034dec529" providerId="AD" clId="Web-{DC0622A8-0441-1A25-B301-A5B35CBA93C3}" dt="2020-04-05T21:53:14.543" v="1226"/>
          <ac:picMkLst>
            <pc:docMk/>
            <pc:sldMk cId="2157960414" sldId="260"/>
            <ac:picMk id="9" creationId="{6D288462-26F0-4607-BA74-1052174967FA}"/>
          </ac:picMkLst>
        </pc:picChg>
      </pc:sldChg>
      <pc:sldChg chg="modSp ord modNotes">
        <pc:chgData name="Matthew Suderman" userId="S::ms13525@bristol.ac.uk::2709995e-3ea8-4fb0-9b62-eb8034dec529" providerId="AD" clId="Web-{DC0622A8-0441-1A25-B301-A5B35CBA93C3}" dt="2020-04-06T00:12:08.413" v="6958"/>
        <pc:sldMkLst>
          <pc:docMk/>
          <pc:sldMk cId="2926560386" sldId="261"/>
        </pc:sldMkLst>
        <pc:spChg chg="mod">
          <ac:chgData name="Matthew Suderman" userId="S::ms13525@bristol.ac.uk::2709995e-3ea8-4fb0-9b62-eb8034dec529" providerId="AD" clId="Web-{DC0622A8-0441-1A25-B301-A5B35CBA93C3}" dt="2020-04-05T22:09:18.149" v="2458" actId="20577"/>
          <ac:spMkLst>
            <pc:docMk/>
            <pc:sldMk cId="2926560386" sldId="261"/>
            <ac:spMk id="3" creationId="{784E00D2-8947-4BC0-B376-A387D60BAC35}"/>
          </ac:spMkLst>
        </pc:spChg>
        <pc:spChg chg="mod">
          <ac:chgData name="Matthew Suderman" userId="S::ms13525@bristol.ac.uk::2709995e-3ea8-4fb0-9b62-eb8034dec529" providerId="AD" clId="Web-{DC0622A8-0441-1A25-B301-A5B35CBA93C3}" dt="2020-04-05T21:56:12.434" v="1399" actId="20577"/>
          <ac:spMkLst>
            <pc:docMk/>
            <pc:sldMk cId="2926560386" sldId="261"/>
            <ac:spMk id="4" creationId="{C6D6135E-B0E9-4A4D-A5E1-FC2244602EBB}"/>
          </ac:spMkLst>
        </pc:spChg>
      </pc:sldChg>
      <pc:sldChg chg="modSp">
        <pc:chgData name="Matthew Suderman" userId="S::ms13525@bristol.ac.uk::2709995e-3ea8-4fb0-9b62-eb8034dec529" providerId="AD" clId="Web-{DC0622A8-0441-1A25-B301-A5B35CBA93C3}" dt="2020-04-05T23:35:20.509" v="4790" actId="20577"/>
        <pc:sldMkLst>
          <pc:docMk/>
          <pc:sldMk cId="354744584" sldId="262"/>
        </pc:sldMkLst>
        <pc:spChg chg="mod">
          <ac:chgData name="Matthew Suderman" userId="S::ms13525@bristol.ac.uk::2709995e-3ea8-4fb0-9b62-eb8034dec529" providerId="AD" clId="Web-{DC0622A8-0441-1A25-B301-A5B35CBA93C3}" dt="2020-04-05T23:35:20.509" v="4790" actId="20577"/>
          <ac:spMkLst>
            <pc:docMk/>
            <pc:sldMk cId="354744584" sldId="262"/>
            <ac:spMk id="3" creationId="{784E00D2-8947-4BC0-B376-A387D60BAC35}"/>
          </ac:spMkLst>
        </pc:spChg>
      </pc:sldChg>
      <pc:sldChg chg="modSp add del ord modNotes">
        <pc:chgData name="Matthew Suderman" userId="S::ms13525@bristol.ac.uk::2709995e-3ea8-4fb0-9b62-eb8034dec529" providerId="AD" clId="Web-{DC0622A8-0441-1A25-B301-A5B35CBA93C3}" dt="2020-04-06T00:12:17.961" v="6959"/>
        <pc:sldMkLst>
          <pc:docMk/>
          <pc:sldMk cId="1253277243" sldId="263"/>
        </pc:sldMkLst>
        <pc:spChg chg="mod">
          <ac:chgData name="Matthew Suderman" userId="S::ms13525@bristol.ac.uk::2709995e-3ea8-4fb0-9b62-eb8034dec529" providerId="AD" clId="Web-{DC0622A8-0441-1A25-B301-A5B35CBA93C3}" dt="2020-04-05T22:16:31.929" v="3115" actId="20577"/>
          <ac:spMkLst>
            <pc:docMk/>
            <pc:sldMk cId="1253277243" sldId="263"/>
            <ac:spMk id="3" creationId="{784E00D2-8947-4BC0-B376-A387D60BAC35}"/>
          </ac:spMkLst>
        </pc:spChg>
        <pc:spChg chg="mod">
          <ac:chgData name="Matthew Suderman" userId="S::ms13525@bristol.ac.uk::2709995e-3ea8-4fb0-9b62-eb8034dec529" providerId="AD" clId="Web-{DC0622A8-0441-1A25-B301-A5B35CBA93C3}" dt="2020-04-05T22:16:45.272" v="3144" actId="20577"/>
          <ac:spMkLst>
            <pc:docMk/>
            <pc:sldMk cId="1253277243" sldId="263"/>
            <ac:spMk id="4" creationId="{C6D6135E-B0E9-4A4D-A5E1-FC2244602EBB}"/>
          </ac:spMkLst>
        </pc:spChg>
      </pc:sldChg>
      <pc:sldChg chg="modSp modNotes">
        <pc:chgData name="Matthew Suderman" userId="S::ms13525@bristol.ac.uk::2709995e-3ea8-4fb0-9b62-eb8034dec529" providerId="AD" clId="Web-{DC0622A8-0441-1A25-B301-A5B35CBA93C3}" dt="2020-04-06T00:11:47.395" v="6954" actId="20577"/>
        <pc:sldMkLst>
          <pc:docMk/>
          <pc:sldMk cId="2183712877" sldId="264"/>
        </pc:sldMkLst>
        <pc:spChg chg="mod">
          <ac:chgData name="Matthew Suderman" userId="S::ms13525@bristol.ac.uk::2709995e-3ea8-4fb0-9b62-eb8034dec529" providerId="AD" clId="Web-{DC0622A8-0441-1A25-B301-A5B35CBA93C3}" dt="2020-04-06T00:11:47.395" v="6954" actId="20577"/>
          <ac:spMkLst>
            <pc:docMk/>
            <pc:sldMk cId="2183712877" sldId="264"/>
            <ac:spMk id="3" creationId="{784E00D2-8947-4BC0-B376-A387D60BAC35}"/>
          </ac:spMkLst>
        </pc:spChg>
        <pc:spChg chg="mod">
          <ac:chgData name="Matthew Suderman" userId="S::ms13525@bristol.ac.uk::2709995e-3ea8-4fb0-9b62-eb8034dec529" providerId="AD" clId="Web-{DC0622A8-0441-1A25-B301-A5B35CBA93C3}" dt="2020-04-06T00:07:10.103" v="6430" actId="20577"/>
          <ac:spMkLst>
            <pc:docMk/>
            <pc:sldMk cId="2183712877" sldId="264"/>
            <ac:spMk id="4" creationId="{C6D6135E-B0E9-4A4D-A5E1-FC2244602EBB}"/>
          </ac:spMkLst>
        </pc:spChg>
      </pc:sldChg>
      <pc:sldChg chg="modSp modNotes">
        <pc:chgData name="Matthew Suderman" userId="S::ms13525@bristol.ac.uk::2709995e-3ea8-4fb0-9b62-eb8034dec529" providerId="AD" clId="Web-{DC0622A8-0441-1A25-B301-A5B35CBA93C3}" dt="2020-04-06T00:06:03.753" v="6422" actId="20577"/>
        <pc:sldMkLst>
          <pc:docMk/>
          <pc:sldMk cId="3526058364" sldId="265"/>
        </pc:sldMkLst>
        <pc:spChg chg="mod">
          <ac:chgData name="Matthew Suderman" userId="S::ms13525@bristol.ac.uk::2709995e-3ea8-4fb0-9b62-eb8034dec529" providerId="AD" clId="Web-{DC0622A8-0441-1A25-B301-A5B35CBA93C3}" dt="2020-04-06T00:05:57.846" v="6411" actId="20577"/>
          <ac:spMkLst>
            <pc:docMk/>
            <pc:sldMk cId="3526058364" sldId="265"/>
            <ac:spMk id="3" creationId="{784E00D2-8947-4BC0-B376-A387D60BAC35}"/>
          </ac:spMkLst>
        </pc:spChg>
        <pc:spChg chg="mod">
          <ac:chgData name="Matthew Suderman" userId="S::ms13525@bristol.ac.uk::2709995e-3ea8-4fb0-9b62-eb8034dec529" providerId="AD" clId="Web-{DC0622A8-0441-1A25-B301-A5B35CBA93C3}" dt="2020-04-06T00:06:03.753" v="6422" actId="20577"/>
          <ac:spMkLst>
            <pc:docMk/>
            <pc:sldMk cId="3526058364" sldId="265"/>
            <ac:spMk id="4" creationId="{C6D6135E-B0E9-4A4D-A5E1-FC2244602EBB}"/>
          </ac:spMkLst>
        </pc:spChg>
      </pc:sldChg>
      <pc:sldChg chg="modSp ord modNotes">
        <pc:chgData name="Matthew Suderman" userId="S::ms13525@bristol.ac.uk::2709995e-3ea8-4fb0-9b62-eb8034dec529" providerId="AD" clId="Web-{DC0622A8-0441-1A25-B301-A5B35CBA93C3}" dt="2020-04-06T00:11:57.506" v="6957"/>
        <pc:sldMkLst>
          <pc:docMk/>
          <pc:sldMk cId="902481263" sldId="266"/>
        </pc:sldMkLst>
        <pc:spChg chg="mod">
          <ac:chgData name="Matthew Suderman" userId="S::ms13525@bristol.ac.uk::2709995e-3ea8-4fb0-9b62-eb8034dec529" providerId="AD" clId="Web-{DC0622A8-0441-1A25-B301-A5B35CBA93C3}" dt="2020-04-05T23:55:50.989" v="5742" actId="20577"/>
          <ac:spMkLst>
            <pc:docMk/>
            <pc:sldMk cId="902481263" sldId="266"/>
            <ac:spMk id="3" creationId="{784E00D2-8947-4BC0-B376-A387D60BAC35}"/>
          </ac:spMkLst>
        </pc:spChg>
      </pc:sldChg>
      <pc:sldChg chg="modSp modNotes">
        <pc:chgData name="Matthew Suderman" userId="S::ms13525@bristol.ac.uk::2709995e-3ea8-4fb0-9b62-eb8034dec529" providerId="AD" clId="Web-{DC0622A8-0441-1A25-B301-A5B35CBA93C3}" dt="2020-04-05T23:51:53.544" v="5385" actId="20577"/>
        <pc:sldMkLst>
          <pc:docMk/>
          <pc:sldMk cId="3818300349" sldId="267"/>
        </pc:sldMkLst>
        <pc:spChg chg="mod">
          <ac:chgData name="Matthew Suderman" userId="S::ms13525@bristol.ac.uk::2709995e-3ea8-4fb0-9b62-eb8034dec529" providerId="AD" clId="Web-{DC0622A8-0441-1A25-B301-A5B35CBA93C3}" dt="2020-04-05T23:48:39.478" v="5381" actId="20577"/>
          <ac:spMkLst>
            <pc:docMk/>
            <pc:sldMk cId="3818300349" sldId="267"/>
            <ac:spMk id="3" creationId="{784E00D2-8947-4BC0-B376-A387D60BAC35}"/>
          </ac:spMkLst>
        </pc:spChg>
        <pc:spChg chg="mod">
          <ac:chgData name="Matthew Suderman" userId="S::ms13525@bristol.ac.uk::2709995e-3ea8-4fb0-9b62-eb8034dec529" providerId="AD" clId="Web-{DC0622A8-0441-1A25-B301-A5B35CBA93C3}" dt="2020-04-05T23:51:53.544" v="5385" actId="20577"/>
          <ac:spMkLst>
            <pc:docMk/>
            <pc:sldMk cId="3818300349" sldId="267"/>
            <ac:spMk id="4" creationId="{C6D6135E-B0E9-4A4D-A5E1-FC2244602EBB}"/>
          </ac:spMkLst>
        </pc:spChg>
      </pc:sldChg>
    </pc:docChg>
  </pc:docChgLst>
  <pc:docChgLst>
    <pc:chgData name="Matthew Suderman" userId="S::ms13525@bristol.ac.uk::2709995e-3ea8-4fb0-9b62-eb8034dec529" providerId="AD" clId="Web-{537A7A3F-3C8D-AB9C-86FF-A6642BD281BD}"/>
    <pc:docChg chg="modSld">
      <pc:chgData name="Matthew Suderman" userId="S::ms13525@bristol.ac.uk::2709995e-3ea8-4fb0-9b62-eb8034dec529" providerId="AD" clId="Web-{537A7A3F-3C8D-AB9C-86FF-A6642BD281BD}" dt="2020-04-06T15:09:15.445" v="18" actId="20577"/>
      <pc:docMkLst>
        <pc:docMk/>
      </pc:docMkLst>
      <pc:sldChg chg="modSp">
        <pc:chgData name="Matthew Suderman" userId="S::ms13525@bristol.ac.uk::2709995e-3ea8-4fb0-9b62-eb8034dec529" providerId="AD" clId="Web-{537A7A3F-3C8D-AB9C-86FF-A6642BD281BD}" dt="2020-04-06T15:09:15.413" v="17" actId="20577"/>
        <pc:sldMkLst>
          <pc:docMk/>
          <pc:sldMk cId="354744584" sldId="262"/>
        </pc:sldMkLst>
        <pc:spChg chg="mod">
          <ac:chgData name="Matthew Suderman" userId="S::ms13525@bristol.ac.uk::2709995e-3ea8-4fb0-9b62-eb8034dec529" providerId="AD" clId="Web-{537A7A3F-3C8D-AB9C-86FF-A6642BD281BD}" dt="2020-04-06T15:09:15.413" v="17" actId="20577"/>
          <ac:spMkLst>
            <pc:docMk/>
            <pc:sldMk cId="354744584" sldId="262"/>
            <ac:spMk id="4" creationId="{C6D6135E-B0E9-4A4D-A5E1-FC2244602EBB}"/>
          </ac:spMkLst>
        </pc:spChg>
      </pc:sldChg>
    </pc:docChg>
  </pc:docChgLst>
  <pc:docChgLst>
    <pc:chgData name="Matthew Suderman" userId="S::ms13525@bristol.ac.uk::2709995e-3ea8-4fb0-9b62-eb8034dec529" providerId="AD" clId="Web-{5A36ED22-C9B2-4EF2-8181-AA797371319D}"/>
    <pc:docChg chg="addSld delSld modSld">
      <pc:chgData name="Matthew Suderman" userId="S::ms13525@bristol.ac.uk::2709995e-3ea8-4fb0-9b62-eb8034dec529" providerId="AD" clId="Web-{5A36ED22-C9B2-4EF2-8181-AA797371319D}" dt="2020-04-05T15:52:39.263" v="525"/>
      <pc:docMkLst>
        <pc:docMk/>
      </pc:docMkLst>
      <pc:sldChg chg="del">
        <pc:chgData name="Matthew Suderman" userId="S::ms13525@bristol.ac.uk::2709995e-3ea8-4fb0-9b62-eb8034dec529" providerId="AD" clId="Web-{5A36ED22-C9B2-4EF2-8181-AA797371319D}" dt="2020-04-05T15:20:24.872" v="3"/>
        <pc:sldMkLst>
          <pc:docMk/>
          <pc:sldMk cId="109857222" sldId="256"/>
        </pc:sldMkLst>
      </pc:sldChg>
      <pc:sldChg chg="modSp add modNotes">
        <pc:chgData name="Matthew Suderman" userId="S::ms13525@bristol.ac.uk::2709995e-3ea8-4fb0-9b62-eb8034dec529" providerId="AD" clId="Web-{5A36ED22-C9B2-4EF2-8181-AA797371319D}" dt="2020-04-05T15:44:42.998" v="493" actId="20577"/>
        <pc:sldMkLst>
          <pc:docMk/>
          <pc:sldMk cId="920931575" sldId="257"/>
        </pc:sldMkLst>
        <pc:spChg chg="mod">
          <ac:chgData name="Matthew Suderman" userId="S::ms13525@bristol.ac.uk::2709995e-3ea8-4fb0-9b62-eb8034dec529" providerId="AD" clId="Web-{5A36ED22-C9B2-4EF2-8181-AA797371319D}" dt="2020-04-05T15:35:18.295" v="128" actId="14100"/>
          <ac:spMkLst>
            <pc:docMk/>
            <pc:sldMk cId="920931575" sldId="257"/>
            <ac:spMk id="2" creationId="{A051AE55-C412-4F97-B8BC-7897E1B8FE80}"/>
          </ac:spMkLst>
        </pc:spChg>
        <pc:spChg chg="mod">
          <ac:chgData name="Matthew Suderman" userId="S::ms13525@bristol.ac.uk::2709995e-3ea8-4fb0-9b62-eb8034dec529" providerId="AD" clId="Web-{5A36ED22-C9B2-4EF2-8181-AA797371319D}" dt="2020-04-05T15:44:42.998" v="493" actId="20577"/>
          <ac:spMkLst>
            <pc:docMk/>
            <pc:sldMk cId="920931575" sldId="257"/>
            <ac:spMk id="3" creationId="{784E00D2-8947-4BC0-B376-A387D60BAC35}"/>
          </ac:spMkLst>
        </pc:spChg>
      </pc:sldChg>
      <pc:sldChg chg="add del">
        <pc:chgData name="Matthew Suderman" userId="S::ms13525@bristol.ac.uk::2709995e-3ea8-4fb0-9b62-eb8034dec529" providerId="AD" clId="Web-{5A36ED22-C9B2-4EF2-8181-AA797371319D}" dt="2020-04-05T15:21:04.903" v="52"/>
        <pc:sldMkLst>
          <pc:docMk/>
          <pc:sldMk cId="2453129306" sldId="258"/>
        </pc:sldMkLst>
      </pc:sldChg>
      <pc:sldChg chg="modSp add">
        <pc:chgData name="Matthew Suderman" userId="S::ms13525@bristol.ac.uk::2709995e-3ea8-4fb0-9b62-eb8034dec529" providerId="AD" clId="Web-{5A36ED22-C9B2-4EF2-8181-AA797371319D}" dt="2020-04-05T15:21:40.372" v="66"/>
        <pc:sldMkLst>
          <pc:docMk/>
          <pc:sldMk cId="3975880408" sldId="259"/>
        </pc:sldMkLst>
        <pc:spChg chg="mod">
          <ac:chgData name="Matthew Suderman" userId="S::ms13525@bristol.ac.uk::2709995e-3ea8-4fb0-9b62-eb8034dec529" providerId="AD" clId="Web-{5A36ED22-C9B2-4EF2-8181-AA797371319D}" dt="2020-04-05T15:20:40.200" v="48" actId="20577"/>
          <ac:spMkLst>
            <pc:docMk/>
            <pc:sldMk cId="3975880408" sldId="259"/>
            <ac:spMk id="2" creationId="{00000000-0000-0000-0000-000000000000}"/>
          </ac:spMkLst>
        </pc:spChg>
        <pc:graphicFrameChg chg="mod modGraphic">
          <ac:chgData name="Matthew Suderman" userId="S::ms13525@bristol.ac.uk::2709995e-3ea8-4fb0-9b62-eb8034dec529" providerId="AD" clId="Web-{5A36ED22-C9B2-4EF2-8181-AA797371319D}" dt="2020-04-05T15:21:40.372" v="66"/>
          <ac:graphicFrameMkLst>
            <pc:docMk/>
            <pc:sldMk cId="3975880408" sldId="259"/>
            <ac:graphicFrameMk id="5" creationId="{CEA37789-E764-494C-AC19-7DAFF4C6D7E8}"/>
          </ac:graphicFrameMkLst>
        </pc:graphicFrameChg>
      </pc:sldChg>
      <pc:sldChg chg="add del replId">
        <pc:chgData name="Matthew Suderman" userId="S::ms13525@bristol.ac.uk::2709995e-3ea8-4fb0-9b62-eb8034dec529" providerId="AD" clId="Web-{5A36ED22-C9B2-4EF2-8181-AA797371319D}" dt="2020-04-05T15:26:07.403" v="79"/>
        <pc:sldMkLst>
          <pc:docMk/>
          <pc:sldMk cId="1193204991" sldId="260"/>
        </pc:sldMkLst>
      </pc:sldChg>
      <pc:sldChg chg="addSp modSp add replId modNotes">
        <pc:chgData name="Matthew Suderman" userId="S::ms13525@bristol.ac.uk::2709995e-3ea8-4fb0-9b62-eb8034dec529" providerId="AD" clId="Web-{5A36ED22-C9B2-4EF2-8181-AA797371319D}" dt="2020-04-05T15:52:39.263" v="525"/>
        <pc:sldMkLst>
          <pc:docMk/>
          <pc:sldMk cId="2157960414" sldId="260"/>
        </pc:sldMkLst>
        <pc:spChg chg="mod">
          <ac:chgData name="Matthew Suderman" userId="S::ms13525@bristol.ac.uk::2709995e-3ea8-4fb0-9b62-eb8034dec529" providerId="AD" clId="Web-{5A36ED22-C9B2-4EF2-8181-AA797371319D}" dt="2020-04-05T15:38:15.342" v="176" actId="20577"/>
          <ac:spMkLst>
            <pc:docMk/>
            <pc:sldMk cId="2157960414" sldId="260"/>
            <ac:spMk id="2" creationId="{A051AE55-C412-4F97-B8BC-7897E1B8FE80}"/>
          </ac:spMkLst>
        </pc:spChg>
        <pc:spChg chg="mod">
          <ac:chgData name="Matthew Suderman" userId="S::ms13525@bristol.ac.uk::2709995e-3ea8-4fb0-9b62-eb8034dec529" providerId="AD" clId="Web-{5A36ED22-C9B2-4EF2-8181-AA797371319D}" dt="2020-04-05T15:50:22.217" v="520" actId="20577"/>
          <ac:spMkLst>
            <pc:docMk/>
            <pc:sldMk cId="2157960414" sldId="260"/>
            <ac:spMk id="3" creationId="{784E00D2-8947-4BC0-B376-A387D60BAC35}"/>
          </ac:spMkLst>
        </pc:spChg>
        <pc:graphicFrameChg chg="add mod">
          <ac:chgData name="Matthew Suderman" userId="S::ms13525@bristol.ac.uk::2709995e-3ea8-4fb0-9b62-eb8034dec529" providerId="AD" clId="Web-{5A36ED22-C9B2-4EF2-8181-AA797371319D}" dt="2020-04-05T15:51:10.576" v="522"/>
          <ac:graphicFrameMkLst>
            <pc:docMk/>
            <pc:sldMk cId="2157960414" sldId="260"/>
            <ac:graphicFrameMk id="6" creationId="{A481777C-DDCA-448D-974A-218A670E9B8F}"/>
          </ac:graphicFrameMkLst>
        </pc:graphicFrameChg>
        <pc:picChg chg="add mod">
          <ac:chgData name="Matthew Suderman" userId="S::ms13525@bristol.ac.uk::2709995e-3ea8-4fb0-9b62-eb8034dec529" providerId="AD" clId="Web-{5A36ED22-C9B2-4EF2-8181-AA797371319D}" dt="2020-04-05T15:52:09.373" v="524" actId="1076"/>
          <ac:picMkLst>
            <pc:docMk/>
            <pc:sldMk cId="2157960414" sldId="260"/>
            <ac:picMk id="7" creationId="{FD24E004-135A-4CBD-94A1-0E7B63C7F169}"/>
          </ac:picMkLst>
        </pc:picChg>
        <pc:picChg chg="add mod">
          <ac:chgData name="Matthew Suderman" userId="S::ms13525@bristol.ac.uk::2709995e-3ea8-4fb0-9b62-eb8034dec529" providerId="AD" clId="Web-{5A36ED22-C9B2-4EF2-8181-AA797371319D}" dt="2020-04-05T15:52:39.263" v="525"/>
          <ac:picMkLst>
            <pc:docMk/>
            <pc:sldMk cId="2157960414" sldId="260"/>
            <ac:picMk id="9" creationId="{6D288462-26F0-4607-BA74-1052174967FA}"/>
          </ac:picMkLst>
        </pc:picChg>
      </pc:sldChg>
      <pc:sldChg chg="modSp add replId">
        <pc:chgData name="Matthew Suderman" userId="S::ms13525@bristol.ac.uk::2709995e-3ea8-4fb0-9b62-eb8034dec529" providerId="AD" clId="Web-{5A36ED22-C9B2-4EF2-8181-AA797371319D}" dt="2020-04-05T15:35:40.951" v="132" actId="14100"/>
        <pc:sldMkLst>
          <pc:docMk/>
          <pc:sldMk cId="2926560386" sldId="261"/>
        </pc:sldMkLst>
        <pc:spChg chg="mod">
          <ac:chgData name="Matthew Suderman" userId="S::ms13525@bristol.ac.uk::2709995e-3ea8-4fb0-9b62-eb8034dec529" providerId="AD" clId="Web-{5A36ED22-C9B2-4EF2-8181-AA797371319D}" dt="2020-04-05T15:35:13.342" v="127" actId="14100"/>
          <ac:spMkLst>
            <pc:docMk/>
            <pc:sldMk cId="2926560386" sldId="261"/>
            <ac:spMk id="2" creationId="{A051AE55-C412-4F97-B8BC-7897E1B8FE80}"/>
          </ac:spMkLst>
        </pc:spChg>
        <pc:spChg chg="mod">
          <ac:chgData name="Matthew Suderman" userId="S::ms13525@bristol.ac.uk::2709995e-3ea8-4fb0-9b62-eb8034dec529" providerId="AD" clId="Web-{5A36ED22-C9B2-4EF2-8181-AA797371319D}" dt="2020-04-05T15:35:40.951" v="132" actId="14100"/>
          <ac:spMkLst>
            <pc:docMk/>
            <pc:sldMk cId="2926560386" sldId="261"/>
            <ac:spMk id="3" creationId="{784E00D2-8947-4BC0-B376-A387D60BAC35}"/>
          </ac:spMkLst>
        </pc:spChg>
      </pc:sldChg>
      <pc:sldChg chg="add del replId">
        <pc:chgData name="Matthew Suderman" userId="S::ms13525@bristol.ac.uk::2709995e-3ea8-4fb0-9b62-eb8034dec529" providerId="AD" clId="Web-{5A36ED22-C9B2-4EF2-8181-AA797371319D}" dt="2020-04-05T15:26:09.669" v="80"/>
        <pc:sldMkLst>
          <pc:docMk/>
          <pc:sldMk cId="3526062683" sldId="261"/>
        </pc:sldMkLst>
      </pc:sldChg>
      <pc:sldChg chg="modSp add replId">
        <pc:chgData name="Matthew Suderman" userId="S::ms13525@bristol.ac.uk::2709995e-3ea8-4fb0-9b62-eb8034dec529" providerId="AD" clId="Web-{5A36ED22-C9B2-4EF2-8181-AA797371319D}" dt="2020-04-05T15:36:39.498" v="150" actId="14100"/>
        <pc:sldMkLst>
          <pc:docMk/>
          <pc:sldMk cId="354744584" sldId="262"/>
        </pc:sldMkLst>
        <pc:spChg chg="mod">
          <ac:chgData name="Matthew Suderman" userId="S::ms13525@bristol.ac.uk::2709995e-3ea8-4fb0-9b62-eb8034dec529" providerId="AD" clId="Web-{5A36ED22-C9B2-4EF2-8181-AA797371319D}" dt="2020-04-05T15:36:22.139" v="147" actId="20577"/>
          <ac:spMkLst>
            <pc:docMk/>
            <pc:sldMk cId="354744584" sldId="262"/>
            <ac:spMk id="2" creationId="{A051AE55-C412-4F97-B8BC-7897E1B8FE80}"/>
          </ac:spMkLst>
        </pc:spChg>
        <pc:spChg chg="mod">
          <ac:chgData name="Matthew Suderman" userId="S::ms13525@bristol.ac.uk::2709995e-3ea8-4fb0-9b62-eb8034dec529" providerId="AD" clId="Web-{5A36ED22-C9B2-4EF2-8181-AA797371319D}" dt="2020-04-05T15:36:39.498" v="150" actId="14100"/>
          <ac:spMkLst>
            <pc:docMk/>
            <pc:sldMk cId="354744584" sldId="262"/>
            <ac:spMk id="3" creationId="{784E00D2-8947-4BC0-B376-A387D60BAC35}"/>
          </ac:spMkLst>
        </pc:spChg>
      </pc:sldChg>
      <pc:sldChg chg="modSp add replId">
        <pc:chgData name="Matthew Suderman" userId="S::ms13525@bristol.ac.uk::2709995e-3ea8-4fb0-9b62-eb8034dec529" providerId="AD" clId="Web-{5A36ED22-C9B2-4EF2-8181-AA797371319D}" dt="2020-04-05T15:36:34.310" v="149" actId="14100"/>
        <pc:sldMkLst>
          <pc:docMk/>
          <pc:sldMk cId="1253277243" sldId="263"/>
        </pc:sldMkLst>
        <pc:spChg chg="mod">
          <ac:chgData name="Matthew Suderman" userId="S::ms13525@bristol.ac.uk::2709995e-3ea8-4fb0-9b62-eb8034dec529" providerId="AD" clId="Web-{5A36ED22-C9B2-4EF2-8181-AA797371319D}" dt="2020-04-05T15:36:27.139" v="148" actId="20577"/>
          <ac:spMkLst>
            <pc:docMk/>
            <pc:sldMk cId="1253277243" sldId="263"/>
            <ac:spMk id="2" creationId="{A051AE55-C412-4F97-B8BC-7897E1B8FE80}"/>
          </ac:spMkLst>
        </pc:spChg>
        <pc:spChg chg="mod">
          <ac:chgData name="Matthew Suderman" userId="S::ms13525@bristol.ac.uk::2709995e-3ea8-4fb0-9b62-eb8034dec529" providerId="AD" clId="Web-{5A36ED22-C9B2-4EF2-8181-AA797371319D}" dt="2020-04-05T15:36:34.310" v="149" actId="14100"/>
          <ac:spMkLst>
            <pc:docMk/>
            <pc:sldMk cId="1253277243" sldId="263"/>
            <ac:spMk id="3" creationId="{784E00D2-8947-4BC0-B376-A387D60BAC35}"/>
          </ac:spMkLst>
        </pc:spChg>
      </pc:sldChg>
      <pc:sldChg chg="modSp add replId">
        <pc:chgData name="Matthew Suderman" userId="S::ms13525@bristol.ac.uk::2709995e-3ea8-4fb0-9b62-eb8034dec529" providerId="AD" clId="Web-{5A36ED22-C9B2-4EF2-8181-AA797371319D}" dt="2020-04-05T15:38:02.310" v="175" actId="14100"/>
        <pc:sldMkLst>
          <pc:docMk/>
          <pc:sldMk cId="2183712877" sldId="264"/>
        </pc:sldMkLst>
        <pc:spChg chg="mod">
          <ac:chgData name="Matthew Suderman" userId="S::ms13525@bristol.ac.uk::2709995e-3ea8-4fb0-9b62-eb8034dec529" providerId="AD" clId="Web-{5A36ED22-C9B2-4EF2-8181-AA797371319D}" dt="2020-04-05T15:37:58.185" v="174" actId="14100"/>
          <ac:spMkLst>
            <pc:docMk/>
            <pc:sldMk cId="2183712877" sldId="264"/>
            <ac:spMk id="2" creationId="{A051AE55-C412-4F97-B8BC-7897E1B8FE80}"/>
          </ac:spMkLst>
        </pc:spChg>
        <pc:spChg chg="mod">
          <ac:chgData name="Matthew Suderman" userId="S::ms13525@bristol.ac.uk::2709995e-3ea8-4fb0-9b62-eb8034dec529" providerId="AD" clId="Web-{5A36ED22-C9B2-4EF2-8181-AA797371319D}" dt="2020-04-05T15:38:02.310" v="175" actId="14100"/>
          <ac:spMkLst>
            <pc:docMk/>
            <pc:sldMk cId="2183712877" sldId="264"/>
            <ac:spMk id="3" creationId="{784E00D2-8947-4BC0-B376-A387D60BAC35}"/>
          </ac:spMkLst>
        </pc:spChg>
      </pc:sldChg>
      <pc:sldChg chg="modSp add replId">
        <pc:chgData name="Matthew Suderman" userId="S::ms13525@bristol.ac.uk::2709995e-3ea8-4fb0-9b62-eb8034dec529" providerId="AD" clId="Web-{5A36ED22-C9B2-4EF2-8181-AA797371319D}" dt="2020-04-05T15:37:37.373" v="171" actId="20577"/>
        <pc:sldMkLst>
          <pc:docMk/>
          <pc:sldMk cId="3526058364" sldId="265"/>
        </pc:sldMkLst>
        <pc:spChg chg="mod">
          <ac:chgData name="Matthew Suderman" userId="S::ms13525@bristol.ac.uk::2709995e-3ea8-4fb0-9b62-eb8034dec529" providerId="AD" clId="Web-{5A36ED22-C9B2-4EF2-8181-AA797371319D}" dt="2020-04-05T15:37:37.373" v="171" actId="20577"/>
          <ac:spMkLst>
            <pc:docMk/>
            <pc:sldMk cId="3526058364" sldId="265"/>
            <ac:spMk id="2" creationId="{A051AE55-C412-4F97-B8BC-7897E1B8FE80}"/>
          </ac:spMkLst>
        </pc:spChg>
      </pc:sldChg>
      <pc:sldChg chg="modSp add replId">
        <pc:chgData name="Matthew Suderman" userId="S::ms13525@bristol.ac.uk::2709995e-3ea8-4fb0-9b62-eb8034dec529" providerId="AD" clId="Web-{5A36ED22-C9B2-4EF2-8181-AA797371319D}" dt="2020-04-05T15:37:19.389" v="163" actId="20577"/>
        <pc:sldMkLst>
          <pc:docMk/>
          <pc:sldMk cId="902481263" sldId="266"/>
        </pc:sldMkLst>
        <pc:spChg chg="mod">
          <ac:chgData name="Matthew Suderman" userId="S::ms13525@bristol.ac.uk::2709995e-3ea8-4fb0-9b62-eb8034dec529" providerId="AD" clId="Web-{5A36ED22-C9B2-4EF2-8181-AA797371319D}" dt="2020-04-05T15:37:19.389" v="163" actId="20577"/>
          <ac:spMkLst>
            <pc:docMk/>
            <pc:sldMk cId="902481263" sldId="266"/>
            <ac:spMk id="2" creationId="{A051AE55-C412-4F97-B8BC-7897E1B8FE80}"/>
          </ac:spMkLst>
        </pc:spChg>
      </pc:sldChg>
      <pc:sldChg chg="modSp add replId">
        <pc:chgData name="Matthew Suderman" userId="S::ms13525@bristol.ac.uk::2709995e-3ea8-4fb0-9b62-eb8034dec529" providerId="AD" clId="Web-{5A36ED22-C9B2-4EF2-8181-AA797371319D}" dt="2020-04-05T15:37:02.764" v="157" actId="20577"/>
        <pc:sldMkLst>
          <pc:docMk/>
          <pc:sldMk cId="3818300349" sldId="267"/>
        </pc:sldMkLst>
        <pc:spChg chg="mod">
          <ac:chgData name="Matthew Suderman" userId="S::ms13525@bristol.ac.uk::2709995e-3ea8-4fb0-9b62-eb8034dec529" providerId="AD" clId="Web-{5A36ED22-C9B2-4EF2-8181-AA797371319D}" dt="2020-04-05T15:37:02.764" v="157" actId="20577"/>
          <ac:spMkLst>
            <pc:docMk/>
            <pc:sldMk cId="3818300349" sldId="267"/>
            <ac:spMk id="2" creationId="{A051AE55-C412-4F97-B8BC-7897E1B8FE8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372B4-085F-43DD-ADA4-90A18E8D4D56}" type="datetimeFigureOut">
              <a:rPr lang="en-GB"/>
              <a:t>06/04/2020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8335E5-633E-447D-850F-E94F153CCFA9}" type="slidenum">
              <a:rPr lang="en-GB"/>
              <a:t>‹#›</a:t>
            </a:fld>
            <a:endParaRPr lang="en-GB"/>
          </a:p>
        </p:txBody>
      </p:sp>
    </p:spTree>
    <p:extLst>
      <p:ext uri="{BB962C8B-B14F-4D97-AF65-F5344CB8AC3E}">
        <p14:creationId xmlns:p14="http://schemas.microsoft.com/office/powerpoint/2010/main" val="2209950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nature.com/articles/s41588-020-0595-4#ref-CR1" TargetMode="External"/><Relationship Id="rId7" Type="http://schemas.openxmlformats.org/officeDocument/2006/relationships/hyperlink" Target="https://www.nature.com/articles/s41588-020-0595-4#ref-CR5"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www.nature.com/articles/s41588-020-0595-4#ref-CR4" TargetMode="External"/><Relationship Id="rId5" Type="http://schemas.openxmlformats.org/officeDocument/2006/relationships/hyperlink" Target="https://www.nature.com/articles/s41588-020-0595-4#ref-CR3" TargetMode="External"/><Relationship Id="rId4" Type="http://schemas.openxmlformats.org/officeDocument/2006/relationships/hyperlink" Target="https://www.nature.com/articles/s41588-020-0595-4#ref-CR2"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1020 elderly individuals using the Illumina EPIC array and independent validation in 359 elderly males using the Illumina 450 k array. Plasma </a:t>
            </a:r>
            <a:r>
              <a:rPr lang="en-US" err="1"/>
              <a:t>Lp</a:t>
            </a:r>
            <a:r>
              <a:rPr lang="en-US"/>
              <a:t>(a) was measured using an apolipoprotein(a)-size-independent ELISA. Epigenome-wide rank regression analysis identified and validated a single CpG site, cg17028067 located in intron 1 of the LPA gene, that was significantly associated with plasma </a:t>
            </a:r>
            <a:r>
              <a:rPr lang="en-US" err="1"/>
              <a:t>Lp</a:t>
            </a:r>
            <a:r>
              <a:rPr lang="en-US"/>
              <a:t>(a) levels after correction for multiple testing. Genotyping of the site identified a relatively uncommon SNP (rs76735376, MAF &lt;0.02) at the CpG site that largely explained the observed methylation effect. Rs76735376 is an expression quantitative trait loci for the LPA gene and could affect expression by altering enhancer activity. This EWAS for plasma </a:t>
            </a:r>
            <a:r>
              <a:rPr lang="en-US" err="1"/>
              <a:t>Lp</a:t>
            </a:r>
            <a:r>
              <a:rPr lang="en-US"/>
              <a:t>(a) identified a single CpG site within LPA. This association is due to an uncommon, but highly effective genetic variant, which was not in significant linkage disequilibrium with other variants known to influence </a:t>
            </a:r>
            <a:r>
              <a:rPr lang="en-US" err="1"/>
              <a:t>Lp</a:t>
            </a:r>
            <a:r>
              <a:rPr lang="en-US"/>
              <a:t>(a) levels or apo(a) isoform size. This study highlights the utility of CpG site methylation to identify potentially important genetic associations that would not be readily apparent in a comparable size genetic association study.</a:t>
            </a:r>
          </a:p>
        </p:txBody>
      </p:sp>
      <p:sp>
        <p:nvSpPr>
          <p:cNvPr id="4" name="Slide Number Placeholder 3"/>
          <p:cNvSpPr>
            <a:spLocks noGrp="1"/>
          </p:cNvSpPr>
          <p:nvPr>
            <p:ph type="sldNum" sz="quarter" idx="5"/>
          </p:nvPr>
        </p:nvSpPr>
        <p:spPr/>
        <p:txBody>
          <a:bodyPr/>
          <a:lstStyle/>
          <a:p>
            <a:fld id="{E3AE8E84-E231-4D27-83D1-7432C8F4CA63}" type="slidenum">
              <a:rPr lang="en-GB"/>
              <a:t>2</a:t>
            </a:fld>
            <a:endParaRPr lang="en-GB"/>
          </a:p>
        </p:txBody>
      </p:sp>
    </p:spTree>
    <p:extLst>
      <p:ext uri="{BB962C8B-B14F-4D97-AF65-F5344CB8AC3E}">
        <p14:creationId xmlns:p14="http://schemas.microsoft.com/office/powerpoint/2010/main" val="3321325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Surgery is an invasive procedure evoking acute inflammatory and immune responses that can influence risk for postoperative complications including cognitive dysfunction and delirium. Although the specific mechanisms driving these responses have not been well-characterized, they are hypothesized to involve the epigenetic regulation of gene expression. We quantified genome-wide levels of DNA methylation in peripheral blood mononuclear cells (PBMCs) longitudinally collected from a cohort of elderly patients undergoing major surgery, comparing samples collected at baseline to those collected immediately post-operatively and at discharge from hospital. We identified acute changes in measured DNA methylation at sites annotated to immune system genes, paralleling changes in serum-levels of markers including C-reactive protein (CRP) and Interleukin 6 (IL-6) measured in the same individuals. Many of the observed changes in measured DNA methylation were consistent across different types of major surgery, although there was notable heterogeneity between surgery types at certain loci. The acute changes in measured DNA methylation induced by surgery are relatively stable in the post-operative period, generally persisting until discharge from hospital. Our results highlight the dramatic alterations in gene regulation induced by invasive surgery, primarily reflecting upregulation of the immune system in response to trauma, wound healing and </a:t>
            </a:r>
            <a:r>
              <a:rPr lang="en-US" err="1"/>
              <a:t>anaesthesia</a:t>
            </a:r>
            <a:r>
              <a:rPr lang="en-US"/>
              <a:t>.</a:t>
            </a:r>
          </a:p>
        </p:txBody>
      </p:sp>
      <p:sp>
        <p:nvSpPr>
          <p:cNvPr id="4" name="Slide Number Placeholder 3"/>
          <p:cNvSpPr>
            <a:spLocks noGrp="1"/>
          </p:cNvSpPr>
          <p:nvPr>
            <p:ph type="sldNum" sz="quarter" idx="5"/>
          </p:nvPr>
        </p:nvSpPr>
        <p:spPr/>
        <p:txBody>
          <a:bodyPr/>
          <a:lstStyle/>
          <a:p>
            <a:fld id="{E3AE8E84-E231-4D27-83D1-7432C8F4CA63}" type="slidenum">
              <a:rPr lang="en-GB"/>
              <a:t>3</a:t>
            </a:fld>
            <a:endParaRPr lang="en-GB"/>
          </a:p>
        </p:txBody>
      </p:sp>
    </p:spTree>
    <p:extLst>
      <p:ext uri="{BB962C8B-B14F-4D97-AF65-F5344CB8AC3E}">
        <p14:creationId xmlns:p14="http://schemas.microsoft.com/office/powerpoint/2010/main" val="3127620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E3AE8E84-E231-4D27-83D1-7432C8F4CA63}" type="slidenum">
              <a:rPr lang="en-GB"/>
              <a:t>4</a:t>
            </a:fld>
            <a:endParaRPr lang="en-GB"/>
          </a:p>
        </p:txBody>
      </p:sp>
    </p:spTree>
    <p:extLst>
      <p:ext uri="{BB962C8B-B14F-4D97-AF65-F5344CB8AC3E}">
        <p14:creationId xmlns:p14="http://schemas.microsoft.com/office/powerpoint/2010/main" val="1006129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two-stage case-control epigenome-wide association study was designed. The discovery sample with 401 samples included 218 ischemic stroke (IS) patients, assessed at Hospital del Mar (Barcelona, Spain) and 183 controls from the REGICOR cohort. In two independent samples (N=226 and N=166), we replicated 22 CpG sites differentially methylated in IS in 21 loci, including 2 CpGs in locus </a:t>
            </a:r>
            <a:r>
              <a:rPr lang="en-US" i="1"/>
              <a:t>ZFHX3</a:t>
            </a:r>
            <a:r>
              <a:rPr lang="en-US"/>
              <a:t>, which includes known genetic variants associated with stroke. The pathways associated to these loci are inflammation and angiogenesis. The meta-analysis identified 384 differentially methylated CpGs, including loci of known stroke and vascular risk genetic variants, enriched by loci involved in lipid metabolism, adipogenesis, circadian clock, and glycolysis pathways.</a:t>
            </a:r>
            <a:r>
              <a:rPr lang="en-US" b="1"/>
              <a:t>Conclusions</a:t>
            </a:r>
            <a:r>
              <a:rPr lang="en-US"/>
              <a:t>. We identified a set of 22 CpGs in 21 loci associated with IS. Our analysis suggests that DNA methylation changes may contribute to orchestrating gene expression that contributes to IS.</a:t>
            </a:r>
          </a:p>
        </p:txBody>
      </p:sp>
      <p:sp>
        <p:nvSpPr>
          <p:cNvPr id="4" name="Slide Number Placeholder 3"/>
          <p:cNvSpPr>
            <a:spLocks noGrp="1"/>
          </p:cNvSpPr>
          <p:nvPr>
            <p:ph type="sldNum" sz="quarter" idx="5"/>
          </p:nvPr>
        </p:nvSpPr>
        <p:spPr/>
        <p:txBody>
          <a:bodyPr/>
          <a:lstStyle/>
          <a:p>
            <a:fld id="{E3AE8E84-E231-4D27-83D1-7432C8F4CA63}" type="slidenum">
              <a:rPr lang="en-GB"/>
              <a:t>5</a:t>
            </a:fld>
            <a:endParaRPr lang="en-GB"/>
          </a:p>
        </p:txBody>
      </p:sp>
    </p:spTree>
    <p:extLst>
      <p:ext uri="{BB962C8B-B14F-4D97-AF65-F5344CB8AC3E}">
        <p14:creationId xmlns:p14="http://schemas.microsoft.com/office/powerpoint/2010/main" val="1707112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DNA methylation scores in adult women explained 10% of extant BMI variance. However, less extant variance was explained by scores generated in the same women during pregnancy (2% BMI variance) and in older children (15–17 years; 3% BMI variance). Similarly, little extant variance was explained in younger children (at birth and at 7 years; 1% and 2%, respectively). These associations remained following adjustment for smoking exposure and education levels. The DNA methylation score was found to be a poor predictor of future BMI using linear and cross-lagged models, suggesting that DNA methylation variation does not cause later variation in BMI. However, there was some evidence to suggest that BMI is predictive of later DNA methylation. Mendelian </a:t>
            </a:r>
            <a:r>
              <a:rPr lang="en-US" err="1"/>
              <a:t>randomisation</a:t>
            </a:r>
            <a:r>
              <a:rPr lang="en-US"/>
              <a:t> analyses also support this direction of effect, although evidence is weak. Finally, we find that DNA methylation scores for BMI are associated with extant cardiometabolic traits independently of BMI and genetic score.</a:t>
            </a:r>
          </a:p>
        </p:txBody>
      </p:sp>
      <p:sp>
        <p:nvSpPr>
          <p:cNvPr id="4" name="Slide Number Placeholder 3"/>
          <p:cNvSpPr>
            <a:spLocks noGrp="1"/>
          </p:cNvSpPr>
          <p:nvPr>
            <p:ph type="sldNum" sz="quarter" idx="5"/>
          </p:nvPr>
        </p:nvSpPr>
        <p:spPr/>
        <p:txBody>
          <a:bodyPr/>
          <a:lstStyle/>
          <a:p>
            <a:fld id="{E3AE8E84-E231-4D27-83D1-7432C8F4CA63}" type="slidenum">
              <a:rPr lang="en-GB"/>
              <a:t>6</a:t>
            </a:fld>
            <a:endParaRPr lang="en-GB"/>
          </a:p>
        </p:txBody>
      </p:sp>
    </p:spTree>
    <p:extLst>
      <p:ext uri="{BB962C8B-B14F-4D97-AF65-F5344CB8AC3E}">
        <p14:creationId xmlns:p14="http://schemas.microsoft.com/office/powerpoint/2010/main" val="232681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we showed an association between age and log10-transformed DNA methylation outlier burden in a large cross-sectional cohort, the Generation Scotland Family Health Study (N = 7010, β = 0.0091, p &lt; 2 × 10-16), and in two longitudinal cohort studies, the Lothian Birth Cohorts of 1921 (N = 430, β = 0.033, p = 7.9 × 10-4) and 1936 (N = 898, β = 0.0079, p = 0.074). Significant confounders of both cross-sectional and longitudinal associations between outlier burden and age included white blood cell proportions, body mass index (BMI), smoking, and batch effects. In Generation Scotland, the increase in epigenetic outlier burden with age was not purely an artefact of an increase in DNA methylation level variability with age (epigenetic drift). Log10-transformed DNA methylation outlier burden in Generation Scotland was not related to self-reported, or family history of, age-related diseases, and it was not heritable (SNP-based heritability of 4.4%, p = 0.18). Finally, DNA methylation outlier burden was not significantly related to survival in either of the Lothian Birth Cohorts individually or in the meta-analysis after correction for multiple testing (HRmeta = 1.12; 95% CImeta = [1.02; 1.21]; pmeta = 0.021).</a:t>
            </a:r>
          </a:p>
        </p:txBody>
      </p:sp>
      <p:sp>
        <p:nvSpPr>
          <p:cNvPr id="4" name="Slide Number Placeholder 3"/>
          <p:cNvSpPr>
            <a:spLocks noGrp="1"/>
          </p:cNvSpPr>
          <p:nvPr>
            <p:ph type="sldNum" sz="quarter" idx="5"/>
          </p:nvPr>
        </p:nvSpPr>
        <p:spPr/>
        <p:txBody>
          <a:bodyPr/>
          <a:lstStyle/>
          <a:p>
            <a:fld id="{E3AE8E84-E231-4D27-83D1-7432C8F4CA63}" type="slidenum">
              <a:rPr lang="en-GB"/>
              <a:t>7</a:t>
            </a:fld>
            <a:endParaRPr lang="en-GB"/>
          </a:p>
        </p:txBody>
      </p:sp>
    </p:spTree>
    <p:extLst>
      <p:ext uri="{BB962C8B-B14F-4D97-AF65-F5344CB8AC3E}">
        <p14:creationId xmlns:p14="http://schemas.microsoft.com/office/powerpoint/2010/main" val="288925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Of the 28,084,558 CpG sites in the human reference genome, 26.0% show C:G &gt; T:A substitution in the dataset. Remarkably, </a:t>
            </a:r>
            <a:r>
              <a:rPr lang="en-US" err="1"/>
              <a:t>CpGs</a:t>
            </a:r>
            <a:r>
              <a:rPr lang="en-US"/>
              <a:t> in CpG islands (CGIs) have a much lower frequency of such mutations (5.6%). Interestingly, the mutation frequency of CGIs is not uniform with a significantly higher C:G &gt; T:A substitution rate for intragenic CGIs compared to other types. For non-CGI </a:t>
            </a:r>
            <a:r>
              <a:rPr lang="en-US" err="1"/>
              <a:t>CpGs</a:t>
            </a:r>
            <a:r>
              <a:rPr lang="en-US"/>
              <a:t>, the mutation rate was positively correlated with the distance from the nearest CGI up to 2 kb. Finally, we found the impact of negative selection for coding CpG mutations resulting in amino acid change.</a:t>
            </a:r>
          </a:p>
          <a:p>
            <a:r>
              <a:rPr lang="en-US" b="1"/>
              <a:t>Conclusions</a:t>
            </a:r>
            <a:endParaRPr lang="en-US"/>
          </a:p>
          <a:p>
            <a:r>
              <a:rPr lang="en-US"/>
              <a:t>This study provides the first unbiased rate of C:G &gt; T:A substitution at the CpG dinucleotide contexts, using population-scale human genome sequencing data. Our findings provide insights into the dynamics of the mutation acquisition in the human genome.</a:t>
            </a:r>
          </a:p>
          <a:p>
            <a:endParaRPr lang="en-US">
              <a:cs typeface="Calibri"/>
            </a:endParaRPr>
          </a:p>
        </p:txBody>
      </p:sp>
      <p:sp>
        <p:nvSpPr>
          <p:cNvPr id="4" name="Slide Number Placeholder 3"/>
          <p:cNvSpPr>
            <a:spLocks noGrp="1"/>
          </p:cNvSpPr>
          <p:nvPr>
            <p:ph type="sldNum" sz="quarter" idx="5"/>
          </p:nvPr>
        </p:nvSpPr>
        <p:spPr/>
        <p:txBody>
          <a:bodyPr/>
          <a:lstStyle/>
          <a:p>
            <a:fld id="{E3AE8E84-E231-4D27-83D1-7432C8F4CA63}" type="slidenum">
              <a:rPr lang="en-GB"/>
              <a:t>8</a:t>
            </a:fld>
            <a:endParaRPr lang="en-GB"/>
          </a:p>
        </p:txBody>
      </p:sp>
    </p:spTree>
    <p:extLst>
      <p:ext uri="{BB962C8B-B14F-4D97-AF65-F5344CB8AC3E}">
        <p14:creationId xmlns:p14="http://schemas.microsoft.com/office/powerpoint/2010/main" val="1490995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Mutations in genes involved in DNA methylation (DNAme; for example, </a:t>
            </a:r>
            <a:r>
              <a:rPr lang="en-US" i="1"/>
              <a:t>TET2</a:t>
            </a:r>
            <a:r>
              <a:rPr lang="en-US"/>
              <a:t> and </a:t>
            </a:r>
            <a:r>
              <a:rPr lang="en-US" i="1"/>
              <a:t>DNMT3A</a:t>
            </a:r>
            <a:r>
              <a:rPr lang="en-US"/>
              <a:t>) are frequently observed in hematological malignancies</a:t>
            </a:r>
            <a:r>
              <a:rPr lang="en-US">
                <a:hlinkClick r:id="rId3"/>
              </a:rPr>
              <a:t>1</a:t>
            </a:r>
            <a:r>
              <a:rPr lang="en-US"/>
              <a:t>,</a:t>
            </a:r>
            <a:r>
              <a:rPr lang="en-US">
                <a:hlinkClick r:id="rId4"/>
              </a:rPr>
              <a:t>2</a:t>
            </a:r>
            <a:r>
              <a:rPr lang="en-US"/>
              <a:t>,</a:t>
            </a:r>
            <a:r>
              <a:rPr lang="en-US">
                <a:hlinkClick r:id="rId5"/>
              </a:rPr>
              <a:t>3</a:t>
            </a:r>
            <a:r>
              <a:rPr lang="en-US"/>
              <a:t> and clonal hematopoiesis</a:t>
            </a:r>
            <a:r>
              <a:rPr lang="en-US">
                <a:hlinkClick r:id="rId6"/>
              </a:rPr>
              <a:t>4</a:t>
            </a:r>
            <a:r>
              <a:rPr lang="en-US"/>
              <a:t>,</a:t>
            </a:r>
            <a:r>
              <a:rPr lang="en-US">
                <a:hlinkClick r:id="rId7"/>
              </a:rPr>
              <a:t>5</a:t>
            </a:r>
            <a:r>
              <a:rPr lang="en-US"/>
              <a:t>. Applying single-cell sequencing to murine hematopoietic stem and progenitor cells, we observed that these mutations disrupt hematopoietic differentiation, causing opposite shifts in the frequencies of erythroid versus myelomonocytic progenitors following </a:t>
            </a:r>
            <a:r>
              <a:rPr lang="en-US" i="1"/>
              <a:t>Tet2</a:t>
            </a:r>
            <a:r>
              <a:rPr lang="en-US"/>
              <a:t> or </a:t>
            </a:r>
            <a:r>
              <a:rPr lang="en-US" i="1"/>
              <a:t>Dnmt3a</a:t>
            </a:r>
            <a:r>
              <a:rPr lang="en-US"/>
              <a:t> loss. Notably, these shifts trace back to transcriptional priming skews in uncommitted hematopoietic stem cells. To reconcile genome-wide DNAme changes with specific erythroid versus myelomonocytic skews, we provide evidence in support of differential sensitivity of transcription factors due to biases in CpG enrichment in their binding motif. Single-cell transcriptomes with targeted genotyping showed similar skews in transcriptional priming of </a:t>
            </a:r>
            <a:r>
              <a:rPr lang="en-US" i="1"/>
              <a:t>DNMT3A</a:t>
            </a:r>
            <a:r>
              <a:rPr lang="en-US"/>
              <a:t>-mutated human clonal hematopoiesis bone marrow progenitors. These data show that DNAme shapes the topography of hematopoietic differentiation, and support a model in which genome-wide methylation changes are transduced to differentiation skews through biases in CpG enrichment of the transcription factor binding motif.</a:t>
            </a:r>
          </a:p>
        </p:txBody>
      </p:sp>
      <p:sp>
        <p:nvSpPr>
          <p:cNvPr id="4" name="Slide Number Placeholder 3"/>
          <p:cNvSpPr>
            <a:spLocks noGrp="1"/>
          </p:cNvSpPr>
          <p:nvPr>
            <p:ph type="sldNum" sz="quarter" idx="5"/>
          </p:nvPr>
        </p:nvSpPr>
        <p:spPr/>
        <p:txBody>
          <a:bodyPr/>
          <a:lstStyle/>
          <a:p>
            <a:fld id="{E3AE8E84-E231-4D27-83D1-7432C8F4CA63}" type="slidenum">
              <a:rPr lang="en-GB"/>
              <a:t>9</a:t>
            </a:fld>
            <a:endParaRPr lang="en-GB"/>
          </a:p>
        </p:txBody>
      </p:sp>
    </p:spTree>
    <p:extLst>
      <p:ext uri="{BB962C8B-B14F-4D97-AF65-F5344CB8AC3E}">
        <p14:creationId xmlns:p14="http://schemas.microsoft.com/office/powerpoint/2010/main" val="1034694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United States is swiftly moving toward increased legalization of medical and recreational cannabis. Currently considered the most commonly used illicit psychoactive drug, recreational cannabis is legal in 11 states and Washington, DC, and male use is an important and understudied concern. Questions remain, however, about the potential long-term consequences of this exposure and how cannabis might impact the epigenetic integrity of sperm in such a way that could influence the health and development of offspring. This review summarizes cannabis use and potency in the USA, provides a brief overview of DNA methylation as an epigenetic mechanism that is vulnerable in sperm to environmental exposures including cannabis, and summarizes studies that have examined the effects of parental exposure to cannabis or delta-9 tetrahydrocannabinol (THC, the main psychoactive component of cannabis) on the epigenetic profile of the gametes and behavior of offspring. These studies have demonstrated significant changes to the sperm DNA methylome following cannabis use in humans, and THC exposure in rats. Furthermore, the use of rodent models has shown methylation and behavioral changes in rats born to fathers exposed to THC or synthetic cannabinoids, or to parents who were both exposed to THC. These data substantiate an urgent need for additional studies assessing the effects of cannabis exposure on childhood health and development. This is especially true given the current growing state of cannabis use in the USA.</a:t>
            </a:r>
          </a:p>
        </p:txBody>
      </p:sp>
      <p:sp>
        <p:nvSpPr>
          <p:cNvPr id="4" name="Slide Number Placeholder 3"/>
          <p:cNvSpPr>
            <a:spLocks noGrp="1"/>
          </p:cNvSpPr>
          <p:nvPr>
            <p:ph type="sldNum" sz="quarter" idx="5"/>
          </p:nvPr>
        </p:nvSpPr>
        <p:spPr/>
        <p:txBody>
          <a:bodyPr/>
          <a:lstStyle/>
          <a:p>
            <a:fld id="{E3AE8E84-E231-4D27-83D1-7432C8F4CA63}" type="slidenum">
              <a:rPr lang="en-GB"/>
              <a:t>10</a:t>
            </a:fld>
            <a:endParaRPr lang="en-GB"/>
          </a:p>
        </p:txBody>
      </p:sp>
    </p:spTree>
    <p:extLst>
      <p:ext uri="{BB962C8B-B14F-4D97-AF65-F5344CB8AC3E}">
        <p14:creationId xmlns:p14="http://schemas.microsoft.com/office/powerpoint/2010/main" val="2954618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06/04/2020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06/04/2020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06/04/2020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06/04/2020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06/04/2020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06/04/2020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06/04/2020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cs typeface="Calibri Light"/>
              </a:rPr>
              <a:t>Journal club</a:t>
            </a:r>
            <a:br>
              <a:rPr lang="en-GB">
                <a:cs typeface="Calibri Light"/>
              </a:rPr>
            </a:br>
            <a:r>
              <a:rPr lang="en-GB">
                <a:cs typeface="Calibri Light"/>
              </a:rPr>
              <a:t>April 6, 2020</a:t>
            </a:r>
          </a:p>
        </p:txBody>
      </p:sp>
      <p:graphicFrame>
        <p:nvGraphicFramePr>
          <p:cNvPr id="5" name="Table 4">
            <a:extLst>
              <a:ext uri="{FF2B5EF4-FFF2-40B4-BE49-F238E27FC236}">
                <a16:creationId xmlns:a16="http://schemas.microsoft.com/office/drawing/2014/main" id="{CEA37789-E764-494C-AC19-7DAFF4C6D7E8}"/>
              </a:ext>
            </a:extLst>
          </p:cNvPr>
          <p:cNvGraphicFramePr>
            <a:graphicFrameLocks noGrp="1"/>
          </p:cNvGraphicFramePr>
          <p:nvPr>
            <p:extLst>
              <p:ext uri="{D42A27DB-BD31-4B8C-83A1-F6EECF244321}">
                <p14:modId xmlns:p14="http://schemas.microsoft.com/office/powerpoint/2010/main" val="3344171535"/>
              </p:ext>
            </p:extLst>
          </p:nvPr>
        </p:nvGraphicFramePr>
        <p:xfrm>
          <a:off x="4109498" y="3726324"/>
          <a:ext cx="3800475" cy="1828800"/>
        </p:xfrm>
        <a:graphic>
          <a:graphicData uri="http://schemas.openxmlformats.org/drawingml/2006/table">
            <a:tbl>
              <a:tblPr firstRow="1" bandRow="1">
                <a:tableStyleId>{5C22544A-7EE6-4342-B048-85BDC9FD1C3A}</a:tableStyleId>
              </a:tblPr>
              <a:tblGrid>
                <a:gridCol w="2733675">
                  <a:extLst>
                    <a:ext uri="{9D8B030D-6E8A-4147-A177-3AD203B41FA5}">
                      <a16:colId xmlns:a16="http://schemas.microsoft.com/office/drawing/2014/main" val="1741756047"/>
                    </a:ext>
                  </a:extLst>
                </a:gridCol>
                <a:gridCol w="1066800">
                  <a:extLst>
                    <a:ext uri="{9D8B030D-6E8A-4147-A177-3AD203B41FA5}">
                      <a16:colId xmlns:a16="http://schemas.microsoft.com/office/drawing/2014/main" val="2556219"/>
                    </a:ext>
                  </a:extLst>
                </a:gridCol>
              </a:tblGrid>
              <a:tr h="361950">
                <a:tc>
                  <a:txBody>
                    <a:bodyPr/>
                    <a:lstStyle/>
                    <a:p>
                      <a:pPr fontAlgn="base"/>
                      <a:r>
                        <a:rPr lang="en-GB" sz="1800">
                          <a:effectLst/>
                        </a:rPr>
                        <a:t>Categories​</a:t>
                      </a:r>
                      <a:endParaRPr lang="en-GB" b="1">
                        <a:solidFill>
                          <a:srgbClr val="FFFFFF"/>
                        </a:solidFill>
                        <a:effectLst/>
                      </a:endParaRPr>
                    </a:p>
                  </a:txBody>
                  <a:tcPr/>
                </a:tc>
                <a:tc>
                  <a:txBody>
                    <a:bodyPr/>
                    <a:lstStyle/>
                    <a:p>
                      <a:pPr fontAlgn="base"/>
                      <a:r>
                        <a:rPr lang="en-GB" sz="1800">
                          <a:effectLst/>
                        </a:rPr>
                        <a:t>Number​</a:t>
                      </a:r>
                      <a:endParaRPr lang="en-GB" b="1">
                        <a:solidFill>
                          <a:srgbClr val="FFFFFF"/>
                        </a:solidFill>
                        <a:effectLst/>
                      </a:endParaRPr>
                    </a:p>
                  </a:txBody>
                  <a:tcPr/>
                </a:tc>
                <a:extLst>
                  <a:ext uri="{0D108BD9-81ED-4DB2-BD59-A6C34878D82A}">
                    <a16:rowId xmlns:a16="http://schemas.microsoft.com/office/drawing/2014/main" val="1157014248"/>
                  </a:ext>
                </a:extLst>
              </a:tr>
              <a:tr h="361950">
                <a:tc>
                  <a:txBody>
                    <a:bodyPr/>
                    <a:lstStyle/>
                    <a:p>
                      <a:pPr fontAlgn="base"/>
                      <a:r>
                        <a:rPr lang="en-US" sz="1800">
                          <a:effectLst/>
                        </a:rPr>
                        <a:t>EWAS​</a:t>
                      </a:r>
                      <a:endParaRPr lang="en-US">
                        <a:effectLst/>
                      </a:endParaRPr>
                    </a:p>
                  </a:txBody>
                  <a:tcPr/>
                </a:tc>
                <a:tc>
                  <a:txBody>
                    <a:bodyPr/>
                    <a:lstStyle/>
                    <a:p>
                      <a:pPr fontAlgn="base"/>
                      <a:r>
                        <a:rPr lang="en-GB" sz="1800">
                          <a:effectLst/>
                        </a:rPr>
                        <a:t>4</a:t>
                      </a:r>
                    </a:p>
                  </a:txBody>
                  <a:tcPr/>
                </a:tc>
                <a:extLst>
                  <a:ext uri="{0D108BD9-81ED-4DB2-BD59-A6C34878D82A}">
                    <a16:rowId xmlns:a16="http://schemas.microsoft.com/office/drawing/2014/main" val="3349292884"/>
                  </a:ext>
                </a:extLst>
              </a:tr>
              <a:tr h="361950">
                <a:tc>
                  <a:txBody>
                    <a:bodyPr/>
                    <a:lstStyle/>
                    <a:p>
                      <a:pPr lvl="0">
                        <a:buNone/>
                      </a:pPr>
                      <a:r>
                        <a:rPr lang="en-US" sz="1800">
                          <a:effectLst/>
                        </a:rPr>
                        <a:t>DNAm score</a:t>
                      </a:r>
                    </a:p>
                  </a:txBody>
                  <a:tcPr/>
                </a:tc>
                <a:tc>
                  <a:txBody>
                    <a:bodyPr/>
                    <a:lstStyle/>
                    <a:p>
                      <a:pPr lvl="0">
                        <a:buNone/>
                      </a:pPr>
                      <a:r>
                        <a:rPr lang="en-GB" sz="1800">
                          <a:effectLst/>
                        </a:rPr>
                        <a:t>1</a:t>
                      </a:r>
                    </a:p>
                  </a:txBody>
                  <a:tcPr/>
                </a:tc>
                <a:extLst>
                  <a:ext uri="{0D108BD9-81ED-4DB2-BD59-A6C34878D82A}">
                    <a16:rowId xmlns:a16="http://schemas.microsoft.com/office/drawing/2014/main" val="2331852631"/>
                  </a:ext>
                </a:extLst>
              </a:tr>
              <a:tr h="361950">
                <a:tc>
                  <a:txBody>
                    <a:bodyPr/>
                    <a:lstStyle/>
                    <a:p>
                      <a:pPr lvl="0">
                        <a:buNone/>
                      </a:pPr>
                      <a:r>
                        <a:rPr lang="en-US" sz="1800">
                          <a:effectLst/>
                        </a:rPr>
                        <a:t>SEM</a:t>
                      </a:r>
                    </a:p>
                  </a:txBody>
                  <a:tcPr/>
                </a:tc>
                <a:tc>
                  <a:txBody>
                    <a:bodyPr/>
                    <a:lstStyle/>
                    <a:p>
                      <a:pPr lvl="0">
                        <a:buNone/>
                      </a:pPr>
                      <a:r>
                        <a:rPr lang="en-GB" sz="1800">
                          <a:effectLst/>
                        </a:rPr>
                        <a:t>1</a:t>
                      </a:r>
                    </a:p>
                  </a:txBody>
                  <a:tcPr/>
                </a:tc>
                <a:extLst>
                  <a:ext uri="{0D108BD9-81ED-4DB2-BD59-A6C34878D82A}">
                    <a16:rowId xmlns:a16="http://schemas.microsoft.com/office/drawing/2014/main" val="1954571149"/>
                  </a:ext>
                </a:extLst>
              </a:tr>
              <a:tr h="361950">
                <a:tc>
                  <a:txBody>
                    <a:bodyPr/>
                    <a:lstStyle/>
                    <a:p>
                      <a:pPr lvl="0">
                        <a:buNone/>
                      </a:pPr>
                      <a:r>
                        <a:rPr lang="en-US" sz="1800">
                          <a:effectLst/>
                        </a:rPr>
                        <a:t>Epigenetics </a:t>
                      </a:r>
                    </a:p>
                  </a:txBody>
                  <a:tcPr/>
                </a:tc>
                <a:tc>
                  <a:txBody>
                    <a:bodyPr/>
                    <a:lstStyle/>
                    <a:p>
                      <a:pPr lvl="0">
                        <a:buNone/>
                      </a:pPr>
                      <a:r>
                        <a:rPr lang="en-GB" sz="1800">
                          <a:effectLst/>
                        </a:rPr>
                        <a:t>3</a:t>
                      </a:r>
                    </a:p>
                  </a:txBody>
                  <a:tcPr/>
                </a:tc>
                <a:extLst>
                  <a:ext uri="{0D108BD9-81ED-4DB2-BD59-A6C34878D82A}">
                    <a16:rowId xmlns:a16="http://schemas.microsoft.com/office/drawing/2014/main" val="1494680246"/>
                  </a:ext>
                </a:extLst>
              </a:tr>
            </a:tbl>
          </a:graphicData>
        </a:graphic>
      </p:graphicFrame>
    </p:spTree>
    <p:extLst>
      <p:ext uri="{BB962C8B-B14F-4D97-AF65-F5344CB8AC3E}">
        <p14:creationId xmlns:p14="http://schemas.microsoft.com/office/powerpoint/2010/main" val="3975880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734530"/>
          </a:xfrm>
          <a:solidFill>
            <a:schemeClr val="accent1">
              <a:lumMod val="20000"/>
              <a:lumOff val="80000"/>
            </a:schemeClr>
          </a:solidFill>
        </p:spPr>
        <p:txBody>
          <a:bodyPr>
            <a:noAutofit/>
          </a:bodyPr>
          <a:lstStyle/>
          <a:p>
            <a:r>
              <a:rPr lang="en-GB" sz="2000">
                <a:ea typeface="+mj-lt"/>
                <a:cs typeface="+mj-lt"/>
              </a:rPr>
              <a:t>Schrott R, Murphy SK. </a:t>
            </a:r>
            <a:r>
              <a:rPr lang="en-GB" sz="2000" b="1">
                <a:ea typeface="+mj-lt"/>
                <a:cs typeface="+mj-lt"/>
              </a:rPr>
              <a:t>Cannabis use and the sperm epigenome: a budding concern? </a:t>
            </a:r>
            <a:r>
              <a:rPr lang="en-GB" sz="2000">
                <a:ea typeface="+mj-lt"/>
                <a:cs typeface="+mj-lt"/>
              </a:rPr>
              <a:t>Environ </a:t>
            </a:r>
            <a:r>
              <a:rPr lang="en-GB" sz="2000" err="1">
                <a:ea typeface="+mj-lt"/>
                <a:cs typeface="+mj-lt"/>
              </a:rPr>
              <a:t>Epigenet</a:t>
            </a:r>
            <a:r>
              <a:rPr lang="en-GB" sz="2000">
                <a:ea typeface="+mj-lt"/>
                <a:cs typeface="+mj-lt"/>
              </a:rPr>
              <a:t>. 2020 Mar 19;6(1):dvaa002.</a:t>
            </a:r>
            <a:endParaRPr lang="en-US"/>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191775"/>
            <a:ext cx="10517335" cy="4985187"/>
          </a:xfrm>
        </p:spPr>
        <p:txBody>
          <a:bodyPr vert="horz" lIns="91440" tIns="45720" rIns="91440" bIns="45720" rtlCol="0" anchor="t">
            <a:normAutofit fontScale="92500"/>
          </a:bodyPr>
          <a:lstStyle/>
          <a:p>
            <a:pPr marL="0" indent="0">
              <a:buNone/>
            </a:pPr>
            <a:r>
              <a:rPr lang="en-US" i="1">
                <a:cs typeface="Calibri"/>
              </a:rPr>
              <a:t>THC exposure in rats changes sperm DNAm and offspring DNAm and behavior</a:t>
            </a:r>
          </a:p>
          <a:p>
            <a:r>
              <a:rPr lang="en-US">
                <a:cs typeface="Calibri"/>
              </a:rPr>
              <a:t>"</a:t>
            </a:r>
            <a:r>
              <a:rPr lang="en-US">
                <a:ea typeface="+mn-lt"/>
                <a:cs typeface="+mn-lt"/>
              </a:rPr>
              <a:t>These studies have demonstrated significant changes to the sperm DNA methylome following cannabis use in humans, and THC exposure in rats. Furthermore, the use of rodent models has shown methylation and behavioral changes in rats born to fathers exposed to THC or synthetic cannabinoids, or to parents who were both exposed to THC."</a:t>
            </a:r>
          </a:p>
          <a:p>
            <a:r>
              <a:rPr lang="en-US">
                <a:cs typeface="Calibri" panose="020F0502020204030204"/>
              </a:rPr>
              <a:t>This needs further study in humans …</a:t>
            </a:r>
          </a:p>
          <a:p>
            <a:endParaRPr lang="en-US">
              <a:cs typeface="Calibri" panose="020F0502020204030204"/>
            </a:endParaRPr>
          </a:p>
          <a:p>
            <a:pPr marL="0" indent="0">
              <a:buNone/>
            </a:pPr>
            <a:r>
              <a:rPr lang="en-US">
                <a:cs typeface="Calibri" panose="020F0502020204030204"/>
              </a:rPr>
              <a:t>Is there some way we can generate sperm methylomes in ALSPAC?  Demonstrated effects of environment on sperm DNAm has a more immediate impact than in blood DNAm.</a:t>
            </a:r>
          </a:p>
          <a:p>
            <a:endParaRPr lang="en-US">
              <a:cs typeface="Calibri" panose="020F0502020204030204"/>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Epigenetics</a:t>
            </a:r>
            <a:endParaRPr lang="en-US"/>
          </a:p>
        </p:txBody>
      </p:sp>
    </p:spTree>
    <p:extLst>
      <p:ext uri="{BB962C8B-B14F-4D97-AF65-F5344CB8AC3E}">
        <p14:creationId xmlns:p14="http://schemas.microsoft.com/office/powerpoint/2010/main" val="2183712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5"/>
            <a:ext cx="10515600" cy="1325563"/>
          </a:xfrm>
        </p:spPr>
        <p:txBody>
          <a:bodyPr>
            <a:normAutofit/>
          </a:bodyPr>
          <a:lstStyle/>
          <a:p>
            <a:r>
              <a:rPr lang="en-GB" sz="2400">
                <a:ea typeface="+mj-lt"/>
                <a:cs typeface="+mj-lt"/>
              </a:rPr>
              <a:t>Jones GT, </a:t>
            </a:r>
            <a:r>
              <a:rPr lang="en-GB" sz="2400" err="1">
                <a:ea typeface="+mj-lt"/>
                <a:cs typeface="+mj-lt"/>
              </a:rPr>
              <a:t>Marsman</a:t>
            </a:r>
            <a:r>
              <a:rPr lang="en-GB" sz="2400">
                <a:ea typeface="+mj-lt"/>
                <a:cs typeface="+mj-lt"/>
              </a:rPr>
              <a:t> J, Bhat B, Phillips VL, Chatterjee A, Rodger EJ, Williams MJA, van </a:t>
            </a:r>
            <a:r>
              <a:rPr lang="en-GB" sz="2400" err="1">
                <a:ea typeface="+mj-lt"/>
                <a:cs typeface="+mj-lt"/>
              </a:rPr>
              <a:t>Rij</a:t>
            </a:r>
            <a:r>
              <a:rPr lang="en-GB" sz="2400">
                <a:ea typeface="+mj-lt"/>
                <a:cs typeface="+mj-lt"/>
              </a:rPr>
              <a:t> AM, McCormick SPA. </a:t>
            </a:r>
            <a:r>
              <a:rPr lang="en-GB" sz="2400" b="1">
                <a:ea typeface="+mj-lt"/>
                <a:cs typeface="+mj-lt"/>
              </a:rPr>
              <a:t>DNA methylation profiling identifies a high effect genetic variant for lipoprotein(a) levels.</a:t>
            </a:r>
            <a:r>
              <a:rPr lang="en-GB" sz="2400">
                <a:ea typeface="+mj-lt"/>
                <a:cs typeface="+mj-lt"/>
              </a:rPr>
              <a:t> Epigenetics. 2020 Apr 1:1-10.</a:t>
            </a:r>
            <a:endParaRPr lang="en-US" sz="2400"/>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825625"/>
            <a:ext cx="8965730" cy="4351338"/>
          </a:xfrm>
        </p:spPr>
        <p:txBody>
          <a:bodyPr vert="horz" lIns="91440" tIns="45720" rIns="91440" bIns="45720" rtlCol="0" anchor="t">
            <a:normAutofit/>
          </a:bodyPr>
          <a:lstStyle/>
          <a:p>
            <a:pPr marL="0" indent="0">
              <a:buNone/>
            </a:pPr>
            <a:r>
              <a:rPr lang="en-US" sz="2000" i="1">
                <a:cs typeface="Calibri"/>
              </a:rPr>
              <a:t>EWAS identifies novel association lipoprotein(a) … which is genetic.</a:t>
            </a:r>
          </a:p>
          <a:p>
            <a:r>
              <a:rPr lang="en-US" sz="2000">
                <a:cs typeface="Calibri"/>
              </a:rPr>
              <a:t>Lipoprotein(a) "</a:t>
            </a:r>
            <a:r>
              <a:rPr lang="en-US" sz="2000">
                <a:ea typeface="+mn-lt"/>
                <a:cs typeface="+mn-lt"/>
              </a:rPr>
              <a:t>an independent risk factor for cardiovascular diseases"</a:t>
            </a:r>
          </a:p>
          <a:p>
            <a:r>
              <a:rPr lang="en-US" sz="2000">
                <a:ea typeface="+mn-lt"/>
                <a:cs typeface="+mn-lt"/>
              </a:rPr>
              <a:t>Whole blood in n=1020 elderly participants</a:t>
            </a:r>
          </a:p>
          <a:p>
            <a:r>
              <a:rPr lang="en-US" sz="2000">
                <a:ea typeface="+mn-lt"/>
                <a:cs typeface="+mn-lt"/>
              </a:rPr>
              <a:t>Validation in n=359 elderly males</a:t>
            </a:r>
          </a:p>
          <a:p>
            <a:r>
              <a:rPr lang="en-US" sz="2000">
                <a:ea typeface="+mn-lt"/>
                <a:cs typeface="+mn-lt"/>
              </a:rPr>
              <a:t>1 CpG site association validated, cg17028067 in intron 1 of the Lipoprotein(a) gene</a:t>
            </a:r>
          </a:p>
          <a:p>
            <a:r>
              <a:rPr lang="en-US" sz="2000">
                <a:ea typeface="+mn-lt"/>
                <a:cs typeface="+mn-lt"/>
              </a:rPr>
              <a:t>Coincides with </a:t>
            </a:r>
            <a:br>
              <a:rPr lang="en-US" sz="2000">
                <a:ea typeface="+mn-lt"/>
                <a:cs typeface="+mn-lt"/>
              </a:rPr>
            </a:br>
            <a:r>
              <a:rPr lang="en-US" sz="2000">
                <a:ea typeface="+mn-lt"/>
                <a:cs typeface="+mn-lt"/>
              </a:rPr>
              <a:t>'uncommon' SNP rs76735376</a:t>
            </a:r>
            <a:br>
              <a:rPr lang="en-US" sz="2000">
                <a:ea typeface="+mn-lt"/>
                <a:cs typeface="+mn-lt"/>
              </a:rPr>
            </a:br>
            <a:r>
              <a:rPr lang="en-US" sz="2000">
                <a:ea typeface="+mn-lt"/>
                <a:cs typeface="+mn-lt"/>
              </a:rPr>
              <a:t>which explains the association</a:t>
            </a:r>
            <a:br>
              <a:rPr lang="en-US" sz="2000">
                <a:ea typeface="+mn-lt"/>
                <a:cs typeface="+mn-lt"/>
              </a:rPr>
            </a:br>
            <a:br>
              <a:rPr lang="en-US" sz="2000">
                <a:ea typeface="+mn-lt"/>
                <a:cs typeface="+mn-lt"/>
              </a:rPr>
            </a:br>
            <a:r>
              <a:rPr lang="en-US" sz="2000">
                <a:ea typeface="+mn-lt"/>
                <a:cs typeface="+mn-lt"/>
              </a:rPr>
              <a:t>… however is a novel genetic</a:t>
            </a:r>
            <a:br>
              <a:rPr lang="en-US" sz="2000">
                <a:ea typeface="+mn-lt"/>
                <a:cs typeface="+mn-lt"/>
              </a:rPr>
            </a:br>
            <a:r>
              <a:rPr lang="en-US" sz="2000">
                <a:ea typeface="+mn-lt"/>
                <a:cs typeface="+mn-lt"/>
              </a:rPr>
              <a:t>variant associated with </a:t>
            </a:r>
            <a:br>
              <a:rPr lang="en-US" sz="2000">
                <a:ea typeface="+mn-lt"/>
                <a:cs typeface="+mn-lt"/>
              </a:rPr>
            </a:br>
            <a:r>
              <a:rPr lang="en-US" sz="2000">
                <a:ea typeface="+mn-lt"/>
                <a:cs typeface="+mn-lt"/>
              </a:rPr>
              <a:t>lipoprotein(a).</a:t>
            </a:r>
          </a:p>
          <a:p>
            <a:endParaRPr lang="en-US" sz="2000">
              <a:ea typeface="+mn-lt"/>
              <a:cs typeface="+mn-lt"/>
            </a:endParaRPr>
          </a:p>
        </p:txBody>
      </p:sp>
      <p:pic>
        <p:nvPicPr>
          <p:cNvPr id="5" name="Picture 5" descr="A screenshot of a social media post&#10;&#10;Description generated with very high confidence">
            <a:extLst>
              <a:ext uri="{FF2B5EF4-FFF2-40B4-BE49-F238E27FC236}">
                <a16:creationId xmlns:a16="http://schemas.microsoft.com/office/drawing/2014/main" id="{90D520F9-824E-4796-AA77-C12D70EC34D9}"/>
              </a:ext>
            </a:extLst>
          </p:cNvPr>
          <p:cNvPicPr>
            <a:picLocks noChangeAspect="1"/>
          </p:cNvPicPr>
          <p:nvPr/>
        </p:nvPicPr>
        <p:blipFill rotWithShape="1">
          <a:blip r:embed="rId3"/>
          <a:srcRect l="20721" t="27625" r="17154" b="24429"/>
          <a:stretch/>
        </p:blipFill>
        <p:spPr>
          <a:xfrm>
            <a:off x="4397717" y="3770205"/>
            <a:ext cx="6995229" cy="3035282"/>
          </a:xfrm>
          <a:prstGeom prst="rect">
            <a:avLst/>
          </a:prstGeom>
        </p:spPr>
      </p:pic>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a:cs typeface="Calibri"/>
              </a:rPr>
              <a:t>EWAS</a:t>
            </a:r>
          </a:p>
        </p:txBody>
      </p:sp>
    </p:spTree>
    <p:extLst>
      <p:ext uri="{BB962C8B-B14F-4D97-AF65-F5344CB8AC3E}">
        <p14:creationId xmlns:p14="http://schemas.microsoft.com/office/powerpoint/2010/main" val="92093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935613"/>
          </a:xfrm>
          <a:solidFill>
            <a:schemeClr val="accent1">
              <a:lumMod val="20000"/>
              <a:lumOff val="80000"/>
            </a:schemeClr>
          </a:solidFill>
        </p:spPr>
        <p:txBody>
          <a:bodyPr>
            <a:noAutofit/>
          </a:bodyPr>
          <a:lstStyle/>
          <a:p>
            <a:r>
              <a:rPr lang="en-GB" sz="2000">
                <a:ea typeface="+mj-lt"/>
                <a:cs typeface="+mj-lt"/>
              </a:rPr>
              <a:t>Sadahiro R, Knight B, James F, Hannon E, Charity J, Daniels IR, Burrage J, Knox O, Crawford B, Smart NJ, Mill J. </a:t>
            </a:r>
            <a:r>
              <a:rPr lang="en-GB" sz="2000" b="1">
                <a:ea typeface="+mj-lt"/>
                <a:cs typeface="+mj-lt"/>
              </a:rPr>
              <a:t>Major surgery induces acute changes in measured DNA methylation associated with immune </a:t>
            </a:r>
            <a:r>
              <a:rPr lang="en-GB" sz="2000" b="1">
                <a:latin typeface="Calibri Light"/>
                <a:ea typeface="+mj-lt"/>
                <a:cs typeface="Calibri Light"/>
              </a:rPr>
              <a:t>response pathways</a:t>
            </a:r>
            <a:r>
              <a:rPr lang="en-GB" sz="2000" b="1">
                <a:ea typeface="+mj-lt"/>
                <a:cs typeface="+mj-lt"/>
              </a:rPr>
              <a:t>.</a:t>
            </a:r>
            <a:r>
              <a:rPr lang="en-GB" sz="2000">
                <a:ea typeface="+mj-lt"/>
                <a:cs typeface="+mj-lt"/>
              </a:rPr>
              <a:t> Sci Rep. 2020  Apr 1;10(1):5743.</a:t>
            </a:r>
            <a:endParaRPr lang="en-US"/>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382275"/>
            <a:ext cx="8895643" cy="4794687"/>
          </a:xfrm>
        </p:spPr>
        <p:txBody>
          <a:bodyPr vert="horz" lIns="91440" tIns="45720" rIns="91440" bIns="45720" rtlCol="0" anchor="t">
            <a:normAutofit fontScale="70000" lnSpcReduction="20000"/>
          </a:bodyPr>
          <a:lstStyle/>
          <a:p>
            <a:pPr marL="0" indent="0">
              <a:buNone/>
            </a:pPr>
            <a:r>
              <a:rPr lang="en-US" i="1">
                <a:cs typeface="Calibri"/>
              </a:rPr>
              <a:t>Surgery induces immediate </a:t>
            </a:r>
            <a:r>
              <a:rPr lang="en-US" i="1" err="1">
                <a:cs typeface="Calibri"/>
              </a:rPr>
              <a:t>DNAm</a:t>
            </a:r>
            <a:r>
              <a:rPr lang="en-US" i="1">
                <a:cs typeface="Calibri"/>
              </a:rPr>
              <a:t> changes, including epigenetic age</a:t>
            </a:r>
          </a:p>
          <a:p>
            <a:endParaRPr lang="en-US">
              <a:cs typeface="Calibri" panose="020F0502020204030204"/>
            </a:endParaRPr>
          </a:p>
          <a:p>
            <a:endParaRPr lang="en-US">
              <a:cs typeface="Calibri" panose="020F0502020204030204"/>
            </a:endParaRPr>
          </a:p>
          <a:p>
            <a:endParaRPr lang="en-US">
              <a:cs typeface="Calibri" panose="020F0502020204030204"/>
            </a:endParaRPr>
          </a:p>
          <a:p>
            <a:endParaRPr lang="en-US">
              <a:cs typeface="Calibri" panose="020F0502020204030204"/>
            </a:endParaRPr>
          </a:p>
          <a:p>
            <a:r>
              <a:rPr lang="en-US">
                <a:cs typeface="Calibri" panose="020F0502020204030204"/>
              </a:rPr>
              <a:t>DNA methylation measured PBMCs collected at 3 times: </a:t>
            </a:r>
          </a:p>
          <a:p>
            <a:pPr marL="971550" lvl="1" indent="-514350">
              <a:buAutoNum type="arabicPeriod"/>
            </a:pPr>
            <a:r>
              <a:rPr lang="en-US">
                <a:cs typeface="Calibri" panose="020F0502020204030204"/>
              </a:rPr>
              <a:t>just before surgery (baseline)</a:t>
            </a:r>
          </a:p>
          <a:p>
            <a:pPr marL="971550" lvl="1" indent="-514350">
              <a:buAutoNum type="arabicPeriod"/>
            </a:pPr>
            <a:r>
              <a:rPr lang="en-US">
                <a:cs typeface="Calibri" panose="020F0502020204030204"/>
              </a:rPr>
              <a:t>the day after surgery (POD1)</a:t>
            </a:r>
          </a:p>
          <a:p>
            <a:pPr marL="971550" lvl="1" indent="-514350">
              <a:buAutoNum type="arabicPeriod"/>
            </a:pPr>
            <a:r>
              <a:rPr lang="en-US">
                <a:cs typeface="Calibri" panose="020F0502020204030204"/>
              </a:rPr>
              <a:t>just before discharge  (POD4/7)</a:t>
            </a:r>
          </a:p>
          <a:p>
            <a:r>
              <a:rPr lang="en-US">
                <a:cs typeface="Calibri" panose="020F0502020204030204"/>
              </a:rPr>
              <a:t>Baseline vs POD1: </a:t>
            </a:r>
            <a:br>
              <a:rPr lang="en-US">
                <a:cs typeface="Calibri" panose="020F0502020204030204"/>
              </a:rPr>
            </a:br>
            <a:r>
              <a:rPr lang="en-US">
                <a:cs typeface="Calibri" panose="020F0502020204030204"/>
              </a:rPr>
              <a:t>11 DMPs, immune response, </a:t>
            </a:r>
            <a:br>
              <a:rPr lang="en-US">
                <a:cs typeface="Calibri" panose="020F0502020204030204"/>
              </a:rPr>
            </a:br>
            <a:r>
              <a:rPr lang="en-US" err="1">
                <a:cs typeface="Calibri" panose="020F0502020204030204"/>
              </a:rPr>
              <a:t>Grimage</a:t>
            </a:r>
            <a:r>
              <a:rPr lang="en-US">
                <a:cs typeface="Calibri" panose="020F0502020204030204"/>
              </a:rPr>
              <a:t> +1.6y</a:t>
            </a:r>
          </a:p>
          <a:p>
            <a:r>
              <a:rPr lang="en-US">
                <a:cs typeface="Calibri" panose="020F0502020204030204"/>
              </a:rPr>
              <a:t>Baseline vs POD4/7: </a:t>
            </a:r>
            <a:br>
              <a:rPr lang="en-US">
                <a:cs typeface="Calibri" panose="020F0502020204030204"/>
              </a:rPr>
            </a:br>
            <a:r>
              <a:rPr lang="en-US">
                <a:cs typeface="Calibri" panose="020F0502020204030204"/>
              </a:rPr>
              <a:t>43 DMPs, also immune response</a:t>
            </a:r>
          </a:p>
          <a:p>
            <a:r>
              <a:rPr lang="en-US">
                <a:cs typeface="Calibri" panose="020F0502020204030204"/>
              </a:rPr>
              <a:t>1 site in common, but effects of CpG sites quite similar (r &gt; 0.74)</a:t>
            </a:r>
          </a:p>
          <a:p>
            <a:r>
              <a:rPr lang="en-US" err="1">
                <a:cs typeface="Calibri" panose="020F0502020204030204"/>
              </a:rPr>
              <a:t>Grimage</a:t>
            </a:r>
            <a:r>
              <a:rPr lang="en-US">
                <a:cs typeface="Calibri" panose="020F0502020204030204"/>
              </a:rPr>
              <a:t> at POD4/7? POD1 vs POD4/7?</a:t>
            </a:r>
          </a:p>
          <a:p>
            <a:endParaRPr lang="en-US">
              <a:cs typeface="Calibri" panose="020F0502020204030204"/>
            </a:endParaRPr>
          </a:p>
          <a:p>
            <a:endParaRPr lang="en-US">
              <a:cs typeface="Calibri" panose="020F0502020204030204"/>
            </a:endParaRPr>
          </a:p>
          <a:p>
            <a:pPr marL="742950" indent="-457200"/>
            <a:endParaRPr lang="en-US">
              <a:cs typeface="Calibri" panose="020F0502020204030204"/>
            </a:endParaRPr>
          </a:p>
          <a:p>
            <a:pPr marL="742950" indent="-457200"/>
            <a:endParaRPr lang="en-US">
              <a:cs typeface="Calibri" panose="020F0502020204030204"/>
            </a:endParaRPr>
          </a:p>
          <a:p>
            <a:pPr marL="514350"/>
            <a:endParaRPr lang="en-US">
              <a:cs typeface="Calibri" panose="020F0502020204030204"/>
            </a:endParaRPr>
          </a:p>
          <a:p>
            <a:endParaRPr lang="en-US">
              <a:cs typeface="Calibri" panose="020F0502020204030204"/>
            </a:endParaRPr>
          </a:p>
          <a:p>
            <a:endParaRPr lang="en-US">
              <a:cs typeface="Calibri" panose="020F0502020204030204"/>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EWAS</a:t>
            </a:r>
          </a:p>
        </p:txBody>
      </p:sp>
      <p:graphicFrame>
        <p:nvGraphicFramePr>
          <p:cNvPr id="6" name="Table 5">
            <a:extLst>
              <a:ext uri="{FF2B5EF4-FFF2-40B4-BE49-F238E27FC236}">
                <a16:creationId xmlns:a16="http://schemas.microsoft.com/office/drawing/2014/main" id="{A481777C-DDCA-448D-974A-218A670E9B8F}"/>
              </a:ext>
            </a:extLst>
          </p:cNvPr>
          <p:cNvGraphicFramePr>
            <a:graphicFrameLocks noGrp="1"/>
          </p:cNvGraphicFramePr>
          <p:nvPr>
            <p:extLst>
              <p:ext uri="{D42A27DB-BD31-4B8C-83A1-F6EECF244321}">
                <p14:modId xmlns:p14="http://schemas.microsoft.com/office/powerpoint/2010/main" val="1181700835"/>
              </p:ext>
            </p:extLst>
          </p:nvPr>
        </p:nvGraphicFramePr>
        <p:xfrm>
          <a:off x="932472" y="1722217"/>
          <a:ext cx="5957949" cy="1165860"/>
        </p:xfrm>
        <a:graphic>
          <a:graphicData uri="http://schemas.openxmlformats.org/drawingml/2006/table">
            <a:tbl>
              <a:tblPr firstRow="1" bandRow="1">
                <a:tableStyleId>{5C22544A-7EE6-4342-B048-85BDC9FD1C3A}</a:tableStyleId>
              </a:tblPr>
              <a:tblGrid>
                <a:gridCol w="773601">
                  <a:extLst>
                    <a:ext uri="{9D8B030D-6E8A-4147-A177-3AD203B41FA5}">
                      <a16:colId xmlns:a16="http://schemas.microsoft.com/office/drawing/2014/main" val="747535356"/>
                    </a:ext>
                  </a:extLst>
                </a:gridCol>
                <a:gridCol w="1268198">
                  <a:extLst>
                    <a:ext uri="{9D8B030D-6E8A-4147-A177-3AD203B41FA5}">
                      <a16:colId xmlns:a16="http://schemas.microsoft.com/office/drawing/2014/main" val="3460662110"/>
                    </a:ext>
                  </a:extLst>
                </a:gridCol>
                <a:gridCol w="1318926">
                  <a:extLst>
                    <a:ext uri="{9D8B030D-6E8A-4147-A177-3AD203B41FA5}">
                      <a16:colId xmlns:a16="http://schemas.microsoft.com/office/drawing/2014/main" val="991441656"/>
                    </a:ext>
                  </a:extLst>
                </a:gridCol>
                <a:gridCol w="1306247">
                  <a:extLst>
                    <a:ext uri="{9D8B030D-6E8A-4147-A177-3AD203B41FA5}">
                      <a16:colId xmlns:a16="http://schemas.microsoft.com/office/drawing/2014/main" val="525321946"/>
                    </a:ext>
                  </a:extLst>
                </a:gridCol>
                <a:gridCol w="1290977">
                  <a:extLst>
                    <a:ext uri="{9D8B030D-6E8A-4147-A177-3AD203B41FA5}">
                      <a16:colId xmlns:a16="http://schemas.microsoft.com/office/drawing/2014/main" val="3343984538"/>
                    </a:ext>
                  </a:extLst>
                </a:gridCol>
              </a:tblGrid>
              <a:tr h="0">
                <a:tc>
                  <a:txBody>
                    <a:bodyPr/>
                    <a:lstStyle/>
                    <a:p>
                      <a:pPr algn="l" fontAlgn="t"/>
                      <a:endParaRPr lang="en-GB">
                        <a:effectLst/>
                      </a:endParaRPr>
                    </a:p>
                  </a:txBody>
                  <a:tcPr marL="57150" marR="57150" marT="57150" marB="57150"/>
                </a:tc>
                <a:tc>
                  <a:txBody>
                    <a:bodyPr/>
                    <a:lstStyle/>
                    <a:p>
                      <a:pPr algn="l" fontAlgn="t"/>
                      <a:r>
                        <a:rPr lang="en-GB">
                          <a:effectLst/>
                        </a:rPr>
                        <a:t>All</a:t>
                      </a:r>
                    </a:p>
                  </a:txBody>
                  <a:tcPr marL="57150" marR="57150" marT="57150" marB="57150"/>
                </a:tc>
                <a:tc>
                  <a:txBody>
                    <a:bodyPr/>
                    <a:lstStyle/>
                    <a:p>
                      <a:pPr algn="l" fontAlgn="t"/>
                      <a:r>
                        <a:rPr lang="en-GB">
                          <a:effectLst/>
                        </a:rPr>
                        <a:t>Colorectal</a:t>
                      </a:r>
                    </a:p>
                  </a:txBody>
                  <a:tcPr marL="57150" marR="57150" marT="57150" marB="57150"/>
                </a:tc>
                <a:tc>
                  <a:txBody>
                    <a:bodyPr/>
                    <a:lstStyle/>
                    <a:p>
                      <a:pPr algn="l" fontAlgn="t"/>
                      <a:r>
                        <a:rPr lang="en-GB">
                          <a:effectLst/>
                        </a:rPr>
                        <a:t>Hip Elective</a:t>
                      </a:r>
                    </a:p>
                  </a:txBody>
                  <a:tcPr marL="57150" marR="57150" marT="57150" marB="57150"/>
                </a:tc>
                <a:tc>
                  <a:txBody>
                    <a:bodyPr/>
                    <a:lstStyle/>
                    <a:p>
                      <a:pPr algn="l" fontAlgn="t"/>
                      <a:r>
                        <a:rPr lang="en-GB">
                          <a:effectLst/>
                        </a:rPr>
                        <a:t>Hip Fracture</a:t>
                      </a:r>
                    </a:p>
                  </a:txBody>
                  <a:tcPr marL="57150" marR="57150" marT="57150" marB="57150"/>
                </a:tc>
                <a:extLst>
                  <a:ext uri="{0D108BD9-81ED-4DB2-BD59-A6C34878D82A}">
                    <a16:rowId xmlns:a16="http://schemas.microsoft.com/office/drawing/2014/main" val="4039621244"/>
                  </a:ext>
                </a:extLst>
              </a:tr>
              <a:tr h="0">
                <a:tc>
                  <a:txBody>
                    <a:bodyPr/>
                    <a:lstStyle/>
                    <a:p>
                      <a:pPr fontAlgn="ctr"/>
                      <a:r>
                        <a:rPr lang="en-GB">
                          <a:effectLst/>
                        </a:rPr>
                        <a:t>N</a:t>
                      </a:r>
                    </a:p>
                  </a:txBody>
                  <a:tcPr marL="57150" marR="57150" marT="57150" marB="57150" anchor="ctr"/>
                </a:tc>
                <a:tc>
                  <a:txBody>
                    <a:bodyPr/>
                    <a:lstStyle/>
                    <a:p>
                      <a:pPr fontAlgn="ctr"/>
                      <a:r>
                        <a:rPr lang="en-GB">
                          <a:effectLst/>
                        </a:rPr>
                        <a:t>30</a:t>
                      </a:r>
                    </a:p>
                  </a:txBody>
                  <a:tcPr marL="57150" marR="57150" marT="57150" marB="57150" anchor="ctr"/>
                </a:tc>
                <a:tc>
                  <a:txBody>
                    <a:bodyPr/>
                    <a:lstStyle/>
                    <a:p>
                      <a:pPr fontAlgn="ctr"/>
                      <a:r>
                        <a:rPr lang="en-GB">
                          <a:effectLst/>
                        </a:rPr>
                        <a:t>11</a:t>
                      </a:r>
                    </a:p>
                  </a:txBody>
                  <a:tcPr marL="57150" marR="57150" marT="57150" marB="57150" anchor="ctr"/>
                </a:tc>
                <a:tc>
                  <a:txBody>
                    <a:bodyPr/>
                    <a:lstStyle/>
                    <a:p>
                      <a:pPr fontAlgn="ctr"/>
                      <a:r>
                        <a:rPr lang="en-GB">
                          <a:effectLst/>
                        </a:rPr>
                        <a:t>10</a:t>
                      </a:r>
                    </a:p>
                  </a:txBody>
                  <a:tcPr marL="57150" marR="57150" marT="57150" marB="57150" anchor="ctr"/>
                </a:tc>
                <a:tc>
                  <a:txBody>
                    <a:bodyPr/>
                    <a:lstStyle/>
                    <a:p>
                      <a:pPr fontAlgn="ctr"/>
                      <a:r>
                        <a:rPr lang="en-GB">
                          <a:effectLst/>
                        </a:rPr>
                        <a:t>9</a:t>
                      </a:r>
                    </a:p>
                  </a:txBody>
                  <a:tcPr marL="57150" marR="57150" marT="57150" marB="57150" anchor="ctr"/>
                </a:tc>
                <a:extLst>
                  <a:ext uri="{0D108BD9-81ED-4DB2-BD59-A6C34878D82A}">
                    <a16:rowId xmlns:a16="http://schemas.microsoft.com/office/drawing/2014/main" val="93646129"/>
                  </a:ext>
                </a:extLst>
              </a:tr>
              <a:tr h="0">
                <a:tc>
                  <a:txBody>
                    <a:bodyPr/>
                    <a:lstStyle/>
                    <a:p>
                      <a:pPr fontAlgn="ctr"/>
                      <a:r>
                        <a:rPr lang="en-GB">
                          <a:effectLst/>
                        </a:rPr>
                        <a:t>Age</a:t>
                      </a:r>
                    </a:p>
                  </a:txBody>
                  <a:tcPr marL="57150" marR="57150" marT="57150" marB="57150" anchor="ctr"/>
                </a:tc>
                <a:tc>
                  <a:txBody>
                    <a:bodyPr/>
                    <a:lstStyle/>
                    <a:p>
                      <a:pPr fontAlgn="ctr"/>
                      <a:r>
                        <a:rPr lang="en-GB">
                          <a:effectLst/>
                        </a:rPr>
                        <a:t>77.9 ± 6.4</a:t>
                      </a:r>
                    </a:p>
                  </a:txBody>
                  <a:tcPr marL="57150" marR="57150" marT="57150" marB="57150" anchor="ctr"/>
                </a:tc>
                <a:tc>
                  <a:txBody>
                    <a:bodyPr/>
                    <a:lstStyle/>
                    <a:p>
                      <a:pPr fontAlgn="ctr"/>
                      <a:r>
                        <a:rPr lang="en-GB">
                          <a:effectLst/>
                        </a:rPr>
                        <a:t>73.6 ± 5.8</a:t>
                      </a:r>
                    </a:p>
                  </a:txBody>
                  <a:tcPr marL="57150" marR="57150" marT="57150" marB="57150" anchor="ctr"/>
                </a:tc>
                <a:tc>
                  <a:txBody>
                    <a:bodyPr/>
                    <a:lstStyle/>
                    <a:p>
                      <a:pPr fontAlgn="ctr"/>
                      <a:r>
                        <a:rPr lang="en-GB">
                          <a:effectLst/>
                        </a:rPr>
                        <a:t>79.4 ± 4.6</a:t>
                      </a:r>
                    </a:p>
                  </a:txBody>
                  <a:tcPr marL="57150" marR="57150" marT="57150" marB="57150" anchor="ctr"/>
                </a:tc>
                <a:tc>
                  <a:txBody>
                    <a:bodyPr/>
                    <a:lstStyle/>
                    <a:p>
                      <a:pPr fontAlgn="ctr"/>
                      <a:r>
                        <a:rPr lang="en-GB">
                          <a:effectLst/>
                        </a:rPr>
                        <a:t>81.3 ± 6.4</a:t>
                      </a:r>
                    </a:p>
                  </a:txBody>
                  <a:tcPr marL="57150" marR="57150" marT="57150" marB="57150" anchor="ctr"/>
                </a:tc>
                <a:extLst>
                  <a:ext uri="{0D108BD9-81ED-4DB2-BD59-A6C34878D82A}">
                    <a16:rowId xmlns:a16="http://schemas.microsoft.com/office/drawing/2014/main" val="233400532"/>
                  </a:ext>
                </a:extLst>
              </a:tr>
            </a:tbl>
          </a:graphicData>
        </a:graphic>
      </p:graphicFrame>
      <p:pic>
        <p:nvPicPr>
          <p:cNvPr id="7" name="Picture 7" descr="A screenshot of a video game&#10;&#10;Description generated with high confidence">
            <a:extLst>
              <a:ext uri="{FF2B5EF4-FFF2-40B4-BE49-F238E27FC236}">
                <a16:creationId xmlns:a16="http://schemas.microsoft.com/office/drawing/2014/main" id="{FD24E004-135A-4CBD-94A1-0E7B63C7F169}"/>
              </a:ext>
            </a:extLst>
          </p:cNvPr>
          <p:cNvPicPr>
            <a:picLocks noChangeAspect="1"/>
          </p:cNvPicPr>
          <p:nvPr/>
        </p:nvPicPr>
        <p:blipFill>
          <a:blip r:embed="rId3"/>
          <a:stretch>
            <a:fillRect/>
          </a:stretch>
        </p:blipFill>
        <p:spPr>
          <a:xfrm>
            <a:off x="8787473" y="1384503"/>
            <a:ext cx="2811042" cy="5121030"/>
          </a:xfrm>
          <a:prstGeom prst="rect">
            <a:avLst/>
          </a:prstGeom>
        </p:spPr>
      </p:pic>
    </p:spTree>
    <p:extLst>
      <p:ext uri="{BB962C8B-B14F-4D97-AF65-F5344CB8AC3E}">
        <p14:creationId xmlns:p14="http://schemas.microsoft.com/office/powerpoint/2010/main" val="215796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935613"/>
          </a:xfrm>
          <a:solidFill>
            <a:schemeClr val="accent1">
              <a:lumMod val="20000"/>
              <a:lumOff val="80000"/>
            </a:schemeClr>
          </a:solidFill>
        </p:spPr>
        <p:txBody>
          <a:bodyPr>
            <a:noAutofit/>
          </a:bodyPr>
          <a:lstStyle/>
          <a:p>
            <a:r>
              <a:rPr lang="en-GB" sz="2000" err="1">
                <a:ea typeface="+mj-lt"/>
                <a:cs typeface="+mj-lt"/>
              </a:rPr>
              <a:t>Cresswell</a:t>
            </a:r>
            <a:r>
              <a:rPr lang="en-GB" sz="2000">
                <a:ea typeface="+mj-lt"/>
                <a:cs typeface="+mj-lt"/>
              </a:rPr>
              <a:t> GD, Nichol D, Spiteri I, Tari H, Zapata L, Heide T, Maley CC, Magnani L, Schiavon G, Ashworth A, Barry P, </a:t>
            </a:r>
            <a:r>
              <a:rPr lang="en-GB" sz="2000" err="1">
                <a:ea typeface="+mj-lt"/>
                <a:cs typeface="+mj-lt"/>
              </a:rPr>
              <a:t>Sottoriva</a:t>
            </a:r>
            <a:r>
              <a:rPr lang="en-GB" sz="2000">
                <a:ea typeface="+mj-lt"/>
                <a:cs typeface="+mj-lt"/>
              </a:rPr>
              <a:t> A. </a:t>
            </a:r>
            <a:r>
              <a:rPr lang="en-GB" sz="2000" b="1">
                <a:ea typeface="+mj-lt"/>
                <a:cs typeface="+mj-lt"/>
              </a:rPr>
              <a:t>Mapping the breast cancer metastatic cascade onto </a:t>
            </a:r>
            <a:r>
              <a:rPr lang="en-GB" sz="2000" b="1" err="1">
                <a:ea typeface="+mj-lt"/>
                <a:cs typeface="+mj-lt"/>
              </a:rPr>
              <a:t>ctDNA</a:t>
            </a:r>
            <a:r>
              <a:rPr lang="en-GB" sz="2000" b="1">
                <a:ea typeface="+mj-lt"/>
                <a:cs typeface="+mj-lt"/>
              </a:rPr>
              <a:t> using genetic and epigenetic clonal tracking</a:t>
            </a:r>
            <a:r>
              <a:rPr lang="en-GB" sz="2000">
                <a:ea typeface="+mj-lt"/>
                <a:cs typeface="+mj-lt"/>
              </a:rPr>
              <a:t>. Nat Commun. 2020 Mar 27;11(1):1446.</a:t>
            </a:r>
            <a:endParaRPr lang="en-US"/>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382275"/>
            <a:ext cx="10517335" cy="4794687"/>
          </a:xfrm>
        </p:spPr>
        <p:txBody>
          <a:bodyPr vert="horz" lIns="91440" tIns="45720" rIns="91440" bIns="45720" rtlCol="0" anchor="t">
            <a:normAutofit fontScale="92500" lnSpcReduction="20000"/>
          </a:bodyPr>
          <a:lstStyle/>
          <a:p>
            <a:pPr marL="0" indent="0">
              <a:buNone/>
            </a:pPr>
            <a:r>
              <a:rPr lang="en-US" i="1">
                <a:cs typeface="Calibri"/>
              </a:rPr>
              <a:t>DNAm a solution for identifying the source of ctDNA fragments </a:t>
            </a:r>
          </a:p>
          <a:p>
            <a:r>
              <a:rPr lang="en-US">
                <a:cs typeface="Calibri"/>
              </a:rPr>
              <a:t>Problems for interpretting data from circulating tumor DNA (ctDNA):</a:t>
            </a:r>
          </a:p>
          <a:p>
            <a:pPr lvl="1" indent="-514350">
              <a:buAutoNum type="arabicPeriod"/>
            </a:pPr>
            <a:r>
              <a:rPr lang="en-US">
                <a:cs typeface="Calibri"/>
              </a:rPr>
              <a:t>ctDNA comes from multiple distinct cells</a:t>
            </a:r>
          </a:p>
          <a:p>
            <a:pPr lvl="1" indent="-514350">
              <a:buAutoNum type="arabicPeriod"/>
            </a:pPr>
            <a:r>
              <a:rPr lang="en-US">
                <a:cs typeface="Calibri"/>
              </a:rPr>
              <a:t>ctDNA diluted with DNA from normal cells</a:t>
            </a:r>
          </a:p>
          <a:p>
            <a:pPr lvl="1" indent="-514350">
              <a:buAutoNum type="arabicPeriod"/>
            </a:pPr>
            <a:r>
              <a:rPr lang="en-US">
                <a:cs typeface="Calibri"/>
              </a:rPr>
              <a:t>ctDNA may come from multiple sites in the body</a:t>
            </a:r>
          </a:p>
          <a:p>
            <a:r>
              <a:rPr lang="en-US">
                <a:cs typeface="Calibri"/>
              </a:rPr>
              <a:t>Whole-genome sequencing a solution?</a:t>
            </a:r>
          </a:p>
          <a:p>
            <a:pPr marL="971550" lvl="1" indent="-514350">
              <a:buAutoNum type="arabicPeriod"/>
            </a:pPr>
            <a:r>
              <a:rPr lang="en-US">
                <a:cs typeface="Calibri"/>
              </a:rPr>
              <a:t>Possible if reads are long enough to contain genetic differences between cells</a:t>
            </a:r>
          </a:p>
          <a:p>
            <a:pPr marL="971550" lvl="1" indent="-514350">
              <a:buAutoNum type="arabicPeriod"/>
            </a:pPr>
            <a:r>
              <a:rPr lang="en-US">
                <a:cs typeface="Calibri"/>
              </a:rPr>
              <a:t>Possible if lots of DNA sequenced</a:t>
            </a:r>
          </a:p>
          <a:p>
            <a:pPr marL="971550" lvl="1" indent="-514350">
              <a:buAutoNum type="arabicPeriod"/>
            </a:pPr>
            <a:r>
              <a:rPr lang="en-US">
                <a:cs typeface="Calibri"/>
              </a:rPr>
              <a:t>Possible if reads are long enough to contain genetic differences between cells at different sites </a:t>
            </a:r>
          </a:p>
          <a:p>
            <a:r>
              <a:rPr lang="en-US">
                <a:cs typeface="Calibri"/>
              </a:rPr>
              <a:t>DNA methylation?</a:t>
            </a:r>
          </a:p>
          <a:p>
            <a:pPr lvl="1" indent="-514350"/>
            <a:r>
              <a:rPr lang="en-US">
                <a:cs typeface="Calibri"/>
              </a:rPr>
              <a:t>DNAm differences between cells, especially in cancer, are much more common than genomic differences,</a:t>
            </a:r>
            <a:br>
              <a:rPr lang="en-US">
                <a:cs typeface="Calibri"/>
              </a:rPr>
            </a:br>
            <a:r>
              <a:rPr lang="en-US">
                <a:cs typeface="Calibri"/>
              </a:rPr>
              <a:t>so reads don't have to be as long and sequencing doesn't have to be as deep</a:t>
            </a:r>
          </a:p>
          <a:p>
            <a:endParaRPr lang="en-US">
              <a:cs typeface="Calibri"/>
            </a:endParaRPr>
          </a:p>
          <a:p>
            <a:endParaRPr lang="en-US">
              <a:cs typeface="Calibri"/>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Circulating</a:t>
            </a:r>
          </a:p>
        </p:txBody>
      </p:sp>
    </p:spTree>
    <p:extLst>
      <p:ext uri="{BB962C8B-B14F-4D97-AF65-F5344CB8AC3E}">
        <p14:creationId xmlns:p14="http://schemas.microsoft.com/office/powerpoint/2010/main" val="354744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1327196"/>
          </a:xfrm>
          <a:solidFill>
            <a:schemeClr val="accent1">
              <a:lumMod val="20000"/>
              <a:lumOff val="80000"/>
            </a:schemeClr>
          </a:solidFill>
        </p:spPr>
        <p:txBody>
          <a:bodyPr>
            <a:noAutofit/>
          </a:bodyPr>
          <a:lstStyle/>
          <a:p>
            <a:r>
              <a:rPr lang="en-GB" sz="2000">
                <a:ea typeface="+mj-lt"/>
                <a:cs typeface="+mj-lt"/>
              </a:rPr>
              <a:t>Soriano-</a:t>
            </a:r>
            <a:r>
              <a:rPr lang="en-GB" sz="2000" err="1">
                <a:ea typeface="+mj-lt"/>
                <a:cs typeface="+mj-lt"/>
              </a:rPr>
              <a:t>Tárraga</a:t>
            </a:r>
            <a:r>
              <a:rPr lang="en-GB" sz="2000">
                <a:ea typeface="+mj-lt"/>
                <a:cs typeface="+mj-lt"/>
              </a:rPr>
              <a:t> C, Lazcano U, Giralt-Steinhauer E, Avellaneda-Gómez C, </a:t>
            </a:r>
            <a:r>
              <a:rPr lang="en-GB" sz="2000" err="1">
                <a:ea typeface="+mj-lt"/>
                <a:cs typeface="+mj-lt"/>
              </a:rPr>
              <a:t>Ois</a:t>
            </a:r>
            <a:r>
              <a:rPr lang="en-GB" sz="2000">
                <a:ea typeface="+mj-lt"/>
                <a:cs typeface="+mj-lt"/>
              </a:rPr>
              <a:t> Á,  Rodríguez-Campello A, Cuadrado-</a:t>
            </a:r>
            <a:r>
              <a:rPr lang="en-GB" sz="2000" err="1">
                <a:ea typeface="+mj-lt"/>
                <a:cs typeface="+mj-lt"/>
              </a:rPr>
              <a:t>Godia</a:t>
            </a:r>
            <a:r>
              <a:rPr lang="en-GB" sz="2000">
                <a:ea typeface="+mj-lt"/>
                <a:cs typeface="+mj-lt"/>
              </a:rPr>
              <a:t> E, Gomez-Gonzalez A, Fernández-</a:t>
            </a:r>
            <a:r>
              <a:rPr lang="en-GB" sz="2000" err="1">
                <a:ea typeface="+mj-lt"/>
                <a:cs typeface="+mj-lt"/>
              </a:rPr>
              <a:t>Sanlés</a:t>
            </a:r>
            <a:r>
              <a:rPr lang="en-GB" sz="2000">
                <a:ea typeface="+mj-lt"/>
                <a:cs typeface="+mj-lt"/>
              </a:rPr>
              <a:t> A, Elosua R, Fernández-Cadenas I, </a:t>
            </a:r>
            <a:r>
              <a:rPr lang="en-GB" sz="2000" err="1">
                <a:ea typeface="+mj-lt"/>
                <a:cs typeface="+mj-lt"/>
              </a:rPr>
              <a:t>Cullell</a:t>
            </a:r>
            <a:r>
              <a:rPr lang="en-GB" sz="2000">
                <a:ea typeface="+mj-lt"/>
                <a:cs typeface="+mj-lt"/>
              </a:rPr>
              <a:t> N, Montaner J, Moran S, </a:t>
            </a:r>
            <a:r>
              <a:rPr lang="en-GB" sz="2000" err="1">
                <a:ea typeface="+mj-lt"/>
                <a:cs typeface="+mj-lt"/>
              </a:rPr>
              <a:t>Esteller</a:t>
            </a:r>
            <a:r>
              <a:rPr lang="en-GB" sz="2000">
                <a:ea typeface="+mj-lt"/>
                <a:cs typeface="+mj-lt"/>
              </a:rPr>
              <a:t> M, Jiménez-Conde J, </a:t>
            </a:r>
            <a:r>
              <a:rPr lang="en-GB" sz="2000" err="1">
                <a:ea typeface="+mj-lt"/>
                <a:cs typeface="+mj-lt"/>
              </a:rPr>
              <a:t>Roquer</a:t>
            </a:r>
            <a:r>
              <a:rPr lang="en-GB" sz="2000">
                <a:ea typeface="+mj-lt"/>
                <a:cs typeface="+mj-lt"/>
              </a:rPr>
              <a:t> J. </a:t>
            </a:r>
            <a:r>
              <a:rPr lang="en-GB" sz="2000" b="1">
                <a:ea typeface="+mj-lt"/>
                <a:cs typeface="+mj-lt"/>
              </a:rPr>
              <a:t>Identification of 20 novel loci associated to ischemic stroke. Epigenome-Wide Association Study. </a:t>
            </a:r>
            <a:r>
              <a:rPr lang="en-GB" sz="2000">
                <a:ea typeface="+mj-lt"/>
                <a:cs typeface="+mj-lt"/>
              </a:rPr>
              <a:t>Epigenetics. 2020 Mar 23.</a:t>
            </a:r>
            <a:endParaRPr lang="en-US"/>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710358"/>
            <a:ext cx="10517335" cy="4466604"/>
          </a:xfrm>
        </p:spPr>
        <p:txBody>
          <a:bodyPr vert="horz" lIns="91440" tIns="45720" rIns="91440" bIns="45720" rtlCol="0" anchor="t">
            <a:normAutofit/>
          </a:bodyPr>
          <a:lstStyle/>
          <a:p>
            <a:pPr marL="0" indent="0">
              <a:buNone/>
            </a:pPr>
            <a:r>
              <a:rPr lang="en-US" i="1">
                <a:cs typeface="Calibri"/>
              </a:rPr>
              <a:t>Blood DNAm associated with ischemic stroke</a:t>
            </a:r>
          </a:p>
          <a:p>
            <a:r>
              <a:rPr lang="en-US">
                <a:cs typeface="Calibri"/>
              </a:rPr>
              <a:t>Discovery N=218 ischemic stroke vs N=183 controls</a:t>
            </a:r>
          </a:p>
          <a:p>
            <a:r>
              <a:rPr lang="en-US">
                <a:cs typeface="Calibri"/>
              </a:rPr>
              <a:t>Independent samples (N=226 and N=166)</a:t>
            </a:r>
          </a:p>
          <a:p>
            <a:r>
              <a:rPr lang="en-US">
                <a:cs typeface="Calibri"/>
              </a:rPr>
              <a:t>22 CpG site differences validated</a:t>
            </a:r>
          </a:p>
          <a:p>
            <a:r>
              <a:rPr lang="en-US">
                <a:cs typeface="Calibri"/>
              </a:rPr>
              <a:t>2 in ZFHX locus which contains genetic variants associated with stroke</a:t>
            </a:r>
          </a:p>
          <a:p>
            <a:pPr marL="0" indent="0">
              <a:buNone/>
            </a:pPr>
            <a:endParaRPr lang="en-US">
              <a:cs typeface="Calibri"/>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EWAS</a:t>
            </a:r>
          </a:p>
        </p:txBody>
      </p:sp>
    </p:spTree>
    <p:extLst>
      <p:ext uri="{BB962C8B-B14F-4D97-AF65-F5344CB8AC3E}">
        <p14:creationId xmlns:p14="http://schemas.microsoft.com/office/powerpoint/2010/main" val="90248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914446"/>
          </a:xfrm>
          <a:solidFill>
            <a:schemeClr val="accent1">
              <a:lumMod val="20000"/>
              <a:lumOff val="80000"/>
            </a:schemeClr>
          </a:solidFill>
        </p:spPr>
        <p:txBody>
          <a:bodyPr>
            <a:noAutofit/>
          </a:bodyPr>
          <a:lstStyle/>
          <a:p>
            <a:r>
              <a:rPr lang="en-GB" sz="2000">
                <a:ea typeface="+mj-lt"/>
                <a:cs typeface="+mj-lt"/>
              </a:rPr>
              <a:t>Reed ZE, Suderman MJ, </a:t>
            </a:r>
            <a:r>
              <a:rPr lang="en-GB" sz="2000" err="1">
                <a:ea typeface="+mj-lt"/>
                <a:cs typeface="+mj-lt"/>
              </a:rPr>
              <a:t>Relton</a:t>
            </a:r>
            <a:r>
              <a:rPr lang="en-GB" sz="2000">
                <a:ea typeface="+mj-lt"/>
                <a:cs typeface="+mj-lt"/>
              </a:rPr>
              <a:t> CL, Davis OSP, Hemani G. </a:t>
            </a:r>
            <a:r>
              <a:rPr lang="en-GB" sz="2000" b="1">
                <a:ea typeface="+mj-lt"/>
                <a:cs typeface="+mj-lt"/>
              </a:rPr>
              <a:t>The association of DNA methylation with body mass index: distinguishing between predictors and biomarkers</a:t>
            </a:r>
            <a:r>
              <a:rPr lang="en-GB" sz="2000">
                <a:ea typeface="+mj-lt"/>
                <a:cs typeface="+mj-lt"/>
              </a:rPr>
              <a:t>. Clin Epigenetics. 2020 Mar 30;12(1):50. </a:t>
            </a:r>
            <a:endParaRPr lang="en-GB" sz="2000">
              <a:cs typeface="Calibri Light"/>
            </a:endParaRP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371692"/>
            <a:ext cx="10517335" cy="4805270"/>
          </a:xfrm>
        </p:spPr>
        <p:txBody>
          <a:bodyPr vert="horz" lIns="91440" tIns="45720" rIns="91440" bIns="45720" rtlCol="0" anchor="t">
            <a:normAutofit/>
          </a:bodyPr>
          <a:lstStyle/>
          <a:p>
            <a:pPr marL="0" indent="0">
              <a:buNone/>
            </a:pPr>
            <a:r>
              <a:rPr lang="en-US" i="1" err="1">
                <a:cs typeface="Calibri"/>
              </a:rPr>
              <a:t>DNAm</a:t>
            </a:r>
            <a:r>
              <a:rPr lang="en-US" i="1">
                <a:cs typeface="Calibri"/>
              </a:rPr>
              <a:t> is independently associated with extant BMI and cardiometabolic traits but does not predict future BMI</a:t>
            </a:r>
          </a:p>
          <a:p>
            <a:r>
              <a:rPr lang="en-US">
                <a:cs typeface="Calibri"/>
              </a:rPr>
              <a:t>ARIES DNA methylation (all time points)</a:t>
            </a:r>
          </a:p>
          <a:p>
            <a:r>
              <a:rPr lang="en-US">
                <a:cs typeface="Calibri"/>
              </a:rPr>
              <a:t>Published </a:t>
            </a:r>
            <a:r>
              <a:rPr lang="en-US" err="1">
                <a:cs typeface="Calibri"/>
              </a:rPr>
              <a:t>DNAm</a:t>
            </a:r>
            <a:r>
              <a:rPr lang="en-US">
                <a:cs typeface="Calibri"/>
              </a:rPr>
              <a:t> score of BMI</a:t>
            </a:r>
          </a:p>
          <a:p>
            <a:r>
              <a:rPr lang="en-US">
                <a:cs typeface="Calibri"/>
              </a:rPr>
              <a:t>Explains 10% (middle age), 2% (pregnancy), 3% (15-17y), 2% (7y), 1% (birth) of BMI variation</a:t>
            </a:r>
          </a:p>
          <a:p>
            <a:r>
              <a:rPr lang="en-US" err="1">
                <a:cs typeface="Calibri"/>
              </a:rPr>
              <a:t>DNAm</a:t>
            </a:r>
            <a:r>
              <a:rPr lang="en-US">
                <a:cs typeface="Calibri"/>
              </a:rPr>
              <a:t> score does not predict/cause future BMI </a:t>
            </a:r>
          </a:p>
          <a:p>
            <a:r>
              <a:rPr lang="en-US">
                <a:cs typeface="Calibri"/>
              </a:rPr>
              <a:t>Some evidence that BMI does predict/cause future </a:t>
            </a:r>
            <a:r>
              <a:rPr lang="en-US" err="1">
                <a:cs typeface="Calibri"/>
              </a:rPr>
              <a:t>DNAm</a:t>
            </a:r>
          </a:p>
          <a:p>
            <a:r>
              <a:rPr lang="en-US">
                <a:cs typeface="Calibri"/>
              </a:rPr>
              <a:t>However, </a:t>
            </a:r>
            <a:r>
              <a:rPr lang="en-US" err="1">
                <a:cs typeface="Calibri"/>
              </a:rPr>
              <a:t>DNAm</a:t>
            </a:r>
            <a:r>
              <a:rPr lang="en-US">
                <a:cs typeface="Calibri"/>
              </a:rPr>
              <a:t> scores associated with cardiometabolic traits independently of BMI and genotype</a:t>
            </a: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cs typeface="Calibri"/>
              </a:rPr>
              <a:t>DNAm</a:t>
            </a:r>
            <a:r>
              <a:rPr lang="en-US">
                <a:cs typeface="Calibri"/>
              </a:rPr>
              <a:t> scores</a:t>
            </a:r>
            <a:endParaRPr lang="en-US"/>
          </a:p>
        </p:txBody>
      </p:sp>
    </p:spTree>
    <p:extLst>
      <p:ext uri="{BB962C8B-B14F-4D97-AF65-F5344CB8AC3E}">
        <p14:creationId xmlns:p14="http://schemas.microsoft.com/office/powerpoint/2010/main" val="125327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1327196"/>
          </a:xfrm>
          <a:solidFill>
            <a:schemeClr val="accent1">
              <a:lumMod val="20000"/>
              <a:lumOff val="80000"/>
            </a:schemeClr>
          </a:solidFill>
        </p:spPr>
        <p:txBody>
          <a:bodyPr>
            <a:noAutofit/>
          </a:bodyPr>
          <a:lstStyle/>
          <a:p>
            <a:r>
              <a:rPr lang="en-GB" sz="2000" err="1">
                <a:ea typeface="+mj-lt"/>
                <a:cs typeface="+mj-lt"/>
              </a:rPr>
              <a:t>Seeboth</a:t>
            </a:r>
            <a:r>
              <a:rPr lang="en-GB" sz="2000">
                <a:ea typeface="+mj-lt"/>
                <a:cs typeface="+mj-lt"/>
              </a:rPr>
              <a:t> A, McCartney DL, Wang Y, Hillary RF, Stevenson AJ, Walker RM, Campbell A, Evans KL, McIntosh AM, </a:t>
            </a:r>
            <a:r>
              <a:rPr lang="en-GB" sz="2000" err="1">
                <a:ea typeface="+mj-lt"/>
                <a:cs typeface="+mj-lt"/>
              </a:rPr>
              <a:t>Hägg</a:t>
            </a:r>
            <a:r>
              <a:rPr lang="en-GB" sz="2000">
                <a:ea typeface="+mj-lt"/>
                <a:cs typeface="+mj-lt"/>
              </a:rPr>
              <a:t> S, Deary IJ, Marioni RE. </a:t>
            </a:r>
            <a:r>
              <a:rPr lang="en-GB" sz="2000" b="1">
                <a:ea typeface="+mj-lt"/>
                <a:cs typeface="+mj-lt"/>
              </a:rPr>
              <a:t>DNA methylation outlier burden, health, and ageing in Generation Scotland and the Lothian Birth Cohorts of 1921 and 1936.</a:t>
            </a:r>
            <a:r>
              <a:rPr lang="en-GB" sz="2000">
                <a:ea typeface="+mj-lt"/>
                <a:cs typeface="+mj-lt"/>
              </a:rPr>
              <a:t> Clin Epigenetics. 2020 Mar 26;12(1):49.</a:t>
            </a:r>
            <a:endParaRPr lang="en-US"/>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710358"/>
            <a:ext cx="10517335" cy="4466604"/>
          </a:xfrm>
        </p:spPr>
        <p:txBody>
          <a:bodyPr vert="horz" lIns="91440" tIns="45720" rIns="91440" bIns="45720" rtlCol="0" anchor="t">
            <a:normAutofit/>
          </a:bodyPr>
          <a:lstStyle/>
          <a:p>
            <a:pPr marL="0" indent="0">
              <a:buNone/>
            </a:pPr>
            <a:r>
              <a:rPr lang="en-US" i="1">
                <a:cs typeface="Calibri"/>
              </a:rPr>
              <a:t>Outliers in DNAm increase with age</a:t>
            </a:r>
          </a:p>
          <a:p>
            <a:r>
              <a:rPr lang="en-US">
                <a:cs typeface="Calibri"/>
              </a:rPr>
              <a:t>Generation Scotland (n=7010), LBC 1921 (n=430) and 1936 (n=898)</a:t>
            </a:r>
            <a:endParaRPr lang="en-US"/>
          </a:p>
          <a:p>
            <a:r>
              <a:rPr lang="en-US">
                <a:ea typeface="+mn-lt"/>
                <a:cs typeface="+mn-lt"/>
              </a:rPr>
              <a:t>Number of DNAm outliers increase exponentially with age </a:t>
            </a:r>
          </a:p>
          <a:p>
            <a:r>
              <a:rPr lang="en-US">
                <a:cs typeface="Calibri" panose="020F0502020204030204"/>
              </a:rPr>
              <a:t>In GS, number of outliers </a:t>
            </a:r>
            <a:r>
              <a:rPr lang="en-US" i="1">
                <a:cs typeface="Calibri" panose="020F0502020204030204"/>
              </a:rPr>
              <a:t>not due to </a:t>
            </a:r>
          </a:p>
          <a:p>
            <a:pPr lvl="1" indent="-514350"/>
            <a:r>
              <a:rPr lang="en-US">
                <a:cs typeface="Calibri" panose="020F0502020204030204"/>
              </a:rPr>
              <a:t>DNAm variance increasing with age</a:t>
            </a:r>
          </a:p>
          <a:p>
            <a:pPr lvl="1" indent="-514350"/>
            <a:r>
              <a:rPr lang="en-US">
                <a:cs typeface="Calibri" panose="020F0502020204030204"/>
              </a:rPr>
              <a:t>Age-related health outcomes</a:t>
            </a:r>
            <a:endParaRPr lang="en-US"/>
          </a:p>
          <a:p>
            <a:pPr lvl="1" indent="-514350"/>
            <a:r>
              <a:rPr lang="en-US">
                <a:cs typeface="Calibri" panose="020F0502020204030204"/>
              </a:rPr>
              <a:t>Genotype</a:t>
            </a:r>
          </a:p>
          <a:p>
            <a:r>
              <a:rPr lang="en-US">
                <a:cs typeface="Calibri" panose="020F0502020204030204"/>
              </a:rPr>
              <a:t>In LBC, number of outliers </a:t>
            </a:r>
            <a:r>
              <a:rPr lang="en-US" i="1">
                <a:cs typeface="Calibri" panose="020F0502020204030204"/>
              </a:rPr>
              <a:t>not significantly related to </a:t>
            </a:r>
            <a:r>
              <a:rPr lang="en-US">
                <a:cs typeface="Calibri" panose="020F0502020204030204"/>
              </a:rPr>
              <a:t>survival.</a:t>
            </a:r>
          </a:p>
          <a:p>
            <a:endParaRPr lang="en-US">
              <a:cs typeface="Calibri" panose="020F0502020204030204"/>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SEM</a:t>
            </a:r>
            <a:endParaRPr lang="en-US"/>
          </a:p>
        </p:txBody>
      </p:sp>
    </p:spTree>
    <p:extLst>
      <p:ext uri="{BB962C8B-B14F-4D97-AF65-F5344CB8AC3E}">
        <p14:creationId xmlns:p14="http://schemas.microsoft.com/office/powerpoint/2010/main" val="3818300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798030"/>
          </a:xfrm>
          <a:solidFill>
            <a:schemeClr val="accent1">
              <a:lumMod val="20000"/>
              <a:lumOff val="80000"/>
            </a:schemeClr>
          </a:solidFill>
        </p:spPr>
        <p:txBody>
          <a:bodyPr>
            <a:noAutofit/>
          </a:bodyPr>
          <a:lstStyle/>
          <a:p>
            <a:r>
              <a:rPr lang="en-GB" sz="2000" err="1">
                <a:ea typeface="+mj-lt"/>
                <a:cs typeface="+mj-lt"/>
              </a:rPr>
              <a:t>Youk</a:t>
            </a:r>
            <a:r>
              <a:rPr lang="en-GB" sz="2000">
                <a:ea typeface="+mj-lt"/>
                <a:cs typeface="+mj-lt"/>
              </a:rPr>
              <a:t> J, An Y, Park S, Lee JK, Ju YS. </a:t>
            </a:r>
            <a:r>
              <a:rPr lang="en-GB" sz="2000" b="1">
                <a:ea typeface="+mj-lt"/>
                <a:cs typeface="+mj-lt"/>
              </a:rPr>
              <a:t>The genome-wide landscape of C:G &gt; T:A polymorphism at the CpG contexts in the human population</a:t>
            </a:r>
            <a:r>
              <a:rPr lang="en-GB" sz="2000">
                <a:ea typeface="+mj-lt"/>
                <a:cs typeface="+mj-lt"/>
              </a:rPr>
              <a:t>. BMC Genomics. 2020 Mar  30;21(1):270. </a:t>
            </a:r>
            <a:endParaRPr lang="en-GB" sz="2000">
              <a:cs typeface="Calibri Light"/>
            </a:endParaRP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212942"/>
            <a:ext cx="10517335" cy="4964020"/>
          </a:xfrm>
        </p:spPr>
        <p:txBody>
          <a:bodyPr vert="horz" lIns="91440" tIns="45720" rIns="91440" bIns="45720" rtlCol="0" anchor="t">
            <a:normAutofit fontScale="92500" lnSpcReduction="10000"/>
          </a:bodyPr>
          <a:lstStyle/>
          <a:p>
            <a:pPr marL="0" indent="0">
              <a:buNone/>
            </a:pPr>
            <a:r>
              <a:rPr lang="en-US" i="1">
                <a:cs typeface="Calibri"/>
              </a:rPr>
              <a:t>C:G &gt; T:A mutations quite common outside CpG islands and genes</a:t>
            </a:r>
          </a:p>
          <a:p>
            <a:r>
              <a:rPr lang="en-US">
                <a:ea typeface="+mn-lt"/>
                <a:cs typeface="+mn-lt"/>
              </a:rPr>
              <a:t>Background: C:G &gt; T:A most common substitution in evolution</a:t>
            </a:r>
          </a:p>
          <a:p>
            <a:r>
              <a:rPr lang="en-US">
                <a:ea typeface="+mn-lt"/>
                <a:cs typeface="+mn-lt"/>
              </a:rPr>
              <a:t>Data</a:t>
            </a:r>
          </a:p>
          <a:p>
            <a:pPr lvl="1" indent="-514350"/>
            <a:r>
              <a:rPr lang="en-US">
                <a:ea typeface="+mn-lt"/>
                <a:cs typeface="+mn-lt"/>
              </a:rPr>
              <a:t>4300 genomes</a:t>
            </a:r>
            <a:endParaRPr lang="en-US">
              <a:cs typeface="Calibri"/>
            </a:endParaRPr>
          </a:p>
          <a:p>
            <a:pPr lvl="1" indent="-514350"/>
            <a:r>
              <a:rPr lang="en-US">
                <a:cs typeface="Calibri"/>
              </a:rPr>
              <a:t>60K exomes</a:t>
            </a:r>
          </a:p>
          <a:p>
            <a:r>
              <a:rPr lang="en-US">
                <a:cs typeface="Calibri"/>
              </a:rPr>
              <a:t>26% of CpG sites have C:G &gt; T:A substitutions</a:t>
            </a:r>
          </a:p>
          <a:p>
            <a:r>
              <a:rPr lang="en-US">
                <a:cs typeface="Calibri"/>
              </a:rPr>
              <a:t>In CpG islands, this decreases to 5.6%, even lower in CpG islands near genes</a:t>
            </a:r>
          </a:p>
          <a:p>
            <a:r>
              <a:rPr lang="en-US">
                <a:cs typeface="Calibri"/>
              </a:rPr>
              <a:t>Outside CpG islands, rate increases with distance from a CpG island (up to 2kb)</a:t>
            </a:r>
          </a:p>
          <a:p>
            <a:r>
              <a:rPr lang="en-US">
                <a:cs typeface="Calibri"/>
              </a:rPr>
              <a:t>Inside protein-coding DNA, reduced rates for mutations that change amino acid</a:t>
            </a:r>
          </a:p>
          <a:p>
            <a:endParaRPr lang="en-US">
              <a:cs typeface="Calibri"/>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Epigenetics</a:t>
            </a:r>
          </a:p>
        </p:txBody>
      </p:sp>
    </p:spTree>
    <p:extLst>
      <p:ext uri="{BB962C8B-B14F-4D97-AF65-F5344CB8AC3E}">
        <p14:creationId xmlns:p14="http://schemas.microsoft.com/office/powerpoint/2010/main" val="292656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1327196"/>
          </a:xfrm>
          <a:solidFill>
            <a:schemeClr val="accent1">
              <a:lumMod val="20000"/>
              <a:lumOff val="80000"/>
            </a:schemeClr>
          </a:solidFill>
        </p:spPr>
        <p:txBody>
          <a:bodyPr>
            <a:noAutofit/>
          </a:bodyPr>
          <a:lstStyle/>
          <a:p>
            <a:r>
              <a:rPr lang="en-GB" sz="2000">
                <a:ea typeface="+mj-lt"/>
                <a:cs typeface="+mj-lt"/>
              </a:rPr>
              <a:t>Izzo F, Lee SC, </a:t>
            </a:r>
            <a:r>
              <a:rPr lang="en-GB" sz="2000" err="1">
                <a:ea typeface="+mj-lt"/>
                <a:cs typeface="+mj-lt"/>
              </a:rPr>
              <a:t>Poran</a:t>
            </a:r>
            <a:r>
              <a:rPr lang="en-GB" sz="2000">
                <a:ea typeface="+mj-lt"/>
                <a:cs typeface="+mj-lt"/>
              </a:rPr>
              <a:t> A, </a:t>
            </a:r>
            <a:r>
              <a:rPr lang="en-GB" sz="2000" err="1">
                <a:ea typeface="+mj-lt"/>
                <a:cs typeface="+mj-lt"/>
              </a:rPr>
              <a:t>Chaligne</a:t>
            </a:r>
            <a:r>
              <a:rPr lang="en-GB" sz="2000">
                <a:ea typeface="+mj-lt"/>
                <a:cs typeface="+mj-lt"/>
              </a:rPr>
              <a:t> R, </a:t>
            </a:r>
            <a:r>
              <a:rPr lang="en-GB" sz="2000" err="1">
                <a:ea typeface="+mj-lt"/>
                <a:cs typeface="+mj-lt"/>
              </a:rPr>
              <a:t>Gaiti</a:t>
            </a:r>
            <a:r>
              <a:rPr lang="en-GB" sz="2000">
                <a:ea typeface="+mj-lt"/>
                <a:cs typeface="+mj-lt"/>
              </a:rPr>
              <a:t> F, Gross B, Murali RR, </a:t>
            </a:r>
            <a:r>
              <a:rPr lang="en-GB" sz="2000" err="1">
                <a:ea typeface="+mj-lt"/>
                <a:cs typeface="+mj-lt"/>
              </a:rPr>
              <a:t>Deochand</a:t>
            </a:r>
            <a:r>
              <a:rPr lang="en-GB" sz="2000">
                <a:ea typeface="+mj-lt"/>
                <a:cs typeface="+mj-lt"/>
              </a:rPr>
              <a:t> SD, Ang C, Jones PW, Nam AS, Kim KT, </a:t>
            </a:r>
            <a:r>
              <a:rPr lang="en-GB" sz="2000" err="1">
                <a:ea typeface="+mj-lt"/>
                <a:cs typeface="+mj-lt"/>
              </a:rPr>
              <a:t>Kothen</a:t>
            </a:r>
            <a:r>
              <a:rPr lang="en-GB" sz="2000">
                <a:ea typeface="+mj-lt"/>
                <a:cs typeface="+mj-lt"/>
              </a:rPr>
              <a:t>-Hill S, Schulman RC, Ki M, </a:t>
            </a:r>
            <a:r>
              <a:rPr lang="en-GB" sz="2000" err="1">
                <a:ea typeface="+mj-lt"/>
                <a:cs typeface="+mj-lt"/>
              </a:rPr>
              <a:t>Lhoumaud</a:t>
            </a:r>
            <a:r>
              <a:rPr lang="en-GB" sz="2000">
                <a:ea typeface="+mj-lt"/>
                <a:cs typeface="+mj-lt"/>
              </a:rPr>
              <a:t> P, Skok JA, </a:t>
            </a:r>
            <a:r>
              <a:rPr lang="en-GB" sz="2000" err="1">
                <a:ea typeface="+mj-lt"/>
                <a:cs typeface="+mj-lt"/>
              </a:rPr>
              <a:t>Viny</a:t>
            </a:r>
            <a:r>
              <a:rPr lang="en-GB" sz="2000">
                <a:ea typeface="+mj-lt"/>
                <a:cs typeface="+mj-lt"/>
              </a:rPr>
              <a:t> AD, Levine RL, </a:t>
            </a:r>
            <a:r>
              <a:rPr lang="en-GB" sz="2000" err="1">
                <a:ea typeface="+mj-lt"/>
                <a:cs typeface="+mj-lt"/>
              </a:rPr>
              <a:t>Kenigsberg</a:t>
            </a:r>
            <a:r>
              <a:rPr lang="en-GB" sz="2000">
                <a:ea typeface="+mj-lt"/>
                <a:cs typeface="+mj-lt"/>
              </a:rPr>
              <a:t> E, Abdel-Wahab O, Landau DA. </a:t>
            </a:r>
            <a:r>
              <a:rPr lang="en-GB" sz="2000" b="1">
                <a:ea typeface="+mj-lt"/>
                <a:cs typeface="+mj-lt"/>
              </a:rPr>
              <a:t>DNA methylation disruption reshapes the hematopoietic differentiation landscape.</a:t>
            </a:r>
            <a:r>
              <a:rPr lang="en-GB" sz="2000">
                <a:ea typeface="+mj-lt"/>
                <a:cs typeface="+mj-lt"/>
              </a:rPr>
              <a:t> Nat  Genet. 2020 Mar 23.</a:t>
            </a:r>
            <a:endParaRPr lang="en-US"/>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710358"/>
            <a:ext cx="10517335" cy="4466604"/>
          </a:xfrm>
        </p:spPr>
        <p:txBody>
          <a:bodyPr vert="horz" lIns="91440" tIns="45720" rIns="91440" bIns="45720" rtlCol="0" anchor="t">
            <a:normAutofit/>
          </a:bodyPr>
          <a:lstStyle/>
          <a:p>
            <a:pPr marL="0" indent="0">
              <a:buNone/>
            </a:pPr>
            <a:r>
              <a:rPr lang="en-US" i="1">
                <a:cs typeface="Calibri"/>
              </a:rPr>
              <a:t>DNAm influences hematopoietic differentation effects on transcription factor binding</a:t>
            </a:r>
          </a:p>
          <a:p>
            <a:r>
              <a:rPr lang="en-US">
                <a:cs typeface="Calibri"/>
              </a:rPr>
              <a:t>To make a long story short:</a:t>
            </a:r>
          </a:p>
          <a:p>
            <a:pPr marL="0" indent="0">
              <a:buNone/>
            </a:pPr>
            <a:r>
              <a:rPr lang="en-US">
                <a:cs typeface="Calibri"/>
              </a:rPr>
              <a:t>The authors use single-cell sequencing to show that differences in DNA methylation in specific transcription factor binding sites affect TF binding (just like mutations) leading to differences in hematopoietic differentiation (in this example, the ratio of erythroid to myelomonocytic progenitors).</a:t>
            </a: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Epigenetics</a:t>
            </a:r>
            <a:endParaRPr lang="en-US"/>
          </a:p>
        </p:txBody>
      </p:sp>
    </p:spTree>
    <p:extLst>
      <p:ext uri="{BB962C8B-B14F-4D97-AF65-F5344CB8AC3E}">
        <p14:creationId xmlns:p14="http://schemas.microsoft.com/office/powerpoint/2010/main" val="352605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C324236B5B1F44CA352B02574DFACAC" ma:contentTypeVersion="4" ma:contentTypeDescription="Create a new document." ma:contentTypeScope="" ma:versionID="391aa7177baf3e6e281a5c9c2282dcd8">
  <xsd:schema xmlns:xsd="http://www.w3.org/2001/XMLSchema" xmlns:xs="http://www.w3.org/2001/XMLSchema" xmlns:p="http://schemas.microsoft.com/office/2006/metadata/properties" xmlns:ns2="5437daf8-e155-4260-9992-e8434af7a544" xmlns:ns3="4625581b-bb4e-4558-bbdb-f9e75e9989bb" targetNamespace="http://schemas.microsoft.com/office/2006/metadata/properties" ma:root="true" ma:fieldsID="cd462ddb54f28554e91789c910245b0f" ns2:_="" ns3:_="">
    <xsd:import namespace="5437daf8-e155-4260-9992-e8434af7a544"/>
    <xsd:import namespace="4625581b-bb4e-4558-bbdb-f9e75e9989b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37daf8-e155-4260-9992-e8434af7a5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25581b-bb4e-4558-bbdb-f9e75e9989b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93C813-5B69-4C61-B7CA-A51023F28981}"/>
</file>

<file path=customXml/itemProps2.xml><?xml version="1.0" encoding="utf-8"?>
<ds:datastoreItem xmlns:ds="http://schemas.openxmlformats.org/officeDocument/2006/customXml" ds:itemID="{66631475-5EB5-4484-A54A-8837DC76D9D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AE10EBA-DB97-4123-835A-BB73888B99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1200</Words>
  <Application>Microsoft Office PowerPoint</Application>
  <PresentationFormat>Widescreen</PresentationFormat>
  <Paragraphs>134</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Journal club April 6, 2020</vt:lpstr>
      <vt:lpstr>Jones GT, Marsman J, Bhat B, Phillips VL, Chatterjee A, Rodger EJ, Williams MJA, van Rij AM, McCormick SPA. DNA methylation profiling identifies a high effect genetic variant for lipoprotein(a) levels. Epigenetics. 2020 Apr 1:1-10.</vt:lpstr>
      <vt:lpstr>Sadahiro R, Knight B, James F, Hannon E, Charity J, Daniels IR, Burrage J, Knox O, Crawford B, Smart NJ, Mill J. Major surgery induces acute changes in measured DNA methylation associated with immune response pathways. Sci Rep. 2020  Apr 1;10(1):5743.</vt:lpstr>
      <vt:lpstr>Cresswell GD, Nichol D, Spiteri I, Tari H, Zapata L, Heide T, Maley CC, Magnani L, Schiavon G, Ashworth A, Barry P, Sottoriva A. Mapping the breast cancer metastatic cascade onto ctDNA using genetic and epigenetic clonal tracking. Nat Commun. 2020 Mar 27;11(1):1446.</vt:lpstr>
      <vt:lpstr>Soriano-Tárraga C, Lazcano U, Giralt-Steinhauer E, Avellaneda-Gómez C, Ois Á,  Rodríguez-Campello A, Cuadrado-Godia E, Gomez-Gonzalez A, Fernández-Sanlés A, Elosua R, Fernández-Cadenas I, Cullell N, Montaner J, Moran S, Esteller M, Jiménez-Conde J, Roquer J. Identification of 20 novel loci associated to ischemic stroke. Epigenome-Wide Association Study. Epigenetics. 2020 Mar 23.</vt:lpstr>
      <vt:lpstr>Reed ZE, Suderman MJ, Relton CL, Davis OSP, Hemani G. The association of DNA methylation with body mass index: distinguishing between predictors and biomarkers. Clin Epigenetics. 2020 Mar 30;12(1):50. </vt:lpstr>
      <vt:lpstr>Seeboth A, McCartney DL, Wang Y, Hillary RF, Stevenson AJ, Walker RM, Campbell A, Evans KL, McIntosh AM, Hägg S, Deary IJ, Marioni RE. DNA methylation outlier burden, health, and ageing in Generation Scotland and the Lothian Birth Cohorts of 1921 and 1936. Clin Epigenetics. 2020 Mar 26;12(1):49.</vt:lpstr>
      <vt:lpstr>Youk J, An Y, Park S, Lee JK, Ju YS. The genome-wide landscape of C:G &gt; T:A polymorphism at the CpG contexts in the human population. BMC Genomics. 2020 Mar  30;21(1):270. </vt:lpstr>
      <vt:lpstr>Izzo F, Lee SC, Poran A, Chaligne R, Gaiti F, Gross B, Murali RR, Deochand SD, Ang C, Jones PW, Nam AS, Kim KT, Kothen-Hill S, Schulman RC, Ki M, Lhoumaud P, Skok JA, Viny AD, Levine RL, Kenigsberg E, Abdel-Wahab O, Landau DA. DNA methylation disruption reshapes the hematopoietic differentiation landscape. Nat  Genet. 2020 Mar 23.</vt:lpstr>
      <vt:lpstr>Schrott R, Murphy SK. Cannabis use and the sperm epigenome: a budding concern? Environ Epigenet. 2020 Mar 19;6(1):dvaa002.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Paul Yousefi</cp:lastModifiedBy>
  <cp:revision>6</cp:revision>
  <dcterms:created xsi:type="dcterms:W3CDTF">2020-04-05T15:19:18Z</dcterms:created>
  <dcterms:modified xsi:type="dcterms:W3CDTF">2020-04-06T15:09:17Z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0x010100FC324236B5B1F44CA352B02574DFACAC</vt:lpwstr>
  </property>
</Properties>
</file>