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9" r:id="rId5"/>
    <p:sldId id="267" r:id="rId6"/>
    <p:sldId id="274" r:id="rId7"/>
    <p:sldId id="269" r:id="rId8"/>
    <p:sldId id="273" r:id="rId9"/>
    <p:sldId id="256" r:id="rId10"/>
    <p:sldId id="257" r:id="rId11"/>
    <p:sldId id="275" r:id="rId12"/>
    <p:sldId id="258" r:id="rId13"/>
    <p:sldId id="260" r:id="rId14"/>
    <p:sldId id="277" r:id="rId15"/>
    <p:sldId id="261" r:id="rId16"/>
    <p:sldId id="276" r:id="rId17"/>
    <p:sldId id="264" r:id="rId18"/>
    <p:sldId id="279" r:id="rId19"/>
    <p:sldId id="283" r:id="rId20"/>
    <p:sldId id="280" r:id="rId21"/>
    <p:sldId id="284" r:id="rId22"/>
    <p:sldId id="278" r:id="rId23"/>
    <p:sldId id="263" r:id="rId2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490213-E9AC-4CA4-8C6D-871C68D5D314}" v="3040" dt="2020-05-31T23:04:33.346"/>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72478" autoAdjust="0"/>
  </p:normalViewPr>
  <p:slideViewPr>
    <p:cSldViewPr snapToGrid="0">
      <p:cViewPr varScale="1">
        <p:scale>
          <a:sx n="45" d="100"/>
          <a:sy n="45" d="100"/>
        </p:scale>
        <p:origin x="13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2709995e-3ea8-4fb0-9b62-eb8034dec529" providerId="ADAL" clId="{D6490213-E9AC-4CA4-8C6D-871C68D5D314}"/>
    <pc:docChg chg="undo custSel addSld delSld modSld sldOrd">
      <pc:chgData name="Matthew Suderman" userId="2709995e-3ea8-4fb0-9b62-eb8034dec529" providerId="ADAL" clId="{D6490213-E9AC-4CA4-8C6D-871C68D5D314}" dt="2020-05-31T23:04:33.346" v="3973"/>
      <pc:docMkLst>
        <pc:docMk/>
      </pc:docMkLst>
      <pc:sldChg chg="addSp modSp add mod">
        <pc:chgData name="Matthew Suderman" userId="2709995e-3ea8-4fb0-9b62-eb8034dec529" providerId="ADAL" clId="{D6490213-E9AC-4CA4-8C6D-871C68D5D314}" dt="2020-05-31T23:00:44.733" v="3697" actId="20577"/>
        <pc:sldMkLst>
          <pc:docMk/>
          <pc:sldMk cId="109857222" sldId="256"/>
        </pc:sldMkLst>
        <pc:spChg chg="add mod">
          <ac:chgData name="Matthew Suderman" userId="2709995e-3ea8-4fb0-9b62-eb8034dec529" providerId="ADAL" clId="{D6490213-E9AC-4CA4-8C6D-871C68D5D314}" dt="2020-05-31T23:00:44.733" v="3697" actId="20577"/>
          <ac:spMkLst>
            <pc:docMk/>
            <pc:sldMk cId="109857222" sldId="256"/>
            <ac:spMk id="5" creationId="{EE9D3986-C552-4586-B9C4-1EB6A2FA329B}"/>
          </ac:spMkLst>
        </pc:spChg>
      </pc:sldChg>
      <pc:sldChg chg="del">
        <pc:chgData name="Matthew Suderman" userId="2709995e-3ea8-4fb0-9b62-eb8034dec529" providerId="ADAL" clId="{D6490213-E9AC-4CA4-8C6D-871C68D5D314}" dt="2020-05-30T21:36:06.543" v="1" actId="2696"/>
        <pc:sldMkLst>
          <pc:docMk/>
          <pc:sldMk cId="920931575" sldId="257"/>
        </pc:sldMkLst>
      </pc:sldChg>
      <pc:sldChg chg="add">
        <pc:chgData name="Matthew Suderman" userId="2709995e-3ea8-4fb0-9b62-eb8034dec529" providerId="ADAL" clId="{D6490213-E9AC-4CA4-8C6D-871C68D5D314}" dt="2020-05-31T22:19:31.930" v="3093"/>
        <pc:sldMkLst>
          <pc:docMk/>
          <pc:sldMk cId="2396732745" sldId="257"/>
        </pc:sldMkLst>
      </pc:sldChg>
      <pc:sldChg chg="modSp add mod">
        <pc:chgData name="Matthew Suderman" userId="2709995e-3ea8-4fb0-9b62-eb8034dec529" providerId="ADAL" clId="{D6490213-E9AC-4CA4-8C6D-871C68D5D314}" dt="2020-05-31T23:02:55.696" v="3972" actId="1035"/>
        <pc:sldMkLst>
          <pc:docMk/>
          <pc:sldMk cId="3970180476" sldId="258"/>
        </pc:sldMkLst>
        <pc:spChg chg="mod">
          <ac:chgData name="Matthew Suderman" userId="2709995e-3ea8-4fb0-9b62-eb8034dec529" providerId="ADAL" clId="{D6490213-E9AC-4CA4-8C6D-871C68D5D314}" dt="2020-05-31T23:02:55.696" v="3972" actId="1035"/>
          <ac:spMkLst>
            <pc:docMk/>
            <pc:sldMk cId="3970180476" sldId="258"/>
            <ac:spMk id="4" creationId="{77DC8FE1-6EA3-46E0-9978-3BFC431E3B2C}"/>
          </ac:spMkLst>
        </pc:spChg>
      </pc:sldChg>
      <pc:sldChg chg="modSp mod">
        <pc:chgData name="Matthew Suderman" userId="2709995e-3ea8-4fb0-9b62-eb8034dec529" providerId="ADAL" clId="{D6490213-E9AC-4CA4-8C6D-871C68D5D314}" dt="2020-05-31T23:01:28.211" v="3731" actId="20577"/>
        <pc:sldMkLst>
          <pc:docMk/>
          <pc:sldMk cId="3975880408" sldId="259"/>
        </pc:sldMkLst>
        <pc:spChg chg="mod">
          <ac:chgData name="Matthew Suderman" userId="2709995e-3ea8-4fb0-9b62-eb8034dec529" providerId="ADAL" clId="{D6490213-E9AC-4CA4-8C6D-871C68D5D314}" dt="2020-05-30T21:36:18.884" v="11" actId="20577"/>
          <ac:spMkLst>
            <pc:docMk/>
            <pc:sldMk cId="3975880408" sldId="259"/>
            <ac:spMk id="2" creationId="{00000000-0000-0000-0000-000000000000}"/>
          </ac:spMkLst>
        </pc:spChg>
        <pc:graphicFrameChg chg="modGraphic">
          <ac:chgData name="Matthew Suderman" userId="2709995e-3ea8-4fb0-9b62-eb8034dec529" providerId="ADAL" clId="{D6490213-E9AC-4CA4-8C6D-871C68D5D314}" dt="2020-05-31T23:01:28.211" v="3731" actId="20577"/>
          <ac:graphicFrameMkLst>
            <pc:docMk/>
            <pc:sldMk cId="3975880408" sldId="259"/>
            <ac:graphicFrameMk id="5" creationId="{CEA37789-E764-494C-AC19-7DAFF4C6D7E8}"/>
          </ac:graphicFrameMkLst>
        </pc:graphicFrameChg>
      </pc:sldChg>
      <pc:sldChg chg="add modAnim">
        <pc:chgData name="Matthew Suderman" userId="2709995e-3ea8-4fb0-9b62-eb8034dec529" providerId="ADAL" clId="{D6490213-E9AC-4CA4-8C6D-871C68D5D314}" dt="2020-05-31T23:04:33.346" v="3973"/>
        <pc:sldMkLst>
          <pc:docMk/>
          <pc:sldMk cId="692168980" sldId="260"/>
        </pc:sldMkLst>
      </pc:sldChg>
      <pc:sldChg chg="del">
        <pc:chgData name="Matthew Suderman" userId="2709995e-3ea8-4fb0-9b62-eb8034dec529" providerId="ADAL" clId="{D6490213-E9AC-4CA4-8C6D-871C68D5D314}" dt="2020-05-30T21:35:59.158" v="0" actId="2696"/>
        <pc:sldMkLst>
          <pc:docMk/>
          <pc:sldMk cId="1842959913" sldId="260"/>
        </pc:sldMkLst>
      </pc:sldChg>
      <pc:sldChg chg="addSp delSp modSp add mod modAnim">
        <pc:chgData name="Matthew Suderman" userId="2709995e-3ea8-4fb0-9b62-eb8034dec529" providerId="ADAL" clId="{D6490213-E9AC-4CA4-8C6D-871C68D5D314}" dt="2020-05-31T22:41:54.067" v="3490"/>
        <pc:sldMkLst>
          <pc:docMk/>
          <pc:sldMk cId="2331892085" sldId="261"/>
        </pc:sldMkLst>
        <pc:picChg chg="mod">
          <ac:chgData name="Matthew Suderman" userId="2709995e-3ea8-4fb0-9b62-eb8034dec529" providerId="ADAL" clId="{D6490213-E9AC-4CA4-8C6D-871C68D5D314}" dt="2020-05-31T22:41:27.946" v="3487" actId="1037"/>
          <ac:picMkLst>
            <pc:docMk/>
            <pc:sldMk cId="2331892085" sldId="261"/>
            <ac:picMk id="2" creationId="{843866DC-0A24-4504-A358-26A0569D2631}"/>
          </ac:picMkLst>
        </pc:picChg>
        <pc:picChg chg="add del mod">
          <ac:chgData name="Matthew Suderman" userId="2709995e-3ea8-4fb0-9b62-eb8034dec529" providerId="ADAL" clId="{D6490213-E9AC-4CA4-8C6D-871C68D5D314}" dt="2020-05-31T22:21:34.451" v="3098" actId="478"/>
          <ac:picMkLst>
            <pc:docMk/>
            <pc:sldMk cId="2331892085" sldId="261"/>
            <ac:picMk id="4" creationId="{6BFD3999-8260-416D-A602-71C2A57C470E}"/>
          </ac:picMkLst>
        </pc:picChg>
        <pc:picChg chg="add mod">
          <ac:chgData name="Matthew Suderman" userId="2709995e-3ea8-4fb0-9b62-eb8034dec529" providerId="ADAL" clId="{D6490213-E9AC-4CA4-8C6D-871C68D5D314}" dt="2020-05-31T22:41:44.576" v="3489" actId="1076"/>
          <ac:picMkLst>
            <pc:docMk/>
            <pc:sldMk cId="2331892085" sldId="261"/>
            <ac:picMk id="5" creationId="{22665B4B-7052-4598-9696-5871AE783E6D}"/>
          </ac:picMkLst>
        </pc:picChg>
      </pc:sldChg>
      <pc:sldChg chg="addSp modSp add del">
        <pc:chgData name="Matthew Suderman" userId="2709995e-3ea8-4fb0-9b62-eb8034dec529" providerId="ADAL" clId="{D6490213-E9AC-4CA4-8C6D-871C68D5D314}" dt="2020-05-31T22:40:43.058" v="3459" actId="2696"/>
        <pc:sldMkLst>
          <pc:docMk/>
          <pc:sldMk cId="544163452" sldId="262"/>
        </pc:sldMkLst>
        <pc:spChg chg="add mod">
          <ac:chgData name="Matthew Suderman" userId="2709995e-3ea8-4fb0-9b62-eb8034dec529" providerId="ADAL" clId="{D6490213-E9AC-4CA4-8C6D-871C68D5D314}" dt="2020-05-31T22:36:47.374" v="3337"/>
          <ac:spMkLst>
            <pc:docMk/>
            <pc:sldMk cId="544163452" sldId="262"/>
            <ac:spMk id="5" creationId="{D7496659-A4F9-4BB4-82F8-F642482915FC}"/>
          </ac:spMkLst>
        </pc:spChg>
      </pc:sldChg>
      <pc:sldChg chg="delSp add del mod">
        <pc:chgData name="Matthew Suderman" userId="2709995e-3ea8-4fb0-9b62-eb8034dec529" providerId="ADAL" clId="{D6490213-E9AC-4CA4-8C6D-871C68D5D314}" dt="2020-05-31T22:42:35.596" v="3491" actId="2696"/>
        <pc:sldMkLst>
          <pc:docMk/>
          <pc:sldMk cId="2681488869" sldId="262"/>
        </pc:sldMkLst>
        <pc:picChg chg="del">
          <ac:chgData name="Matthew Suderman" userId="2709995e-3ea8-4fb0-9b62-eb8034dec529" providerId="ADAL" clId="{D6490213-E9AC-4CA4-8C6D-871C68D5D314}" dt="2020-05-31T22:41:05.620" v="3461" actId="21"/>
          <ac:picMkLst>
            <pc:docMk/>
            <pc:sldMk cId="2681488869" sldId="262"/>
            <ac:picMk id="3" creationId="{01FD533C-C125-4BA0-A351-B8DF5EEC5F56}"/>
          </ac:picMkLst>
        </pc:picChg>
      </pc:sldChg>
      <pc:sldChg chg="addSp modSp add mod modAnim">
        <pc:chgData name="Matthew Suderman" userId="2709995e-3ea8-4fb0-9b62-eb8034dec529" providerId="ADAL" clId="{D6490213-E9AC-4CA4-8C6D-871C68D5D314}" dt="2020-05-31T22:54:06.646" v="3665"/>
        <pc:sldMkLst>
          <pc:docMk/>
          <pc:sldMk cId="1907214546" sldId="263"/>
        </pc:sldMkLst>
        <pc:picChg chg="mod">
          <ac:chgData name="Matthew Suderman" userId="2709995e-3ea8-4fb0-9b62-eb8034dec529" providerId="ADAL" clId="{D6490213-E9AC-4CA4-8C6D-871C68D5D314}" dt="2020-05-31T22:53:57.807" v="3663" actId="14100"/>
          <ac:picMkLst>
            <pc:docMk/>
            <pc:sldMk cId="1907214546" sldId="263"/>
            <ac:picMk id="2" creationId="{A6E90675-316F-4591-97A1-3DE3E51BE0EA}"/>
          </ac:picMkLst>
        </pc:picChg>
        <pc:picChg chg="add mod">
          <ac:chgData name="Matthew Suderman" userId="2709995e-3ea8-4fb0-9b62-eb8034dec529" providerId="ADAL" clId="{D6490213-E9AC-4CA4-8C6D-871C68D5D314}" dt="2020-05-31T22:54:02.718" v="3664" actId="1076"/>
          <ac:picMkLst>
            <pc:docMk/>
            <pc:sldMk cId="1907214546" sldId="263"/>
            <ac:picMk id="4" creationId="{83F100A9-98FE-4872-B4C3-3C7ACC4406E6}"/>
          </ac:picMkLst>
        </pc:picChg>
      </pc:sldChg>
      <pc:sldChg chg="del">
        <pc:chgData name="Matthew Suderman" userId="2709995e-3ea8-4fb0-9b62-eb8034dec529" providerId="ADAL" clId="{D6490213-E9AC-4CA4-8C6D-871C68D5D314}" dt="2020-05-30T21:36:06.543" v="1" actId="2696"/>
        <pc:sldMkLst>
          <pc:docMk/>
          <pc:sldMk cId="2339071928" sldId="263"/>
        </pc:sldMkLst>
      </pc:sldChg>
      <pc:sldChg chg="addSp modSp add del mod">
        <pc:chgData name="Matthew Suderman" userId="2709995e-3ea8-4fb0-9b62-eb8034dec529" providerId="ADAL" clId="{D6490213-E9AC-4CA4-8C6D-871C68D5D314}" dt="2020-05-31T22:40:43.058" v="3459" actId="2696"/>
        <pc:sldMkLst>
          <pc:docMk/>
          <pc:sldMk cId="440041220" sldId="264"/>
        </pc:sldMkLst>
        <pc:spChg chg="add mod">
          <ac:chgData name="Matthew Suderman" userId="2709995e-3ea8-4fb0-9b62-eb8034dec529" providerId="ADAL" clId="{D6490213-E9AC-4CA4-8C6D-871C68D5D314}" dt="2020-05-31T22:36:34.154" v="3336" actId="20577"/>
          <ac:spMkLst>
            <pc:docMk/>
            <pc:sldMk cId="440041220" sldId="264"/>
            <ac:spMk id="5" creationId="{E007721C-4888-4A23-B9CB-FCB11FA8DFF0}"/>
          </ac:spMkLst>
        </pc:spChg>
      </pc:sldChg>
      <pc:sldChg chg="addSp delSp modSp add mod ord">
        <pc:chgData name="Matthew Suderman" userId="2709995e-3ea8-4fb0-9b62-eb8034dec529" providerId="ADAL" clId="{D6490213-E9AC-4CA4-8C6D-871C68D5D314}" dt="2020-05-31T22:43:26.093" v="3498" actId="478"/>
        <pc:sldMkLst>
          <pc:docMk/>
          <pc:sldMk cId="1295946552" sldId="264"/>
        </pc:sldMkLst>
        <pc:spChg chg="del">
          <ac:chgData name="Matthew Suderman" userId="2709995e-3ea8-4fb0-9b62-eb8034dec529" providerId="ADAL" clId="{D6490213-E9AC-4CA4-8C6D-871C68D5D314}" dt="2020-05-31T22:43:11.037" v="3494" actId="478"/>
          <ac:spMkLst>
            <pc:docMk/>
            <pc:sldMk cId="1295946552" sldId="264"/>
            <ac:spMk id="4" creationId="{34B5CA40-DEA4-4347-9EF0-3DDD7E669490}"/>
          </ac:spMkLst>
        </pc:spChg>
        <pc:spChg chg="del">
          <ac:chgData name="Matthew Suderman" userId="2709995e-3ea8-4fb0-9b62-eb8034dec529" providerId="ADAL" clId="{D6490213-E9AC-4CA4-8C6D-871C68D5D314}" dt="2020-05-31T22:43:26.093" v="3498" actId="478"/>
          <ac:spMkLst>
            <pc:docMk/>
            <pc:sldMk cId="1295946552" sldId="264"/>
            <ac:spMk id="5" creationId="{E007721C-4888-4A23-B9CB-FCB11FA8DFF0}"/>
          </ac:spMkLst>
        </pc:spChg>
        <pc:spChg chg="add del mod">
          <ac:chgData name="Matthew Suderman" userId="2709995e-3ea8-4fb0-9b62-eb8034dec529" providerId="ADAL" clId="{D6490213-E9AC-4CA4-8C6D-871C68D5D314}" dt="2020-05-31T22:43:15.810" v="3495"/>
          <ac:spMkLst>
            <pc:docMk/>
            <pc:sldMk cId="1295946552" sldId="264"/>
            <ac:spMk id="6" creationId="{00F2CF11-B405-4385-BDA4-0F604F1D87E0}"/>
          </ac:spMkLst>
        </pc:spChg>
        <pc:spChg chg="add mod">
          <ac:chgData name="Matthew Suderman" userId="2709995e-3ea8-4fb0-9b62-eb8034dec529" providerId="ADAL" clId="{D6490213-E9AC-4CA4-8C6D-871C68D5D314}" dt="2020-05-31T22:43:19.591" v="3497" actId="1036"/>
          <ac:spMkLst>
            <pc:docMk/>
            <pc:sldMk cId="1295946552" sldId="264"/>
            <ac:spMk id="7" creationId="{A9D62A4C-22C3-4E84-A0B7-8AFF153A0F43}"/>
          </ac:spMkLst>
        </pc:spChg>
      </pc:sldChg>
      <pc:sldChg chg="del">
        <pc:chgData name="Matthew Suderman" userId="2709995e-3ea8-4fb0-9b62-eb8034dec529" providerId="ADAL" clId="{D6490213-E9AC-4CA4-8C6D-871C68D5D314}" dt="2020-05-30T21:36:06.543" v="1" actId="2696"/>
        <pc:sldMkLst>
          <pc:docMk/>
          <pc:sldMk cId="3339296983" sldId="264"/>
        </pc:sldMkLst>
      </pc:sldChg>
      <pc:sldChg chg="addSp delSp modSp add del mod ord">
        <pc:chgData name="Matthew Suderman" userId="2709995e-3ea8-4fb0-9b62-eb8034dec529" providerId="ADAL" clId="{D6490213-E9AC-4CA4-8C6D-871C68D5D314}" dt="2020-05-31T22:48:54.330" v="3596" actId="2696"/>
        <pc:sldMkLst>
          <pc:docMk/>
          <pc:sldMk cId="612311357" sldId="265"/>
        </pc:sldMkLst>
        <pc:spChg chg="add mod">
          <ac:chgData name="Matthew Suderman" userId="2709995e-3ea8-4fb0-9b62-eb8034dec529" providerId="ADAL" clId="{D6490213-E9AC-4CA4-8C6D-871C68D5D314}" dt="2020-05-31T22:36:19.321" v="3329" actId="20577"/>
          <ac:spMkLst>
            <pc:docMk/>
            <pc:sldMk cId="612311357" sldId="265"/>
            <ac:spMk id="4" creationId="{8C2815C8-707D-4276-B667-4546670C12AC}"/>
          </ac:spMkLst>
        </pc:spChg>
        <pc:picChg chg="del">
          <ac:chgData name="Matthew Suderman" userId="2709995e-3ea8-4fb0-9b62-eb8034dec529" providerId="ADAL" clId="{D6490213-E9AC-4CA4-8C6D-871C68D5D314}" dt="2020-05-31T22:48:48.596" v="3594" actId="21"/>
          <ac:picMkLst>
            <pc:docMk/>
            <pc:sldMk cId="612311357" sldId="265"/>
            <ac:picMk id="2" creationId="{46016D56-4553-4D29-85AB-CE7C17ACA45F}"/>
          </ac:picMkLst>
        </pc:picChg>
      </pc:sldChg>
      <pc:sldChg chg="del">
        <pc:chgData name="Matthew Suderman" userId="2709995e-3ea8-4fb0-9b62-eb8034dec529" providerId="ADAL" clId="{D6490213-E9AC-4CA4-8C6D-871C68D5D314}" dt="2020-05-30T21:36:06.543" v="1" actId="2696"/>
        <pc:sldMkLst>
          <pc:docMk/>
          <pc:sldMk cId="4062218972" sldId="265"/>
        </pc:sldMkLst>
      </pc:sldChg>
      <pc:sldChg chg="del">
        <pc:chgData name="Matthew Suderman" userId="2709995e-3ea8-4fb0-9b62-eb8034dec529" providerId="ADAL" clId="{D6490213-E9AC-4CA4-8C6D-871C68D5D314}" dt="2020-05-30T21:36:06.543" v="1" actId="2696"/>
        <pc:sldMkLst>
          <pc:docMk/>
          <pc:sldMk cId="1860036382" sldId="266"/>
        </pc:sldMkLst>
      </pc:sldChg>
      <pc:sldChg chg="addSp modSp add del mod">
        <pc:chgData name="Matthew Suderman" userId="2709995e-3ea8-4fb0-9b62-eb8034dec529" providerId="ADAL" clId="{D6490213-E9AC-4CA4-8C6D-871C68D5D314}" dt="2020-05-31T22:47:47.556" v="3582" actId="2696"/>
        <pc:sldMkLst>
          <pc:docMk/>
          <pc:sldMk cId="3873429029" sldId="266"/>
        </pc:sldMkLst>
        <pc:spChg chg="add mod">
          <ac:chgData name="Matthew Suderman" userId="2709995e-3ea8-4fb0-9b62-eb8034dec529" providerId="ADAL" clId="{D6490213-E9AC-4CA4-8C6D-871C68D5D314}" dt="2020-05-31T22:35:24.096" v="3321" actId="20577"/>
          <ac:spMkLst>
            <pc:docMk/>
            <pc:sldMk cId="3873429029" sldId="266"/>
            <ac:spMk id="5" creationId="{D81B6BB2-4799-4E0A-A67F-0B5F1EC6DCC0}"/>
          </ac:spMkLst>
        </pc:spChg>
      </pc:sldChg>
      <pc:sldChg chg="addSp delSp modSp mod modAnim modNotesTx">
        <pc:chgData name="Matthew Suderman" userId="2709995e-3ea8-4fb0-9b62-eb8034dec529" providerId="ADAL" clId="{D6490213-E9AC-4CA4-8C6D-871C68D5D314}" dt="2020-05-30T22:30:15.941" v="1050" actId="20577"/>
        <pc:sldMkLst>
          <pc:docMk/>
          <pc:sldMk cId="980237120" sldId="267"/>
        </pc:sldMkLst>
        <pc:spChg chg="mod">
          <ac:chgData name="Matthew Suderman" userId="2709995e-3ea8-4fb0-9b62-eb8034dec529" providerId="ADAL" clId="{D6490213-E9AC-4CA4-8C6D-871C68D5D314}" dt="2020-05-30T21:38:43.036" v="140" actId="113"/>
          <ac:spMkLst>
            <pc:docMk/>
            <pc:sldMk cId="980237120" sldId="267"/>
            <ac:spMk id="2" creationId="{A051AE55-C412-4F97-B8BC-7897E1B8FE80}"/>
          </ac:spMkLst>
        </pc:spChg>
        <pc:spChg chg="mod">
          <ac:chgData name="Matthew Suderman" userId="2709995e-3ea8-4fb0-9b62-eb8034dec529" providerId="ADAL" clId="{D6490213-E9AC-4CA4-8C6D-871C68D5D314}" dt="2020-05-30T22:30:15.941" v="1050" actId="20577"/>
          <ac:spMkLst>
            <pc:docMk/>
            <pc:sldMk cId="980237120" sldId="267"/>
            <ac:spMk id="3" creationId="{784E00D2-8947-4BC0-B376-A387D60BAC35}"/>
          </ac:spMkLst>
        </pc:spChg>
        <pc:spChg chg="mod">
          <ac:chgData name="Matthew Suderman" userId="2709995e-3ea8-4fb0-9b62-eb8034dec529" providerId="ADAL" clId="{D6490213-E9AC-4CA4-8C6D-871C68D5D314}" dt="2020-05-30T22:26:32.694" v="866" actId="20577"/>
          <ac:spMkLst>
            <pc:docMk/>
            <pc:sldMk cId="980237120" sldId="267"/>
            <ac:spMk id="4" creationId="{C6D6135E-B0E9-4A4D-A5E1-FC2244602EBB}"/>
          </ac:spMkLst>
        </pc:spChg>
        <pc:spChg chg="add mod ord">
          <ac:chgData name="Matthew Suderman" userId="2709995e-3ea8-4fb0-9b62-eb8034dec529" providerId="ADAL" clId="{D6490213-E9AC-4CA4-8C6D-871C68D5D314}" dt="2020-05-30T22:26:26.489" v="863" actId="166"/>
          <ac:spMkLst>
            <pc:docMk/>
            <pc:sldMk cId="980237120" sldId="267"/>
            <ac:spMk id="5" creationId="{F68D2A82-1D3C-4E2D-862D-3B69FB38EEDE}"/>
          </ac:spMkLst>
        </pc:spChg>
        <pc:picChg chg="add del mod">
          <ac:chgData name="Matthew Suderman" userId="2709995e-3ea8-4fb0-9b62-eb8034dec529" providerId="ADAL" clId="{D6490213-E9AC-4CA4-8C6D-871C68D5D314}" dt="2020-05-30T22:26:13.960" v="861" actId="1076"/>
          <ac:picMkLst>
            <pc:docMk/>
            <pc:sldMk cId="980237120" sldId="267"/>
            <ac:picMk id="1026" creationId="{4569187F-212B-48D6-965A-8B40C553D1B4}"/>
          </ac:picMkLst>
        </pc:picChg>
      </pc:sldChg>
      <pc:sldChg chg="modSp add del mod">
        <pc:chgData name="Matthew Suderman" userId="2709995e-3ea8-4fb0-9b62-eb8034dec529" providerId="ADAL" clId="{D6490213-E9AC-4CA4-8C6D-871C68D5D314}" dt="2020-05-31T22:16:17.600" v="3092" actId="2696"/>
        <pc:sldMkLst>
          <pc:docMk/>
          <pc:sldMk cId="2347886304" sldId="268"/>
        </pc:sldMkLst>
        <pc:spChg chg="mod">
          <ac:chgData name="Matthew Suderman" userId="2709995e-3ea8-4fb0-9b62-eb8034dec529" providerId="ADAL" clId="{D6490213-E9AC-4CA4-8C6D-871C68D5D314}" dt="2020-05-30T21:42:56.349" v="171" actId="113"/>
          <ac:spMkLst>
            <pc:docMk/>
            <pc:sldMk cId="2347886304" sldId="268"/>
            <ac:spMk id="2" creationId="{A051AE55-C412-4F97-B8BC-7897E1B8FE80}"/>
          </ac:spMkLst>
        </pc:spChg>
      </pc:sldChg>
      <pc:sldChg chg="modSp add mod modAnim">
        <pc:chgData name="Matthew Suderman" userId="2709995e-3ea8-4fb0-9b62-eb8034dec529" providerId="ADAL" clId="{D6490213-E9AC-4CA4-8C6D-871C68D5D314}" dt="2020-05-31T14:11:05.577" v="2328" actId="20577"/>
        <pc:sldMkLst>
          <pc:docMk/>
          <pc:sldMk cId="1070485980" sldId="269"/>
        </pc:sldMkLst>
        <pc:spChg chg="mod">
          <ac:chgData name="Matthew Suderman" userId="2709995e-3ea8-4fb0-9b62-eb8034dec529" providerId="ADAL" clId="{D6490213-E9AC-4CA4-8C6D-871C68D5D314}" dt="2020-05-30T21:40:51.861" v="157" actId="113"/>
          <ac:spMkLst>
            <pc:docMk/>
            <pc:sldMk cId="1070485980" sldId="269"/>
            <ac:spMk id="2" creationId="{A051AE55-C412-4F97-B8BC-7897E1B8FE80}"/>
          </ac:spMkLst>
        </pc:spChg>
        <pc:spChg chg="mod">
          <ac:chgData name="Matthew Suderman" userId="2709995e-3ea8-4fb0-9b62-eb8034dec529" providerId="ADAL" clId="{D6490213-E9AC-4CA4-8C6D-871C68D5D314}" dt="2020-05-31T14:11:05.577" v="2328" actId="20577"/>
          <ac:spMkLst>
            <pc:docMk/>
            <pc:sldMk cId="1070485980" sldId="269"/>
            <ac:spMk id="3" creationId="{784E00D2-8947-4BC0-B376-A387D60BAC35}"/>
          </ac:spMkLst>
        </pc:spChg>
        <pc:spChg chg="mod">
          <ac:chgData name="Matthew Suderman" userId="2709995e-3ea8-4fb0-9b62-eb8034dec529" providerId="ADAL" clId="{D6490213-E9AC-4CA4-8C6D-871C68D5D314}" dt="2020-05-31T14:10:23.375" v="2251" actId="20577"/>
          <ac:spMkLst>
            <pc:docMk/>
            <pc:sldMk cId="1070485980" sldId="269"/>
            <ac:spMk id="4" creationId="{C6D6135E-B0E9-4A4D-A5E1-FC2244602EBB}"/>
          </ac:spMkLst>
        </pc:spChg>
      </pc:sldChg>
      <pc:sldChg chg="modSp add del mod">
        <pc:chgData name="Matthew Suderman" userId="2709995e-3ea8-4fb0-9b62-eb8034dec529" providerId="ADAL" clId="{D6490213-E9AC-4CA4-8C6D-871C68D5D314}" dt="2020-05-30T22:31:49.123" v="1051" actId="2696"/>
        <pc:sldMkLst>
          <pc:docMk/>
          <pc:sldMk cId="622207754" sldId="270"/>
        </pc:sldMkLst>
        <pc:spChg chg="mod">
          <ac:chgData name="Matthew Suderman" userId="2709995e-3ea8-4fb0-9b62-eb8034dec529" providerId="ADAL" clId="{D6490213-E9AC-4CA4-8C6D-871C68D5D314}" dt="2020-05-30T21:39:47.937" v="149" actId="20577"/>
          <ac:spMkLst>
            <pc:docMk/>
            <pc:sldMk cId="622207754" sldId="270"/>
            <ac:spMk id="2" creationId="{A051AE55-C412-4F97-B8BC-7897E1B8FE80}"/>
          </ac:spMkLst>
        </pc:spChg>
      </pc:sldChg>
      <pc:sldChg chg="modSp add del mod">
        <pc:chgData name="Matthew Suderman" userId="2709995e-3ea8-4fb0-9b62-eb8034dec529" providerId="ADAL" clId="{D6490213-E9AC-4CA4-8C6D-871C68D5D314}" dt="2020-05-31T14:38:06.781" v="3091" actId="2696"/>
        <pc:sldMkLst>
          <pc:docMk/>
          <pc:sldMk cId="1752066322" sldId="271"/>
        </pc:sldMkLst>
        <pc:spChg chg="mod">
          <ac:chgData name="Matthew Suderman" userId="2709995e-3ea8-4fb0-9b62-eb8034dec529" providerId="ADAL" clId="{D6490213-E9AC-4CA4-8C6D-871C68D5D314}" dt="2020-05-30T21:42:28.212" v="169" actId="113"/>
          <ac:spMkLst>
            <pc:docMk/>
            <pc:sldMk cId="1752066322" sldId="271"/>
            <ac:spMk id="2" creationId="{A051AE55-C412-4F97-B8BC-7897E1B8FE80}"/>
          </ac:spMkLst>
        </pc:spChg>
      </pc:sldChg>
      <pc:sldChg chg="modSp add del mod modAnim">
        <pc:chgData name="Matthew Suderman" userId="2709995e-3ea8-4fb0-9b62-eb8034dec529" providerId="ADAL" clId="{D6490213-E9AC-4CA4-8C6D-871C68D5D314}" dt="2020-05-31T14:36:23.052" v="3090" actId="2696"/>
        <pc:sldMkLst>
          <pc:docMk/>
          <pc:sldMk cId="3528126205" sldId="272"/>
        </pc:sldMkLst>
        <pc:spChg chg="mod">
          <ac:chgData name="Matthew Suderman" userId="2709995e-3ea8-4fb0-9b62-eb8034dec529" providerId="ADAL" clId="{D6490213-E9AC-4CA4-8C6D-871C68D5D314}" dt="2020-05-30T21:42:00.118" v="166" actId="113"/>
          <ac:spMkLst>
            <pc:docMk/>
            <pc:sldMk cId="3528126205" sldId="272"/>
            <ac:spMk id="2" creationId="{A051AE55-C412-4F97-B8BC-7897E1B8FE80}"/>
          </ac:spMkLst>
        </pc:spChg>
        <pc:spChg chg="mod">
          <ac:chgData name="Matthew Suderman" userId="2709995e-3ea8-4fb0-9b62-eb8034dec529" providerId="ADAL" clId="{D6490213-E9AC-4CA4-8C6D-871C68D5D314}" dt="2020-05-31T14:35:34.487" v="3089" actId="20577"/>
          <ac:spMkLst>
            <pc:docMk/>
            <pc:sldMk cId="3528126205" sldId="272"/>
            <ac:spMk id="3" creationId="{784E00D2-8947-4BC0-B376-A387D60BAC35}"/>
          </ac:spMkLst>
        </pc:spChg>
      </pc:sldChg>
      <pc:sldChg chg="addSp modSp add mod modAnim">
        <pc:chgData name="Matthew Suderman" userId="2709995e-3ea8-4fb0-9b62-eb8034dec529" providerId="ADAL" clId="{D6490213-E9AC-4CA4-8C6D-871C68D5D314}" dt="2020-05-31T14:29:56.677" v="2942" actId="20577"/>
        <pc:sldMkLst>
          <pc:docMk/>
          <pc:sldMk cId="1834542249" sldId="273"/>
        </pc:sldMkLst>
        <pc:spChg chg="mod">
          <ac:chgData name="Matthew Suderman" userId="2709995e-3ea8-4fb0-9b62-eb8034dec529" providerId="ADAL" clId="{D6490213-E9AC-4CA4-8C6D-871C68D5D314}" dt="2020-05-30T21:41:35.265" v="163" actId="20577"/>
          <ac:spMkLst>
            <pc:docMk/>
            <pc:sldMk cId="1834542249" sldId="273"/>
            <ac:spMk id="2" creationId="{A051AE55-C412-4F97-B8BC-7897E1B8FE80}"/>
          </ac:spMkLst>
        </pc:spChg>
        <pc:spChg chg="mod">
          <ac:chgData name="Matthew Suderman" userId="2709995e-3ea8-4fb0-9b62-eb8034dec529" providerId="ADAL" clId="{D6490213-E9AC-4CA4-8C6D-871C68D5D314}" dt="2020-05-31T14:27:09.160" v="2925" actId="20577"/>
          <ac:spMkLst>
            <pc:docMk/>
            <pc:sldMk cId="1834542249" sldId="273"/>
            <ac:spMk id="3" creationId="{784E00D2-8947-4BC0-B376-A387D60BAC35}"/>
          </ac:spMkLst>
        </pc:spChg>
        <pc:spChg chg="mod">
          <ac:chgData name="Matthew Suderman" userId="2709995e-3ea8-4fb0-9b62-eb8034dec529" providerId="ADAL" clId="{D6490213-E9AC-4CA4-8C6D-871C68D5D314}" dt="2020-05-31T14:29:56.677" v="2942" actId="20577"/>
          <ac:spMkLst>
            <pc:docMk/>
            <pc:sldMk cId="1834542249" sldId="273"/>
            <ac:spMk id="4" creationId="{C6D6135E-B0E9-4A4D-A5E1-FC2244602EBB}"/>
          </ac:spMkLst>
        </pc:spChg>
        <pc:picChg chg="add mod">
          <ac:chgData name="Matthew Suderman" userId="2709995e-3ea8-4fb0-9b62-eb8034dec529" providerId="ADAL" clId="{D6490213-E9AC-4CA4-8C6D-871C68D5D314}" dt="2020-05-31T14:27:51.549" v="2931" actId="14100"/>
          <ac:picMkLst>
            <pc:docMk/>
            <pc:sldMk cId="1834542249" sldId="273"/>
            <ac:picMk id="2050" creationId="{F93C3F0C-136F-4576-ACD6-43165EFD51E1}"/>
          </ac:picMkLst>
        </pc:picChg>
      </pc:sldChg>
      <pc:sldChg chg="modSp add mod modAnim">
        <pc:chgData name="Matthew Suderman" userId="2709995e-3ea8-4fb0-9b62-eb8034dec529" providerId="ADAL" clId="{D6490213-E9AC-4CA4-8C6D-871C68D5D314}" dt="2020-05-30T22:41:29.811" v="1421" actId="20577"/>
        <pc:sldMkLst>
          <pc:docMk/>
          <pc:sldMk cId="244703395" sldId="274"/>
        </pc:sldMkLst>
        <pc:spChg chg="mod">
          <ac:chgData name="Matthew Suderman" userId="2709995e-3ea8-4fb0-9b62-eb8034dec529" providerId="ADAL" clId="{D6490213-E9AC-4CA4-8C6D-871C68D5D314}" dt="2020-05-30T21:39:43.234" v="148" actId="20577"/>
          <ac:spMkLst>
            <pc:docMk/>
            <pc:sldMk cId="244703395" sldId="274"/>
            <ac:spMk id="2" creationId="{A051AE55-C412-4F97-B8BC-7897E1B8FE80}"/>
          </ac:spMkLst>
        </pc:spChg>
        <pc:spChg chg="mod">
          <ac:chgData name="Matthew Suderman" userId="2709995e-3ea8-4fb0-9b62-eb8034dec529" providerId="ADAL" clId="{D6490213-E9AC-4CA4-8C6D-871C68D5D314}" dt="2020-05-30T22:41:29.811" v="1421" actId="20577"/>
          <ac:spMkLst>
            <pc:docMk/>
            <pc:sldMk cId="244703395" sldId="274"/>
            <ac:spMk id="3" creationId="{784E00D2-8947-4BC0-B376-A387D60BAC35}"/>
          </ac:spMkLst>
        </pc:spChg>
        <pc:spChg chg="mod">
          <ac:chgData name="Matthew Suderman" userId="2709995e-3ea8-4fb0-9b62-eb8034dec529" providerId="ADAL" clId="{D6490213-E9AC-4CA4-8C6D-871C68D5D314}" dt="2020-05-30T22:39:19.003" v="1220" actId="20577"/>
          <ac:spMkLst>
            <pc:docMk/>
            <pc:sldMk cId="244703395" sldId="274"/>
            <ac:spMk id="4" creationId="{C6D6135E-B0E9-4A4D-A5E1-FC2244602EBB}"/>
          </ac:spMkLst>
        </pc:spChg>
      </pc:sldChg>
      <pc:sldChg chg="add">
        <pc:chgData name="Matthew Suderman" userId="2709995e-3ea8-4fb0-9b62-eb8034dec529" providerId="ADAL" clId="{D6490213-E9AC-4CA4-8C6D-871C68D5D314}" dt="2020-05-31T22:19:31.930" v="3093"/>
        <pc:sldMkLst>
          <pc:docMk/>
          <pc:sldMk cId="3308921423" sldId="275"/>
        </pc:sldMkLst>
      </pc:sldChg>
      <pc:sldChg chg="modSp add del mod">
        <pc:chgData name="Matthew Suderman" userId="2709995e-3ea8-4fb0-9b62-eb8034dec529" providerId="ADAL" clId="{D6490213-E9AC-4CA4-8C6D-871C68D5D314}" dt="2020-05-30T22:48:41.059" v="1422" actId="2696"/>
        <pc:sldMkLst>
          <pc:docMk/>
          <pc:sldMk cId="3889495315" sldId="275"/>
        </pc:sldMkLst>
        <pc:spChg chg="mod">
          <ac:chgData name="Matthew Suderman" userId="2709995e-3ea8-4fb0-9b62-eb8034dec529" providerId="ADAL" clId="{D6490213-E9AC-4CA4-8C6D-871C68D5D314}" dt="2020-05-30T21:40:14.750" v="152" actId="113"/>
          <ac:spMkLst>
            <pc:docMk/>
            <pc:sldMk cId="3889495315" sldId="275"/>
            <ac:spMk id="2" creationId="{A051AE55-C412-4F97-B8BC-7897E1B8FE80}"/>
          </ac:spMkLst>
        </pc:spChg>
      </pc:sldChg>
      <pc:sldChg chg="add">
        <pc:chgData name="Matthew Suderman" userId="2709995e-3ea8-4fb0-9b62-eb8034dec529" providerId="ADAL" clId="{D6490213-E9AC-4CA4-8C6D-871C68D5D314}" dt="2020-05-31T22:19:31.930" v="3093"/>
        <pc:sldMkLst>
          <pc:docMk/>
          <pc:sldMk cId="265509522" sldId="276"/>
        </pc:sldMkLst>
      </pc:sldChg>
      <pc:sldChg chg="addSp delSp modSp add mod">
        <pc:chgData name="Matthew Suderman" userId="2709995e-3ea8-4fb0-9b62-eb8034dec529" providerId="ADAL" clId="{D6490213-E9AC-4CA4-8C6D-871C68D5D314}" dt="2020-05-31T22:22:45.577" v="3112" actId="1035"/>
        <pc:sldMkLst>
          <pc:docMk/>
          <pc:sldMk cId="864675788" sldId="277"/>
        </pc:sldMkLst>
        <pc:spChg chg="add del">
          <ac:chgData name="Matthew Suderman" userId="2709995e-3ea8-4fb0-9b62-eb8034dec529" providerId="ADAL" clId="{D6490213-E9AC-4CA4-8C6D-871C68D5D314}" dt="2020-05-31T22:22:00.694" v="3101" actId="478"/>
          <ac:spMkLst>
            <pc:docMk/>
            <pc:sldMk cId="864675788" sldId="277"/>
            <ac:spMk id="5" creationId="{20A46F5B-A5D8-4DBB-BC59-4E1F6950A3CF}"/>
          </ac:spMkLst>
        </pc:spChg>
        <pc:spChg chg="add mod">
          <ac:chgData name="Matthew Suderman" userId="2709995e-3ea8-4fb0-9b62-eb8034dec529" providerId="ADAL" clId="{D6490213-E9AC-4CA4-8C6D-871C68D5D314}" dt="2020-05-31T22:22:45.577" v="3112" actId="1035"/>
          <ac:spMkLst>
            <pc:docMk/>
            <pc:sldMk cId="864675788" sldId="277"/>
            <ac:spMk id="6" creationId="{358D6AB0-B838-42BF-81F6-1EFEC2CC0F66}"/>
          </ac:spMkLst>
        </pc:spChg>
      </pc:sldChg>
      <pc:sldChg chg="modSp add mod ord">
        <pc:chgData name="Matthew Suderman" userId="2709995e-3ea8-4fb0-9b62-eb8034dec529" providerId="ADAL" clId="{D6490213-E9AC-4CA4-8C6D-871C68D5D314}" dt="2020-05-31T22:23:30.242" v="3142" actId="1038"/>
        <pc:sldMkLst>
          <pc:docMk/>
          <pc:sldMk cId="1324647295" sldId="278"/>
        </pc:sldMkLst>
        <pc:spChg chg="mod">
          <ac:chgData name="Matthew Suderman" userId="2709995e-3ea8-4fb0-9b62-eb8034dec529" providerId="ADAL" clId="{D6490213-E9AC-4CA4-8C6D-871C68D5D314}" dt="2020-05-31T22:23:30.242" v="3142" actId="1038"/>
          <ac:spMkLst>
            <pc:docMk/>
            <pc:sldMk cId="1324647295" sldId="278"/>
            <ac:spMk id="6" creationId="{358D6AB0-B838-42BF-81F6-1EFEC2CC0F66}"/>
          </ac:spMkLst>
        </pc:spChg>
        <pc:picChg chg="mod">
          <ac:chgData name="Matthew Suderman" userId="2709995e-3ea8-4fb0-9b62-eb8034dec529" providerId="ADAL" clId="{D6490213-E9AC-4CA4-8C6D-871C68D5D314}" dt="2020-05-31T22:23:18.772" v="3119" actId="1076"/>
          <ac:picMkLst>
            <pc:docMk/>
            <pc:sldMk cId="1324647295" sldId="278"/>
            <ac:picMk id="3" creationId="{D623A8D6-4582-4186-8565-0459784C3B1B}"/>
          </ac:picMkLst>
        </pc:picChg>
      </pc:sldChg>
      <pc:sldChg chg="modSp add mod ord">
        <pc:chgData name="Matthew Suderman" userId="2709995e-3ea8-4fb0-9b62-eb8034dec529" providerId="ADAL" clId="{D6490213-E9AC-4CA4-8C6D-871C68D5D314}" dt="2020-05-31T22:24:22.345" v="3148"/>
        <pc:sldMkLst>
          <pc:docMk/>
          <pc:sldMk cId="205540030" sldId="279"/>
        </pc:sldMkLst>
        <pc:spChg chg="mod">
          <ac:chgData name="Matthew Suderman" userId="2709995e-3ea8-4fb0-9b62-eb8034dec529" providerId="ADAL" clId="{D6490213-E9AC-4CA4-8C6D-871C68D5D314}" dt="2020-05-31T22:24:19.254" v="3146" actId="1076"/>
          <ac:spMkLst>
            <pc:docMk/>
            <pc:sldMk cId="205540030" sldId="279"/>
            <ac:spMk id="6" creationId="{358D6AB0-B838-42BF-81F6-1EFEC2CC0F66}"/>
          </ac:spMkLst>
        </pc:spChg>
        <pc:picChg chg="mod">
          <ac:chgData name="Matthew Suderman" userId="2709995e-3ea8-4fb0-9b62-eb8034dec529" providerId="ADAL" clId="{D6490213-E9AC-4CA4-8C6D-871C68D5D314}" dt="2020-05-31T22:24:12.047" v="3145" actId="1076"/>
          <ac:picMkLst>
            <pc:docMk/>
            <pc:sldMk cId="205540030" sldId="279"/>
            <ac:picMk id="3" creationId="{D623A8D6-4582-4186-8565-0459784C3B1B}"/>
          </ac:picMkLst>
        </pc:picChg>
      </pc:sldChg>
      <pc:sldChg chg="modSp add mod">
        <pc:chgData name="Matthew Suderman" userId="2709995e-3ea8-4fb0-9b62-eb8034dec529" providerId="ADAL" clId="{D6490213-E9AC-4CA4-8C6D-871C68D5D314}" dt="2020-05-31T22:24:30.440" v="3150" actId="1076"/>
        <pc:sldMkLst>
          <pc:docMk/>
          <pc:sldMk cId="2889071843" sldId="280"/>
        </pc:sldMkLst>
        <pc:spChg chg="mod">
          <ac:chgData name="Matthew Suderman" userId="2709995e-3ea8-4fb0-9b62-eb8034dec529" providerId="ADAL" clId="{D6490213-E9AC-4CA4-8C6D-871C68D5D314}" dt="2020-05-31T22:24:30.440" v="3150" actId="1076"/>
          <ac:spMkLst>
            <pc:docMk/>
            <pc:sldMk cId="2889071843" sldId="280"/>
            <ac:spMk id="6" creationId="{358D6AB0-B838-42BF-81F6-1EFEC2CC0F66}"/>
          </ac:spMkLst>
        </pc:spChg>
      </pc:sldChg>
      <pc:sldChg chg="modSp add del mod ord">
        <pc:chgData name="Matthew Suderman" userId="2709995e-3ea8-4fb0-9b62-eb8034dec529" providerId="ADAL" clId="{D6490213-E9AC-4CA4-8C6D-871C68D5D314}" dt="2020-05-31T22:53:19.627" v="3655" actId="2696"/>
        <pc:sldMkLst>
          <pc:docMk/>
          <pc:sldMk cId="3039907202" sldId="281"/>
        </pc:sldMkLst>
        <pc:spChg chg="mod">
          <ac:chgData name="Matthew Suderman" userId="2709995e-3ea8-4fb0-9b62-eb8034dec529" providerId="ADAL" clId="{D6490213-E9AC-4CA4-8C6D-871C68D5D314}" dt="2020-05-31T22:25:04.666" v="3250" actId="1037"/>
          <ac:spMkLst>
            <pc:docMk/>
            <pc:sldMk cId="3039907202" sldId="281"/>
            <ac:spMk id="6" creationId="{358D6AB0-B838-42BF-81F6-1EFEC2CC0F66}"/>
          </ac:spMkLst>
        </pc:spChg>
        <pc:picChg chg="mod">
          <ac:chgData name="Matthew Suderman" userId="2709995e-3ea8-4fb0-9b62-eb8034dec529" providerId="ADAL" clId="{D6490213-E9AC-4CA4-8C6D-871C68D5D314}" dt="2020-05-31T22:24:51.968" v="3157" actId="1076"/>
          <ac:picMkLst>
            <pc:docMk/>
            <pc:sldMk cId="3039907202" sldId="281"/>
            <ac:picMk id="3" creationId="{D623A8D6-4582-4186-8565-0459784C3B1B}"/>
          </ac:picMkLst>
        </pc:picChg>
      </pc:sldChg>
      <pc:sldChg chg="addSp modSp new add del mod modAnim">
        <pc:chgData name="Matthew Suderman" userId="2709995e-3ea8-4fb0-9b62-eb8034dec529" providerId="ADAL" clId="{D6490213-E9AC-4CA4-8C6D-871C68D5D314}" dt="2020-05-31T22:53:11.573" v="3654" actId="2696"/>
        <pc:sldMkLst>
          <pc:docMk/>
          <pc:sldMk cId="2261581045" sldId="282"/>
        </pc:sldMkLst>
        <pc:spChg chg="add mod">
          <ac:chgData name="Matthew Suderman" userId="2709995e-3ea8-4fb0-9b62-eb8034dec529" providerId="ADAL" clId="{D6490213-E9AC-4CA4-8C6D-871C68D5D314}" dt="2020-05-31T22:51:21.110" v="3653" actId="20577"/>
          <ac:spMkLst>
            <pc:docMk/>
            <pc:sldMk cId="2261581045" sldId="282"/>
            <ac:spMk id="2" creationId="{F6AD961C-CCEF-4E35-AE26-627AFB7971EF}"/>
          </ac:spMkLst>
        </pc:spChg>
        <pc:picChg chg="add mod">
          <ac:chgData name="Matthew Suderman" userId="2709995e-3ea8-4fb0-9b62-eb8034dec529" providerId="ADAL" clId="{D6490213-E9AC-4CA4-8C6D-871C68D5D314}" dt="2020-05-31T22:39:09.451" v="3388" actId="1038"/>
          <ac:picMkLst>
            <pc:docMk/>
            <pc:sldMk cId="2261581045" sldId="282"/>
            <ac:picMk id="3" creationId="{D295544C-574B-4F01-B64D-B4F385BC6AE3}"/>
          </ac:picMkLst>
        </pc:picChg>
        <pc:picChg chg="add mod">
          <ac:chgData name="Matthew Suderman" userId="2709995e-3ea8-4fb0-9b62-eb8034dec529" providerId="ADAL" clId="{D6490213-E9AC-4CA4-8C6D-871C68D5D314}" dt="2020-05-31T22:39:05.679" v="3355" actId="1076"/>
          <ac:picMkLst>
            <pc:docMk/>
            <pc:sldMk cId="2261581045" sldId="282"/>
            <ac:picMk id="4" creationId="{9369A267-FBFF-4CB3-9070-1CA3FE48EFFC}"/>
          </ac:picMkLst>
        </pc:picChg>
      </pc:sldChg>
      <pc:sldChg chg="addSp modSp new mod modAnim">
        <pc:chgData name="Matthew Suderman" userId="2709995e-3ea8-4fb0-9b62-eb8034dec529" providerId="ADAL" clId="{D6490213-E9AC-4CA4-8C6D-871C68D5D314}" dt="2020-05-31T22:50:49.234" v="3614" actId="1035"/>
        <pc:sldMkLst>
          <pc:docMk/>
          <pc:sldMk cId="2238110980" sldId="283"/>
        </pc:sldMkLst>
        <pc:spChg chg="add mod">
          <ac:chgData name="Matthew Suderman" userId="2709995e-3ea8-4fb0-9b62-eb8034dec529" providerId="ADAL" clId="{D6490213-E9AC-4CA4-8C6D-871C68D5D314}" dt="2020-05-31T22:50:44.908" v="3612" actId="20577"/>
          <ac:spMkLst>
            <pc:docMk/>
            <pc:sldMk cId="2238110980" sldId="283"/>
            <ac:spMk id="2" creationId="{3B573024-F6D4-4675-9CF8-D0AA5EEFAD00}"/>
          </ac:spMkLst>
        </pc:spChg>
        <pc:picChg chg="add mod">
          <ac:chgData name="Matthew Suderman" userId="2709995e-3ea8-4fb0-9b62-eb8034dec529" providerId="ADAL" clId="{D6490213-E9AC-4CA4-8C6D-871C68D5D314}" dt="2020-05-31T22:40:19.124" v="3458" actId="1037"/>
          <ac:picMkLst>
            <pc:docMk/>
            <pc:sldMk cId="2238110980" sldId="283"/>
            <ac:picMk id="3" creationId="{01705C02-FD42-404A-85EC-261A5F56049F}"/>
          </ac:picMkLst>
        </pc:picChg>
        <pc:picChg chg="add mod">
          <ac:chgData name="Matthew Suderman" userId="2709995e-3ea8-4fb0-9b62-eb8034dec529" providerId="ADAL" clId="{D6490213-E9AC-4CA4-8C6D-871C68D5D314}" dt="2020-05-31T22:50:49.234" v="3614" actId="1035"/>
          <ac:picMkLst>
            <pc:docMk/>
            <pc:sldMk cId="2238110980" sldId="283"/>
            <ac:picMk id="4" creationId="{DDB52EFE-355A-4B47-822A-3AB78A53D051}"/>
          </ac:picMkLst>
        </pc:picChg>
      </pc:sldChg>
      <pc:sldChg chg="addSp modSp new mod modAnim">
        <pc:chgData name="Matthew Suderman" userId="2709995e-3ea8-4fb0-9b62-eb8034dec529" providerId="ADAL" clId="{D6490213-E9AC-4CA4-8C6D-871C68D5D314}" dt="2020-05-31T22:46:49.144" v="3581"/>
        <pc:sldMkLst>
          <pc:docMk/>
          <pc:sldMk cId="442124831" sldId="284"/>
        </pc:sldMkLst>
        <pc:spChg chg="add mod">
          <ac:chgData name="Matthew Suderman" userId="2709995e-3ea8-4fb0-9b62-eb8034dec529" providerId="ADAL" clId="{D6490213-E9AC-4CA4-8C6D-871C68D5D314}" dt="2020-05-31T22:44:30.023" v="3536" actId="20577"/>
          <ac:spMkLst>
            <pc:docMk/>
            <pc:sldMk cId="442124831" sldId="284"/>
            <ac:spMk id="2" creationId="{65554435-25BB-4D2C-9DFD-2FF6F09B3B53}"/>
          </ac:spMkLst>
        </pc:spChg>
        <pc:picChg chg="add mod modCrop">
          <ac:chgData name="Matthew Suderman" userId="2709995e-3ea8-4fb0-9b62-eb8034dec529" providerId="ADAL" clId="{D6490213-E9AC-4CA4-8C6D-871C68D5D314}" dt="2020-05-31T22:45:49.061" v="3570" actId="1037"/>
          <ac:picMkLst>
            <pc:docMk/>
            <pc:sldMk cId="442124831" sldId="284"/>
            <ac:picMk id="3" creationId="{0C1F334C-9E49-4070-A125-0FF5A7285004}"/>
          </ac:picMkLst>
        </pc:picChg>
        <pc:picChg chg="add mod">
          <ac:chgData name="Matthew Suderman" userId="2709995e-3ea8-4fb0-9b62-eb8034dec529" providerId="ADAL" clId="{D6490213-E9AC-4CA4-8C6D-871C68D5D314}" dt="2020-05-31T22:46:41.713" v="3580" actId="14100"/>
          <ac:picMkLst>
            <pc:docMk/>
            <pc:sldMk cId="442124831" sldId="284"/>
            <ac:picMk id="4" creationId="{F63B471A-8DF7-45A7-A1BC-5AD7182B912A}"/>
          </ac:picMkLst>
        </pc:picChg>
        <pc:picChg chg="add mod modCrop">
          <ac:chgData name="Matthew Suderman" userId="2709995e-3ea8-4fb0-9b62-eb8034dec529" providerId="ADAL" clId="{D6490213-E9AC-4CA4-8C6D-871C68D5D314}" dt="2020-05-31T22:46:24.544" v="3577" actId="1076"/>
          <ac:picMkLst>
            <pc:docMk/>
            <pc:sldMk cId="442124831" sldId="284"/>
            <ac:picMk id="5" creationId="{4AFA9871-8443-4AD9-8D33-AA8D14C62B13}"/>
          </ac:picMkLst>
        </pc:picChg>
      </pc:sldChg>
      <pc:sldChg chg="addSp delSp modSp add del mod">
        <pc:chgData name="Matthew Suderman" userId="2709995e-3ea8-4fb0-9b62-eb8034dec529" providerId="ADAL" clId="{D6490213-E9AC-4CA4-8C6D-871C68D5D314}" dt="2020-05-31T22:54:13.560" v="3666" actId="2696"/>
        <pc:sldMkLst>
          <pc:docMk/>
          <pc:sldMk cId="344684595" sldId="285"/>
        </pc:sldMkLst>
        <pc:picChg chg="del">
          <ac:chgData name="Matthew Suderman" userId="2709995e-3ea8-4fb0-9b62-eb8034dec529" providerId="ADAL" clId="{D6490213-E9AC-4CA4-8C6D-871C68D5D314}" dt="2020-05-31T22:48:42.490" v="3593" actId="478"/>
          <ac:picMkLst>
            <pc:docMk/>
            <pc:sldMk cId="344684595" sldId="285"/>
            <ac:picMk id="2" creationId="{A6E90675-316F-4591-97A1-3DE3E51BE0EA}"/>
          </ac:picMkLst>
        </pc:picChg>
        <pc:picChg chg="add del mod">
          <ac:chgData name="Matthew Suderman" userId="2709995e-3ea8-4fb0-9b62-eb8034dec529" providerId="ADAL" clId="{D6490213-E9AC-4CA4-8C6D-871C68D5D314}" dt="2020-05-31T22:53:28.658" v="3656" actId="21"/>
          <ac:picMkLst>
            <pc:docMk/>
            <pc:sldMk cId="344684595" sldId="285"/>
            <ac:picMk id="4" creationId="{3D20F91A-8E5B-45DE-843F-BEEA6D5146A7}"/>
          </ac:picMkLst>
        </pc:picChg>
      </pc:sldChg>
      <pc:sldChg chg="new del">
        <pc:chgData name="Matthew Suderman" userId="2709995e-3ea8-4fb0-9b62-eb8034dec529" providerId="ADAL" clId="{D6490213-E9AC-4CA4-8C6D-871C68D5D314}" dt="2020-05-31T22:37:45.548" v="3349" actId="47"/>
        <pc:sldMkLst>
          <pc:docMk/>
          <pc:sldMk cId="814013457" sldId="285"/>
        </pc:sldMkLst>
      </pc:sldChg>
      <pc:sldChg chg="addSp delSp modSp add del mod ord">
        <pc:chgData name="Matthew Suderman" userId="2709995e-3ea8-4fb0-9b62-eb8034dec529" providerId="ADAL" clId="{D6490213-E9AC-4CA4-8C6D-871C68D5D314}" dt="2020-05-31T22:48:17.079" v="3588" actId="2696"/>
        <pc:sldMkLst>
          <pc:docMk/>
          <pc:sldMk cId="2188397801" sldId="286"/>
        </pc:sldMkLst>
        <pc:spChg chg="del">
          <ac:chgData name="Matthew Suderman" userId="2709995e-3ea8-4fb0-9b62-eb8034dec529" providerId="ADAL" clId="{D6490213-E9AC-4CA4-8C6D-871C68D5D314}" dt="2020-05-31T22:37:02.073" v="3338" actId="478"/>
          <ac:spMkLst>
            <pc:docMk/>
            <pc:sldMk cId="2188397801" sldId="286"/>
            <ac:spMk id="4" creationId="{77DC8FE1-6EA3-46E0-9978-3BFC431E3B2C}"/>
          </ac:spMkLst>
        </pc:spChg>
        <pc:spChg chg="add mod">
          <ac:chgData name="Matthew Suderman" userId="2709995e-3ea8-4fb0-9b62-eb8034dec529" providerId="ADAL" clId="{D6490213-E9AC-4CA4-8C6D-871C68D5D314}" dt="2020-05-31T22:37:33.298" v="3348" actId="1076"/>
          <ac:spMkLst>
            <pc:docMk/>
            <pc:sldMk cId="2188397801" sldId="286"/>
            <ac:spMk id="5" creationId="{03146718-3BA8-461B-83AA-8E0575B1D76F}"/>
          </ac:spMkLst>
        </pc:spChg>
        <pc:spChg chg="del">
          <ac:chgData name="Matthew Suderman" userId="2709995e-3ea8-4fb0-9b62-eb8034dec529" providerId="ADAL" clId="{D6490213-E9AC-4CA4-8C6D-871C68D5D314}" dt="2020-05-31T22:37:02.073" v="3338" actId="478"/>
          <ac:spMkLst>
            <pc:docMk/>
            <pc:sldMk cId="2188397801" sldId="286"/>
            <ac:spMk id="6" creationId="{358D6AB0-B838-42BF-81F6-1EFEC2CC0F66}"/>
          </ac:spMkLst>
        </pc:spChg>
        <pc:picChg chg="del">
          <ac:chgData name="Matthew Suderman" userId="2709995e-3ea8-4fb0-9b62-eb8034dec529" providerId="ADAL" clId="{D6490213-E9AC-4CA4-8C6D-871C68D5D314}" dt="2020-05-31T22:37:02.073" v="3338" actId="478"/>
          <ac:picMkLst>
            <pc:docMk/>
            <pc:sldMk cId="2188397801" sldId="286"/>
            <ac:picMk id="2" creationId="{C178436D-D3EE-438B-9EEB-F8CCD14C840F}"/>
          </ac:picMkLst>
        </pc:picChg>
        <pc:picChg chg="del">
          <ac:chgData name="Matthew Suderman" userId="2709995e-3ea8-4fb0-9b62-eb8034dec529" providerId="ADAL" clId="{D6490213-E9AC-4CA4-8C6D-871C68D5D314}" dt="2020-05-31T22:37:02.073" v="3338" actId="478"/>
          <ac:picMkLst>
            <pc:docMk/>
            <pc:sldMk cId="2188397801" sldId="286"/>
            <ac:picMk id="3" creationId="{D623A8D6-4582-4186-8565-0459784C3B1B}"/>
          </ac:picMkLst>
        </pc:picChg>
      </pc:sldChg>
      <pc:sldChg chg="addSp new del">
        <pc:chgData name="Matthew Suderman" userId="2709995e-3ea8-4fb0-9b62-eb8034dec529" providerId="ADAL" clId="{D6490213-E9AC-4CA4-8C6D-871C68D5D314}" dt="2020-05-31T22:50:20.801" v="3599" actId="2696"/>
        <pc:sldMkLst>
          <pc:docMk/>
          <pc:sldMk cId="2739320884" sldId="286"/>
        </pc:sldMkLst>
        <pc:picChg chg="add">
          <ac:chgData name="Matthew Suderman" userId="2709995e-3ea8-4fb0-9b62-eb8034dec529" providerId="ADAL" clId="{D6490213-E9AC-4CA4-8C6D-871C68D5D314}" dt="2020-05-31T22:50:12.628" v="3598"/>
          <ac:picMkLst>
            <pc:docMk/>
            <pc:sldMk cId="2739320884" sldId="286"/>
            <ac:picMk id="3" creationId="{6F7C8AC1-FC67-4C27-9912-10FDFFA01BB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B5896-3F35-4831-BB7E-21A81A4AC4F7}" type="datetimeFigureOut">
              <a:rPr lang="en-GB" smtClean="0"/>
              <a:t>30/05/2020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C5F4B-71E9-41AC-82A9-C645CE466DFD}" type="slidenum">
              <a:rPr lang="en-GB" smtClean="0"/>
              <a:t>‹#›</a:t>
            </a:fld>
            <a:endParaRPr lang="en-GB"/>
          </a:p>
        </p:txBody>
      </p:sp>
    </p:spTree>
    <p:extLst>
      <p:ext uri="{BB962C8B-B14F-4D97-AF65-F5344CB8AC3E}">
        <p14:creationId xmlns:p14="http://schemas.microsoft.com/office/powerpoint/2010/main" val="3222927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AC5F4B-71E9-41AC-82A9-C645CE466DFD}" type="slidenum">
              <a:rPr lang="en-GB" smtClean="0"/>
              <a:t>1</a:t>
            </a:fld>
            <a:endParaRPr lang="en-GB"/>
          </a:p>
        </p:txBody>
      </p:sp>
    </p:spTree>
    <p:extLst>
      <p:ext uri="{BB962C8B-B14F-4D97-AF65-F5344CB8AC3E}">
        <p14:creationId xmlns:p14="http://schemas.microsoft.com/office/powerpoint/2010/main" val="88927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Indonesia is the world's fourth most populous country, host to striking levels of human diversity, regional patterns of admixture, and varying degrees of </a:t>
            </a:r>
            <a:r>
              <a:rPr lang="en-GB" sz="1200" b="0" i="0" kern="1200" dirty="0" err="1">
                <a:solidFill>
                  <a:schemeClr val="tx1"/>
                </a:solidFill>
                <a:effectLst/>
                <a:latin typeface="+mn-lt"/>
                <a:ea typeface="+mn-ea"/>
                <a:cs typeface="+mn-cs"/>
              </a:rPr>
              <a:t>introgression</a:t>
            </a:r>
            <a:r>
              <a:rPr lang="en-GB" sz="1200" b="0" i="0" kern="1200" dirty="0">
                <a:solidFill>
                  <a:schemeClr val="tx1"/>
                </a:solidFill>
                <a:effectLst/>
                <a:latin typeface="+mn-lt"/>
                <a:ea typeface="+mn-ea"/>
                <a:cs typeface="+mn-cs"/>
              </a:rPr>
              <a:t> from both Neanderthals and Denisovans. However, it has been largely excluded from the human genomics sequencing boom of the last decade. To serve as a benchmark dataset of molecular phenotypes across the region, we generated genome-wide CpG methylation and gene expression measurements in over 100 individuals from three locations that capture the major genomic and geographical axes of diversity across the Indonesian archipelago. Investigating between- and within-island differences, we find up to 10.55% of tested genes are differentially expressed between the islands of Sumba and New Guinea. Variation in gene expression is closely associated with DNA methylation, with expression levels of 9.80% of genes correlating with nearby promoter CpG methylation, and many of these genes being differentially expressed between islands. Genes identified in our differential expression and methylation analyses are enriched in pathways involved in immunity, highlighting Indonesia's tropical role as a source of infectious disease diversity and the strong selective pressures these diseases have exerted on humans. Finally, we identify robust within-island variation in DNA methylation and gene expression, likely driven by fine-scale environmental differences across sampling sites. Together, these results strongly suggest complex relationships between DNA methylation, transcription, archaic hominin </a:t>
            </a:r>
            <a:r>
              <a:rPr lang="en-GB" sz="1200" b="0" i="0" kern="1200" dirty="0" err="1">
                <a:solidFill>
                  <a:schemeClr val="tx1"/>
                </a:solidFill>
                <a:effectLst/>
                <a:latin typeface="+mn-lt"/>
                <a:ea typeface="+mn-ea"/>
                <a:cs typeface="+mn-cs"/>
              </a:rPr>
              <a:t>introgression</a:t>
            </a:r>
            <a:r>
              <a:rPr lang="en-GB" sz="1200" b="0" i="0" kern="1200" dirty="0">
                <a:solidFill>
                  <a:schemeClr val="tx1"/>
                </a:solidFill>
                <a:effectLst/>
                <a:latin typeface="+mn-lt"/>
                <a:ea typeface="+mn-ea"/>
                <a:cs typeface="+mn-cs"/>
              </a:rPr>
              <a:t> and immunity, all jointly shaped by the environment. This has implications for the application of genomic medicine, both in critically understudied Indonesia and globally, and will allow a better understanding of the interacting roles of genomic and environmental factors shaping molecular and complex phenotypes.</a:t>
            </a:r>
          </a:p>
        </p:txBody>
      </p:sp>
      <p:sp>
        <p:nvSpPr>
          <p:cNvPr id="4" name="Slide Number Placeholder 3"/>
          <p:cNvSpPr>
            <a:spLocks noGrp="1"/>
          </p:cNvSpPr>
          <p:nvPr>
            <p:ph type="sldNum" sz="quarter" idx="5"/>
          </p:nvPr>
        </p:nvSpPr>
        <p:spPr/>
        <p:txBody>
          <a:bodyPr/>
          <a:lstStyle/>
          <a:p>
            <a:fld id="{E3AE8E84-E231-4D27-83D1-7432C8F4CA63}" type="slidenum">
              <a:rPr lang="en-GB"/>
              <a:t>2</a:t>
            </a:fld>
            <a:endParaRPr lang="en-GB"/>
          </a:p>
        </p:txBody>
      </p:sp>
    </p:spTree>
    <p:extLst>
      <p:ext uri="{BB962C8B-B14F-4D97-AF65-F5344CB8AC3E}">
        <p14:creationId xmlns:p14="http://schemas.microsoft.com/office/powerpoint/2010/main" val="20061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3AE8E84-E231-4D27-83D1-7432C8F4CA63}" type="slidenum">
              <a:rPr lang="en-GB"/>
              <a:t>3</a:t>
            </a:fld>
            <a:endParaRPr lang="en-GB"/>
          </a:p>
        </p:txBody>
      </p:sp>
    </p:spTree>
    <p:extLst>
      <p:ext uri="{BB962C8B-B14F-4D97-AF65-F5344CB8AC3E}">
        <p14:creationId xmlns:p14="http://schemas.microsoft.com/office/powerpoint/2010/main" val="370052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3AE8E84-E231-4D27-83D1-7432C8F4CA63}" type="slidenum">
              <a:rPr lang="en-GB"/>
              <a:t>4</a:t>
            </a:fld>
            <a:endParaRPr lang="en-GB"/>
          </a:p>
        </p:txBody>
      </p:sp>
    </p:spTree>
    <p:extLst>
      <p:ext uri="{BB962C8B-B14F-4D97-AF65-F5344CB8AC3E}">
        <p14:creationId xmlns:p14="http://schemas.microsoft.com/office/powerpoint/2010/main" val="3714800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Figure 2. Very early embryonic development corresponds to epigenetic </a:t>
            </a:r>
            <a:r>
              <a:rPr lang="en-GB" sz="1200" b="0" i="0" kern="1200" dirty="0" err="1">
                <a:solidFill>
                  <a:schemeClr val="tx1"/>
                </a:solidFill>
                <a:effectLst/>
                <a:latin typeface="+mn-lt"/>
                <a:ea typeface="+mn-ea"/>
                <a:cs typeface="+mn-cs"/>
              </a:rPr>
              <a:t>programing</a:t>
            </a:r>
            <a:r>
              <a:rPr lang="en-GB" sz="1200" b="0" i="0" kern="1200" dirty="0">
                <a:solidFill>
                  <a:schemeClr val="tx1"/>
                </a:solidFill>
                <a:effectLst/>
                <a:latin typeface="+mn-lt"/>
                <a:ea typeface="+mn-ea"/>
                <a:cs typeface="+mn-cs"/>
              </a:rPr>
              <a:t>. Primordial germ cells in the embryo undergo global DNA methylation erasure, or ‘reprogramming’ from their epiblast state (red arrow). This first wave of demethylation is also denoted in the methylation cycle graph depicting both the male and female genomes devoid of DNA methylation, including imprinted genes. Gametes are then de novo methylated at different rates, with maternal methylation marks being established later (graph pink line) than paternal marks. A second round of ‘reprogramming’ occurs upon fusion of the gametes (sperm and oocyte) producing totipotent or pluripotent cell states. At this point, demethylation occurs more rapidly in the paternal genome (graph blue line), moreover, imprinted genes escape erasure (graph dotted lines) maintaining their methylation marks. </a:t>
            </a:r>
            <a:r>
              <a:rPr lang="en-GB" sz="1200" b="0" i="0" kern="1200" dirty="0" err="1">
                <a:solidFill>
                  <a:schemeClr val="tx1"/>
                </a:solidFill>
                <a:effectLst/>
                <a:latin typeface="+mn-lt"/>
                <a:ea typeface="+mn-ea"/>
                <a:cs typeface="+mn-cs"/>
              </a:rPr>
              <a:t>Genomewide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remethylation</a:t>
            </a:r>
            <a:r>
              <a:rPr lang="en-GB" sz="1200" b="0" i="0" kern="1200" dirty="0">
                <a:solidFill>
                  <a:schemeClr val="tx1"/>
                </a:solidFill>
                <a:effectLst/>
                <a:latin typeface="+mn-lt"/>
                <a:ea typeface="+mn-ea"/>
                <a:cs typeface="+mn-cs"/>
              </a:rPr>
              <a:t> occurs in both parental genomes at implantation (green arrow). The timeline denoted in this schematic refer to event in the mouse life cycle. The timeline in humans is not yet full defined, though the events are considered to occur in a similar manner. PGC: Primordial germ cell. Adapted with permission from [11].</a:t>
            </a:r>
          </a:p>
        </p:txBody>
      </p:sp>
      <p:sp>
        <p:nvSpPr>
          <p:cNvPr id="4" name="Slide Number Placeholder 3"/>
          <p:cNvSpPr>
            <a:spLocks noGrp="1"/>
          </p:cNvSpPr>
          <p:nvPr>
            <p:ph type="sldNum" sz="quarter" idx="5"/>
          </p:nvPr>
        </p:nvSpPr>
        <p:spPr/>
        <p:txBody>
          <a:bodyPr/>
          <a:lstStyle/>
          <a:p>
            <a:fld id="{E3AE8E84-E231-4D27-83D1-7432C8F4CA63}" type="slidenum">
              <a:rPr lang="en-GB"/>
              <a:t>5</a:t>
            </a:fld>
            <a:endParaRPr lang="en-GB"/>
          </a:p>
        </p:txBody>
      </p:sp>
    </p:spTree>
    <p:extLst>
      <p:ext uri="{BB962C8B-B14F-4D97-AF65-F5344CB8AC3E}">
        <p14:creationId xmlns:p14="http://schemas.microsoft.com/office/powerpoint/2010/main" val="117512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s4</a:t>
            </a:r>
          </a:p>
        </p:txBody>
      </p:sp>
      <p:sp>
        <p:nvSpPr>
          <p:cNvPr id="4" name="Slide Number Placeholder 3"/>
          <p:cNvSpPr>
            <a:spLocks noGrp="1"/>
          </p:cNvSpPr>
          <p:nvPr>
            <p:ph type="sldNum" sz="quarter" idx="5"/>
          </p:nvPr>
        </p:nvSpPr>
        <p:spPr/>
        <p:txBody>
          <a:bodyPr/>
          <a:lstStyle/>
          <a:p>
            <a:fld id="{AFD4D9B3-25DF-4197-9DDC-1DBB14123F5F}" type="slidenum">
              <a:rPr lang="en-GB" smtClean="0"/>
              <a:t>10</a:t>
            </a:fld>
            <a:endParaRPr lang="en-GB"/>
          </a:p>
        </p:txBody>
      </p:sp>
    </p:spTree>
    <p:extLst>
      <p:ext uri="{BB962C8B-B14F-4D97-AF65-F5344CB8AC3E}">
        <p14:creationId xmlns:p14="http://schemas.microsoft.com/office/powerpoint/2010/main" val="2535836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2 </a:t>
            </a:r>
            <a:r>
              <a:rPr lang="en-GB" sz="1200" b="1" i="0" u="none" strike="noStrike" kern="1200" baseline="0" dirty="0">
                <a:solidFill>
                  <a:schemeClr val="tx1"/>
                </a:solidFill>
                <a:latin typeface="+mn-lt"/>
                <a:ea typeface="+mn-ea"/>
                <a:cs typeface="+mn-cs"/>
              </a:rPr>
              <a:t>Faster age-38 </a:t>
            </a:r>
            <a:r>
              <a:rPr lang="en-GB" sz="1200" b="1" i="0" u="none" strike="noStrike" kern="1200" baseline="0" dirty="0" err="1">
                <a:solidFill>
                  <a:schemeClr val="tx1"/>
                </a:solidFill>
                <a:latin typeface="+mn-lt"/>
                <a:ea typeface="+mn-ea"/>
                <a:cs typeface="+mn-cs"/>
              </a:rPr>
              <a:t>DunedinPoAm</a:t>
            </a:r>
            <a:r>
              <a:rPr lang="en-GB" sz="1200" b="1" i="0" u="none" strike="noStrike" kern="1200" baseline="0" dirty="0">
                <a:solidFill>
                  <a:schemeClr val="tx1"/>
                </a:solidFill>
                <a:latin typeface="+mn-lt"/>
                <a:ea typeface="+mn-ea"/>
                <a:cs typeface="+mn-cs"/>
              </a:rPr>
              <a:t> is associated with poorer physical and cognitive</a:t>
            </a:r>
          </a:p>
          <a:p>
            <a:r>
              <a:rPr lang="en-GB" sz="1200" b="0" i="0" u="none" strike="noStrike" kern="1200" baseline="0" dirty="0">
                <a:solidFill>
                  <a:schemeClr val="tx1"/>
                </a:solidFill>
                <a:latin typeface="+mn-lt"/>
                <a:ea typeface="+mn-ea"/>
                <a:cs typeface="+mn-cs"/>
              </a:rPr>
              <a:t>1115 </a:t>
            </a:r>
            <a:r>
              <a:rPr lang="en-GB" sz="1200" b="1" i="0" u="none" strike="noStrike" kern="1200" baseline="0" dirty="0">
                <a:solidFill>
                  <a:schemeClr val="tx1"/>
                </a:solidFill>
                <a:latin typeface="+mn-lt"/>
                <a:ea typeface="+mn-ea"/>
                <a:cs typeface="+mn-cs"/>
              </a:rPr>
              <a:t>functioning and subjective signs of aging at age 45 years, and with physical, cognitive, and</a:t>
            </a:r>
          </a:p>
          <a:p>
            <a:r>
              <a:rPr lang="en-GB" sz="1200" b="0" i="0" u="none" strike="noStrike" kern="1200" baseline="0" dirty="0">
                <a:solidFill>
                  <a:schemeClr val="tx1"/>
                </a:solidFill>
                <a:latin typeface="+mn-lt"/>
                <a:ea typeface="+mn-ea"/>
                <a:cs typeface="+mn-cs"/>
              </a:rPr>
              <a:t>1116 </a:t>
            </a:r>
            <a:r>
              <a:rPr lang="en-GB" sz="1200" b="1" i="0" u="none" strike="noStrike" kern="1200" baseline="0" dirty="0">
                <a:solidFill>
                  <a:schemeClr val="tx1"/>
                </a:solidFill>
                <a:latin typeface="+mn-lt"/>
                <a:ea typeface="+mn-ea"/>
                <a:cs typeface="+mn-cs"/>
              </a:rPr>
              <a:t>subjective decline in the Dunedin Study.</a:t>
            </a:r>
            <a:endParaRPr lang="en-GB" dirty="0"/>
          </a:p>
        </p:txBody>
      </p:sp>
      <p:sp>
        <p:nvSpPr>
          <p:cNvPr id="4" name="Slide Number Placeholder 3"/>
          <p:cNvSpPr>
            <a:spLocks noGrp="1"/>
          </p:cNvSpPr>
          <p:nvPr>
            <p:ph type="sldNum" sz="quarter" idx="5"/>
          </p:nvPr>
        </p:nvSpPr>
        <p:spPr/>
        <p:txBody>
          <a:bodyPr/>
          <a:lstStyle/>
          <a:p>
            <a:fld id="{AFD4D9B3-25DF-4197-9DDC-1DBB14123F5F}" type="slidenum">
              <a:rPr lang="en-GB" smtClean="0"/>
              <a:t>12</a:t>
            </a:fld>
            <a:endParaRPr lang="en-GB"/>
          </a:p>
        </p:txBody>
      </p:sp>
    </p:spTree>
    <p:extLst>
      <p:ext uri="{BB962C8B-B14F-4D97-AF65-F5344CB8AC3E}">
        <p14:creationId xmlns:p14="http://schemas.microsoft.com/office/powerpoint/2010/main" val="2553984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s6</a:t>
            </a:r>
          </a:p>
          <a:p>
            <a:endParaRPr lang="en-GB" dirty="0"/>
          </a:p>
        </p:txBody>
      </p:sp>
      <p:sp>
        <p:nvSpPr>
          <p:cNvPr id="4" name="Slide Number Placeholder 3"/>
          <p:cNvSpPr>
            <a:spLocks noGrp="1"/>
          </p:cNvSpPr>
          <p:nvPr>
            <p:ph type="sldNum" sz="quarter" idx="5"/>
          </p:nvPr>
        </p:nvSpPr>
        <p:spPr/>
        <p:txBody>
          <a:bodyPr/>
          <a:lstStyle/>
          <a:p>
            <a:fld id="{AFD4D9B3-25DF-4197-9DDC-1DBB14123F5F}" type="slidenum">
              <a:rPr lang="en-GB" smtClean="0"/>
              <a:t>14</a:t>
            </a:fld>
            <a:endParaRPr lang="en-GB"/>
          </a:p>
        </p:txBody>
      </p:sp>
    </p:spTree>
    <p:extLst>
      <p:ext uri="{BB962C8B-B14F-4D97-AF65-F5344CB8AC3E}">
        <p14:creationId xmlns:p14="http://schemas.microsoft.com/office/powerpoint/2010/main" val="323729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5</a:t>
            </a:r>
          </a:p>
          <a:p>
            <a:endParaRPr lang="en-GB" dirty="0"/>
          </a:p>
        </p:txBody>
      </p:sp>
      <p:sp>
        <p:nvSpPr>
          <p:cNvPr id="4" name="Slide Number Placeholder 3"/>
          <p:cNvSpPr>
            <a:spLocks noGrp="1"/>
          </p:cNvSpPr>
          <p:nvPr>
            <p:ph type="sldNum" sz="quarter" idx="5"/>
          </p:nvPr>
        </p:nvSpPr>
        <p:spPr/>
        <p:txBody>
          <a:bodyPr/>
          <a:lstStyle/>
          <a:p>
            <a:fld id="{AFD4D9B3-25DF-4197-9DDC-1DBB14123F5F}" type="slidenum">
              <a:rPr lang="en-GB" smtClean="0"/>
              <a:t>20</a:t>
            </a:fld>
            <a:endParaRPr lang="en-GB"/>
          </a:p>
        </p:txBody>
      </p:sp>
    </p:spTree>
    <p:extLst>
      <p:ext uri="{BB962C8B-B14F-4D97-AF65-F5344CB8AC3E}">
        <p14:creationId xmlns:p14="http://schemas.microsoft.com/office/powerpoint/2010/main" val="1423485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30/05/2020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30/05/2020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30/05/2020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30/05/2020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30/05/2020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journals.plos.org/plosgenetics/article?id=10.1371/journal.pgen.1008749#pgen.1008749.s011" TargetMode="External"/><Relationship Id="rId4" Type="http://schemas.openxmlformats.org/officeDocument/2006/relationships/hyperlink" Target="http://ewascatalog.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cs typeface="Calibri Light"/>
              </a:rPr>
              <a:t>Journal club</a:t>
            </a:r>
            <a:br>
              <a:rPr lang="en-GB" dirty="0">
                <a:cs typeface="Calibri Light"/>
              </a:rPr>
            </a:br>
            <a:r>
              <a:rPr lang="en-GB" dirty="0">
                <a:cs typeface="Calibri Light"/>
              </a:rPr>
              <a:t>June 1, 2020</a:t>
            </a:r>
          </a:p>
        </p:txBody>
      </p:sp>
      <p:graphicFrame>
        <p:nvGraphicFramePr>
          <p:cNvPr id="5" name="Table 4">
            <a:extLst>
              <a:ext uri="{FF2B5EF4-FFF2-40B4-BE49-F238E27FC236}">
                <a16:creationId xmlns:a16="http://schemas.microsoft.com/office/drawing/2014/main" id="{CEA37789-E764-494C-AC19-7DAFF4C6D7E8}"/>
              </a:ext>
            </a:extLst>
          </p:cNvPr>
          <p:cNvGraphicFramePr>
            <a:graphicFrameLocks noGrp="1"/>
          </p:cNvGraphicFramePr>
          <p:nvPr>
            <p:extLst>
              <p:ext uri="{D42A27DB-BD31-4B8C-83A1-F6EECF244321}">
                <p14:modId xmlns:p14="http://schemas.microsoft.com/office/powerpoint/2010/main" val="687267466"/>
              </p:ext>
            </p:extLst>
          </p:nvPr>
        </p:nvGraphicFramePr>
        <p:xfrm>
          <a:off x="4109498" y="3726324"/>
          <a:ext cx="3800475" cy="1828800"/>
        </p:xfrm>
        <a:graphic>
          <a:graphicData uri="http://schemas.openxmlformats.org/drawingml/2006/table">
            <a:tbl>
              <a:tblPr firstRow="1" bandRow="1">
                <a:tableStyleId>{9DCAF9ED-07DC-4A11-8D7F-57B35C25682E}</a:tableStyleId>
              </a:tblPr>
              <a:tblGrid>
                <a:gridCol w="2733675">
                  <a:extLst>
                    <a:ext uri="{9D8B030D-6E8A-4147-A177-3AD203B41FA5}">
                      <a16:colId xmlns:a16="http://schemas.microsoft.com/office/drawing/2014/main" val="1741756047"/>
                    </a:ext>
                  </a:extLst>
                </a:gridCol>
                <a:gridCol w="1066800">
                  <a:extLst>
                    <a:ext uri="{9D8B030D-6E8A-4147-A177-3AD203B41FA5}">
                      <a16:colId xmlns:a16="http://schemas.microsoft.com/office/drawing/2014/main" val="2556219"/>
                    </a:ext>
                  </a:extLst>
                </a:gridCol>
              </a:tblGrid>
              <a:tr h="361950">
                <a:tc>
                  <a:txBody>
                    <a:bodyPr/>
                    <a:lstStyle/>
                    <a:p>
                      <a:pPr fontAlgn="base"/>
                      <a:r>
                        <a:rPr lang="en-GB" sz="1800" dirty="0">
                          <a:effectLst/>
                        </a:rPr>
                        <a:t>Categories​</a:t>
                      </a:r>
                      <a:endParaRPr lang="en-GB" b="1" dirty="0">
                        <a:solidFill>
                          <a:srgbClr val="FFFFFF"/>
                        </a:solidFill>
                        <a:effectLst/>
                      </a:endParaRPr>
                    </a:p>
                  </a:txBody>
                  <a:tcPr/>
                </a:tc>
                <a:tc>
                  <a:txBody>
                    <a:bodyPr/>
                    <a:lstStyle/>
                    <a:p>
                      <a:pPr fontAlgn="base"/>
                      <a:r>
                        <a:rPr lang="en-GB" sz="1800" dirty="0">
                          <a:effectLst/>
                        </a:rPr>
                        <a:t>Number​</a:t>
                      </a:r>
                      <a:endParaRPr lang="en-GB" b="1" dirty="0">
                        <a:solidFill>
                          <a:srgbClr val="FFFFFF"/>
                        </a:solidFill>
                        <a:effectLst/>
                      </a:endParaRPr>
                    </a:p>
                  </a:txBody>
                  <a:tcPr/>
                </a:tc>
                <a:extLst>
                  <a:ext uri="{0D108BD9-81ED-4DB2-BD59-A6C34878D82A}">
                    <a16:rowId xmlns:a16="http://schemas.microsoft.com/office/drawing/2014/main" val="1157014248"/>
                  </a:ext>
                </a:extLst>
              </a:tr>
              <a:tr h="361950">
                <a:tc>
                  <a:txBody>
                    <a:bodyPr/>
                    <a:lstStyle/>
                    <a:p>
                      <a:pPr fontAlgn="base"/>
                      <a:r>
                        <a:rPr lang="en-US" sz="1800" dirty="0">
                          <a:effectLst/>
                        </a:rPr>
                        <a:t>EWAS​</a:t>
                      </a:r>
                      <a:endParaRPr lang="en-US" dirty="0">
                        <a:effectLst/>
                      </a:endParaRPr>
                    </a:p>
                  </a:txBody>
                  <a:tcPr/>
                </a:tc>
                <a:tc>
                  <a:txBody>
                    <a:bodyPr/>
                    <a:lstStyle/>
                    <a:p>
                      <a:pPr fontAlgn="base"/>
                      <a:r>
                        <a:rPr lang="en-GB" sz="1800" dirty="0">
                          <a:effectLst/>
                        </a:rPr>
                        <a:t>2</a:t>
                      </a:r>
                    </a:p>
                  </a:txBody>
                  <a:tcPr/>
                </a:tc>
                <a:extLst>
                  <a:ext uri="{0D108BD9-81ED-4DB2-BD59-A6C34878D82A}">
                    <a16:rowId xmlns:a16="http://schemas.microsoft.com/office/drawing/2014/main" val="3349292884"/>
                  </a:ext>
                </a:extLst>
              </a:tr>
              <a:tr h="361950">
                <a:tc>
                  <a:txBody>
                    <a:bodyPr/>
                    <a:lstStyle/>
                    <a:p>
                      <a:pPr fontAlgn="base"/>
                      <a:r>
                        <a:rPr lang="en-US" dirty="0">
                          <a:effectLst/>
                        </a:rPr>
                        <a:t>MR</a:t>
                      </a:r>
                    </a:p>
                  </a:txBody>
                  <a:tcPr/>
                </a:tc>
                <a:tc>
                  <a:txBody>
                    <a:bodyPr/>
                    <a:lstStyle/>
                    <a:p>
                      <a:pPr fontAlgn="base"/>
                      <a:r>
                        <a:rPr lang="en-GB" sz="1800" dirty="0">
                          <a:effectLst/>
                        </a:rPr>
                        <a:t>1</a:t>
                      </a:r>
                    </a:p>
                  </a:txBody>
                  <a:tcPr/>
                </a:tc>
                <a:extLst>
                  <a:ext uri="{0D108BD9-81ED-4DB2-BD59-A6C34878D82A}">
                    <a16:rowId xmlns:a16="http://schemas.microsoft.com/office/drawing/2014/main" val="1177088128"/>
                  </a:ext>
                </a:extLst>
              </a:tr>
              <a:tr h="361950">
                <a:tc>
                  <a:txBody>
                    <a:bodyPr/>
                    <a:lstStyle/>
                    <a:p>
                      <a:pPr fontAlgn="base"/>
                      <a:r>
                        <a:rPr lang="en-US" dirty="0">
                          <a:effectLst/>
                        </a:rPr>
                        <a:t>Epigenetics</a:t>
                      </a:r>
                    </a:p>
                  </a:txBody>
                  <a:tcPr/>
                </a:tc>
                <a:tc>
                  <a:txBody>
                    <a:bodyPr/>
                    <a:lstStyle/>
                    <a:p>
                      <a:pPr fontAlgn="base"/>
                      <a:r>
                        <a:rPr lang="en-GB" sz="1800" dirty="0">
                          <a:effectLst/>
                        </a:rPr>
                        <a:t>1</a:t>
                      </a:r>
                    </a:p>
                  </a:txBody>
                  <a:tcPr/>
                </a:tc>
                <a:extLst>
                  <a:ext uri="{0D108BD9-81ED-4DB2-BD59-A6C34878D82A}">
                    <a16:rowId xmlns:a16="http://schemas.microsoft.com/office/drawing/2014/main" val="3866687309"/>
                  </a:ext>
                </a:extLst>
              </a:tr>
              <a:tr h="361950">
                <a:tc>
                  <a:txBody>
                    <a:bodyPr/>
                    <a:lstStyle/>
                    <a:p>
                      <a:pPr fontAlgn="base"/>
                      <a:r>
                        <a:rPr lang="en-US" dirty="0" err="1">
                          <a:effectLst/>
                        </a:rPr>
                        <a:t>DNAm</a:t>
                      </a:r>
                      <a:r>
                        <a:rPr lang="en-US" dirty="0">
                          <a:effectLst/>
                        </a:rPr>
                        <a:t> age</a:t>
                      </a:r>
                    </a:p>
                  </a:txBody>
                  <a:tcPr/>
                </a:tc>
                <a:tc>
                  <a:txBody>
                    <a:bodyPr/>
                    <a:lstStyle/>
                    <a:p>
                      <a:pPr fontAlgn="base"/>
                      <a:r>
                        <a:rPr lang="en-GB" sz="1800" dirty="0">
                          <a:effectLst/>
                        </a:rPr>
                        <a:t>1</a:t>
                      </a:r>
                    </a:p>
                  </a:txBody>
                  <a:tcPr/>
                </a:tc>
                <a:extLst>
                  <a:ext uri="{0D108BD9-81ED-4DB2-BD59-A6C34878D82A}">
                    <a16:rowId xmlns:a16="http://schemas.microsoft.com/office/drawing/2014/main" val="2061598277"/>
                  </a:ext>
                </a:extLst>
              </a:tr>
            </a:tbl>
          </a:graphicData>
        </a:graphic>
      </p:graphicFrame>
    </p:spTree>
    <p:extLst>
      <p:ext uri="{BB962C8B-B14F-4D97-AF65-F5344CB8AC3E}">
        <p14:creationId xmlns:p14="http://schemas.microsoft.com/office/powerpoint/2010/main" val="397588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F060B1-5B4A-42E1-8627-1D23EE70AE96}"/>
              </a:ext>
            </a:extLst>
          </p:cNvPr>
          <p:cNvPicPr>
            <a:picLocks noChangeAspect="1"/>
          </p:cNvPicPr>
          <p:nvPr/>
        </p:nvPicPr>
        <p:blipFill>
          <a:blip r:embed="rId3"/>
          <a:stretch>
            <a:fillRect/>
          </a:stretch>
        </p:blipFill>
        <p:spPr>
          <a:xfrm>
            <a:off x="6150015" y="1874867"/>
            <a:ext cx="6041985" cy="4548996"/>
          </a:xfrm>
          <a:prstGeom prst="rect">
            <a:avLst/>
          </a:prstGeom>
        </p:spPr>
      </p:pic>
      <p:pic>
        <p:nvPicPr>
          <p:cNvPr id="4" name="Picture 3">
            <a:extLst>
              <a:ext uri="{FF2B5EF4-FFF2-40B4-BE49-F238E27FC236}">
                <a16:creationId xmlns:a16="http://schemas.microsoft.com/office/drawing/2014/main" id="{57FBEDD3-7E29-4832-85A8-6F7216111CB8}"/>
              </a:ext>
            </a:extLst>
          </p:cNvPr>
          <p:cNvPicPr>
            <a:picLocks noChangeAspect="1"/>
          </p:cNvPicPr>
          <p:nvPr/>
        </p:nvPicPr>
        <p:blipFill>
          <a:blip r:embed="rId4"/>
          <a:stretch>
            <a:fillRect/>
          </a:stretch>
        </p:blipFill>
        <p:spPr>
          <a:xfrm>
            <a:off x="188050" y="2070810"/>
            <a:ext cx="5448547" cy="3938104"/>
          </a:xfrm>
          <a:prstGeom prst="rect">
            <a:avLst/>
          </a:prstGeom>
        </p:spPr>
      </p:pic>
      <p:sp>
        <p:nvSpPr>
          <p:cNvPr id="5" name="Title 4">
            <a:extLst>
              <a:ext uri="{FF2B5EF4-FFF2-40B4-BE49-F238E27FC236}">
                <a16:creationId xmlns:a16="http://schemas.microsoft.com/office/drawing/2014/main" id="{F090DD53-C943-4E32-83C2-A9BE4148F19A}"/>
              </a:ext>
            </a:extLst>
          </p:cNvPr>
          <p:cNvSpPr>
            <a:spLocks noGrp="1"/>
          </p:cNvSpPr>
          <p:nvPr>
            <p:ph type="title"/>
          </p:nvPr>
        </p:nvSpPr>
        <p:spPr/>
        <p:txBody>
          <a:bodyPr/>
          <a:lstStyle/>
          <a:p>
            <a:r>
              <a:rPr lang="en-GB" dirty="0"/>
              <a:t>Pace of Aging and </a:t>
            </a:r>
            <a:r>
              <a:rPr lang="en-GB" dirty="0" err="1"/>
              <a:t>DunedinPoAm</a:t>
            </a:r>
            <a:endParaRPr lang="en-GB" dirty="0"/>
          </a:p>
        </p:txBody>
      </p:sp>
    </p:spTree>
    <p:extLst>
      <p:ext uri="{BB962C8B-B14F-4D97-AF65-F5344CB8AC3E}">
        <p14:creationId xmlns:p14="http://schemas.microsoft.com/office/powerpoint/2010/main" val="69216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78436D-D3EE-438B-9EEB-F8CCD14C840F}"/>
              </a:ext>
            </a:extLst>
          </p:cNvPr>
          <p:cNvPicPr>
            <a:picLocks noChangeAspect="1"/>
          </p:cNvPicPr>
          <p:nvPr/>
        </p:nvPicPr>
        <p:blipFill>
          <a:blip r:embed="rId2"/>
          <a:stretch>
            <a:fillRect/>
          </a:stretch>
        </p:blipFill>
        <p:spPr>
          <a:xfrm>
            <a:off x="4533417" y="387818"/>
            <a:ext cx="3125165" cy="1063925"/>
          </a:xfrm>
          <a:prstGeom prst="rect">
            <a:avLst/>
          </a:prstGeom>
        </p:spPr>
      </p:pic>
      <p:pic>
        <p:nvPicPr>
          <p:cNvPr id="3" name="Picture 2">
            <a:extLst>
              <a:ext uri="{FF2B5EF4-FFF2-40B4-BE49-F238E27FC236}">
                <a16:creationId xmlns:a16="http://schemas.microsoft.com/office/drawing/2014/main" id="{D623A8D6-4582-4186-8565-0459784C3B1B}"/>
              </a:ext>
            </a:extLst>
          </p:cNvPr>
          <p:cNvPicPr>
            <a:picLocks noChangeAspect="1"/>
          </p:cNvPicPr>
          <p:nvPr/>
        </p:nvPicPr>
        <p:blipFill>
          <a:blip r:embed="rId3"/>
          <a:stretch>
            <a:fillRect/>
          </a:stretch>
        </p:blipFill>
        <p:spPr>
          <a:xfrm>
            <a:off x="1153886" y="1625011"/>
            <a:ext cx="9144000" cy="4997570"/>
          </a:xfrm>
          <a:prstGeom prst="rect">
            <a:avLst/>
          </a:prstGeom>
        </p:spPr>
      </p:pic>
      <p:sp>
        <p:nvSpPr>
          <p:cNvPr id="4" name="TextBox 3">
            <a:extLst>
              <a:ext uri="{FF2B5EF4-FFF2-40B4-BE49-F238E27FC236}">
                <a16:creationId xmlns:a16="http://schemas.microsoft.com/office/drawing/2014/main" id="{77DC8FE1-6EA3-46E0-9978-3BFC431E3B2C}"/>
              </a:ext>
            </a:extLst>
          </p:cNvPr>
          <p:cNvSpPr txBox="1"/>
          <p:nvPr/>
        </p:nvSpPr>
        <p:spPr>
          <a:xfrm>
            <a:off x="7808360" y="387818"/>
            <a:ext cx="2712602" cy="646331"/>
          </a:xfrm>
          <a:prstGeom prst="rect">
            <a:avLst/>
          </a:prstGeom>
          <a:noFill/>
        </p:spPr>
        <p:txBody>
          <a:bodyPr wrap="none" rtlCol="0">
            <a:spAutoFit/>
          </a:bodyPr>
          <a:lstStyle/>
          <a:p>
            <a:r>
              <a:rPr lang="en-GB" dirty="0"/>
              <a:t>N=954 samples for training</a:t>
            </a:r>
          </a:p>
          <a:p>
            <a:r>
              <a:rPr lang="en-GB" dirty="0"/>
              <a:t>46 CpG sites</a:t>
            </a:r>
          </a:p>
        </p:txBody>
      </p:sp>
      <p:sp>
        <p:nvSpPr>
          <p:cNvPr id="6" name="Oval 5">
            <a:extLst>
              <a:ext uri="{FF2B5EF4-FFF2-40B4-BE49-F238E27FC236}">
                <a16:creationId xmlns:a16="http://schemas.microsoft.com/office/drawing/2014/main" id="{358D6AB0-B838-42BF-81F6-1EFEC2CC0F66}"/>
              </a:ext>
            </a:extLst>
          </p:cNvPr>
          <p:cNvSpPr/>
          <p:nvPr/>
        </p:nvSpPr>
        <p:spPr>
          <a:xfrm>
            <a:off x="1153886" y="1971672"/>
            <a:ext cx="3379531" cy="218598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6467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3866DC-0A24-4504-A358-26A0569D2631}"/>
              </a:ext>
            </a:extLst>
          </p:cNvPr>
          <p:cNvPicPr>
            <a:picLocks noChangeAspect="1"/>
          </p:cNvPicPr>
          <p:nvPr/>
        </p:nvPicPr>
        <p:blipFill>
          <a:blip r:embed="rId3"/>
          <a:stretch>
            <a:fillRect/>
          </a:stretch>
        </p:blipFill>
        <p:spPr>
          <a:xfrm>
            <a:off x="3844" y="1690688"/>
            <a:ext cx="6805292" cy="4397829"/>
          </a:xfrm>
          <a:prstGeom prst="rect">
            <a:avLst/>
          </a:prstGeom>
        </p:spPr>
      </p:pic>
      <p:sp>
        <p:nvSpPr>
          <p:cNvPr id="3" name="Title 2">
            <a:extLst>
              <a:ext uri="{FF2B5EF4-FFF2-40B4-BE49-F238E27FC236}">
                <a16:creationId xmlns:a16="http://schemas.microsoft.com/office/drawing/2014/main" id="{11D54ADD-2563-4763-A13F-A375779549FE}"/>
              </a:ext>
            </a:extLst>
          </p:cNvPr>
          <p:cNvSpPr>
            <a:spLocks noGrp="1"/>
          </p:cNvSpPr>
          <p:nvPr>
            <p:ph type="title"/>
          </p:nvPr>
        </p:nvSpPr>
        <p:spPr/>
        <p:txBody>
          <a:bodyPr>
            <a:normAutofit/>
          </a:bodyPr>
          <a:lstStyle/>
          <a:p>
            <a:r>
              <a:rPr lang="en-GB" sz="3600" dirty="0" err="1"/>
              <a:t>DunedinPoAm</a:t>
            </a:r>
            <a:r>
              <a:rPr lang="en-GB" sz="3600" dirty="0"/>
              <a:t> at 38 years and signs of aging at 45 years</a:t>
            </a:r>
          </a:p>
        </p:txBody>
      </p:sp>
      <p:pic>
        <p:nvPicPr>
          <p:cNvPr id="5" name="Picture 4">
            <a:extLst>
              <a:ext uri="{FF2B5EF4-FFF2-40B4-BE49-F238E27FC236}">
                <a16:creationId xmlns:a16="http://schemas.microsoft.com/office/drawing/2014/main" id="{22665B4B-7052-4598-9696-5871AE783E6D}"/>
              </a:ext>
            </a:extLst>
          </p:cNvPr>
          <p:cNvPicPr>
            <a:picLocks noChangeAspect="1"/>
          </p:cNvPicPr>
          <p:nvPr/>
        </p:nvPicPr>
        <p:blipFill>
          <a:blip r:embed="rId4"/>
          <a:stretch>
            <a:fillRect/>
          </a:stretch>
        </p:blipFill>
        <p:spPr>
          <a:xfrm>
            <a:off x="6205013" y="1761664"/>
            <a:ext cx="5986987" cy="4087603"/>
          </a:xfrm>
          <a:prstGeom prst="rect">
            <a:avLst/>
          </a:prstGeom>
        </p:spPr>
      </p:pic>
    </p:spTree>
    <p:extLst>
      <p:ext uri="{BB962C8B-B14F-4D97-AF65-F5344CB8AC3E}">
        <p14:creationId xmlns:p14="http://schemas.microsoft.com/office/powerpoint/2010/main" val="233189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976B-F323-45AB-857E-7A113CDE527B}"/>
              </a:ext>
            </a:extLst>
          </p:cNvPr>
          <p:cNvSpPr>
            <a:spLocks noGrp="1"/>
          </p:cNvSpPr>
          <p:nvPr>
            <p:ph type="title"/>
          </p:nvPr>
        </p:nvSpPr>
        <p:spPr/>
        <p:txBody>
          <a:bodyPr>
            <a:normAutofit/>
          </a:bodyPr>
          <a:lstStyle/>
          <a:p>
            <a:pPr algn="ctr"/>
            <a:r>
              <a:rPr lang="en-GB" sz="4000" dirty="0" err="1"/>
              <a:t>DunedinPoAm</a:t>
            </a:r>
            <a:r>
              <a:rPr lang="en-GB" sz="4000" dirty="0"/>
              <a:t> at 38 years </a:t>
            </a:r>
            <a:br>
              <a:rPr lang="en-GB" sz="4000" dirty="0"/>
            </a:br>
            <a:r>
              <a:rPr lang="en-GB" sz="4000" dirty="0"/>
              <a:t>and </a:t>
            </a:r>
            <a:r>
              <a:rPr lang="en-GB" sz="4000" u="sng" dirty="0"/>
              <a:t>changes</a:t>
            </a:r>
            <a:r>
              <a:rPr lang="en-GB" sz="4000" dirty="0"/>
              <a:t> from 38 to 45 years</a:t>
            </a:r>
          </a:p>
        </p:txBody>
      </p:sp>
      <p:pic>
        <p:nvPicPr>
          <p:cNvPr id="3" name="Picture 2">
            <a:extLst>
              <a:ext uri="{FF2B5EF4-FFF2-40B4-BE49-F238E27FC236}">
                <a16:creationId xmlns:a16="http://schemas.microsoft.com/office/drawing/2014/main" id="{4C7239D0-88B5-439C-BAB5-BDE98FC04826}"/>
              </a:ext>
            </a:extLst>
          </p:cNvPr>
          <p:cNvPicPr>
            <a:picLocks noChangeAspect="1"/>
          </p:cNvPicPr>
          <p:nvPr/>
        </p:nvPicPr>
        <p:blipFill rotWithShape="1">
          <a:blip r:embed="rId2"/>
          <a:srcRect b="49745"/>
          <a:stretch/>
        </p:blipFill>
        <p:spPr>
          <a:xfrm>
            <a:off x="838200" y="1886629"/>
            <a:ext cx="5315994" cy="4749300"/>
          </a:xfrm>
          <a:prstGeom prst="rect">
            <a:avLst/>
          </a:prstGeom>
        </p:spPr>
      </p:pic>
      <p:pic>
        <p:nvPicPr>
          <p:cNvPr id="4" name="Picture 3">
            <a:extLst>
              <a:ext uri="{FF2B5EF4-FFF2-40B4-BE49-F238E27FC236}">
                <a16:creationId xmlns:a16="http://schemas.microsoft.com/office/drawing/2014/main" id="{9FD8135D-7A3A-450A-AC60-E9EF2043587A}"/>
              </a:ext>
            </a:extLst>
          </p:cNvPr>
          <p:cNvPicPr>
            <a:picLocks noChangeAspect="1"/>
          </p:cNvPicPr>
          <p:nvPr/>
        </p:nvPicPr>
        <p:blipFill rotWithShape="1">
          <a:blip r:embed="rId2"/>
          <a:srcRect t="50060"/>
          <a:stretch/>
        </p:blipFill>
        <p:spPr>
          <a:xfrm>
            <a:off x="6200504" y="1886628"/>
            <a:ext cx="5349563" cy="4749299"/>
          </a:xfrm>
          <a:prstGeom prst="rect">
            <a:avLst/>
          </a:prstGeom>
        </p:spPr>
      </p:pic>
    </p:spTree>
    <p:extLst>
      <p:ext uri="{BB962C8B-B14F-4D97-AF65-F5344CB8AC3E}">
        <p14:creationId xmlns:p14="http://schemas.microsoft.com/office/powerpoint/2010/main" val="265509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F36D88-7C4A-4836-9A0A-EC27221CEFAA}"/>
              </a:ext>
            </a:extLst>
          </p:cNvPr>
          <p:cNvPicPr>
            <a:picLocks noChangeAspect="1"/>
          </p:cNvPicPr>
          <p:nvPr/>
        </p:nvPicPr>
        <p:blipFill>
          <a:blip r:embed="rId3"/>
          <a:stretch>
            <a:fillRect/>
          </a:stretch>
        </p:blipFill>
        <p:spPr>
          <a:xfrm>
            <a:off x="2389996" y="1847442"/>
            <a:ext cx="7412008" cy="4802187"/>
          </a:xfrm>
          <a:prstGeom prst="rect">
            <a:avLst/>
          </a:prstGeom>
        </p:spPr>
      </p:pic>
      <p:sp>
        <p:nvSpPr>
          <p:cNvPr id="7" name="Title 1">
            <a:extLst>
              <a:ext uri="{FF2B5EF4-FFF2-40B4-BE49-F238E27FC236}">
                <a16:creationId xmlns:a16="http://schemas.microsoft.com/office/drawing/2014/main" id="{A9D62A4C-22C3-4E84-A0B7-8AFF153A0F43}"/>
              </a:ext>
            </a:extLst>
          </p:cNvPr>
          <p:cNvSpPr>
            <a:spLocks noGrp="1"/>
          </p:cNvSpPr>
          <p:nvPr>
            <p:ph type="title"/>
          </p:nvPr>
        </p:nvSpPr>
        <p:spPr>
          <a:xfrm>
            <a:off x="838200" y="365125"/>
            <a:ext cx="10515600" cy="1325563"/>
          </a:xfrm>
        </p:spPr>
        <p:txBody>
          <a:bodyPr>
            <a:normAutofit/>
          </a:bodyPr>
          <a:lstStyle/>
          <a:p>
            <a:pPr algn="ctr"/>
            <a:r>
              <a:rPr lang="en-GB" sz="4000" dirty="0" err="1"/>
              <a:t>DunedinPoAm</a:t>
            </a:r>
            <a:r>
              <a:rPr lang="en-GB" sz="4000" dirty="0"/>
              <a:t> at 38 years </a:t>
            </a:r>
            <a:br>
              <a:rPr lang="en-GB" sz="4000" dirty="0"/>
            </a:br>
            <a:r>
              <a:rPr lang="en-GB" sz="4000" dirty="0"/>
              <a:t>and </a:t>
            </a:r>
            <a:r>
              <a:rPr lang="en-GB" sz="4000" u="sng" dirty="0"/>
              <a:t>changes</a:t>
            </a:r>
            <a:r>
              <a:rPr lang="en-GB" sz="4000" dirty="0"/>
              <a:t> from 38 to 45 years</a:t>
            </a:r>
          </a:p>
        </p:txBody>
      </p:sp>
    </p:spTree>
    <p:extLst>
      <p:ext uri="{BB962C8B-B14F-4D97-AF65-F5344CB8AC3E}">
        <p14:creationId xmlns:p14="http://schemas.microsoft.com/office/powerpoint/2010/main" val="1295946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78436D-D3EE-438B-9EEB-F8CCD14C840F}"/>
              </a:ext>
            </a:extLst>
          </p:cNvPr>
          <p:cNvPicPr>
            <a:picLocks noChangeAspect="1"/>
          </p:cNvPicPr>
          <p:nvPr/>
        </p:nvPicPr>
        <p:blipFill>
          <a:blip r:embed="rId2"/>
          <a:stretch>
            <a:fillRect/>
          </a:stretch>
        </p:blipFill>
        <p:spPr>
          <a:xfrm>
            <a:off x="4533417" y="387818"/>
            <a:ext cx="3125165" cy="1063925"/>
          </a:xfrm>
          <a:prstGeom prst="rect">
            <a:avLst/>
          </a:prstGeom>
        </p:spPr>
      </p:pic>
      <p:pic>
        <p:nvPicPr>
          <p:cNvPr id="3" name="Picture 2">
            <a:extLst>
              <a:ext uri="{FF2B5EF4-FFF2-40B4-BE49-F238E27FC236}">
                <a16:creationId xmlns:a16="http://schemas.microsoft.com/office/drawing/2014/main" id="{D623A8D6-4582-4186-8565-0459784C3B1B}"/>
              </a:ext>
            </a:extLst>
          </p:cNvPr>
          <p:cNvPicPr>
            <a:picLocks noChangeAspect="1"/>
          </p:cNvPicPr>
          <p:nvPr/>
        </p:nvPicPr>
        <p:blipFill>
          <a:blip r:embed="rId3"/>
          <a:stretch>
            <a:fillRect/>
          </a:stretch>
        </p:blipFill>
        <p:spPr>
          <a:xfrm>
            <a:off x="1153886" y="1625011"/>
            <a:ext cx="9144000" cy="4997570"/>
          </a:xfrm>
          <a:prstGeom prst="rect">
            <a:avLst/>
          </a:prstGeom>
        </p:spPr>
      </p:pic>
      <p:sp>
        <p:nvSpPr>
          <p:cNvPr id="4" name="TextBox 3">
            <a:extLst>
              <a:ext uri="{FF2B5EF4-FFF2-40B4-BE49-F238E27FC236}">
                <a16:creationId xmlns:a16="http://schemas.microsoft.com/office/drawing/2014/main" id="{77DC8FE1-6EA3-46E0-9978-3BFC431E3B2C}"/>
              </a:ext>
            </a:extLst>
          </p:cNvPr>
          <p:cNvSpPr txBox="1"/>
          <p:nvPr/>
        </p:nvSpPr>
        <p:spPr>
          <a:xfrm>
            <a:off x="7808360" y="387818"/>
            <a:ext cx="2712602" cy="646331"/>
          </a:xfrm>
          <a:prstGeom prst="rect">
            <a:avLst/>
          </a:prstGeom>
          <a:noFill/>
        </p:spPr>
        <p:txBody>
          <a:bodyPr wrap="none" rtlCol="0">
            <a:spAutoFit/>
          </a:bodyPr>
          <a:lstStyle/>
          <a:p>
            <a:r>
              <a:rPr lang="en-GB" dirty="0"/>
              <a:t>N=954 samples for training</a:t>
            </a:r>
          </a:p>
          <a:p>
            <a:r>
              <a:rPr lang="en-GB" dirty="0"/>
              <a:t>46 CpG sites</a:t>
            </a:r>
          </a:p>
        </p:txBody>
      </p:sp>
      <p:sp>
        <p:nvSpPr>
          <p:cNvPr id="6" name="Oval 5">
            <a:extLst>
              <a:ext uri="{FF2B5EF4-FFF2-40B4-BE49-F238E27FC236}">
                <a16:creationId xmlns:a16="http://schemas.microsoft.com/office/drawing/2014/main" id="{358D6AB0-B838-42BF-81F6-1EFEC2CC0F66}"/>
              </a:ext>
            </a:extLst>
          </p:cNvPr>
          <p:cNvSpPr/>
          <p:nvPr/>
        </p:nvSpPr>
        <p:spPr>
          <a:xfrm>
            <a:off x="1894114" y="4123796"/>
            <a:ext cx="3379531" cy="218598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5540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3024-F6D4-4675-9CF8-D0AA5EEFAD00}"/>
              </a:ext>
            </a:extLst>
          </p:cNvPr>
          <p:cNvSpPr>
            <a:spLocks noGrp="1"/>
          </p:cNvSpPr>
          <p:nvPr>
            <p:ph type="title"/>
          </p:nvPr>
        </p:nvSpPr>
        <p:spPr/>
        <p:txBody>
          <a:bodyPr/>
          <a:lstStyle/>
          <a:p>
            <a:r>
              <a:rPr lang="en-GB" dirty="0" err="1"/>
              <a:t>DunedinPoAm</a:t>
            </a:r>
            <a:r>
              <a:rPr lang="en-GB" dirty="0"/>
              <a:t> associated with (biological) age</a:t>
            </a:r>
          </a:p>
        </p:txBody>
      </p:sp>
      <p:pic>
        <p:nvPicPr>
          <p:cNvPr id="3" name="Picture 2">
            <a:extLst>
              <a:ext uri="{FF2B5EF4-FFF2-40B4-BE49-F238E27FC236}">
                <a16:creationId xmlns:a16="http://schemas.microsoft.com/office/drawing/2014/main" id="{01705C02-FD42-404A-85EC-261A5F56049F}"/>
              </a:ext>
            </a:extLst>
          </p:cNvPr>
          <p:cNvPicPr>
            <a:picLocks noChangeAspect="1"/>
          </p:cNvPicPr>
          <p:nvPr/>
        </p:nvPicPr>
        <p:blipFill>
          <a:blip r:embed="rId2"/>
          <a:stretch>
            <a:fillRect/>
          </a:stretch>
        </p:blipFill>
        <p:spPr>
          <a:xfrm>
            <a:off x="209549" y="2031401"/>
            <a:ext cx="6037026" cy="4290024"/>
          </a:xfrm>
          <a:prstGeom prst="rect">
            <a:avLst/>
          </a:prstGeom>
        </p:spPr>
      </p:pic>
      <p:pic>
        <p:nvPicPr>
          <p:cNvPr id="4" name="Picture 3">
            <a:extLst>
              <a:ext uri="{FF2B5EF4-FFF2-40B4-BE49-F238E27FC236}">
                <a16:creationId xmlns:a16="http://schemas.microsoft.com/office/drawing/2014/main" id="{DDB52EFE-355A-4B47-822A-3AB78A53D051}"/>
              </a:ext>
            </a:extLst>
          </p:cNvPr>
          <p:cNvPicPr>
            <a:picLocks noChangeAspect="1"/>
          </p:cNvPicPr>
          <p:nvPr/>
        </p:nvPicPr>
        <p:blipFill>
          <a:blip r:embed="rId3"/>
          <a:stretch>
            <a:fillRect/>
          </a:stretch>
        </p:blipFill>
        <p:spPr>
          <a:xfrm>
            <a:off x="6344874" y="1274241"/>
            <a:ext cx="5588726" cy="5583759"/>
          </a:xfrm>
          <a:prstGeom prst="rect">
            <a:avLst/>
          </a:prstGeom>
        </p:spPr>
      </p:pic>
    </p:spTree>
    <p:extLst>
      <p:ext uri="{BB962C8B-B14F-4D97-AF65-F5344CB8AC3E}">
        <p14:creationId xmlns:p14="http://schemas.microsoft.com/office/powerpoint/2010/main" val="223811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78436D-D3EE-438B-9EEB-F8CCD14C840F}"/>
              </a:ext>
            </a:extLst>
          </p:cNvPr>
          <p:cNvPicPr>
            <a:picLocks noChangeAspect="1"/>
          </p:cNvPicPr>
          <p:nvPr/>
        </p:nvPicPr>
        <p:blipFill>
          <a:blip r:embed="rId2"/>
          <a:stretch>
            <a:fillRect/>
          </a:stretch>
        </p:blipFill>
        <p:spPr>
          <a:xfrm>
            <a:off x="4533417" y="387818"/>
            <a:ext cx="3125165" cy="1063925"/>
          </a:xfrm>
          <a:prstGeom prst="rect">
            <a:avLst/>
          </a:prstGeom>
        </p:spPr>
      </p:pic>
      <p:pic>
        <p:nvPicPr>
          <p:cNvPr id="3" name="Picture 2">
            <a:extLst>
              <a:ext uri="{FF2B5EF4-FFF2-40B4-BE49-F238E27FC236}">
                <a16:creationId xmlns:a16="http://schemas.microsoft.com/office/drawing/2014/main" id="{D623A8D6-4582-4186-8565-0459784C3B1B}"/>
              </a:ext>
            </a:extLst>
          </p:cNvPr>
          <p:cNvPicPr>
            <a:picLocks noChangeAspect="1"/>
          </p:cNvPicPr>
          <p:nvPr/>
        </p:nvPicPr>
        <p:blipFill>
          <a:blip r:embed="rId3"/>
          <a:stretch>
            <a:fillRect/>
          </a:stretch>
        </p:blipFill>
        <p:spPr>
          <a:xfrm>
            <a:off x="1153886" y="1625011"/>
            <a:ext cx="9144000" cy="4997570"/>
          </a:xfrm>
          <a:prstGeom prst="rect">
            <a:avLst/>
          </a:prstGeom>
        </p:spPr>
      </p:pic>
      <p:sp>
        <p:nvSpPr>
          <p:cNvPr id="4" name="TextBox 3">
            <a:extLst>
              <a:ext uri="{FF2B5EF4-FFF2-40B4-BE49-F238E27FC236}">
                <a16:creationId xmlns:a16="http://schemas.microsoft.com/office/drawing/2014/main" id="{77DC8FE1-6EA3-46E0-9978-3BFC431E3B2C}"/>
              </a:ext>
            </a:extLst>
          </p:cNvPr>
          <p:cNvSpPr txBox="1"/>
          <p:nvPr/>
        </p:nvSpPr>
        <p:spPr>
          <a:xfrm>
            <a:off x="7808360" y="387818"/>
            <a:ext cx="2712602" cy="646331"/>
          </a:xfrm>
          <a:prstGeom prst="rect">
            <a:avLst/>
          </a:prstGeom>
          <a:noFill/>
        </p:spPr>
        <p:txBody>
          <a:bodyPr wrap="none" rtlCol="0">
            <a:spAutoFit/>
          </a:bodyPr>
          <a:lstStyle/>
          <a:p>
            <a:r>
              <a:rPr lang="en-GB" dirty="0"/>
              <a:t>N=954 samples for training</a:t>
            </a:r>
          </a:p>
          <a:p>
            <a:r>
              <a:rPr lang="en-GB" dirty="0"/>
              <a:t>46 CpG sites</a:t>
            </a:r>
          </a:p>
        </p:txBody>
      </p:sp>
      <p:sp>
        <p:nvSpPr>
          <p:cNvPr id="6" name="Oval 5">
            <a:extLst>
              <a:ext uri="{FF2B5EF4-FFF2-40B4-BE49-F238E27FC236}">
                <a16:creationId xmlns:a16="http://schemas.microsoft.com/office/drawing/2014/main" id="{358D6AB0-B838-42BF-81F6-1EFEC2CC0F66}"/>
              </a:ext>
            </a:extLst>
          </p:cNvPr>
          <p:cNvSpPr/>
          <p:nvPr/>
        </p:nvSpPr>
        <p:spPr>
          <a:xfrm>
            <a:off x="4279051" y="4672013"/>
            <a:ext cx="3379531" cy="218598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9071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54435-25BB-4D2C-9DFD-2FF6F09B3B53}"/>
              </a:ext>
            </a:extLst>
          </p:cNvPr>
          <p:cNvSpPr>
            <a:spLocks noGrp="1"/>
          </p:cNvSpPr>
          <p:nvPr>
            <p:ph type="title"/>
          </p:nvPr>
        </p:nvSpPr>
        <p:spPr/>
        <p:txBody>
          <a:bodyPr/>
          <a:lstStyle/>
          <a:p>
            <a:r>
              <a:rPr lang="en-GB" dirty="0" err="1"/>
              <a:t>DunedinPoAm</a:t>
            </a:r>
            <a:r>
              <a:rPr lang="en-GB" dirty="0"/>
              <a:t> associated with survival</a:t>
            </a:r>
          </a:p>
        </p:txBody>
      </p:sp>
      <p:pic>
        <p:nvPicPr>
          <p:cNvPr id="3" name="Picture 2">
            <a:extLst>
              <a:ext uri="{FF2B5EF4-FFF2-40B4-BE49-F238E27FC236}">
                <a16:creationId xmlns:a16="http://schemas.microsoft.com/office/drawing/2014/main" id="{0C1F334C-9E49-4070-A125-0FF5A7285004}"/>
              </a:ext>
            </a:extLst>
          </p:cNvPr>
          <p:cNvPicPr>
            <a:picLocks noChangeAspect="1"/>
          </p:cNvPicPr>
          <p:nvPr/>
        </p:nvPicPr>
        <p:blipFill rotWithShape="1">
          <a:blip r:embed="rId2"/>
          <a:srcRect l="15580"/>
          <a:stretch/>
        </p:blipFill>
        <p:spPr>
          <a:xfrm>
            <a:off x="-11" y="1885860"/>
            <a:ext cx="6683596" cy="3686355"/>
          </a:xfrm>
          <a:prstGeom prst="rect">
            <a:avLst/>
          </a:prstGeom>
        </p:spPr>
      </p:pic>
      <p:pic>
        <p:nvPicPr>
          <p:cNvPr id="4" name="Picture 3">
            <a:extLst>
              <a:ext uri="{FF2B5EF4-FFF2-40B4-BE49-F238E27FC236}">
                <a16:creationId xmlns:a16="http://schemas.microsoft.com/office/drawing/2014/main" id="{F63B471A-8DF7-45A7-A1BC-5AD7182B912A}"/>
              </a:ext>
            </a:extLst>
          </p:cNvPr>
          <p:cNvPicPr>
            <a:picLocks noChangeAspect="1"/>
          </p:cNvPicPr>
          <p:nvPr/>
        </p:nvPicPr>
        <p:blipFill>
          <a:blip r:embed="rId3"/>
          <a:stretch>
            <a:fillRect/>
          </a:stretch>
        </p:blipFill>
        <p:spPr>
          <a:xfrm>
            <a:off x="5382228" y="1690689"/>
            <a:ext cx="6425168" cy="4081462"/>
          </a:xfrm>
          <a:prstGeom prst="rect">
            <a:avLst/>
          </a:prstGeom>
        </p:spPr>
      </p:pic>
      <p:pic>
        <p:nvPicPr>
          <p:cNvPr id="5" name="Picture 4">
            <a:extLst>
              <a:ext uri="{FF2B5EF4-FFF2-40B4-BE49-F238E27FC236}">
                <a16:creationId xmlns:a16="http://schemas.microsoft.com/office/drawing/2014/main" id="{4AFA9871-8443-4AD9-8D33-AA8D14C62B13}"/>
              </a:ext>
            </a:extLst>
          </p:cNvPr>
          <p:cNvPicPr>
            <a:picLocks noChangeAspect="1"/>
          </p:cNvPicPr>
          <p:nvPr/>
        </p:nvPicPr>
        <p:blipFill rotWithShape="1">
          <a:blip r:embed="rId2"/>
          <a:srcRect l="83676" t="29587" r="-1" b="40181"/>
          <a:stretch/>
        </p:blipFill>
        <p:spPr>
          <a:xfrm>
            <a:off x="2693180" y="5572215"/>
            <a:ext cx="1292435" cy="1114425"/>
          </a:xfrm>
          <a:prstGeom prst="rect">
            <a:avLst/>
          </a:prstGeom>
        </p:spPr>
      </p:pic>
    </p:spTree>
    <p:extLst>
      <p:ext uri="{BB962C8B-B14F-4D97-AF65-F5344CB8AC3E}">
        <p14:creationId xmlns:p14="http://schemas.microsoft.com/office/powerpoint/2010/main" val="44212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78436D-D3EE-438B-9EEB-F8CCD14C840F}"/>
              </a:ext>
            </a:extLst>
          </p:cNvPr>
          <p:cNvPicPr>
            <a:picLocks noChangeAspect="1"/>
          </p:cNvPicPr>
          <p:nvPr/>
        </p:nvPicPr>
        <p:blipFill>
          <a:blip r:embed="rId2"/>
          <a:stretch>
            <a:fillRect/>
          </a:stretch>
        </p:blipFill>
        <p:spPr>
          <a:xfrm>
            <a:off x="4533417" y="387818"/>
            <a:ext cx="3125165" cy="1063925"/>
          </a:xfrm>
          <a:prstGeom prst="rect">
            <a:avLst/>
          </a:prstGeom>
        </p:spPr>
      </p:pic>
      <p:pic>
        <p:nvPicPr>
          <p:cNvPr id="3" name="Picture 2">
            <a:extLst>
              <a:ext uri="{FF2B5EF4-FFF2-40B4-BE49-F238E27FC236}">
                <a16:creationId xmlns:a16="http://schemas.microsoft.com/office/drawing/2014/main" id="{D623A8D6-4582-4186-8565-0459784C3B1B}"/>
              </a:ext>
            </a:extLst>
          </p:cNvPr>
          <p:cNvPicPr>
            <a:picLocks noChangeAspect="1"/>
          </p:cNvPicPr>
          <p:nvPr/>
        </p:nvPicPr>
        <p:blipFill>
          <a:blip r:embed="rId3"/>
          <a:stretch>
            <a:fillRect/>
          </a:stretch>
        </p:blipFill>
        <p:spPr>
          <a:xfrm>
            <a:off x="1153886" y="1625011"/>
            <a:ext cx="9144000" cy="4997570"/>
          </a:xfrm>
          <a:prstGeom prst="rect">
            <a:avLst/>
          </a:prstGeom>
        </p:spPr>
      </p:pic>
      <p:sp>
        <p:nvSpPr>
          <p:cNvPr id="4" name="TextBox 3">
            <a:extLst>
              <a:ext uri="{FF2B5EF4-FFF2-40B4-BE49-F238E27FC236}">
                <a16:creationId xmlns:a16="http://schemas.microsoft.com/office/drawing/2014/main" id="{77DC8FE1-6EA3-46E0-9978-3BFC431E3B2C}"/>
              </a:ext>
            </a:extLst>
          </p:cNvPr>
          <p:cNvSpPr txBox="1"/>
          <p:nvPr/>
        </p:nvSpPr>
        <p:spPr>
          <a:xfrm>
            <a:off x="7808360" y="387818"/>
            <a:ext cx="2712602" cy="646331"/>
          </a:xfrm>
          <a:prstGeom prst="rect">
            <a:avLst/>
          </a:prstGeom>
          <a:noFill/>
        </p:spPr>
        <p:txBody>
          <a:bodyPr wrap="none" rtlCol="0">
            <a:spAutoFit/>
          </a:bodyPr>
          <a:lstStyle/>
          <a:p>
            <a:r>
              <a:rPr lang="en-GB" dirty="0"/>
              <a:t>N=954 samples for training</a:t>
            </a:r>
          </a:p>
          <a:p>
            <a:r>
              <a:rPr lang="en-GB" dirty="0"/>
              <a:t>46 CpG sites</a:t>
            </a:r>
          </a:p>
        </p:txBody>
      </p:sp>
      <p:sp>
        <p:nvSpPr>
          <p:cNvPr id="6" name="Oval 5">
            <a:extLst>
              <a:ext uri="{FF2B5EF4-FFF2-40B4-BE49-F238E27FC236}">
                <a16:creationId xmlns:a16="http://schemas.microsoft.com/office/drawing/2014/main" id="{358D6AB0-B838-42BF-81F6-1EFEC2CC0F66}"/>
              </a:ext>
            </a:extLst>
          </p:cNvPr>
          <p:cNvSpPr/>
          <p:nvPr/>
        </p:nvSpPr>
        <p:spPr>
          <a:xfrm>
            <a:off x="6383110" y="4123796"/>
            <a:ext cx="3379531" cy="218598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2464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395942"/>
          </a:xfrm>
          <a:solidFill>
            <a:schemeClr val="accent2">
              <a:lumMod val="40000"/>
              <a:lumOff val="60000"/>
            </a:schemeClr>
          </a:solidFill>
        </p:spPr>
        <p:txBody>
          <a:bodyPr>
            <a:noAutofit/>
          </a:bodyPr>
          <a:lstStyle/>
          <a:p>
            <a:r>
              <a:rPr lang="en-GB" sz="2800" dirty="0" err="1"/>
              <a:t>Natri</a:t>
            </a:r>
            <a:r>
              <a:rPr lang="en-GB" sz="2800" dirty="0"/>
              <a:t> et al. </a:t>
            </a:r>
            <a:r>
              <a:rPr lang="en-GB" sz="2800" b="1" dirty="0"/>
              <a:t>Genome-wide DNA methylation and gene expression patterns reflect genetic ancestry and environmental differences across the Indonesian archipelago</a:t>
            </a:r>
            <a:r>
              <a:rPr lang="en-GB" sz="2800" dirty="0"/>
              <a:t>. </a:t>
            </a:r>
            <a:r>
              <a:rPr lang="en-GB" sz="2800" dirty="0" err="1"/>
              <a:t>PLoS</a:t>
            </a:r>
            <a:r>
              <a:rPr lang="en-GB" sz="2800" dirty="0"/>
              <a:t> Genet. 2020 May 26;16(5):e1008749. </a:t>
            </a:r>
            <a:endParaRPr lang="en-US" sz="1600"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169861" y="2022325"/>
            <a:ext cx="11078709" cy="4415895"/>
          </a:xfrm>
        </p:spPr>
        <p:txBody>
          <a:bodyPr vert="horz" lIns="91440" tIns="45720" rIns="91440" bIns="45720" rtlCol="0" anchor="t">
            <a:normAutofit fontScale="92500" lnSpcReduction="20000"/>
          </a:bodyPr>
          <a:lstStyle/>
          <a:p>
            <a:pPr marL="0" indent="0">
              <a:buNone/>
            </a:pPr>
            <a:r>
              <a:rPr lang="en-US" sz="2400" i="1" dirty="0">
                <a:cs typeface="Calibri"/>
              </a:rPr>
              <a:t>Genotype, gene expression and DNA methylation variation across Indonesia</a:t>
            </a:r>
          </a:p>
          <a:p>
            <a:r>
              <a:rPr lang="en-US" sz="2400" b="1" dirty="0">
                <a:ea typeface="+mn-lt"/>
                <a:cs typeface="+mn-lt"/>
              </a:rPr>
              <a:t>Data</a:t>
            </a:r>
          </a:p>
          <a:p>
            <a:pPr lvl="1"/>
            <a:r>
              <a:rPr lang="en-GB" sz="2000" dirty="0">
                <a:ea typeface="+mn-lt"/>
                <a:cs typeface="+mn-lt"/>
              </a:rPr>
              <a:t>N=100 from 3 locations representative of Indonesia </a:t>
            </a:r>
          </a:p>
          <a:p>
            <a:pPr lvl="1"/>
            <a:r>
              <a:rPr lang="en-GB" sz="2000" dirty="0" err="1">
                <a:ea typeface="+mn-lt"/>
                <a:cs typeface="+mn-lt"/>
              </a:rPr>
              <a:t>DNAm</a:t>
            </a:r>
            <a:r>
              <a:rPr lang="en-GB" sz="2000" dirty="0">
                <a:ea typeface="+mn-lt"/>
                <a:cs typeface="+mn-lt"/>
              </a:rPr>
              <a:t> (EPIC) and gene expression (RNA-</a:t>
            </a:r>
            <a:r>
              <a:rPr lang="en-GB" sz="2000" dirty="0" err="1">
                <a:ea typeface="+mn-lt"/>
                <a:cs typeface="+mn-lt"/>
              </a:rPr>
              <a:t>seq</a:t>
            </a:r>
            <a:r>
              <a:rPr lang="en-GB" sz="2000" dirty="0">
                <a:ea typeface="+mn-lt"/>
                <a:cs typeface="+mn-lt"/>
              </a:rPr>
              <a:t>) profiles</a:t>
            </a:r>
          </a:p>
          <a:p>
            <a:r>
              <a:rPr lang="en-US" sz="2400" b="1" dirty="0">
                <a:ea typeface="+mn-lt"/>
                <a:cs typeface="+mn-lt"/>
              </a:rPr>
              <a:t>Results</a:t>
            </a:r>
            <a:br>
              <a:rPr lang="en-US" sz="2400" b="1" dirty="0">
                <a:ea typeface="+mn-lt"/>
                <a:cs typeface="+mn-lt"/>
              </a:rPr>
            </a:br>
            <a:br>
              <a:rPr lang="en-US" sz="2400" b="1" dirty="0">
                <a:ea typeface="+mn-lt"/>
                <a:cs typeface="+mn-lt"/>
              </a:rPr>
            </a:br>
            <a:br>
              <a:rPr lang="en-US" sz="2400" b="1" dirty="0">
                <a:ea typeface="+mn-lt"/>
                <a:cs typeface="+mn-lt"/>
              </a:rPr>
            </a:br>
            <a:br>
              <a:rPr lang="en-US" sz="2400" b="1" dirty="0">
                <a:ea typeface="+mn-lt"/>
                <a:cs typeface="+mn-lt"/>
              </a:rPr>
            </a:br>
            <a:br>
              <a:rPr lang="en-US" sz="2400" b="1" dirty="0">
                <a:ea typeface="+mn-lt"/>
                <a:cs typeface="+mn-lt"/>
              </a:rPr>
            </a:br>
            <a:br>
              <a:rPr lang="en-US" sz="2400" b="1" dirty="0">
                <a:ea typeface="+mn-lt"/>
                <a:cs typeface="+mn-lt"/>
              </a:rPr>
            </a:br>
            <a:br>
              <a:rPr lang="en-US" sz="2400" b="1" dirty="0">
                <a:ea typeface="+mn-lt"/>
                <a:cs typeface="+mn-lt"/>
              </a:rPr>
            </a:br>
            <a:br>
              <a:rPr lang="en-US" sz="2400" b="1" dirty="0">
                <a:ea typeface="+mn-lt"/>
                <a:cs typeface="+mn-lt"/>
              </a:rPr>
            </a:br>
            <a:endParaRPr lang="en-US" sz="2400" b="1" dirty="0">
              <a:ea typeface="+mn-lt"/>
              <a:cs typeface="+mn-lt"/>
            </a:endParaRPr>
          </a:p>
          <a:p>
            <a:r>
              <a:rPr lang="en-GB" sz="2400" dirty="0">
                <a:ea typeface="+mn-lt"/>
                <a:cs typeface="+mn-lt"/>
              </a:rPr>
              <a:t>Differentially expressed and methylated genes enriched in pathways involved in immunity</a:t>
            </a:r>
            <a:endParaRPr lang="en-US" sz="2400" dirty="0">
              <a:ea typeface="+mn-lt"/>
              <a:cs typeface="+mn-lt"/>
            </a:endParaRPr>
          </a:p>
          <a:p>
            <a:r>
              <a:rPr lang="en-US" sz="2400" dirty="0">
                <a:ea typeface="+mn-lt"/>
                <a:cs typeface="+mn-lt"/>
              </a:rPr>
              <a:t>~10% of differentially expressed genes correlated with nearby CpG site methylation</a:t>
            </a:r>
          </a:p>
          <a:p>
            <a:endParaRPr lang="en-US" sz="2400" dirty="0">
              <a:ea typeface="+mn-lt"/>
              <a:cs typeface="+mn-lt"/>
            </a:endParaRPr>
          </a:p>
          <a:p>
            <a:endParaRPr lang="en-US" sz="2400" dirty="0">
              <a:ea typeface="+mn-lt"/>
              <a:cs typeface="+mn-lt"/>
            </a:endParaRPr>
          </a:p>
          <a:p>
            <a:endParaRPr lang="en-US" sz="2400" dirty="0">
              <a:ea typeface="+mn-lt"/>
              <a:cs typeface="+mn-lt"/>
            </a:endParaRPr>
          </a:p>
          <a:p>
            <a:endParaRPr lang="en-US" sz="2400"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cs typeface="Calibri"/>
              </a:rPr>
              <a:t>EWAS</a:t>
            </a:r>
          </a:p>
        </p:txBody>
      </p:sp>
      <p:pic>
        <p:nvPicPr>
          <p:cNvPr id="1026" name="Picture 2">
            <a:extLst>
              <a:ext uri="{FF2B5EF4-FFF2-40B4-BE49-F238E27FC236}">
                <a16:creationId xmlns:a16="http://schemas.microsoft.com/office/drawing/2014/main" id="{4569187F-212B-48D6-965A-8B40C553D1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736"/>
          <a:stretch/>
        </p:blipFill>
        <p:spPr bwMode="auto">
          <a:xfrm>
            <a:off x="1513792" y="3259835"/>
            <a:ext cx="5704114" cy="2142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68D2A82-1D3C-4E2D-862D-3B69FB38EEDE}"/>
              </a:ext>
            </a:extLst>
          </p:cNvPr>
          <p:cNvSpPr/>
          <p:nvPr/>
        </p:nvSpPr>
        <p:spPr>
          <a:xfrm>
            <a:off x="6873875" y="3883675"/>
            <a:ext cx="4945064" cy="2554545"/>
          </a:xfrm>
          <a:prstGeom prst="rect">
            <a:avLst/>
          </a:prstGeom>
          <a:solidFill>
            <a:schemeClr val="bg1"/>
          </a:solidFill>
          <a:ln>
            <a:solidFill>
              <a:schemeClr val="tx1"/>
            </a:solidFill>
          </a:ln>
        </p:spPr>
        <p:txBody>
          <a:bodyPr wrap="square">
            <a:spAutoFit/>
          </a:bodyPr>
          <a:lstStyle/>
          <a:p>
            <a:r>
              <a:rPr lang="en-GB" sz="1600" dirty="0">
                <a:solidFill>
                  <a:srgbClr val="202020"/>
                </a:solidFill>
                <a:latin typeface="Helvetica" panose="020B0604020202020204" pitchFamily="34" charset="0"/>
              </a:rPr>
              <a:t>“to further refine them we intersected our lists of DMPs with published EWAS results available at the EWAS catalogue (</a:t>
            </a:r>
            <a:r>
              <a:rPr lang="en-GB" sz="1600" u="sng" dirty="0">
                <a:solidFill>
                  <a:srgbClr val="16A127"/>
                </a:solidFill>
                <a:latin typeface="Helvetica" panose="020B0604020202020204" pitchFamily="34" charset="0"/>
                <a:hlinkClick r:id="rId4"/>
              </a:rPr>
              <a:t>http://ewascatalog.org</a:t>
            </a:r>
            <a:r>
              <a:rPr lang="en-GB" sz="1600" dirty="0">
                <a:solidFill>
                  <a:srgbClr val="202020"/>
                </a:solidFill>
                <a:latin typeface="Helvetica" panose="020B0604020202020204" pitchFamily="34" charset="0"/>
              </a:rPr>
              <a:t>; </a:t>
            </a:r>
            <a:r>
              <a:rPr lang="en-GB" sz="1600" u="sng" dirty="0">
                <a:solidFill>
                  <a:srgbClr val="16A127"/>
                </a:solidFill>
                <a:latin typeface="Helvetica" panose="020B0604020202020204" pitchFamily="34" charset="0"/>
                <a:hlinkClick r:id="rId5"/>
              </a:rPr>
              <a:t>S11 Table</a:t>
            </a:r>
            <a:r>
              <a:rPr lang="en-GB" sz="1600" dirty="0">
                <a:solidFill>
                  <a:srgbClr val="202020"/>
                </a:solidFill>
                <a:latin typeface="Helvetica" panose="020B0604020202020204" pitchFamily="34" charset="0"/>
              </a:rPr>
              <a:t>). DMPs associated with a small number of terms are enriched in all three inter-island comparisons; these include immunity associated terms such as HIV infection, as well as lifestyle terms such as smoking behaviour and alcohol consumption, but also less straightforward terms including age.”</a:t>
            </a:r>
            <a:endParaRPr lang="en-GB" sz="1600" dirty="0"/>
          </a:p>
        </p:txBody>
      </p:sp>
    </p:spTree>
    <p:extLst>
      <p:ext uri="{BB962C8B-B14F-4D97-AF65-F5344CB8AC3E}">
        <p14:creationId xmlns:p14="http://schemas.microsoft.com/office/powerpoint/2010/main" val="98023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E90675-316F-4591-97A1-3DE3E51BE0EA}"/>
              </a:ext>
            </a:extLst>
          </p:cNvPr>
          <p:cNvPicPr>
            <a:picLocks noChangeAspect="1"/>
          </p:cNvPicPr>
          <p:nvPr/>
        </p:nvPicPr>
        <p:blipFill>
          <a:blip r:embed="rId3"/>
          <a:stretch>
            <a:fillRect/>
          </a:stretch>
        </p:blipFill>
        <p:spPr>
          <a:xfrm>
            <a:off x="152400" y="1690689"/>
            <a:ext cx="5834063" cy="4207264"/>
          </a:xfrm>
          <a:prstGeom prst="rect">
            <a:avLst/>
          </a:prstGeom>
        </p:spPr>
      </p:pic>
      <p:sp>
        <p:nvSpPr>
          <p:cNvPr id="3" name="Title 2">
            <a:extLst>
              <a:ext uri="{FF2B5EF4-FFF2-40B4-BE49-F238E27FC236}">
                <a16:creationId xmlns:a16="http://schemas.microsoft.com/office/drawing/2014/main" id="{243DF572-8517-464A-8FD5-AA68D87F1BAB}"/>
              </a:ext>
            </a:extLst>
          </p:cNvPr>
          <p:cNvSpPr>
            <a:spLocks noGrp="1"/>
          </p:cNvSpPr>
          <p:nvPr>
            <p:ph type="title"/>
          </p:nvPr>
        </p:nvSpPr>
        <p:spPr/>
        <p:txBody>
          <a:bodyPr/>
          <a:lstStyle/>
          <a:p>
            <a:r>
              <a:rPr lang="en-GB" dirty="0"/>
              <a:t>SEP and victimization in E-Risk (age 18)</a:t>
            </a:r>
          </a:p>
        </p:txBody>
      </p:sp>
      <p:pic>
        <p:nvPicPr>
          <p:cNvPr id="4" name="Picture 3">
            <a:extLst>
              <a:ext uri="{FF2B5EF4-FFF2-40B4-BE49-F238E27FC236}">
                <a16:creationId xmlns:a16="http://schemas.microsoft.com/office/drawing/2014/main" id="{83F100A9-98FE-4872-B4C3-3C7ACC4406E6}"/>
              </a:ext>
            </a:extLst>
          </p:cNvPr>
          <p:cNvPicPr>
            <a:picLocks noChangeAspect="1"/>
          </p:cNvPicPr>
          <p:nvPr/>
        </p:nvPicPr>
        <p:blipFill>
          <a:blip r:embed="rId4"/>
          <a:stretch>
            <a:fillRect/>
          </a:stretch>
        </p:blipFill>
        <p:spPr>
          <a:xfrm>
            <a:off x="6205539" y="2324250"/>
            <a:ext cx="5596316" cy="3573703"/>
          </a:xfrm>
          <a:prstGeom prst="rect">
            <a:avLst/>
          </a:prstGeom>
        </p:spPr>
      </p:pic>
    </p:spTree>
    <p:extLst>
      <p:ext uri="{BB962C8B-B14F-4D97-AF65-F5344CB8AC3E}">
        <p14:creationId xmlns:p14="http://schemas.microsoft.com/office/powerpoint/2010/main" val="190721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395942"/>
          </a:xfrm>
          <a:solidFill>
            <a:schemeClr val="accent2">
              <a:lumMod val="40000"/>
              <a:lumOff val="60000"/>
            </a:schemeClr>
          </a:solidFill>
        </p:spPr>
        <p:txBody>
          <a:bodyPr>
            <a:noAutofit/>
          </a:bodyPr>
          <a:lstStyle/>
          <a:p>
            <a:r>
              <a:rPr lang="en-GB" sz="2800" dirty="0"/>
              <a:t>Sherwood et al. </a:t>
            </a:r>
            <a:r>
              <a:rPr lang="en-GB" sz="2800" b="1" dirty="0"/>
              <a:t>Epigenome-Wide Association Study Reveals Duration of Breastfeeding Is Associated with Epigenetic Differences in Children</a:t>
            </a:r>
            <a:r>
              <a:rPr lang="en-GB" sz="2800" dirty="0"/>
              <a:t>. Int J Environ Res Public Health. 2020 May 20;17(10):E3569. </a:t>
            </a:r>
            <a:endParaRPr lang="en-US" sz="1600"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61067"/>
            <a:ext cx="10515600" cy="4415895"/>
          </a:xfrm>
        </p:spPr>
        <p:txBody>
          <a:bodyPr vert="horz" lIns="91440" tIns="45720" rIns="91440" bIns="45720" rtlCol="0" anchor="t">
            <a:normAutofit/>
          </a:bodyPr>
          <a:lstStyle/>
          <a:p>
            <a:pPr marL="0" indent="0">
              <a:buNone/>
            </a:pPr>
            <a:r>
              <a:rPr lang="en-US" sz="2400" i="1" dirty="0">
                <a:cs typeface="Calibri"/>
              </a:rPr>
              <a:t>Associations with breastfeeding at 10 but not at later ages</a:t>
            </a:r>
          </a:p>
          <a:p>
            <a:r>
              <a:rPr lang="en-US" sz="2400" b="1" dirty="0">
                <a:ea typeface="+mn-lt"/>
                <a:cs typeface="+mn-lt"/>
              </a:rPr>
              <a:t>Data</a:t>
            </a:r>
          </a:p>
          <a:p>
            <a:pPr lvl="1"/>
            <a:r>
              <a:rPr lang="en-GB" sz="2000" dirty="0" err="1">
                <a:ea typeface="+mn-lt"/>
                <a:cs typeface="+mn-lt"/>
              </a:rPr>
              <a:t>DNAm</a:t>
            </a:r>
            <a:r>
              <a:rPr lang="en-GB" sz="2000" dirty="0">
                <a:ea typeface="+mn-lt"/>
                <a:cs typeface="+mn-lt"/>
              </a:rPr>
              <a:t> from the Isle of Wight Birth Cohort at 10 (n=410), 18 (n=109) and 26 (n=302) years</a:t>
            </a:r>
            <a:endParaRPr lang="en-US" sz="2000" dirty="0">
              <a:ea typeface="+mn-lt"/>
              <a:cs typeface="+mn-lt"/>
            </a:endParaRPr>
          </a:p>
          <a:p>
            <a:pPr lvl="1"/>
            <a:r>
              <a:rPr lang="en-US" sz="2000" dirty="0">
                <a:ea typeface="+mn-lt"/>
                <a:cs typeface="+mn-lt"/>
              </a:rPr>
              <a:t>Breastfeeding  &gt;3 months, &gt;6 months, &gt;3 months exclusive</a:t>
            </a:r>
          </a:p>
          <a:p>
            <a:r>
              <a:rPr lang="en-US" sz="2400" b="1" dirty="0">
                <a:ea typeface="+mn-lt"/>
                <a:cs typeface="+mn-lt"/>
              </a:rPr>
              <a:t>Results</a:t>
            </a:r>
          </a:p>
          <a:p>
            <a:r>
              <a:rPr lang="en-GB" sz="2400" dirty="0">
                <a:ea typeface="+mn-lt"/>
                <a:cs typeface="+mn-lt"/>
              </a:rPr>
              <a:t>Two associations in genes SNX25 and LINC00840 with breastfeeding duration &gt;6 months at 10 years</a:t>
            </a:r>
          </a:p>
          <a:p>
            <a:r>
              <a:rPr lang="en-GB" sz="2400" dirty="0">
                <a:ea typeface="+mn-lt"/>
                <a:cs typeface="+mn-lt"/>
              </a:rPr>
              <a:t>Associations did not persist</a:t>
            </a:r>
            <a:endParaRPr lang="en-US" sz="2400" dirty="0">
              <a:ea typeface="+mn-lt"/>
              <a:cs typeface="+mn-lt"/>
            </a:endParaRPr>
          </a:p>
          <a:p>
            <a:endParaRPr lang="en-US" sz="2400"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cs typeface="Calibri"/>
              </a:rPr>
              <a:t>EWAS</a:t>
            </a:r>
          </a:p>
        </p:txBody>
      </p:sp>
    </p:spTree>
    <p:extLst>
      <p:ext uri="{BB962C8B-B14F-4D97-AF65-F5344CB8AC3E}">
        <p14:creationId xmlns:p14="http://schemas.microsoft.com/office/powerpoint/2010/main" val="24470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540793"/>
          </a:xfrm>
          <a:solidFill>
            <a:schemeClr val="accent2">
              <a:lumMod val="40000"/>
              <a:lumOff val="60000"/>
            </a:schemeClr>
          </a:solidFill>
        </p:spPr>
        <p:txBody>
          <a:bodyPr>
            <a:noAutofit/>
          </a:bodyPr>
          <a:lstStyle/>
          <a:p>
            <a:r>
              <a:rPr lang="en-GB" sz="2800" dirty="0"/>
              <a:t>Nazarian A, </a:t>
            </a:r>
            <a:r>
              <a:rPr lang="en-GB" sz="2800" dirty="0" err="1"/>
              <a:t>Yashin</a:t>
            </a:r>
            <a:r>
              <a:rPr lang="en-GB" sz="2800" dirty="0"/>
              <a:t> AI, </a:t>
            </a:r>
            <a:r>
              <a:rPr lang="en-GB" sz="2800" dirty="0" err="1"/>
              <a:t>Kulminski</a:t>
            </a:r>
            <a:r>
              <a:rPr lang="en-GB" sz="2800" dirty="0"/>
              <a:t> AM. </a:t>
            </a:r>
            <a:r>
              <a:rPr lang="en-GB" sz="2800" b="1" dirty="0"/>
              <a:t>Summary-Based Methylome-Wide Association Analyses Suggest Potential Genetically Driven Epigenetic Heterogeneity of Alzheimer's Disease</a:t>
            </a:r>
            <a:r>
              <a:rPr lang="en-GB" sz="2800" dirty="0"/>
              <a:t>. J Clin Med. 2020 May 15;9(5):E1489.</a:t>
            </a:r>
            <a:endParaRPr lang="en-US" sz="1600"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905918"/>
            <a:ext cx="10515600" cy="4271044"/>
          </a:xfrm>
        </p:spPr>
        <p:txBody>
          <a:bodyPr vert="horz" lIns="91440" tIns="45720" rIns="91440" bIns="45720" rtlCol="0" anchor="t">
            <a:normAutofit fontScale="92500" lnSpcReduction="20000"/>
          </a:bodyPr>
          <a:lstStyle/>
          <a:p>
            <a:pPr marL="0" indent="0">
              <a:buNone/>
            </a:pPr>
            <a:r>
              <a:rPr lang="en-US" sz="2400" i="1" dirty="0">
                <a:cs typeface="Calibri"/>
              </a:rPr>
              <a:t>Genetically-driven </a:t>
            </a:r>
            <a:r>
              <a:rPr lang="en-US" sz="2400" i="1" dirty="0" err="1">
                <a:cs typeface="Calibri"/>
              </a:rPr>
              <a:t>DNAm</a:t>
            </a:r>
            <a:r>
              <a:rPr lang="en-US" sz="2400" i="1" dirty="0">
                <a:cs typeface="Calibri"/>
              </a:rPr>
              <a:t> associations with Alzheimer’s Disease</a:t>
            </a:r>
          </a:p>
          <a:p>
            <a:r>
              <a:rPr lang="en-US" sz="2400" b="1" dirty="0">
                <a:ea typeface="+mn-lt"/>
                <a:cs typeface="+mn-lt"/>
              </a:rPr>
              <a:t>Data</a:t>
            </a:r>
          </a:p>
          <a:p>
            <a:r>
              <a:rPr lang="en-US" sz="2400" dirty="0">
                <a:ea typeface="+mn-lt"/>
                <a:cs typeface="+mn-lt"/>
              </a:rPr>
              <a:t>GWAS of Alzheimer’s Disease (AD)</a:t>
            </a:r>
            <a:br>
              <a:rPr lang="en-US" sz="2400" dirty="0">
                <a:ea typeface="+mn-lt"/>
                <a:cs typeface="+mn-lt"/>
              </a:rPr>
            </a:br>
            <a:r>
              <a:rPr lang="en-US" sz="2400" dirty="0">
                <a:ea typeface="+mn-lt"/>
                <a:cs typeface="+mn-lt"/>
              </a:rPr>
              <a:t>all, males, females, hypertension, no hypertension</a:t>
            </a:r>
          </a:p>
          <a:p>
            <a:r>
              <a:rPr lang="en-US" sz="2400" dirty="0" err="1">
                <a:ea typeface="+mn-lt"/>
                <a:cs typeface="+mn-lt"/>
              </a:rPr>
              <a:t>mQTL</a:t>
            </a:r>
            <a:r>
              <a:rPr lang="en-US" sz="2400" dirty="0">
                <a:ea typeface="+mn-lt"/>
                <a:cs typeface="+mn-lt"/>
              </a:rPr>
              <a:t> analyses in blood and brain</a:t>
            </a:r>
          </a:p>
          <a:p>
            <a:r>
              <a:rPr lang="en-US" sz="2400" b="1" dirty="0">
                <a:ea typeface="+mn-lt"/>
                <a:cs typeface="+mn-lt"/>
              </a:rPr>
              <a:t>Methods: </a:t>
            </a:r>
            <a:r>
              <a:rPr lang="en-US" sz="2400" dirty="0">
                <a:ea typeface="+mn-lt"/>
                <a:cs typeface="+mn-lt"/>
              </a:rPr>
              <a:t>Summary-based Methylome-Wide Association Study</a:t>
            </a:r>
          </a:p>
          <a:p>
            <a:r>
              <a:rPr lang="en-US" sz="2400" b="1" dirty="0">
                <a:ea typeface="+mn-lt"/>
                <a:cs typeface="+mn-lt"/>
              </a:rPr>
              <a:t>Results</a:t>
            </a:r>
          </a:p>
          <a:p>
            <a:r>
              <a:rPr lang="en-GB" sz="2400" dirty="0">
                <a:ea typeface="+mn-lt"/>
                <a:cs typeface="+mn-lt"/>
              </a:rPr>
              <a:t>8 (all), 31 (males), 9 (females), 6 (hypertension) and 84 (none) blood associations</a:t>
            </a:r>
          </a:p>
          <a:p>
            <a:r>
              <a:rPr lang="en-GB" sz="2400" dirty="0">
                <a:ea typeface="+mn-lt"/>
                <a:cs typeface="+mn-lt"/>
              </a:rPr>
              <a:t>2 (all), 6 (males), 4 (females), 4 (hypertension), and 27 (none) brain associations</a:t>
            </a:r>
          </a:p>
          <a:p>
            <a:r>
              <a:rPr lang="en-GB" sz="2400" dirty="0">
                <a:ea typeface="+mn-lt"/>
                <a:cs typeface="+mn-lt"/>
              </a:rPr>
              <a:t>10 genes in common: NANOS2 (males), HLA-DQB2 (females), FAM193B (hypertension), SLC6A7, BPGM, PSTK, KRTAP5-11, LECT1, ZNF598, and C16orf80 (none)</a:t>
            </a:r>
          </a:p>
          <a:p>
            <a:r>
              <a:rPr lang="en-GB" sz="2400" b="1" dirty="0">
                <a:ea typeface="+mn-lt"/>
                <a:cs typeface="+mn-lt"/>
              </a:rPr>
              <a:t>Conclusion: </a:t>
            </a:r>
            <a:r>
              <a:rPr lang="en-GB" sz="2400" dirty="0">
                <a:ea typeface="+mn-lt"/>
                <a:cs typeface="+mn-lt"/>
              </a:rPr>
              <a:t>Some gene candidates for better understanding AD pathogenesis</a:t>
            </a:r>
            <a:endParaRPr lang="en-US" sz="2400" b="1" dirty="0">
              <a:ea typeface="+mn-lt"/>
              <a:cs typeface="+mn-lt"/>
            </a:endParaRPr>
          </a:p>
          <a:p>
            <a:endParaRPr lang="en-US" sz="2400" dirty="0">
              <a:ea typeface="+mn-lt"/>
              <a:cs typeface="+mn-lt"/>
            </a:endParaRPr>
          </a:p>
          <a:p>
            <a:endParaRPr lang="en-US" sz="2400" dirty="0">
              <a:ea typeface="+mn-lt"/>
              <a:cs typeface="+mn-lt"/>
            </a:endParaRPr>
          </a:p>
          <a:p>
            <a:endParaRPr lang="en-US" sz="2400"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cs typeface="Calibri"/>
              </a:rPr>
              <a:t>MR</a:t>
            </a:r>
          </a:p>
        </p:txBody>
      </p:sp>
    </p:spTree>
    <p:extLst>
      <p:ext uri="{BB962C8B-B14F-4D97-AF65-F5344CB8AC3E}">
        <p14:creationId xmlns:p14="http://schemas.microsoft.com/office/powerpoint/2010/main" val="107048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628928"/>
          </a:xfrm>
          <a:solidFill>
            <a:schemeClr val="accent2">
              <a:lumMod val="40000"/>
              <a:lumOff val="60000"/>
            </a:schemeClr>
          </a:solidFill>
        </p:spPr>
        <p:txBody>
          <a:bodyPr>
            <a:noAutofit/>
          </a:bodyPr>
          <a:lstStyle/>
          <a:p>
            <a:r>
              <a:rPr lang="en-GB" sz="2800" dirty="0" err="1"/>
              <a:t>Kremsky</a:t>
            </a:r>
            <a:r>
              <a:rPr lang="en-GB" sz="2800" dirty="0"/>
              <a:t> I, </a:t>
            </a:r>
            <a:r>
              <a:rPr lang="en-GB" sz="2800" dirty="0" err="1"/>
              <a:t>Corces</a:t>
            </a:r>
            <a:r>
              <a:rPr lang="en-GB" sz="2800" dirty="0"/>
              <a:t> VG. </a:t>
            </a:r>
            <a:r>
              <a:rPr lang="en-GB" sz="2800" b="1" dirty="0"/>
              <a:t>Protection from DNA re-methylation by transcription factors in primordial germ cells and pre-implantation embryos can explain trans-generational epigenetic inheritance</a:t>
            </a:r>
            <a:r>
              <a:rPr lang="en-GB" sz="2800" dirty="0"/>
              <a:t>. Genome Biol. 2020 May 18;21(1):118.</a:t>
            </a:r>
            <a:endParaRPr lang="en-US" sz="1600"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994053"/>
            <a:ext cx="10515600" cy="4182909"/>
          </a:xfrm>
        </p:spPr>
        <p:txBody>
          <a:bodyPr vert="horz" lIns="91440" tIns="45720" rIns="91440" bIns="45720" rtlCol="0" anchor="t">
            <a:normAutofit fontScale="92500"/>
          </a:bodyPr>
          <a:lstStyle/>
          <a:p>
            <a:pPr marL="0" indent="0">
              <a:buNone/>
            </a:pPr>
            <a:r>
              <a:rPr lang="en-US" sz="2400" i="1" dirty="0">
                <a:cs typeface="Calibri"/>
              </a:rPr>
              <a:t>Transcription factor binding shields CpG sites from global erasure/</a:t>
            </a:r>
            <a:r>
              <a:rPr lang="en-US" sz="2400" i="1" dirty="0" err="1">
                <a:cs typeface="Calibri"/>
              </a:rPr>
              <a:t>remethylation</a:t>
            </a:r>
            <a:endParaRPr lang="en-US" sz="2400" i="1" dirty="0">
              <a:cs typeface="Calibri"/>
            </a:endParaRPr>
          </a:p>
          <a:p>
            <a:r>
              <a:rPr lang="en-US" sz="2400" b="1" dirty="0">
                <a:ea typeface="+mn-lt"/>
                <a:cs typeface="+mn-lt"/>
              </a:rPr>
              <a:t>Background: </a:t>
            </a:r>
            <a:r>
              <a:rPr lang="en-US" sz="2400" dirty="0">
                <a:ea typeface="+mn-lt"/>
                <a:cs typeface="+mn-lt"/>
              </a:rPr>
              <a:t>Most DNA methylation is erased in primordial germ cells making DNA methylation an unlikely mechanism for trans-generational epigenetic inheritance </a:t>
            </a:r>
            <a:endParaRPr lang="en-US" sz="2400" b="1" dirty="0">
              <a:ea typeface="+mn-lt"/>
              <a:cs typeface="+mn-lt"/>
            </a:endParaRPr>
          </a:p>
          <a:p>
            <a:r>
              <a:rPr lang="en-US" sz="2400" b="1" dirty="0">
                <a:ea typeface="+mn-lt"/>
                <a:cs typeface="+mn-lt"/>
              </a:rPr>
              <a:t>Data: </a:t>
            </a:r>
            <a:r>
              <a:rPr lang="en-GB" sz="2400" dirty="0">
                <a:ea typeface="+mn-lt"/>
                <a:cs typeface="+mn-lt"/>
              </a:rPr>
              <a:t>previously published BS-</a:t>
            </a:r>
            <a:r>
              <a:rPr lang="en-GB" sz="2400" dirty="0" err="1">
                <a:ea typeface="+mn-lt"/>
                <a:cs typeface="+mn-lt"/>
              </a:rPr>
              <a:t>seq</a:t>
            </a:r>
            <a:r>
              <a:rPr lang="en-GB" sz="2400" dirty="0">
                <a:ea typeface="+mn-lt"/>
                <a:cs typeface="+mn-lt"/>
              </a:rPr>
              <a:t>, DNase-</a:t>
            </a:r>
            <a:r>
              <a:rPr lang="en-GB" sz="2400" dirty="0" err="1">
                <a:ea typeface="+mn-lt"/>
                <a:cs typeface="+mn-lt"/>
              </a:rPr>
              <a:t>seq</a:t>
            </a:r>
            <a:r>
              <a:rPr lang="en-GB" sz="2400" dirty="0">
                <a:ea typeface="+mn-lt"/>
                <a:cs typeface="+mn-lt"/>
              </a:rPr>
              <a:t>, ATAC-</a:t>
            </a:r>
            <a:r>
              <a:rPr lang="en-GB" sz="2400" dirty="0" err="1">
                <a:ea typeface="+mn-lt"/>
                <a:cs typeface="+mn-lt"/>
              </a:rPr>
              <a:t>seq</a:t>
            </a:r>
            <a:r>
              <a:rPr lang="en-GB" sz="2400" dirty="0">
                <a:ea typeface="+mn-lt"/>
                <a:cs typeface="+mn-lt"/>
              </a:rPr>
              <a:t>, and RNA-</a:t>
            </a:r>
            <a:r>
              <a:rPr lang="en-GB" sz="2400" dirty="0" err="1">
                <a:ea typeface="+mn-lt"/>
                <a:cs typeface="+mn-lt"/>
              </a:rPr>
              <a:t>seq</a:t>
            </a:r>
            <a:r>
              <a:rPr lang="en-GB" sz="2400" dirty="0">
                <a:ea typeface="+mn-lt"/>
                <a:cs typeface="+mn-lt"/>
              </a:rPr>
              <a:t> profiles from multiple stages of primordial germ cell and pre-implantation development</a:t>
            </a:r>
          </a:p>
          <a:p>
            <a:r>
              <a:rPr lang="en-GB" sz="2400" b="1" dirty="0">
                <a:ea typeface="+mn-lt"/>
                <a:cs typeface="+mn-lt"/>
              </a:rPr>
              <a:t>Results</a:t>
            </a:r>
            <a:endParaRPr lang="en-GB" sz="2400" dirty="0">
              <a:ea typeface="+mn-lt"/>
              <a:cs typeface="+mn-lt"/>
            </a:endParaRPr>
          </a:p>
          <a:p>
            <a:r>
              <a:rPr lang="en-GB" sz="2400" dirty="0">
                <a:ea typeface="+mn-lt"/>
                <a:cs typeface="+mn-lt"/>
              </a:rPr>
              <a:t>After global erasure, most </a:t>
            </a:r>
            <a:r>
              <a:rPr lang="en-GB" sz="2400" dirty="0" err="1">
                <a:ea typeface="+mn-lt"/>
                <a:cs typeface="+mn-lt"/>
              </a:rPr>
              <a:t>DNAm</a:t>
            </a:r>
            <a:r>
              <a:rPr lang="en-GB" sz="2400" dirty="0">
                <a:ea typeface="+mn-lt"/>
                <a:cs typeface="+mn-lt"/>
              </a:rPr>
              <a:t> is restored (78% of CpG sites)</a:t>
            </a:r>
          </a:p>
          <a:p>
            <a:r>
              <a:rPr lang="en-GB" sz="2400" dirty="0">
                <a:ea typeface="+mn-lt"/>
                <a:cs typeface="+mn-lt"/>
              </a:rPr>
              <a:t>Exceptions: sites bound by transcription factors</a:t>
            </a:r>
          </a:p>
          <a:p>
            <a:r>
              <a:rPr lang="en-GB" sz="2400" b="1" dirty="0">
                <a:ea typeface="+mn-lt"/>
                <a:cs typeface="+mn-lt"/>
              </a:rPr>
              <a:t>Conclusion</a:t>
            </a:r>
            <a:r>
              <a:rPr lang="en-GB" sz="2400" dirty="0">
                <a:ea typeface="+mn-lt"/>
                <a:cs typeface="+mn-lt"/>
              </a:rPr>
              <a:t>: “transcription factors can act as carriers of epigenetic information during germ cell and pre-implantation development by ensuring that the methylation status of </a:t>
            </a:r>
            <a:r>
              <a:rPr lang="en-GB" sz="2400" dirty="0" err="1">
                <a:ea typeface="+mn-lt"/>
                <a:cs typeface="+mn-lt"/>
              </a:rPr>
              <a:t>CpGs</a:t>
            </a:r>
            <a:r>
              <a:rPr lang="en-GB" sz="2400" dirty="0">
                <a:ea typeface="+mn-lt"/>
                <a:cs typeface="+mn-lt"/>
              </a:rPr>
              <a:t> is maintained” </a:t>
            </a:r>
            <a:endParaRPr lang="en-US" sz="2400" dirty="0">
              <a:ea typeface="+mn-lt"/>
              <a:cs typeface="+mn-lt"/>
            </a:endParaRPr>
          </a:p>
          <a:p>
            <a:endParaRPr lang="en-US" sz="2400" dirty="0">
              <a:ea typeface="+mn-lt"/>
              <a:cs typeface="+mn-lt"/>
            </a:endParaRPr>
          </a:p>
          <a:p>
            <a:endParaRPr lang="en-US" sz="2400" dirty="0">
              <a:ea typeface="+mn-lt"/>
              <a:cs typeface="+mn-lt"/>
            </a:endParaRPr>
          </a:p>
          <a:p>
            <a:endParaRPr lang="en-US" sz="2400"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cs typeface="Calibri"/>
              </a:rPr>
              <a:t>Epigenetics</a:t>
            </a:r>
          </a:p>
        </p:txBody>
      </p:sp>
      <p:pic>
        <p:nvPicPr>
          <p:cNvPr id="2050" name="Picture 2" descr="Figure 2 from Transgenerational epigenetic inheritance: an open ...">
            <a:extLst>
              <a:ext uri="{FF2B5EF4-FFF2-40B4-BE49-F238E27FC236}">
                <a16:creationId xmlns:a16="http://schemas.microsoft.com/office/drawing/2014/main" id="{F93C3F0C-136F-4576-ACD6-43165EFD51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679" b="4496"/>
          <a:stretch/>
        </p:blipFill>
        <p:spPr bwMode="auto">
          <a:xfrm>
            <a:off x="2039143" y="2490089"/>
            <a:ext cx="8801724" cy="4002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54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subTnLst>
                                    <p:set>
                                      <p:cBhvr override="childStyle">
                                        <p:cTn dur="1" fill="hold" display="0" masterRel="nextClick" afterEffect="1"/>
                                        <p:tgtEl>
                                          <p:spTgt spid="205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Life logo">
            <a:extLst>
              <a:ext uri="{FF2B5EF4-FFF2-40B4-BE49-F238E27FC236}">
                <a16:creationId xmlns:a16="http://schemas.microsoft.com/office/drawing/2014/main" id="{D05C8C32-AFCF-41B1-87BA-C9F3240EF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705" y="432639"/>
            <a:ext cx="1295400" cy="4857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3653B24-C0E0-4ABD-9AE6-81CD7A73A05A}"/>
              </a:ext>
            </a:extLst>
          </p:cNvPr>
          <p:cNvPicPr>
            <a:picLocks noChangeAspect="1"/>
          </p:cNvPicPr>
          <p:nvPr/>
        </p:nvPicPr>
        <p:blipFill rotWithShape="1">
          <a:blip r:embed="rId3"/>
          <a:srcRect l="5001" t="11111" r="6072" b="27778"/>
          <a:stretch/>
        </p:blipFill>
        <p:spPr>
          <a:xfrm>
            <a:off x="516705" y="1333500"/>
            <a:ext cx="10842171" cy="4191000"/>
          </a:xfrm>
          <a:prstGeom prst="rect">
            <a:avLst/>
          </a:prstGeom>
        </p:spPr>
      </p:pic>
      <p:sp>
        <p:nvSpPr>
          <p:cNvPr id="3" name="Rectangle 2">
            <a:extLst>
              <a:ext uri="{FF2B5EF4-FFF2-40B4-BE49-F238E27FC236}">
                <a16:creationId xmlns:a16="http://schemas.microsoft.com/office/drawing/2014/main" id="{1D10388E-0F0A-48DE-A4C4-B227F7A6AD55}"/>
              </a:ext>
            </a:extLst>
          </p:cNvPr>
          <p:cNvSpPr/>
          <p:nvPr/>
        </p:nvSpPr>
        <p:spPr>
          <a:xfrm>
            <a:off x="2438400" y="5708753"/>
            <a:ext cx="7315200" cy="461665"/>
          </a:xfrm>
          <a:prstGeom prst="rect">
            <a:avLst/>
          </a:prstGeom>
        </p:spPr>
        <p:txBody>
          <a:bodyPr wrap="square">
            <a:spAutoFit/>
          </a:bodyPr>
          <a:lstStyle/>
          <a:p>
            <a:r>
              <a:rPr lang="en-GB" sz="2400" dirty="0" err="1">
                <a:solidFill>
                  <a:srgbClr val="212121"/>
                </a:solidFill>
                <a:latin typeface="Noto Serif"/>
              </a:rPr>
              <a:t>DunedinPoAM</a:t>
            </a:r>
            <a:r>
              <a:rPr lang="en-GB" sz="2400" dirty="0">
                <a:solidFill>
                  <a:srgbClr val="212121"/>
                </a:solidFill>
                <a:latin typeface="Noto Serif"/>
              </a:rPr>
              <a:t> = Dunedin(P)ace(o)f(A)</a:t>
            </a:r>
            <a:r>
              <a:rPr lang="en-GB" sz="2400" dirty="0" err="1">
                <a:solidFill>
                  <a:srgbClr val="212121"/>
                </a:solidFill>
                <a:latin typeface="Noto Serif"/>
              </a:rPr>
              <a:t>ging</a:t>
            </a:r>
            <a:r>
              <a:rPr lang="en-GB" sz="2400" dirty="0">
                <a:solidFill>
                  <a:srgbClr val="212121"/>
                </a:solidFill>
                <a:latin typeface="Noto Serif"/>
              </a:rPr>
              <a:t>(m)</a:t>
            </a:r>
            <a:r>
              <a:rPr lang="en-GB" sz="2400" dirty="0" err="1">
                <a:solidFill>
                  <a:srgbClr val="212121"/>
                </a:solidFill>
                <a:latin typeface="Noto Serif"/>
              </a:rPr>
              <a:t>ethylation</a:t>
            </a:r>
            <a:endParaRPr lang="en-GB" sz="2400" dirty="0"/>
          </a:p>
        </p:txBody>
      </p:sp>
      <p:sp>
        <p:nvSpPr>
          <p:cNvPr id="5" name="TextBox 4">
            <a:extLst>
              <a:ext uri="{FF2B5EF4-FFF2-40B4-BE49-F238E27FC236}">
                <a16:creationId xmlns:a16="http://schemas.microsoft.com/office/drawing/2014/main" id="{EE9D3986-C552-4586-B9C4-1EB6A2FA329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err="1">
                <a:cs typeface="Calibri"/>
              </a:rPr>
              <a:t>DNAm</a:t>
            </a:r>
            <a:r>
              <a:rPr lang="en-US" dirty="0">
                <a:cs typeface="Calibri"/>
              </a:rPr>
              <a:t> age</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C97558-8349-4886-A3DF-8B7407840B2E}"/>
              </a:ext>
            </a:extLst>
          </p:cNvPr>
          <p:cNvPicPr>
            <a:picLocks noChangeAspect="1"/>
          </p:cNvPicPr>
          <p:nvPr/>
        </p:nvPicPr>
        <p:blipFill>
          <a:blip r:embed="rId2"/>
          <a:stretch>
            <a:fillRect/>
          </a:stretch>
        </p:blipFill>
        <p:spPr>
          <a:xfrm>
            <a:off x="110484" y="685800"/>
            <a:ext cx="11947279" cy="5475513"/>
          </a:xfrm>
          <a:prstGeom prst="rect">
            <a:avLst/>
          </a:prstGeom>
        </p:spPr>
      </p:pic>
      <p:sp>
        <p:nvSpPr>
          <p:cNvPr id="4" name="Rectangle 3">
            <a:extLst>
              <a:ext uri="{FF2B5EF4-FFF2-40B4-BE49-F238E27FC236}">
                <a16:creationId xmlns:a16="http://schemas.microsoft.com/office/drawing/2014/main" id="{27CACCCD-56E7-4787-A2E2-394748A9BB60}"/>
              </a:ext>
            </a:extLst>
          </p:cNvPr>
          <p:cNvSpPr/>
          <p:nvPr/>
        </p:nvSpPr>
        <p:spPr>
          <a:xfrm>
            <a:off x="7489861" y="4787757"/>
            <a:ext cx="4171308" cy="14589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A87A046-6EE2-4D89-ABBA-A1E5976ECE5A}"/>
                  </a:ext>
                </a:extLst>
              </p:cNvPr>
              <p:cNvSpPr txBox="1"/>
              <p:nvPr/>
            </p:nvSpPr>
            <p:spPr>
              <a:xfrm>
                <a:off x="7271193" y="4961463"/>
                <a:ext cx="4768228" cy="1483035"/>
              </a:xfrm>
              <a:prstGeom prst="rect">
                <a:avLst/>
              </a:prstGeom>
              <a:noFill/>
            </p:spPr>
            <p:txBody>
              <a:bodyPr wrap="none" rtlCol="0">
                <a:spAutoFit/>
              </a:bodyPr>
              <a:lstStyle/>
              <a:p>
                <a:r>
                  <a:rPr lang="en-GB" dirty="0"/>
                  <a:t>Using random effects models, </a:t>
                </a:r>
              </a:p>
              <a:p>
                <a:r>
                  <a:rPr lang="en-GB" dirty="0"/>
                  <a:t>calculate random slope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1</m:t>
                        </m:r>
                        <m:r>
                          <a:rPr lang="en-GB" b="0" i="1" smtClean="0">
                            <a:latin typeface="Cambria Math" panose="02040503050406030204" pitchFamily="18" charset="0"/>
                          </a:rPr>
                          <m:t>𝑖𝐵</m:t>
                        </m:r>
                      </m:sub>
                    </m:sSub>
                  </m:oMath>
                </a14:m>
                <a:r>
                  <a:rPr lang="en-GB" dirty="0"/>
                  <a:t> for each individual </a:t>
                </a:r>
                <a:r>
                  <a:rPr lang="en-GB" i="1" dirty="0" err="1"/>
                  <a:t>i</a:t>
                </a:r>
                <a:r>
                  <a:rPr lang="en-GB" dirty="0"/>
                  <a:t> </a:t>
                </a:r>
              </a:p>
              <a:p>
                <a:r>
                  <a:rPr lang="en-GB" dirty="0"/>
                  <a:t>and biomarker </a:t>
                </a:r>
                <a:r>
                  <a:rPr lang="en-GB" i="1" dirty="0"/>
                  <a:t>B</a:t>
                </a:r>
                <a:r>
                  <a:rPr lang="en-GB" dirty="0"/>
                  <a:t>.</a:t>
                </a:r>
              </a:p>
              <a:p>
                <a:endParaRPr lang="en-GB" dirty="0"/>
              </a:p>
              <a:p>
                <a:r>
                  <a:rPr lang="en-GB" dirty="0"/>
                  <a:t>Pace of aging for individual </a:t>
                </a:r>
                <a:r>
                  <a:rPr lang="en-GB" i="1" dirty="0" err="1"/>
                  <a:t>i</a:t>
                </a:r>
                <a:r>
                  <a:rPr lang="en-GB" dirty="0"/>
                  <a:t> = </a:t>
                </a:r>
                <a14:m>
                  <m:oMath xmlns:m="http://schemas.openxmlformats.org/officeDocument/2006/math">
                    <m:nary>
                      <m:naryPr>
                        <m:chr m:val="∑"/>
                        <m:limLoc m:val="subSup"/>
                        <m:ctrlPr>
                          <a:rPr lang="en-GB" i="1" smtClean="0">
                            <a:latin typeface="Cambria Math" panose="02040503050406030204" pitchFamily="18" charset="0"/>
                          </a:rPr>
                        </m:ctrlPr>
                      </m:naryPr>
                      <m:sub>
                        <m:r>
                          <m:rPr>
                            <m:brk m:alnAt="25"/>
                          </m:rPr>
                          <a:rPr lang="en-GB" b="0" i="1" smtClean="0">
                            <a:latin typeface="Cambria Math" panose="02040503050406030204" pitchFamily="18" charset="0"/>
                          </a:rPr>
                          <m:t>𝐵</m:t>
                        </m:r>
                        <m:r>
                          <a:rPr lang="en-GB" b="0" i="1" smtClean="0">
                            <a:latin typeface="Cambria Math" panose="02040503050406030204" pitchFamily="18" charset="0"/>
                          </a:rPr>
                          <m:t>=1</m:t>
                        </m:r>
                      </m:sub>
                      <m:sup>
                        <m:r>
                          <a:rPr lang="en-GB" b="0" i="1" smtClean="0">
                            <a:latin typeface="Cambria Math" panose="02040503050406030204" pitchFamily="18" charset="0"/>
                          </a:rPr>
                          <m:t>18</m:t>
                        </m:r>
                      </m:sup>
                      <m:e>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b="0" i="1" smtClean="0">
                                <a:latin typeface="Cambria Math" panose="02040503050406030204" pitchFamily="18" charset="0"/>
                              </a:rPr>
                              <m:t>1</m:t>
                            </m:r>
                            <m:r>
                              <a:rPr lang="en-GB" i="1">
                                <a:latin typeface="Cambria Math" panose="02040503050406030204" pitchFamily="18" charset="0"/>
                              </a:rPr>
                              <m:t>𝑖𝐵</m:t>
                            </m:r>
                          </m:sub>
                        </m:sSub>
                      </m:e>
                    </m:nary>
                  </m:oMath>
                </a14:m>
                <a:endParaRPr lang="en-GB" dirty="0"/>
              </a:p>
            </p:txBody>
          </p:sp>
        </mc:Choice>
        <mc:Fallback xmlns="">
          <p:sp>
            <p:nvSpPr>
              <p:cNvPr id="5" name="TextBox 4">
                <a:extLst>
                  <a:ext uri="{FF2B5EF4-FFF2-40B4-BE49-F238E27FC236}">
                    <a16:creationId xmlns:a16="http://schemas.microsoft.com/office/drawing/2014/main" id="{2A87A046-6EE2-4D89-ABBA-A1E5976ECE5A}"/>
                  </a:ext>
                </a:extLst>
              </p:cNvPr>
              <p:cNvSpPr txBox="1">
                <a:spLocks noRot="1" noChangeAspect="1" noMove="1" noResize="1" noEditPoints="1" noAdjustHandles="1" noChangeArrowheads="1" noChangeShapeType="1" noTextEdit="1"/>
              </p:cNvSpPr>
              <p:nvPr/>
            </p:nvSpPr>
            <p:spPr>
              <a:xfrm>
                <a:off x="7271193" y="4961463"/>
                <a:ext cx="4768228" cy="1483035"/>
              </a:xfrm>
              <a:prstGeom prst="rect">
                <a:avLst/>
              </a:prstGeom>
              <a:blipFill>
                <a:blip r:embed="rId3"/>
                <a:stretch>
                  <a:fillRect l="-1151" t="-2469" b="-45679"/>
                </a:stretch>
              </a:blipFill>
            </p:spPr>
            <p:txBody>
              <a:bodyPr/>
              <a:lstStyle/>
              <a:p>
                <a:r>
                  <a:rPr lang="en-GB">
                    <a:noFill/>
                  </a:rPr>
                  <a:t> </a:t>
                </a:r>
              </a:p>
            </p:txBody>
          </p:sp>
        </mc:Fallback>
      </mc:AlternateContent>
    </p:spTree>
    <p:extLst>
      <p:ext uri="{BB962C8B-B14F-4D97-AF65-F5344CB8AC3E}">
        <p14:creationId xmlns:p14="http://schemas.microsoft.com/office/powerpoint/2010/main" val="239673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46AE0F-B05F-4B3C-BD7D-CC8CAC56FF1C}"/>
              </a:ext>
            </a:extLst>
          </p:cNvPr>
          <p:cNvPicPr>
            <a:picLocks noChangeAspect="1"/>
          </p:cNvPicPr>
          <p:nvPr/>
        </p:nvPicPr>
        <p:blipFill>
          <a:blip r:embed="rId2"/>
          <a:stretch>
            <a:fillRect/>
          </a:stretch>
        </p:blipFill>
        <p:spPr>
          <a:xfrm>
            <a:off x="426884" y="1769031"/>
            <a:ext cx="7037071" cy="4392283"/>
          </a:xfrm>
          <a:prstGeom prst="rect">
            <a:avLst/>
          </a:prstGeom>
        </p:spPr>
      </p:pic>
      <p:sp>
        <p:nvSpPr>
          <p:cNvPr id="3" name="Rectangle 2">
            <a:extLst>
              <a:ext uri="{FF2B5EF4-FFF2-40B4-BE49-F238E27FC236}">
                <a16:creationId xmlns:a16="http://schemas.microsoft.com/office/drawing/2014/main" id="{7CF17095-A518-4669-9A51-F7C48AD960F5}"/>
              </a:ext>
            </a:extLst>
          </p:cNvPr>
          <p:cNvSpPr/>
          <p:nvPr/>
        </p:nvSpPr>
        <p:spPr>
          <a:xfrm>
            <a:off x="7463955" y="1881779"/>
            <a:ext cx="4365172" cy="2308324"/>
          </a:xfrm>
          <a:prstGeom prst="rect">
            <a:avLst/>
          </a:prstGeom>
        </p:spPr>
        <p:txBody>
          <a:bodyPr wrap="square">
            <a:spAutoFit/>
          </a:bodyPr>
          <a:lstStyle/>
          <a:p>
            <a:r>
              <a:rPr lang="en-GB" sz="2400" dirty="0"/>
              <a:t>“faster Pace of Aging is associated with early-life factors important for aging:</a:t>
            </a:r>
          </a:p>
          <a:p>
            <a:r>
              <a:rPr lang="en-GB" sz="2400" dirty="0"/>
              <a:t>- familial longevity, </a:t>
            </a:r>
          </a:p>
          <a:p>
            <a:r>
              <a:rPr lang="en-GB" sz="2400" dirty="0"/>
              <a:t>- low childhood social class, and </a:t>
            </a:r>
          </a:p>
          <a:p>
            <a:r>
              <a:rPr lang="en-GB" sz="2400" dirty="0"/>
              <a:t>- adverse childhood experiences”</a:t>
            </a:r>
          </a:p>
        </p:txBody>
      </p:sp>
      <p:sp>
        <p:nvSpPr>
          <p:cNvPr id="4" name="Title 3">
            <a:extLst>
              <a:ext uri="{FF2B5EF4-FFF2-40B4-BE49-F238E27FC236}">
                <a16:creationId xmlns:a16="http://schemas.microsoft.com/office/drawing/2014/main" id="{D617F761-1FA9-4C8D-A9E6-4BBF426B349D}"/>
              </a:ext>
            </a:extLst>
          </p:cNvPr>
          <p:cNvSpPr>
            <a:spLocks noGrp="1"/>
          </p:cNvSpPr>
          <p:nvPr>
            <p:ph type="title"/>
          </p:nvPr>
        </p:nvSpPr>
        <p:spPr/>
        <p:txBody>
          <a:bodyPr/>
          <a:lstStyle/>
          <a:p>
            <a:r>
              <a:rPr lang="en-GB" dirty="0"/>
              <a:t>Pace of Aging associations (not exhaustive)</a:t>
            </a:r>
          </a:p>
        </p:txBody>
      </p:sp>
      <p:sp>
        <p:nvSpPr>
          <p:cNvPr id="5" name="Rectangle 4">
            <a:extLst>
              <a:ext uri="{FF2B5EF4-FFF2-40B4-BE49-F238E27FC236}">
                <a16:creationId xmlns:a16="http://schemas.microsoft.com/office/drawing/2014/main" id="{30CFAB47-E407-4E30-9C47-9B258DF3F884}"/>
              </a:ext>
            </a:extLst>
          </p:cNvPr>
          <p:cNvSpPr/>
          <p:nvPr/>
        </p:nvSpPr>
        <p:spPr>
          <a:xfrm>
            <a:off x="8926285" y="4190103"/>
            <a:ext cx="3439886" cy="369332"/>
          </a:xfrm>
          <a:prstGeom prst="rect">
            <a:avLst/>
          </a:prstGeom>
        </p:spPr>
        <p:txBody>
          <a:bodyPr wrap="square">
            <a:spAutoFit/>
          </a:bodyPr>
          <a:lstStyle/>
          <a:p>
            <a:r>
              <a:rPr lang="en-GB" dirty="0">
                <a:latin typeface="Calibri" panose="020F0502020204030204" pitchFamily="34" charset="0"/>
              </a:rPr>
              <a:t>Belsky et al. Aging Cell 2017</a:t>
            </a:r>
            <a:endParaRPr lang="en-GB" dirty="0"/>
          </a:p>
        </p:txBody>
      </p:sp>
      <p:sp>
        <p:nvSpPr>
          <p:cNvPr id="6" name="Rectangle 5">
            <a:extLst>
              <a:ext uri="{FF2B5EF4-FFF2-40B4-BE49-F238E27FC236}">
                <a16:creationId xmlns:a16="http://schemas.microsoft.com/office/drawing/2014/main" id="{9CAE0C83-1B08-48CE-9D1F-66CC92EC6C12}"/>
              </a:ext>
            </a:extLst>
          </p:cNvPr>
          <p:cNvSpPr/>
          <p:nvPr/>
        </p:nvSpPr>
        <p:spPr>
          <a:xfrm>
            <a:off x="990600" y="6308209"/>
            <a:ext cx="6096000" cy="369332"/>
          </a:xfrm>
          <a:prstGeom prst="rect">
            <a:avLst/>
          </a:prstGeom>
        </p:spPr>
        <p:txBody>
          <a:bodyPr>
            <a:spAutoFit/>
          </a:bodyPr>
          <a:lstStyle/>
          <a:p>
            <a:r>
              <a:rPr lang="en-GB" dirty="0">
                <a:latin typeface="Calibri" panose="020F0502020204030204" pitchFamily="34" charset="0"/>
              </a:rPr>
              <a:t>Belsky et al. PNAS 2015</a:t>
            </a:r>
          </a:p>
        </p:txBody>
      </p:sp>
    </p:spTree>
    <p:extLst>
      <p:ext uri="{BB962C8B-B14F-4D97-AF65-F5344CB8AC3E}">
        <p14:creationId xmlns:p14="http://schemas.microsoft.com/office/powerpoint/2010/main" val="330892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78436D-D3EE-438B-9EEB-F8CCD14C840F}"/>
              </a:ext>
            </a:extLst>
          </p:cNvPr>
          <p:cNvPicPr>
            <a:picLocks noChangeAspect="1"/>
          </p:cNvPicPr>
          <p:nvPr/>
        </p:nvPicPr>
        <p:blipFill>
          <a:blip r:embed="rId2"/>
          <a:stretch>
            <a:fillRect/>
          </a:stretch>
        </p:blipFill>
        <p:spPr>
          <a:xfrm>
            <a:off x="4533417" y="387818"/>
            <a:ext cx="3125165" cy="1063925"/>
          </a:xfrm>
          <a:prstGeom prst="rect">
            <a:avLst/>
          </a:prstGeom>
        </p:spPr>
      </p:pic>
      <p:pic>
        <p:nvPicPr>
          <p:cNvPr id="3" name="Picture 2">
            <a:extLst>
              <a:ext uri="{FF2B5EF4-FFF2-40B4-BE49-F238E27FC236}">
                <a16:creationId xmlns:a16="http://schemas.microsoft.com/office/drawing/2014/main" id="{D623A8D6-4582-4186-8565-0459784C3B1B}"/>
              </a:ext>
            </a:extLst>
          </p:cNvPr>
          <p:cNvPicPr>
            <a:picLocks noChangeAspect="1"/>
          </p:cNvPicPr>
          <p:nvPr/>
        </p:nvPicPr>
        <p:blipFill>
          <a:blip r:embed="rId3"/>
          <a:stretch>
            <a:fillRect/>
          </a:stretch>
        </p:blipFill>
        <p:spPr>
          <a:xfrm>
            <a:off x="1153886" y="1625011"/>
            <a:ext cx="9144000" cy="4997570"/>
          </a:xfrm>
          <a:prstGeom prst="rect">
            <a:avLst/>
          </a:prstGeom>
        </p:spPr>
      </p:pic>
      <p:sp>
        <p:nvSpPr>
          <p:cNvPr id="4" name="TextBox 3">
            <a:extLst>
              <a:ext uri="{FF2B5EF4-FFF2-40B4-BE49-F238E27FC236}">
                <a16:creationId xmlns:a16="http://schemas.microsoft.com/office/drawing/2014/main" id="{77DC8FE1-6EA3-46E0-9978-3BFC431E3B2C}"/>
              </a:ext>
            </a:extLst>
          </p:cNvPr>
          <p:cNvSpPr txBox="1"/>
          <p:nvPr/>
        </p:nvSpPr>
        <p:spPr>
          <a:xfrm>
            <a:off x="7808360" y="173498"/>
            <a:ext cx="4236003" cy="1477328"/>
          </a:xfrm>
          <a:prstGeom prst="rect">
            <a:avLst/>
          </a:prstGeom>
          <a:noFill/>
        </p:spPr>
        <p:txBody>
          <a:bodyPr wrap="square" rtlCol="0">
            <a:spAutoFit/>
          </a:bodyPr>
          <a:lstStyle/>
          <a:p>
            <a:r>
              <a:rPr lang="en-GB" dirty="0"/>
              <a:t>N=954 samples for training</a:t>
            </a:r>
          </a:p>
          <a:p>
            <a:r>
              <a:rPr lang="en-GB" dirty="0"/>
              <a:t>46 CpG sites</a:t>
            </a:r>
          </a:p>
          <a:p>
            <a:endParaRPr lang="en-GB" i="1" dirty="0"/>
          </a:p>
          <a:p>
            <a:r>
              <a:rPr lang="en-GB" i="1" dirty="0"/>
              <a:t>Estimates ‘rate of aging’ so </a:t>
            </a:r>
            <a:r>
              <a:rPr lang="en-GB" i="1" u="sng" dirty="0"/>
              <a:t>no</a:t>
            </a:r>
            <a:r>
              <a:rPr lang="en-GB" i="1" dirty="0"/>
              <a:t> not an adjustment for chronological age.</a:t>
            </a:r>
            <a:endParaRPr lang="en-GB" dirty="0"/>
          </a:p>
        </p:txBody>
      </p:sp>
    </p:spTree>
    <p:extLst>
      <p:ext uri="{BB962C8B-B14F-4D97-AF65-F5344CB8AC3E}">
        <p14:creationId xmlns:p14="http://schemas.microsoft.com/office/powerpoint/2010/main" val="39701804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9A17F3-1BD6-4BE1-936F-8DF0645F9B27}">
  <ds:schemaRefs>
    <ds:schemaRef ds:uri="http://schemas.microsoft.com/office/2006/documentManagement/types"/>
    <ds:schemaRef ds:uri="http://schemas.microsoft.com/office/infopath/2007/PartnerControls"/>
    <ds:schemaRef ds:uri="5437daf8-e155-4260-9992-e8434af7a544"/>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F200CE0F-1067-491F-AB47-DD4B95FF6B47}"/>
</file>

<file path=customXml/itemProps3.xml><?xml version="1.0" encoding="utf-8"?>
<ds:datastoreItem xmlns:ds="http://schemas.openxmlformats.org/officeDocument/2006/customXml" ds:itemID="{434B72A6-55D3-4CAD-9922-385833C81E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2594</TotalTime>
  <Words>1378</Words>
  <Application>Microsoft Office PowerPoint</Application>
  <PresentationFormat>Widescreen</PresentationFormat>
  <Paragraphs>105</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Noto Serif</vt:lpstr>
      <vt:lpstr>Arial</vt:lpstr>
      <vt:lpstr>Calibri</vt:lpstr>
      <vt:lpstr>Calibri Light</vt:lpstr>
      <vt:lpstr>Cambria Math</vt:lpstr>
      <vt:lpstr>Helvetica</vt:lpstr>
      <vt:lpstr>office theme</vt:lpstr>
      <vt:lpstr>Journal club June 1, 2020</vt:lpstr>
      <vt:lpstr>Natri et al. Genome-wide DNA methylation and gene expression patterns reflect genetic ancestry and environmental differences across the Indonesian archipelago. PLoS Genet. 2020 May 26;16(5):e1008749. </vt:lpstr>
      <vt:lpstr>Sherwood et al. Epigenome-Wide Association Study Reveals Duration of Breastfeeding Is Associated with Epigenetic Differences in Children. Int J Environ Res Public Health. 2020 May 20;17(10):E3569. </vt:lpstr>
      <vt:lpstr>Nazarian A, Yashin AI, Kulminski AM. Summary-Based Methylome-Wide Association Analyses Suggest Potential Genetically Driven Epigenetic Heterogeneity of Alzheimer's Disease. J Clin Med. 2020 May 15;9(5):E1489.</vt:lpstr>
      <vt:lpstr>Kremsky I, Corces VG. Protection from DNA re-methylation by transcription factors in primordial germ cells and pre-implantation embryos can explain trans-generational epigenetic inheritance. Genome Biol. 2020 May 18;21(1):118.</vt:lpstr>
      <vt:lpstr>PowerPoint Presentation</vt:lpstr>
      <vt:lpstr>PowerPoint Presentation</vt:lpstr>
      <vt:lpstr>Pace of Aging associations (not exhaustive)</vt:lpstr>
      <vt:lpstr>PowerPoint Presentation</vt:lpstr>
      <vt:lpstr>Pace of Aging and DunedinPoAm</vt:lpstr>
      <vt:lpstr>PowerPoint Presentation</vt:lpstr>
      <vt:lpstr>DunedinPoAm at 38 years and signs of aging at 45 years</vt:lpstr>
      <vt:lpstr>DunedinPoAm at 38 years  and changes from 38 to 45 years</vt:lpstr>
      <vt:lpstr>DunedinPoAm at 38 years  and changes from 38 to 45 years</vt:lpstr>
      <vt:lpstr>PowerPoint Presentation</vt:lpstr>
      <vt:lpstr>DunedinPoAm associated with (biological) age</vt:lpstr>
      <vt:lpstr>PowerPoint Presentation</vt:lpstr>
      <vt:lpstr>DunedinPoAm associated with survival</vt:lpstr>
      <vt:lpstr>PowerPoint Presentation</vt:lpstr>
      <vt:lpstr>SEP and victimization in E-Risk (age 18)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Matthew Suderman</cp:lastModifiedBy>
  <cp:revision>45</cp:revision>
  <dcterms:created xsi:type="dcterms:W3CDTF">2020-05-03T14:07:18Z</dcterms:created>
  <dcterms:modified xsi:type="dcterms:W3CDTF">2020-05-31T23:04:43Z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