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64" r:id="rId4"/>
    <p:sldId id="270" r:id="rId5"/>
    <p:sldId id="269" r:id="rId6"/>
    <p:sldId id="271" r:id="rId7"/>
    <p:sldId id="277" r:id="rId8"/>
    <p:sldId id="282" r:id="rId9"/>
    <p:sldId id="273" r:id="rId10"/>
    <p:sldId id="274" r:id="rId11"/>
    <p:sldId id="275" r:id="rId12"/>
    <p:sldId id="283" r:id="rId13"/>
    <p:sldId id="284" r:id="rId14"/>
    <p:sldId id="278" r:id="rId15"/>
    <p:sldId id="279" r:id="rId16"/>
    <p:sldId id="276" r:id="rId17"/>
    <p:sldId id="280" r:id="rId18"/>
    <p:sldId id="281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23"/>
    <p:restoredTop sz="94643"/>
  </p:normalViewPr>
  <p:slideViewPr>
    <p:cSldViewPr snapToGrid="0" snapToObjects="1">
      <p:cViewPr varScale="1">
        <p:scale>
          <a:sx n="112" d="100"/>
          <a:sy n="112" d="100"/>
        </p:scale>
        <p:origin x="22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66CF9-35FE-6643-96E1-9CDF14BDBC0B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3B585-3DE9-1941-9605-116B77D08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8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Take home message from this slide:</a:t>
            </a:r>
          </a:p>
          <a:p>
            <a:r>
              <a:rPr lang="en-GB" dirty="0" smtClean="0"/>
              <a:t>Phase 1 and</a:t>
            </a:r>
            <a:r>
              <a:rPr lang="en-GB" baseline="0" dirty="0" smtClean="0"/>
              <a:t> 2 are for European ancestry and blood derived methylation only</a:t>
            </a:r>
          </a:p>
          <a:p>
            <a:r>
              <a:rPr lang="en-GB" baseline="0" dirty="0" smtClean="0"/>
              <a:t>Phase 1 completed and Phase 2 has started </a:t>
            </a:r>
          </a:p>
          <a:p>
            <a:r>
              <a:rPr lang="en-GB" baseline="0" dirty="0" smtClean="0"/>
              <a:t>Phase 3 will include additional analyses including exploring meQTLs in non-European ancestries and comparing Phase 2 results to other tissue types</a:t>
            </a:r>
          </a:p>
          <a:p>
            <a:r>
              <a:rPr lang="en-GB" baseline="0" dirty="0" smtClean="0"/>
              <a:t>Phase 3 can begin in preparation shortly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6C966-FEC8-4B12-8D4D-AED2AA6A434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27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0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8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4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3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0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5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3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7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5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MRCIEU/godmc_phase2_analysi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look at </a:t>
            </a:r>
            <a:r>
              <a:rPr lang="en-US" dirty="0" smtClean="0"/>
              <a:t>phase 2 results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github.com/MRCIEU/godmc_phase2_analysis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0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47650"/>
            <a:ext cx="6400800" cy="6400800"/>
          </a:xfrm>
        </p:spPr>
      </p:pic>
    </p:spTree>
    <p:extLst>
      <p:ext uri="{BB962C8B-B14F-4D97-AF65-F5344CB8AC3E}">
        <p14:creationId xmlns:p14="http://schemas.microsoft.com/office/powerpoint/2010/main" val="1236806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46856"/>
            <a:ext cx="6400800" cy="6400800"/>
          </a:xfrm>
        </p:spPr>
      </p:pic>
    </p:spTree>
    <p:extLst>
      <p:ext uri="{BB962C8B-B14F-4D97-AF65-F5344CB8AC3E}">
        <p14:creationId xmlns:p14="http://schemas.microsoft.com/office/powerpoint/2010/main" val="408052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hits from clumping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10" name="TextBox 9"/>
          <p:cNvSpPr txBox="1"/>
          <p:nvPr/>
        </p:nvSpPr>
        <p:spPr>
          <a:xfrm>
            <a:off x="2238703" y="6274676"/>
            <a:ext cx="655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chr16:67605794:SNP</a:t>
            </a:r>
            <a:r>
              <a:rPr lang="en-US" dirty="0" smtClean="0"/>
              <a:t> associates with 402 different </a:t>
            </a:r>
            <a:r>
              <a:rPr lang="en-US" dirty="0" err="1" smtClean="0"/>
              <a:t>CpGs</a:t>
            </a:r>
            <a:r>
              <a:rPr lang="en-US" dirty="0" smtClean="0"/>
              <a:t> at p &lt; 1e-14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1042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hits from conditional analysis (using </a:t>
            </a:r>
            <a:r>
              <a:rPr lang="en-US" dirty="0" err="1" smtClean="0"/>
              <a:t>cojo-slct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this may be wrong)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356895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41" y="257174"/>
            <a:ext cx="8783109" cy="6587331"/>
          </a:xfrm>
        </p:spPr>
      </p:pic>
    </p:spTree>
    <p:extLst>
      <p:ext uri="{BB962C8B-B14F-4D97-AF65-F5344CB8AC3E}">
        <p14:creationId xmlns:p14="http://schemas.microsoft.com/office/powerpoint/2010/main" val="2147292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19" y="693737"/>
            <a:ext cx="9144000" cy="5486400"/>
          </a:xfrm>
        </p:spPr>
      </p:pic>
    </p:spTree>
    <p:extLst>
      <p:ext uri="{BB962C8B-B14F-4D97-AF65-F5344CB8AC3E}">
        <p14:creationId xmlns:p14="http://schemas.microsoft.com/office/powerpoint/2010/main" val="839278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8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71017" y="287383"/>
            <a:ext cx="2194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Variance of 450k </a:t>
            </a:r>
            <a:r>
              <a:rPr lang="en-US" dirty="0" err="1" smtClean="0"/>
              <a:t>mQTL</a:t>
            </a:r>
            <a:r>
              <a:rPr lang="en-US" dirty="0" smtClean="0"/>
              <a:t> (p &lt; 5e-8) explained by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Cis: 3.16%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Trans: 0.25%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4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</a:t>
            </a:r>
            <a:r>
              <a:rPr lang="en-US" dirty="0" err="1" smtClean="0"/>
              <a:t>CpGs</a:t>
            </a:r>
            <a:r>
              <a:rPr lang="en-US" dirty="0" smtClean="0"/>
              <a:t> that have both cis and trans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422457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17: The causal influence of DNA methylation on complex traits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4301"/>
            <a:ext cx="5150101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14897" y="2743200"/>
            <a:ext cx="36050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M</a:t>
            </a:r>
            <a:r>
              <a:rPr lang="en-US" sz="2800" dirty="0" smtClean="0">
                <a:latin typeface="+mj-lt"/>
              </a:rPr>
              <a:t>ultiple variants instrumenting a trait is valuable for orienting causal directions, and separating vertical from horizontal pleiotropy</a:t>
            </a:r>
            <a:endParaRPr lang="en-US" sz="28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6549" y="-10189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6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56" y="1077218"/>
            <a:ext cx="7849288" cy="58869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1379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Genetics of DNA methylation Consortium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67288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46 cohorts with ~35,000 samples</a:t>
            </a:r>
          </a:p>
        </p:txBody>
      </p:sp>
    </p:spTree>
    <p:extLst>
      <p:ext uri="{BB962C8B-B14F-4D97-AF65-F5344CB8AC3E}">
        <p14:creationId xmlns:p14="http://schemas.microsoft.com/office/powerpoint/2010/main" val="201725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62" y="-79954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smtClean="0"/>
              <a:t>GoDMC Analysis Strategy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7006260" y="1583149"/>
            <a:ext cx="3937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22 Cohorts: N=17,873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120 Million SNP-CpG pairs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7006260" y="3378997"/>
            <a:ext cx="3937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&gt;45 Cohorts: N=&gt;33,000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Construct a MethQTL Catalogue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89470" y="1146890"/>
            <a:ext cx="6491416" cy="5387547"/>
            <a:chOff x="189470" y="1146890"/>
            <a:chExt cx="6491416" cy="5387547"/>
          </a:xfrm>
        </p:grpSpPr>
        <p:sp>
          <p:nvSpPr>
            <p:cNvPr id="3" name="Rounded Rectangle 2"/>
            <p:cNvSpPr/>
            <p:nvPr/>
          </p:nvSpPr>
          <p:spPr>
            <a:xfrm>
              <a:off x="1079157" y="1293341"/>
              <a:ext cx="1178011" cy="60136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Genotype</a:t>
              </a:r>
              <a:endParaRPr lang="en-GB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88507" y="1293341"/>
              <a:ext cx="1178011" cy="60136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Methylation</a:t>
              </a:r>
              <a:endParaRPr lang="en-GB" sz="12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944128" y="2341377"/>
              <a:ext cx="1178011" cy="60136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SNP-CpG Candidate list</a:t>
              </a:r>
              <a:endParaRPr lang="en-GB" sz="1200" dirty="0"/>
            </a:p>
          </p:txBody>
        </p:sp>
        <p:cxnSp>
          <p:nvCxnSpPr>
            <p:cNvPr id="9" name="Straight Connector 8"/>
            <p:cNvCxnSpPr>
              <a:stCxn id="6" idx="1"/>
              <a:endCxn id="3" idx="3"/>
            </p:cNvCxnSpPr>
            <p:nvPr/>
          </p:nvCxnSpPr>
          <p:spPr>
            <a:xfrm flipH="1">
              <a:off x="2257168" y="1594022"/>
              <a:ext cx="5313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7" idx="0"/>
            </p:cNvCxnSpPr>
            <p:nvPr/>
          </p:nvCxnSpPr>
          <p:spPr>
            <a:xfrm>
              <a:off x="2533133" y="1594022"/>
              <a:ext cx="1" cy="7473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Down Arrow 11"/>
            <p:cNvSpPr/>
            <p:nvPr/>
          </p:nvSpPr>
          <p:spPr>
            <a:xfrm>
              <a:off x="189470" y="1146890"/>
              <a:ext cx="634314" cy="179584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dirty="0" smtClean="0"/>
                <a:t>Phase 1</a:t>
              </a:r>
              <a:endParaRPr lang="en-GB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189470" y="2942739"/>
              <a:ext cx="634314" cy="179584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dirty="0" smtClean="0"/>
                <a:t>Phase 2</a:t>
              </a:r>
              <a:endParaRPr lang="en-GB" dirty="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89470" y="4738588"/>
              <a:ext cx="634314" cy="179584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dirty="0" smtClean="0"/>
                <a:t>Phase 3</a:t>
              </a:r>
              <a:endParaRPr lang="en-GB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944128" y="3910685"/>
              <a:ext cx="1178011" cy="60136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MethQTL Catalogue</a:t>
              </a:r>
              <a:endParaRPr lang="en-GB" sz="1200" dirty="0"/>
            </a:p>
          </p:txBody>
        </p:sp>
        <p:cxnSp>
          <p:nvCxnSpPr>
            <p:cNvPr id="16" name="Straight Arrow Connector 15"/>
            <p:cNvCxnSpPr>
              <a:endCxn id="15" idx="0"/>
            </p:cNvCxnSpPr>
            <p:nvPr/>
          </p:nvCxnSpPr>
          <p:spPr>
            <a:xfrm>
              <a:off x="2533132" y="2942738"/>
              <a:ext cx="2" cy="9679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1079156" y="5933075"/>
              <a:ext cx="1178011" cy="60136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Causal Analysis</a:t>
              </a:r>
              <a:endParaRPr lang="en-GB" sz="12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417798" y="5933075"/>
              <a:ext cx="1178011" cy="60136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Genomic Annotation</a:t>
              </a:r>
              <a:endParaRPr lang="en-GB" sz="1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56440" y="5933075"/>
              <a:ext cx="1178011" cy="60136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Selection</a:t>
              </a:r>
              <a:endParaRPr lang="en-GB" sz="12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095082" y="5933075"/>
              <a:ext cx="1178011" cy="60136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Other Ancestries and Tissues</a:t>
              </a:r>
              <a:endParaRPr lang="en-GB" sz="1200" dirty="0"/>
            </a:p>
          </p:txBody>
        </p:sp>
        <p:cxnSp>
          <p:nvCxnSpPr>
            <p:cNvPr id="23" name="Straight Arrow Connector 22"/>
            <p:cNvCxnSpPr>
              <a:stCxn id="15" idx="2"/>
              <a:endCxn id="18" idx="0"/>
            </p:cNvCxnSpPr>
            <p:nvPr/>
          </p:nvCxnSpPr>
          <p:spPr>
            <a:xfrm flipH="1">
              <a:off x="1668162" y="4512047"/>
              <a:ext cx="864972" cy="14210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2"/>
              <a:endCxn id="19" idx="0"/>
            </p:cNvCxnSpPr>
            <p:nvPr/>
          </p:nvCxnSpPr>
          <p:spPr>
            <a:xfrm>
              <a:off x="2533134" y="4512047"/>
              <a:ext cx="473670" cy="14210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5" idx="2"/>
              <a:endCxn id="20" idx="0"/>
            </p:cNvCxnSpPr>
            <p:nvPr/>
          </p:nvCxnSpPr>
          <p:spPr>
            <a:xfrm>
              <a:off x="2533134" y="4512047"/>
              <a:ext cx="1812312" cy="14210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5" idx="2"/>
              <a:endCxn id="21" idx="0"/>
            </p:cNvCxnSpPr>
            <p:nvPr/>
          </p:nvCxnSpPr>
          <p:spPr>
            <a:xfrm>
              <a:off x="2533134" y="4512047"/>
              <a:ext cx="3150954" cy="14210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966518" y="2318892"/>
              <a:ext cx="2714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GB" sz="1200" dirty="0" smtClean="0"/>
                <a:t>Fast approximation </a:t>
              </a:r>
              <a:r>
                <a:rPr lang="en-GB" sz="1200" dirty="0"/>
                <a:t>m</a:t>
              </a:r>
              <a:r>
                <a:rPr lang="en-GB" sz="1200" dirty="0" smtClean="0"/>
                <a:t>ethod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GB" sz="1200" dirty="0" smtClean="0"/>
                <a:t>450K*8 M Tests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GB" sz="1200" dirty="0" smtClean="0"/>
                <a:t>Single cohort P Value &lt;1e-05</a:t>
              </a:r>
              <a:endParaRPr lang="en-GB" sz="12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3295138" y="2642057"/>
              <a:ext cx="626075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ight Brace 36"/>
            <p:cNvSpPr/>
            <p:nvPr/>
          </p:nvSpPr>
          <p:spPr>
            <a:xfrm>
              <a:off x="6361665" y="1146890"/>
              <a:ext cx="218292" cy="17280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636131" y="3426711"/>
              <a:ext cx="626075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365203" y="3149823"/>
              <a:ext cx="29964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GB" sz="1200" dirty="0" smtClean="0"/>
                <a:t>Linear model of 120 M tests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GB" sz="1200" dirty="0" smtClean="0"/>
                <a:t>Addition of </a:t>
              </a:r>
              <a:r>
                <a:rPr lang="en-GB" sz="1200" dirty="0"/>
                <a:t>d</a:t>
              </a:r>
              <a:r>
                <a:rPr lang="en-GB" sz="1200" dirty="0" smtClean="0"/>
                <a:t>isease associated SNPs, CpGs and most variable sites in Phase 1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GB" sz="1200" dirty="0" smtClean="0"/>
                <a:t>Meta-analysis</a:t>
              </a:r>
              <a:endParaRPr lang="en-GB" sz="1200" dirty="0"/>
            </a:p>
          </p:txBody>
        </p:sp>
        <p:sp>
          <p:nvSpPr>
            <p:cNvPr id="41" name="Right Brace 40"/>
            <p:cNvSpPr/>
            <p:nvPr/>
          </p:nvSpPr>
          <p:spPr>
            <a:xfrm>
              <a:off x="6355516" y="2942738"/>
              <a:ext cx="218292" cy="17280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Right Brace 42"/>
            <p:cNvSpPr/>
            <p:nvPr/>
          </p:nvSpPr>
          <p:spPr>
            <a:xfrm>
              <a:off x="6361665" y="4738589"/>
              <a:ext cx="218292" cy="17280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006259" y="5174847"/>
            <a:ext cx="4889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Cohorts have joined with DNA methylation measured in additional tissues such as saliva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As well as non-European ancestries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Ideas for additional analyses welcome 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638270" y="133635"/>
            <a:ext cx="2446637" cy="71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www.godmc.org.uk</a:t>
            </a:r>
          </a:p>
          <a:p>
            <a:pPr algn="ctr"/>
            <a:r>
              <a:rPr lang="en-GB" sz="800" dirty="0" smtClean="0"/>
              <a:t>Email: </a:t>
            </a:r>
          </a:p>
          <a:p>
            <a:pPr algn="ctr"/>
            <a:r>
              <a:rPr lang="en-GB" sz="800" dirty="0" smtClean="0"/>
              <a:t>Josine Min: Josine.Min@bristol.ac.uk</a:t>
            </a:r>
          </a:p>
          <a:p>
            <a:pPr algn="ctr"/>
            <a:r>
              <a:rPr lang="en-GB" sz="800" dirty="0" smtClean="0"/>
              <a:t>Gibran Henami: g.hemani@bristol.ac.uk </a:t>
            </a:r>
          </a:p>
          <a:p>
            <a:pPr algn="ctr"/>
            <a:r>
              <a:rPr lang="en-GB" sz="800" dirty="0" smtClean="0"/>
              <a:t>Kim Burrows: Kimberley.burrows@Bristol.ac.uk</a:t>
            </a:r>
            <a:endParaRPr lang="en-GB" sz="800" dirty="0"/>
          </a:p>
        </p:txBody>
      </p:sp>
      <p:sp>
        <p:nvSpPr>
          <p:cNvPr id="50" name="Right Brace 49"/>
          <p:cNvSpPr/>
          <p:nvPr/>
        </p:nvSpPr>
        <p:spPr>
          <a:xfrm>
            <a:off x="10659762" y="3453370"/>
            <a:ext cx="115330" cy="77458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Rounded Rectangle 50"/>
          <p:cNvSpPr/>
          <p:nvPr/>
        </p:nvSpPr>
        <p:spPr>
          <a:xfrm>
            <a:off x="10943947" y="3515035"/>
            <a:ext cx="1149198" cy="64604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~ 4 Months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8253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16: </a:t>
            </a:r>
            <a:r>
              <a:rPr lang="en-US" dirty="0" err="1" smtClean="0"/>
              <a:t>Maximising</a:t>
            </a:r>
            <a:r>
              <a:rPr lang="en-US" dirty="0" smtClean="0"/>
              <a:t> coverage, </a:t>
            </a:r>
            <a:r>
              <a:rPr lang="en-US" dirty="0" err="1" smtClean="0"/>
              <a:t>minimising</a:t>
            </a:r>
            <a:r>
              <a:rPr lang="en-US" dirty="0" smtClean="0"/>
              <a:t> bias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50983" y="1799280"/>
            <a:ext cx="1481959" cy="14819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5341" y="1799280"/>
            <a:ext cx="1481959" cy="14819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19699" y="1799280"/>
            <a:ext cx="1481959" cy="14819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29658" y="2051528"/>
            <a:ext cx="136635" cy="1366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82058" y="2203928"/>
            <a:ext cx="136635" cy="1366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69992" y="2272245"/>
            <a:ext cx="136635" cy="13663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62434" y="2861967"/>
            <a:ext cx="136635" cy="13663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03504" y="2272245"/>
            <a:ext cx="136635" cy="13663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58656" y="2203928"/>
            <a:ext cx="136635" cy="13663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466869" y="2861967"/>
            <a:ext cx="136635" cy="13663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38309" y="2998602"/>
            <a:ext cx="136635" cy="13663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2964296" y="2355593"/>
            <a:ext cx="64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SNPs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50375" y="147814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CpGs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092434" y="4695448"/>
            <a:ext cx="1481959" cy="1481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271109" y="4947696"/>
            <a:ext cx="136635" cy="1366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23509" y="5100096"/>
            <a:ext cx="136635" cy="1366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983275" y="5168413"/>
            <a:ext cx="136635" cy="1366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75717" y="5758135"/>
            <a:ext cx="136635" cy="1366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839604" y="5758135"/>
            <a:ext cx="136635" cy="1366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051592" y="5894770"/>
            <a:ext cx="136635" cy="1366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4633690" y="5316329"/>
            <a:ext cx="64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SNPs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91826" y="437431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CpGs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82058" y="3362488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Cohort 1</a:t>
            </a:r>
            <a:endParaRPr lang="en-US" sz="1600"/>
          </a:p>
        </p:txBody>
      </p:sp>
      <p:sp>
        <p:nvSpPr>
          <p:cNvPr id="39" name="TextBox 38"/>
          <p:cNvSpPr txBox="1"/>
          <p:nvPr/>
        </p:nvSpPr>
        <p:spPr>
          <a:xfrm>
            <a:off x="5308026" y="3363380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Cohort 2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892344" y="3358809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Cohort 3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339426" y="6176996"/>
            <a:ext cx="1074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All cohorts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8341475" y="2355593"/>
            <a:ext cx="9108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Phase 1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348569" y="5305048"/>
            <a:ext cx="9108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49327" y="4974762"/>
            <a:ext cx="2787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120 million putative associations to be tested in all cohorts</a:t>
            </a:r>
            <a:endParaRPr lang="en-US" dirty="0"/>
          </a:p>
        </p:txBody>
      </p:sp>
      <p:sp>
        <p:nvSpPr>
          <p:cNvPr id="46" name="Down Arrow 45"/>
          <p:cNvSpPr/>
          <p:nvPr/>
        </p:nvSpPr>
        <p:spPr>
          <a:xfrm>
            <a:off x="5326782" y="3719907"/>
            <a:ext cx="1013261" cy="676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4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GB" dirty="0" smtClean="0"/>
              <a:t>SNP-</a:t>
            </a:r>
            <a:r>
              <a:rPr lang="en-GB" dirty="0" err="1" smtClean="0"/>
              <a:t>CpG</a:t>
            </a:r>
            <a:r>
              <a:rPr lang="en-GB" dirty="0" smtClean="0"/>
              <a:t> pairs returned from phase 1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0" y="1695411"/>
            <a:ext cx="5760000" cy="432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4" y="1695411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1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17: Additional coverage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09686"/>
              </p:ext>
            </p:extLst>
          </p:nvPr>
        </p:nvGraphicFramePr>
        <p:xfrm>
          <a:off x="742454" y="2026609"/>
          <a:ext cx="5143335" cy="26009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950640"/>
                <a:gridCol w="1192695"/>
              </a:tblGrid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 smtClean="0">
                          <a:effectLst/>
                        </a:rPr>
                        <a:t>Selected</a:t>
                      </a:r>
                      <a:r>
                        <a:rPr lang="en-US" b="1" baseline="0" dirty="0" smtClean="0">
                          <a:effectLst/>
                        </a:rPr>
                        <a:t> methylation probes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250k most variable </a:t>
                      </a:r>
                      <a:r>
                        <a:rPr lang="en-US" dirty="0" smtClean="0">
                          <a:effectLst/>
                        </a:rPr>
                        <a:t>sites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251285</a:t>
                      </a:r>
                      <a:endParaRPr lang="is-IS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Age associated </a:t>
                      </a:r>
                      <a:r>
                        <a:rPr lang="en-US" dirty="0" err="1">
                          <a:effectLst/>
                        </a:rPr>
                        <a:t>CpGs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(Horvath predictor)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353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BMI associated </a:t>
                      </a:r>
                      <a:r>
                        <a:rPr lang="en-US" dirty="0" err="1" smtClean="0">
                          <a:effectLst/>
                        </a:rPr>
                        <a:t>CpGs</a:t>
                      </a:r>
                      <a:r>
                        <a:rPr lang="en-US" dirty="0" smtClean="0">
                          <a:effectLst/>
                        </a:rPr>
                        <a:t> (Wilson </a:t>
                      </a:r>
                      <a:r>
                        <a:rPr lang="en-US" dirty="0">
                          <a:effectLst/>
                        </a:rPr>
                        <a:t>et al </a:t>
                      </a:r>
                      <a:r>
                        <a:rPr lang="en-US" dirty="0" smtClean="0">
                          <a:effectLst/>
                        </a:rPr>
                        <a:t>2017)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>
                          <a:effectLst/>
                        </a:rPr>
                        <a:t>187</a:t>
                      </a:r>
                      <a:endParaRPr lang="fi-FI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Schizophrenia</a:t>
                      </a:r>
                      <a:r>
                        <a:rPr lang="en-US" baseline="0" dirty="0" smtClean="0">
                          <a:effectLst/>
                        </a:rPr>
                        <a:t> (</a:t>
                      </a:r>
                      <a:r>
                        <a:rPr lang="en-US" dirty="0" smtClean="0">
                          <a:effectLst/>
                        </a:rPr>
                        <a:t>Hannon </a:t>
                      </a:r>
                      <a:r>
                        <a:rPr lang="en-US" dirty="0">
                          <a:effectLst/>
                        </a:rPr>
                        <a:t>et al </a:t>
                      </a:r>
                      <a:r>
                        <a:rPr lang="en-US" dirty="0" smtClean="0">
                          <a:effectLst/>
                        </a:rPr>
                        <a:t>2016)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dirty="0">
                          <a:effectLst/>
                        </a:rPr>
                        <a:t>25</a:t>
                      </a:r>
                      <a:endParaRPr lang="is-I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Schizophrenia</a:t>
                      </a:r>
                      <a:r>
                        <a:rPr lang="en-US" baseline="0" dirty="0" smtClean="0">
                          <a:effectLst/>
                        </a:rPr>
                        <a:t> (</a:t>
                      </a:r>
                      <a:r>
                        <a:rPr lang="en-US" dirty="0" smtClean="0">
                          <a:effectLst/>
                        </a:rPr>
                        <a:t>Montana </a:t>
                      </a:r>
                      <a:r>
                        <a:rPr lang="en-US" dirty="0">
                          <a:effectLst/>
                        </a:rPr>
                        <a:t>et al </a:t>
                      </a:r>
                      <a:r>
                        <a:rPr lang="en-US" dirty="0" smtClean="0">
                          <a:effectLst/>
                        </a:rPr>
                        <a:t>2016)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172</a:t>
                      </a:r>
                      <a:endParaRPr lang="is-IS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Smoking associated </a:t>
                      </a:r>
                      <a:r>
                        <a:rPr lang="en-US" dirty="0" err="1">
                          <a:effectLst/>
                        </a:rPr>
                        <a:t>CpGs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(</a:t>
                      </a:r>
                      <a:r>
                        <a:rPr lang="en-US" dirty="0" err="1" smtClean="0">
                          <a:effectLst/>
                        </a:rPr>
                        <a:t>Joehanes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et </a:t>
                      </a:r>
                      <a:r>
                        <a:rPr lang="en-US" dirty="0" smtClean="0">
                          <a:effectLst/>
                        </a:rPr>
                        <a:t>al)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>
                          <a:effectLst/>
                        </a:rPr>
                        <a:t>18760</a:t>
                      </a:r>
                      <a:endParaRPr lang="fi-FI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</a:rPr>
                        <a:t>Total unique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  <a:effectLst/>
                        </a:rPr>
                        <a:t>CpGs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b="1" dirty="0">
                          <a:solidFill>
                            <a:srgbClr val="FF0000"/>
                          </a:solidFill>
                          <a:effectLst/>
                        </a:rPr>
                        <a:t>255943</a:t>
                      </a:r>
                      <a:endParaRPr lang="cs-CZ" b="1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236214"/>
              </p:ext>
            </p:extLst>
          </p:nvPr>
        </p:nvGraphicFramePr>
        <p:xfrm>
          <a:off x="6450331" y="1376369"/>
          <a:ext cx="4903469" cy="32512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029410"/>
                <a:gridCol w="874059"/>
              </a:tblGrid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 smtClean="0">
                          <a:effectLst/>
                        </a:rPr>
                        <a:t>Selected SNPs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Chromatin QTLs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13446</a:t>
                      </a:r>
                      <a:endParaRPr lang="is-IS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GTEX</a:t>
                      </a:r>
                      <a:r>
                        <a:rPr lang="en-US" baseline="0" dirty="0" smtClean="0">
                          <a:effectLst/>
                        </a:rPr>
                        <a:t> QTLs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2916</a:t>
                      </a:r>
                      <a:endParaRPr lang="is-IS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GWAS catalog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6365</a:t>
                      </a:r>
                      <a:endParaRPr lang="is-IS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 smtClean="0">
                          <a:effectLst/>
                        </a:rPr>
                        <a:t>Metabolomic</a:t>
                      </a:r>
                      <a:r>
                        <a:rPr lang="en-US" dirty="0" smtClean="0">
                          <a:effectLst/>
                        </a:rPr>
                        <a:t> QTLs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239</a:t>
                      </a:r>
                      <a:endParaRPr lang="is-IS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MR-Base QTLs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3244</a:t>
                      </a:r>
                      <a:endParaRPr lang="is-IS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Neanderthal </a:t>
                      </a:r>
                      <a:r>
                        <a:rPr lang="en-US" dirty="0" smtClean="0">
                          <a:effectLst/>
                        </a:rPr>
                        <a:t>alleles</a:t>
                      </a:r>
                      <a:r>
                        <a:rPr lang="en-US" baseline="0" dirty="0" smtClean="0">
                          <a:effectLst/>
                        </a:rPr>
                        <a:t> (</a:t>
                      </a:r>
                      <a:r>
                        <a:rPr lang="en-US" dirty="0" err="1" smtClean="0">
                          <a:effectLst/>
                        </a:rPr>
                        <a:t>Simonti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et al </a:t>
                      </a:r>
                      <a:r>
                        <a:rPr lang="en-US" dirty="0" smtClean="0">
                          <a:effectLst/>
                        </a:rPr>
                        <a:t>2016)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1328</a:t>
                      </a:r>
                      <a:endParaRPr lang="is-IS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Proteomic QTLs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55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Trans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eQTLs</a:t>
                      </a:r>
                      <a:r>
                        <a:rPr lang="en-US" baseline="0" dirty="0" smtClean="0">
                          <a:effectLst/>
                        </a:rPr>
                        <a:t> (</a:t>
                      </a:r>
                      <a:r>
                        <a:rPr lang="en-US" baseline="0" dirty="0" err="1" smtClean="0">
                          <a:effectLst/>
                        </a:rPr>
                        <a:t>Westra</a:t>
                      </a:r>
                      <a:r>
                        <a:rPr lang="en-US" baseline="0" dirty="0" smtClean="0">
                          <a:effectLst/>
                        </a:rPr>
                        <a:t> et al)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>
                          <a:effectLst/>
                        </a:rPr>
                        <a:t>349</a:t>
                      </a:r>
                      <a:endParaRPr lang="cs-CZ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</a:rPr>
                        <a:t>Total unique SNPs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b="1" dirty="0">
                          <a:solidFill>
                            <a:srgbClr val="FF0000"/>
                          </a:solidFill>
                          <a:effectLst/>
                        </a:rPr>
                        <a:t>26688</a:t>
                      </a:r>
                      <a:endParaRPr lang="is-IS" b="1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69165" y="5001370"/>
            <a:ext cx="7927449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6.8 billion `hypothesis-driven’ associations tested in all cohorts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041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analysis (16)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Approximately 120 million SNP-</a:t>
            </a:r>
            <a:r>
              <a:rPr lang="en-US" dirty="0" err="1" smtClean="0"/>
              <a:t>CpGs</a:t>
            </a:r>
            <a:r>
              <a:rPr lang="en-US" dirty="0" smtClean="0"/>
              <a:t> split in 962 files</a:t>
            </a:r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CpG</a:t>
            </a:r>
            <a:r>
              <a:rPr lang="en-US" dirty="0" smtClean="0"/>
              <a:t> represented in only one file</a:t>
            </a:r>
          </a:p>
          <a:p>
            <a:r>
              <a:rPr lang="en-US" dirty="0" smtClean="0"/>
              <a:t>Using METAL to do meta analysis</a:t>
            </a:r>
          </a:p>
          <a:p>
            <a:pPr lvl="1"/>
            <a:r>
              <a:rPr lang="en-US" dirty="0" smtClean="0"/>
              <a:t>Fixed effects (IVW)</a:t>
            </a:r>
          </a:p>
          <a:p>
            <a:pPr lvl="1"/>
            <a:r>
              <a:rPr lang="en-US" dirty="0" smtClean="0"/>
              <a:t>Fast and handles large files ok</a:t>
            </a:r>
          </a:p>
          <a:p>
            <a:pPr lvl="1"/>
            <a:r>
              <a:rPr lang="en-US" dirty="0" smtClean="0"/>
              <a:t>Only prints to 4 significant figures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Clumping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2.5Mb radius</a:t>
            </a:r>
          </a:p>
          <a:p>
            <a:r>
              <a:rPr lang="en-US" dirty="0" err="1" smtClean="0"/>
              <a:t>Rsq</a:t>
            </a:r>
            <a:r>
              <a:rPr lang="en-US" dirty="0" smtClean="0"/>
              <a:t> 0.001</a:t>
            </a:r>
          </a:p>
          <a:p>
            <a:r>
              <a:rPr lang="en-US" dirty="0" smtClean="0"/>
              <a:t>Cis-</a:t>
            </a:r>
            <a:r>
              <a:rPr lang="en-US" dirty="0" err="1" smtClean="0"/>
              <a:t>pval</a:t>
            </a:r>
            <a:r>
              <a:rPr lang="en-US" dirty="0" smtClean="0"/>
              <a:t> 1e-4</a:t>
            </a:r>
          </a:p>
          <a:p>
            <a:r>
              <a:rPr lang="en-US" dirty="0" smtClean="0"/>
              <a:t>Trans-</a:t>
            </a:r>
            <a:r>
              <a:rPr lang="en-US" dirty="0" err="1" smtClean="0"/>
              <a:t>pval</a:t>
            </a:r>
            <a:r>
              <a:rPr lang="en-US" dirty="0" smtClean="0"/>
              <a:t> 5e-8</a:t>
            </a:r>
          </a:p>
          <a:p>
            <a:r>
              <a:rPr lang="en-US" dirty="0" smtClean="0"/>
              <a:t>European 1000G reference </a:t>
            </a:r>
            <a:r>
              <a:rPr lang="en-US" dirty="0" err="1" smtClean="0"/>
              <a:t>panl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3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6" y="99848"/>
            <a:ext cx="6758152" cy="6758152"/>
          </a:xfrm>
        </p:spPr>
      </p:pic>
      <p:sp>
        <p:nvSpPr>
          <p:cNvPr id="5" name="TextBox 4"/>
          <p:cNvSpPr txBox="1"/>
          <p:nvPr/>
        </p:nvSpPr>
        <p:spPr>
          <a:xfrm>
            <a:off x="8040414" y="714703"/>
            <a:ext cx="292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smtClean="0"/>
              <a:t>1Mb radius as cis distance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496</Words>
  <Application>Microsoft Macintosh PowerPoint</Application>
  <PresentationFormat>Widescreen</PresentationFormat>
  <Paragraphs>116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Mangal</vt:lpstr>
      <vt:lpstr>Wingdings</vt:lpstr>
      <vt:lpstr>Arial</vt:lpstr>
      <vt:lpstr>Office Theme</vt:lpstr>
      <vt:lpstr>First look at phase 2 results</vt:lpstr>
      <vt:lpstr>PowerPoint Presentation</vt:lpstr>
      <vt:lpstr>GoDMC Analysis Strategy</vt:lpstr>
      <vt:lpstr>16: Maximising coverage, minimising bias</vt:lpstr>
      <vt:lpstr>SNP-CpG pairs returned from phase 1</vt:lpstr>
      <vt:lpstr>17: Additional coverage</vt:lpstr>
      <vt:lpstr>Meta analysis (16)</vt:lpstr>
      <vt:lpstr>Clumping</vt:lpstr>
      <vt:lpstr>PowerPoint Presentation</vt:lpstr>
      <vt:lpstr>PowerPoint Presentation</vt:lpstr>
      <vt:lpstr>PowerPoint Presentation</vt:lpstr>
      <vt:lpstr>Independent hits from clumping</vt:lpstr>
      <vt:lpstr>Independent hits from conditional analysis (using cojo-slct – this may be wrong)</vt:lpstr>
      <vt:lpstr>PowerPoint Presentation</vt:lpstr>
      <vt:lpstr>PowerPoint Presentation</vt:lpstr>
      <vt:lpstr>PowerPoint Presentation</vt:lpstr>
      <vt:lpstr>PowerPoint Presentation</vt:lpstr>
      <vt:lpstr>Selecting CpGs that have both cis and trans…</vt:lpstr>
      <vt:lpstr>17: The causal influence of DNA methylation on complex traits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Gibran Hemani</dc:creator>
  <cp:lastModifiedBy>Gibran Hemani</cp:lastModifiedBy>
  <cp:revision>20</cp:revision>
  <dcterms:created xsi:type="dcterms:W3CDTF">2017-04-05T21:17:43Z</dcterms:created>
  <dcterms:modified xsi:type="dcterms:W3CDTF">2017-05-05T11:13:26Z</dcterms:modified>
</cp:coreProperties>
</file>