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0" r:id="rId4"/>
    <p:sldId id="267" r:id="rId5"/>
    <p:sldId id="264" r:id="rId6"/>
    <p:sldId id="270" r:id="rId7"/>
    <p:sldId id="269" r:id="rId8"/>
    <p:sldId id="271" r:id="rId9"/>
    <p:sldId id="277" r:id="rId10"/>
    <p:sldId id="273" r:id="rId11"/>
    <p:sldId id="274" r:id="rId12"/>
    <p:sldId id="275" r:id="rId13"/>
    <p:sldId id="278" r:id="rId14"/>
    <p:sldId id="279" r:id="rId15"/>
    <p:sldId id="276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18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1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66CF9-35FE-6643-96E1-9CDF14BDBC0B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3B585-3DE9-1941-9605-116B77D0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8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200" dirty="0" smtClean="0"/>
              <a:t>Identification of blood </a:t>
            </a:r>
            <a:r>
              <a:rPr lang="en-US" sz="1200" dirty="0" err="1" smtClean="0"/>
              <a:t>methQTLs</a:t>
            </a:r>
            <a:r>
              <a:rPr lang="en-US" sz="1200" dirty="0" smtClean="0"/>
              <a:t> across the lifespan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200" dirty="0" smtClean="0"/>
              <a:t>Using ARIES only (~ 1000 samples per time point), most of the </a:t>
            </a:r>
            <a:r>
              <a:rPr lang="en-US" sz="1200" i="1" dirty="0" smtClean="0"/>
              <a:t>trans</a:t>
            </a:r>
            <a:r>
              <a:rPr lang="en-US" sz="1200" dirty="0" smtClean="0"/>
              <a:t> SNP heritability is currently unexplained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200" dirty="0" smtClean="0"/>
              <a:t>Larger sample sizes are required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550D-7BDE-4AB6-B59F-CAFAC3A9B6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Take home message from this slide:</a:t>
            </a:r>
          </a:p>
          <a:p>
            <a:r>
              <a:rPr lang="en-GB" dirty="0" smtClean="0"/>
              <a:t>Phase 1 and</a:t>
            </a:r>
            <a:r>
              <a:rPr lang="en-GB" baseline="0" dirty="0" smtClean="0"/>
              <a:t> 2 are for European ancestry and blood derived methylation only</a:t>
            </a:r>
          </a:p>
          <a:p>
            <a:r>
              <a:rPr lang="en-GB" baseline="0" dirty="0" smtClean="0"/>
              <a:t>Phase 1 completed and Phase 2 has started </a:t>
            </a:r>
          </a:p>
          <a:p>
            <a:r>
              <a:rPr lang="en-GB" baseline="0" dirty="0" smtClean="0"/>
              <a:t>Phase 3 will include additional analyses including exploring meQTLs in non-European ancestries and comparing Phase 2 results to other tissue types</a:t>
            </a:r>
          </a:p>
          <a:p>
            <a:r>
              <a:rPr lang="en-GB" baseline="0" dirty="0" smtClean="0"/>
              <a:t>Phase 3 can begin in preparation shortly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C966-FEC8-4B12-8D4D-AED2AA6A434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27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0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5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5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look at meta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6" y="99848"/>
            <a:ext cx="6758152" cy="6758152"/>
          </a:xfrm>
        </p:spPr>
      </p:pic>
      <p:sp>
        <p:nvSpPr>
          <p:cNvPr id="5" name="TextBox 4"/>
          <p:cNvSpPr txBox="1"/>
          <p:nvPr/>
        </p:nvSpPr>
        <p:spPr>
          <a:xfrm>
            <a:off x="8040414" y="714703"/>
            <a:ext cx="292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smtClean="0"/>
              <a:t>1Mb radius as cis distance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7650"/>
            <a:ext cx="6400800" cy="6400800"/>
          </a:xfrm>
        </p:spPr>
      </p:pic>
    </p:spTree>
    <p:extLst>
      <p:ext uri="{BB962C8B-B14F-4D97-AF65-F5344CB8AC3E}">
        <p14:creationId xmlns:p14="http://schemas.microsoft.com/office/powerpoint/2010/main" val="123680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6856"/>
            <a:ext cx="6400800" cy="6400800"/>
          </a:xfrm>
        </p:spPr>
      </p:pic>
    </p:spTree>
    <p:extLst>
      <p:ext uri="{BB962C8B-B14F-4D97-AF65-F5344CB8AC3E}">
        <p14:creationId xmlns:p14="http://schemas.microsoft.com/office/powerpoint/2010/main" val="40805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41" y="257174"/>
            <a:ext cx="8783109" cy="6587331"/>
          </a:xfrm>
        </p:spPr>
      </p:pic>
    </p:spTree>
    <p:extLst>
      <p:ext uri="{BB962C8B-B14F-4D97-AF65-F5344CB8AC3E}">
        <p14:creationId xmlns:p14="http://schemas.microsoft.com/office/powerpoint/2010/main" val="214729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19" y="693737"/>
            <a:ext cx="9144000" cy="5486400"/>
          </a:xfrm>
        </p:spPr>
      </p:pic>
    </p:spTree>
    <p:extLst>
      <p:ext uri="{BB962C8B-B14F-4D97-AF65-F5344CB8AC3E}">
        <p14:creationId xmlns:p14="http://schemas.microsoft.com/office/powerpoint/2010/main" val="83927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71017" y="287383"/>
            <a:ext cx="2194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Variance of 450k </a:t>
            </a:r>
            <a:r>
              <a:rPr lang="en-US" dirty="0" err="1" smtClean="0"/>
              <a:t>mQTL</a:t>
            </a:r>
            <a:r>
              <a:rPr lang="en-US" dirty="0" smtClean="0"/>
              <a:t> (p &lt; 5e-8) explained by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Cis: 3.16%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Trans: 0.25%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063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Missing heritability in DNA methylation</a:t>
            </a:r>
            <a:endParaRPr lang="en-US" sz="3600" dirty="0"/>
          </a:p>
        </p:txBody>
      </p:sp>
      <p:pic>
        <p:nvPicPr>
          <p:cNvPr id="7" name="Picture 5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6" t="51785" r="12234" b="3035"/>
          <a:stretch/>
        </p:blipFill>
        <p:spPr bwMode="auto">
          <a:xfrm>
            <a:off x="2730868" y="1114644"/>
            <a:ext cx="4114800" cy="5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699500" y="6363297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Gaunt 2016 </a:t>
            </a:r>
            <a:r>
              <a:rPr lang="en-US" i="1" dirty="0"/>
              <a:t>et al</a:t>
            </a:r>
            <a:r>
              <a:rPr lang="en-US" dirty="0"/>
              <a:t>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486439" y="5655411"/>
            <a:ext cx="3720615" cy="707886"/>
            <a:chOff x="6074228" y="5655411"/>
            <a:chExt cx="3720615" cy="707886"/>
          </a:xfrm>
        </p:grpSpPr>
        <p:sp>
          <p:nvSpPr>
            <p:cNvPr id="2" name="TextBox 1"/>
            <p:cNvSpPr txBox="1"/>
            <p:nvPr/>
          </p:nvSpPr>
          <p:spPr>
            <a:xfrm>
              <a:off x="6457772" y="5655411"/>
              <a:ext cx="3337071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Explained variation by known </a:t>
              </a:r>
            </a:p>
            <a:p>
              <a:r>
                <a:rPr lang="en-GB" sz="2000" dirty="0" err="1"/>
                <a:t>Cis-methQTLs</a:t>
              </a:r>
              <a:endParaRPr lang="en-GB" sz="20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074228" y="5855466"/>
              <a:ext cx="35923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86439" y="4890489"/>
            <a:ext cx="3526090" cy="764922"/>
            <a:chOff x="6074229" y="4890489"/>
            <a:chExt cx="3526090" cy="764922"/>
          </a:xfrm>
        </p:grpSpPr>
        <p:sp>
          <p:nvSpPr>
            <p:cNvPr id="10" name="TextBox 9"/>
            <p:cNvSpPr txBox="1"/>
            <p:nvPr/>
          </p:nvSpPr>
          <p:spPr>
            <a:xfrm>
              <a:off x="6466115" y="4890489"/>
              <a:ext cx="3134204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SNP heritability due to</a:t>
              </a:r>
            </a:p>
            <a:p>
              <a:r>
                <a:rPr lang="en-GB" sz="2000" i="1" dirty="0" err="1"/>
                <a:t>Cis</a:t>
              </a:r>
              <a:r>
                <a:rPr lang="en-GB" sz="2000" i="1" dirty="0"/>
                <a:t> </a:t>
              </a:r>
              <a:r>
                <a:rPr lang="en-GB" sz="2000" dirty="0"/>
                <a:t>hits </a:t>
              </a:r>
              <a:r>
                <a:rPr lang="en-GB" sz="2000" b="1" dirty="0"/>
                <a:t>(unexplained so far)</a:t>
              </a:r>
            </a:p>
          </p:txBody>
        </p:sp>
        <p:cxnSp>
          <p:nvCxnSpPr>
            <p:cNvPr id="16" name="Straight Arrow Connector 15"/>
            <p:cNvCxnSpPr>
              <a:stCxn id="10" idx="1"/>
            </p:cNvCxnSpPr>
            <p:nvPr/>
          </p:nvCxnSpPr>
          <p:spPr>
            <a:xfrm flipH="1">
              <a:off x="6074229" y="5244432"/>
              <a:ext cx="391886" cy="4109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486439" y="1849365"/>
            <a:ext cx="3728957" cy="707886"/>
            <a:chOff x="6074228" y="1849365"/>
            <a:chExt cx="3728957" cy="707886"/>
          </a:xfrm>
        </p:grpSpPr>
        <p:sp>
          <p:nvSpPr>
            <p:cNvPr id="11" name="TextBox 10"/>
            <p:cNvSpPr txBox="1"/>
            <p:nvPr/>
          </p:nvSpPr>
          <p:spPr>
            <a:xfrm>
              <a:off x="6466114" y="1849365"/>
              <a:ext cx="3337071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Explained variation by known </a:t>
              </a:r>
            </a:p>
            <a:p>
              <a:r>
                <a:rPr lang="en-GB" sz="2000" dirty="0"/>
                <a:t>Trans-</a:t>
              </a:r>
              <a:r>
                <a:rPr lang="en-GB" sz="2000" dirty="0" err="1"/>
                <a:t>methQTLs</a:t>
              </a:r>
              <a:endParaRPr lang="en-GB" sz="20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6074228" y="2203308"/>
              <a:ext cx="35923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551754" y="3574066"/>
            <a:ext cx="3766997" cy="707886"/>
            <a:chOff x="6139543" y="3574066"/>
            <a:chExt cx="3766997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6440477" y="3574066"/>
              <a:ext cx="3466063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SNP heritability due to</a:t>
              </a:r>
            </a:p>
            <a:p>
              <a:r>
                <a:rPr lang="en-GB" sz="2000" i="1" dirty="0"/>
                <a:t>Trans</a:t>
              </a:r>
              <a:r>
                <a:rPr lang="en-GB" sz="2000" dirty="0"/>
                <a:t> hits </a:t>
              </a:r>
              <a:r>
                <a:rPr lang="en-GB" sz="2000" b="1" dirty="0"/>
                <a:t>(unexplained so far)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>
              <a:off x="6139543" y="3928009"/>
              <a:ext cx="30093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71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causal influence of DNA methylation on complex traits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4301"/>
            <a:ext cx="5150101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4897" y="2743200"/>
            <a:ext cx="3605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ultiple variants instrumenting a trait is valuable for orienting causal directions, and separating vertical from horizontal pleiotropy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866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56" y="1077218"/>
            <a:ext cx="7849288" cy="5886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1379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Genetics of DNA methylation Consortium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6728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46 cohorts with ~35,000 samples</a:t>
            </a:r>
          </a:p>
        </p:txBody>
      </p:sp>
    </p:spTree>
    <p:extLst>
      <p:ext uri="{BB962C8B-B14F-4D97-AF65-F5344CB8AC3E}">
        <p14:creationId xmlns:p14="http://schemas.microsoft.com/office/powerpoint/2010/main" val="20172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62" y="-7995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smtClean="0"/>
              <a:t>GoDMC Analysis Strategy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7006260" y="1583149"/>
            <a:ext cx="3937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22 Cohorts: N=17,873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120 Million SNP-CpG pairs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7006260" y="3378997"/>
            <a:ext cx="3937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&gt;45 Cohorts: N=&gt;33,000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Construct a MethQTL Catalogue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89470" y="1146890"/>
            <a:ext cx="6491416" cy="5387547"/>
            <a:chOff x="189470" y="1146890"/>
            <a:chExt cx="6491416" cy="5387547"/>
          </a:xfrm>
        </p:grpSpPr>
        <p:sp>
          <p:nvSpPr>
            <p:cNvPr id="3" name="Rounded Rectangle 2"/>
            <p:cNvSpPr/>
            <p:nvPr/>
          </p:nvSpPr>
          <p:spPr>
            <a:xfrm>
              <a:off x="1079157" y="1293341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Genotype</a:t>
              </a:r>
              <a:endParaRPr lang="en-GB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88507" y="1293341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Methylation</a:t>
              </a:r>
              <a:endParaRPr lang="en-GB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44128" y="2341377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SNP-CpG Candidate list</a:t>
              </a:r>
              <a:endParaRPr lang="en-GB" sz="1200" dirty="0"/>
            </a:p>
          </p:txBody>
        </p:sp>
        <p:cxnSp>
          <p:nvCxnSpPr>
            <p:cNvPr id="9" name="Straight Connector 8"/>
            <p:cNvCxnSpPr>
              <a:stCxn id="6" idx="1"/>
              <a:endCxn id="3" idx="3"/>
            </p:cNvCxnSpPr>
            <p:nvPr/>
          </p:nvCxnSpPr>
          <p:spPr>
            <a:xfrm flipH="1">
              <a:off x="2257168" y="1594022"/>
              <a:ext cx="531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7" idx="0"/>
            </p:cNvCxnSpPr>
            <p:nvPr/>
          </p:nvCxnSpPr>
          <p:spPr>
            <a:xfrm>
              <a:off x="2533133" y="1594022"/>
              <a:ext cx="1" cy="747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wn Arrow 11"/>
            <p:cNvSpPr/>
            <p:nvPr/>
          </p:nvSpPr>
          <p:spPr>
            <a:xfrm>
              <a:off x="189470" y="1146890"/>
              <a:ext cx="634314" cy="179584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dirty="0" smtClean="0"/>
                <a:t>Phase 1</a:t>
              </a:r>
              <a:endParaRPr lang="en-GB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189470" y="2942739"/>
              <a:ext cx="634314" cy="179584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dirty="0" smtClean="0"/>
                <a:t>Phase 2</a:t>
              </a:r>
              <a:endParaRPr lang="en-GB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89470" y="4738588"/>
              <a:ext cx="634314" cy="179584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dirty="0" smtClean="0"/>
                <a:t>Phase 3</a:t>
              </a:r>
              <a:endParaRPr lang="en-GB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944128" y="3910685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MethQTL Catalogue</a:t>
              </a:r>
              <a:endParaRPr lang="en-GB" sz="1200" dirty="0"/>
            </a:p>
          </p:txBody>
        </p:sp>
        <p:cxnSp>
          <p:nvCxnSpPr>
            <p:cNvPr id="16" name="Straight Arrow Connector 15"/>
            <p:cNvCxnSpPr>
              <a:endCxn id="15" idx="0"/>
            </p:cNvCxnSpPr>
            <p:nvPr/>
          </p:nvCxnSpPr>
          <p:spPr>
            <a:xfrm>
              <a:off x="2533132" y="2942738"/>
              <a:ext cx="2" cy="9679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1079156" y="5933075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Causal Analysis</a:t>
              </a:r>
              <a:endParaRPr lang="en-GB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417798" y="5933075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Genomic Annotation</a:t>
              </a:r>
              <a:endParaRPr lang="en-GB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56440" y="5933075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Selection</a:t>
              </a:r>
              <a:endParaRPr lang="en-GB" sz="12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95082" y="5933075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Other Ancestries and Tissues</a:t>
              </a:r>
              <a:endParaRPr lang="en-GB" sz="1200" dirty="0"/>
            </a:p>
          </p:txBody>
        </p:sp>
        <p:cxnSp>
          <p:nvCxnSpPr>
            <p:cNvPr id="23" name="Straight Arrow Connector 22"/>
            <p:cNvCxnSpPr>
              <a:stCxn id="15" idx="2"/>
              <a:endCxn id="18" idx="0"/>
            </p:cNvCxnSpPr>
            <p:nvPr/>
          </p:nvCxnSpPr>
          <p:spPr>
            <a:xfrm flipH="1">
              <a:off x="1668162" y="4512047"/>
              <a:ext cx="864972" cy="14210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2"/>
              <a:endCxn id="19" idx="0"/>
            </p:cNvCxnSpPr>
            <p:nvPr/>
          </p:nvCxnSpPr>
          <p:spPr>
            <a:xfrm>
              <a:off x="2533134" y="4512047"/>
              <a:ext cx="473670" cy="14210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5" idx="2"/>
              <a:endCxn id="20" idx="0"/>
            </p:cNvCxnSpPr>
            <p:nvPr/>
          </p:nvCxnSpPr>
          <p:spPr>
            <a:xfrm>
              <a:off x="2533134" y="4512047"/>
              <a:ext cx="1812312" cy="14210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2"/>
              <a:endCxn id="21" idx="0"/>
            </p:cNvCxnSpPr>
            <p:nvPr/>
          </p:nvCxnSpPr>
          <p:spPr>
            <a:xfrm>
              <a:off x="2533134" y="4512047"/>
              <a:ext cx="3150954" cy="14210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66518" y="2318892"/>
              <a:ext cx="2714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Fast approximation </a:t>
              </a:r>
              <a:r>
                <a:rPr lang="en-GB" sz="1200" dirty="0"/>
                <a:t>m</a:t>
              </a:r>
              <a:r>
                <a:rPr lang="en-GB" sz="1200" dirty="0" smtClean="0"/>
                <a:t>ethod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450K*8 M Tests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Single cohort P Value &lt;1e-05</a:t>
              </a:r>
              <a:endParaRPr lang="en-GB" sz="12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3295138" y="2642057"/>
              <a:ext cx="626075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ight Brace 36"/>
            <p:cNvSpPr/>
            <p:nvPr/>
          </p:nvSpPr>
          <p:spPr>
            <a:xfrm>
              <a:off x="6361665" y="1146890"/>
              <a:ext cx="218292" cy="17280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6131" y="3426711"/>
              <a:ext cx="626075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65203" y="3149823"/>
              <a:ext cx="2996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Linear model of 120 M tests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Addition of </a:t>
              </a:r>
              <a:r>
                <a:rPr lang="en-GB" sz="1200" dirty="0"/>
                <a:t>d</a:t>
              </a:r>
              <a:r>
                <a:rPr lang="en-GB" sz="1200" dirty="0" smtClean="0"/>
                <a:t>isease associated SNPs, CpGs and most variable sites in Phase 1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Meta-analysis</a:t>
              </a:r>
              <a:endParaRPr lang="en-GB" sz="1200" dirty="0"/>
            </a:p>
          </p:txBody>
        </p:sp>
        <p:sp>
          <p:nvSpPr>
            <p:cNvPr id="41" name="Right Brace 40"/>
            <p:cNvSpPr/>
            <p:nvPr/>
          </p:nvSpPr>
          <p:spPr>
            <a:xfrm>
              <a:off x="6355516" y="2942738"/>
              <a:ext cx="218292" cy="17280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Right Brace 42"/>
            <p:cNvSpPr/>
            <p:nvPr/>
          </p:nvSpPr>
          <p:spPr>
            <a:xfrm>
              <a:off x="6361665" y="4738589"/>
              <a:ext cx="218292" cy="17280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006259" y="5174847"/>
            <a:ext cx="4889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Cohorts have joined with DNA methylation measured in additional tissues such as saliva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 well as non-European ancestries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Ideas for additional analyses welcome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638270" y="133635"/>
            <a:ext cx="2446637" cy="71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www.godmc.org.uk</a:t>
            </a:r>
          </a:p>
          <a:p>
            <a:pPr algn="ctr"/>
            <a:r>
              <a:rPr lang="en-GB" sz="800" dirty="0" smtClean="0"/>
              <a:t>Email: </a:t>
            </a:r>
          </a:p>
          <a:p>
            <a:pPr algn="ctr"/>
            <a:r>
              <a:rPr lang="en-GB" sz="800" dirty="0" smtClean="0"/>
              <a:t>Josine Min: Josine.Min@bristol.ac.uk</a:t>
            </a:r>
          </a:p>
          <a:p>
            <a:pPr algn="ctr"/>
            <a:r>
              <a:rPr lang="en-GB" sz="800" dirty="0" smtClean="0"/>
              <a:t>Gibran Henami: g.hemani@bristol.ac.uk </a:t>
            </a:r>
          </a:p>
          <a:p>
            <a:pPr algn="ctr"/>
            <a:r>
              <a:rPr lang="en-GB" sz="800" dirty="0" smtClean="0"/>
              <a:t>Kim Burrows: Kimberley.burrows@Bristol.ac.uk</a:t>
            </a:r>
            <a:endParaRPr lang="en-GB" sz="800" dirty="0"/>
          </a:p>
        </p:txBody>
      </p:sp>
      <p:sp>
        <p:nvSpPr>
          <p:cNvPr id="50" name="Right Brace 49"/>
          <p:cNvSpPr/>
          <p:nvPr/>
        </p:nvSpPr>
        <p:spPr>
          <a:xfrm>
            <a:off x="10659762" y="3453370"/>
            <a:ext cx="115330" cy="77458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ounded Rectangle 50"/>
          <p:cNvSpPr/>
          <p:nvPr/>
        </p:nvSpPr>
        <p:spPr>
          <a:xfrm>
            <a:off x="10943947" y="3515035"/>
            <a:ext cx="1149198" cy="64604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~ 4 Months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8253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16: </a:t>
            </a:r>
            <a:r>
              <a:rPr lang="en-US" dirty="0" err="1" smtClean="0"/>
              <a:t>Maximising</a:t>
            </a:r>
            <a:r>
              <a:rPr lang="en-US" dirty="0" smtClean="0"/>
              <a:t> </a:t>
            </a:r>
            <a:r>
              <a:rPr lang="en-US" dirty="0" smtClean="0"/>
              <a:t>coverage, </a:t>
            </a:r>
            <a:r>
              <a:rPr lang="en-US" dirty="0" err="1" smtClean="0"/>
              <a:t>minimising</a:t>
            </a:r>
            <a:r>
              <a:rPr lang="en-US" dirty="0" smtClean="0"/>
              <a:t> bias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0983" y="1799280"/>
            <a:ext cx="1481959" cy="14819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5341" y="1799280"/>
            <a:ext cx="1481959" cy="14819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19699" y="1799280"/>
            <a:ext cx="1481959" cy="14819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29658" y="2051528"/>
            <a:ext cx="136635" cy="1366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82058" y="2203928"/>
            <a:ext cx="136635" cy="1366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69992" y="2272245"/>
            <a:ext cx="136635" cy="1366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62434" y="2861967"/>
            <a:ext cx="136635" cy="1366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03504" y="2272245"/>
            <a:ext cx="136635" cy="1366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58656" y="2203928"/>
            <a:ext cx="136635" cy="1366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66869" y="2861967"/>
            <a:ext cx="136635" cy="1366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38309" y="2998602"/>
            <a:ext cx="136635" cy="1366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2964296" y="2355593"/>
            <a:ext cx="64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50375" y="147814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CpGs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92434" y="4695448"/>
            <a:ext cx="1481959" cy="148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71109" y="4947696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23509" y="5100096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83275" y="5168413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75717" y="5758135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39604" y="5758135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51592" y="5894770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4633690" y="5316329"/>
            <a:ext cx="64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SNPs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91826" y="437431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CpGs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82058" y="3362488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Cohort 1</a:t>
            </a:r>
            <a:endParaRPr 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5308026" y="3363380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Cohort 2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2344" y="3358809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Cohort 3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339426" y="6176996"/>
            <a:ext cx="1074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 cohorts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8341475" y="2355593"/>
            <a:ext cx="9108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Phase 1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48569" y="5305048"/>
            <a:ext cx="9108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49327" y="4974762"/>
            <a:ext cx="278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 million putative associations to be tested in all cohorts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5326782" y="3719907"/>
            <a:ext cx="1013261" cy="676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GB" dirty="0" smtClean="0"/>
              <a:t>SNP-</a:t>
            </a:r>
            <a:r>
              <a:rPr lang="en-GB" dirty="0" err="1" smtClean="0"/>
              <a:t>CpG</a:t>
            </a:r>
            <a:r>
              <a:rPr lang="en-GB" dirty="0" smtClean="0"/>
              <a:t> pairs returned from phase 1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1695411"/>
            <a:ext cx="5760000" cy="43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4" y="1695411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1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17: Additional </a:t>
            </a:r>
            <a:r>
              <a:rPr lang="en-US" dirty="0" smtClean="0"/>
              <a:t>coverage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09686"/>
              </p:ext>
            </p:extLst>
          </p:nvPr>
        </p:nvGraphicFramePr>
        <p:xfrm>
          <a:off x="742454" y="2026609"/>
          <a:ext cx="5143335" cy="26009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950640"/>
                <a:gridCol w="1192695"/>
              </a:tblGrid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 smtClean="0">
                          <a:effectLst/>
                        </a:rPr>
                        <a:t>Selected</a:t>
                      </a:r>
                      <a:r>
                        <a:rPr lang="en-US" b="1" baseline="0" dirty="0" smtClean="0">
                          <a:effectLst/>
                        </a:rPr>
                        <a:t> methylation probes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250k most variable </a:t>
                      </a:r>
                      <a:r>
                        <a:rPr lang="en-US" dirty="0" smtClean="0">
                          <a:effectLst/>
                        </a:rPr>
                        <a:t>sites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251285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Age associated </a:t>
                      </a:r>
                      <a:r>
                        <a:rPr lang="en-US" dirty="0" err="1">
                          <a:effectLst/>
                        </a:rPr>
                        <a:t>CpGs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(Horvath predictor)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353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BMI associated </a:t>
                      </a:r>
                      <a:r>
                        <a:rPr lang="en-US" dirty="0" err="1" smtClean="0">
                          <a:effectLst/>
                        </a:rPr>
                        <a:t>CpGs</a:t>
                      </a:r>
                      <a:r>
                        <a:rPr lang="en-US" dirty="0" smtClean="0">
                          <a:effectLst/>
                        </a:rPr>
                        <a:t> (Wilson </a:t>
                      </a:r>
                      <a:r>
                        <a:rPr lang="en-US" dirty="0">
                          <a:effectLst/>
                        </a:rPr>
                        <a:t>et al </a:t>
                      </a:r>
                      <a:r>
                        <a:rPr lang="en-US" dirty="0" smtClean="0">
                          <a:effectLst/>
                        </a:rPr>
                        <a:t>2017)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>
                          <a:effectLst/>
                        </a:rPr>
                        <a:t>187</a:t>
                      </a:r>
                      <a:endParaRPr lang="fi-FI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Schizophrenia</a:t>
                      </a:r>
                      <a:r>
                        <a:rPr lang="en-US" baseline="0" dirty="0" smtClean="0">
                          <a:effectLst/>
                        </a:rPr>
                        <a:t> (</a:t>
                      </a:r>
                      <a:r>
                        <a:rPr lang="en-US" dirty="0" smtClean="0">
                          <a:effectLst/>
                        </a:rPr>
                        <a:t>Hannon </a:t>
                      </a:r>
                      <a:r>
                        <a:rPr lang="en-US" dirty="0">
                          <a:effectLst/>
                        </a:rPr>
                        <a:t>et al </a:t>
                      </a:r>
                      <a:r>
                        <a:rPr lang="en-US" dirty="0" smtClean="0">
                          <a:effectLst/>
                        </a:rPr>
                        <a:t>2016)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dirty="0">
                          <a:effectLst/>
                        </a:rPr>
                        <a:t>25</a:t>
                      </a:r>
                      <a:endParaRPr lang="is-I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Schizophrenia</a:t>
                      </a:r>
                      <a:r>
                        <a:rPr lang="en-US" baseline="0" dirty="0" smtClean="0">
                          <a:effectLst/>
                        </a:rPr>
                        <a:t> (</a:t>
                      </a:r>
                      <a:r>
                        <a:rPr lang="en-US" dirty="0" smtClean="0">
                          <a:effectLst/>
                        </a:rPr>
                        <a:t>Montana </a:t>
                      </a:r>
                      <a:r>
                        <a:rPr lang="en-US" dirty="0">
                          <a:effectLst/>
                        </a:rPr>
                        <a:t>et al </a:t>
                      </a:r>
                      <a:r>
                        <a:rPr lang="en-US" dirty="0" smtClean="0">
                          <a:effectLst/>
                        </a:rPr>
                        <a:t>2016)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172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Smoking associated </a:t>
                      </a:r>
                      <a:r>
                        <a:rPr lang="en-US" dirty="0" err="1">
                          <a:effectLst/>
                        </a:rPr>
                        <a:t>CpGs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(</a:t>
                      </a:r>
                      <a:r>
                        <a:rPr lang="en-US" dirty="0" err="1" smtClean="0">
                          <a:effectLst/>
                        </a:rPr>
                        <a:t>Joehanes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et </a:t>
                      </a:r>
                      <a:r>
                        <a:rPr lang="en-US" dirty="0" smtClean="0">
                          <a:effectLst/>
                        </a:rPr>
                        <a:t>al)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>
                          <a:effectLst/>
                        </a:rPr>
                        <a:t>18760</a:t>
                      </a:r>
                      <a:endParaRPr lang="fi-FI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Total unique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  <a:effectLst/>
                        </a:rPr>
                        <a:t>CpGs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b="1" dirty="0">
                          <a:solidFill>
                            <a:srgbClr val="FF0000"/>
                          </a:solidFill>
                          <a:effectLst/>
                        </a:rPr>
                        <a:t>255943</a:t>
                      </a:r>
                      <a:endParaRPr lang="cs-CZ" b="1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36214"/>
              </p:ext>
            </p:extLst>
          </p:nvPr>
        </p:nvGraphicFramePr>
        <p:xfrm>
          <a:off x="6450331" y="1376369"/>
          <a:ext cx="4903469" cy="32512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029410"/>
                <a:gridCol w="874059"/>
              </a:tblGrid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 smtClean="0">
                          <a:effectLst/>
                        </a:rPr>
                        <a:t>Selected SNPs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Chromatin QTLs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13446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GTEX</a:t>
                      </a:r>
                      <a:r>
                        <a:rPr lang="en-US" baseline="0" dirty="0" smtClean="0">
                          <a:effectLst/>
                        </a:rPr>
                        <a:t> QTLs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2916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GWAS catalog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6365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 smtClean="0">
                          <a:effectLst/>
                        </a:rPr>
                        <a:t>Metabolomic</a:t>
                      </a:r>
                      <a:r>
                        <a:rPr lang="en-US" dirty="0" smtClean="0">
                          <a:effectLst/>
                        </a:rPr>
                        <a:t> QTLs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239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MR-Base QTLs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3244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Neanderthal </a:t>
                      </a:r>
                      <a:r>
                        <a:rPr lang="en-US" dirty="0" smtClean="0">
                          <a:effectLst/>
                        </a:rPr>
                        <a:t>alleles</a:t>
                      </a:r>
                      <a:r>
                        <a:rPr lang="en-US" baseline="0" dirty="0" smtClean="0">
                          <a:effectLst/>
                        </a:rPr>
                        <a:t> (</a:t>
                      </a:r>
                      <a:r>
                        <a:rPr lang="en-US" dirty="0" err="1" smtClean="0">
                          <a:effectLst/>
                        </a:rPr>
                        <a:t>Simonti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et al </a:t>
                      </a:r>
                      <a:r>
                        <a:rPr lang="en-US" dirty="0" smtClean="0">
                          <a:effectLst/>
                        </a:rPr>
                        <a:t>2016)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1328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Proteomic QTLs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55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Trans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eQTLs</a:t>
                      </a:r>
                      <a:r>
                        <a:rPr lang="en-US" baseline="0" dirty="0" smtClean="0">
                          <a:effectLst/>
                        </a:rPr>
                        <a:t> (</a:t>
                      </a:r>
                      <a:r>
                        <a:rPr lang="en-US" baseline="0" dirty="0" err="1" smtClean="0">
                          <a:effectLst/>
                        </a:rPr>
                        <a:t>Westra</a:t>
                      </a:r>
                      <a:r>
                        <a:rPr lang="en-US" baseline="0" dirty="0" smtClean="0">
                          <a:effectLst/>
                        </a:rPr>
                        <a:t> et al)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>
                          <a:effectLst/>
                        </a:rPr>
                        <a:t>349</a:t>
                      </a:r>
                      <a:endParaRPr lang="cs-CZ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Total unique SNPs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b="1" dirty="0">
                          <a:solidFill>
                            <a:srgbClr val="FF0000"/>
                          </a:solidFill>
                          <a:effectLst/>
                        </a:rPr>
                        <a:t>26688</a:t>
                      </a:r>
                      <a:endParaRPr lang="is-IS" b="1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69165" y="5001370"/>
            <a:ext cx="792744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6.8 billion `hypothesis-driven’ associations tested in all cohorts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041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analysis (16)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Approximately 120 million SNP-</a:t>
            </a:r>
            <a:r>
              <a:rPr lang="en-US" dirty="0" err="1" smtClean="0"/>
              <a:t>CpGs</a:t>
            </a:r>
            <a:r>
              <a:rPr lang="en-US" dirty="0" smtClean="0"/>
              <a:t> split in 962 files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CpG</a:t>
            </a:r>
            <a:r>
              <a:rPr lang="en-US" dirty="0" smtClean="0"/>
              <a:t> represented in only one file</a:t>
            </a:r>
          </a:p>
          <a:p>
            <a:r>
              <a:rPr lang="en-US" dirty="0" smtClean="0"/>
              <a:t>Using METAL to do meta analysis</a:t>
            </a:r>
          </a:p>
          <a:p>
            <a:pPr lvl="1"/>
            <a:r>
              <a:rPr lang="en-US" dirty="0" smtClean="0"/>
              <a:t>Fixed effects (IVW)</a:t>
            </a:r>
          </a:p>
          <a:p>
            <a:pPr lvl="1"/>
            <a:r>
              <a:rPr lang="en-US" dirty="0" smtClean="0"/>
              <a:t>Fast and handles large files ok</a:t>
            </a:r>
          </a:p>
          <a:p>
            <a:pPr lvl="1"/>
            <a:r>
              <a:rPr lang="en-US" dirty="0" smtClean="0"/>
              <a:t>Only prints to 4 significant figures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514</Words>
  <Application>Microsoft Macintosh PowerPoint</Application>
  <PresentationFormat>Widescreen</PresentationFormat>
  <Paragraphs>119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Wingdings</vt:lpstr>
      <vt:lpstr>Arial</vt:lpstr>
      <vt:lpstr>Office Theme</vt:lpstr>
      <vt:lpstr>First look at meta analysis</vt:lpstr>
      <vt:lpstr>Missing heritability in DNA methylation</vt:lpstr>
      <vt:lpstr>The causal influence of DNA methylation on complex traits</vt:lpstr>
      <vt:lpstr>PowerPoint Presentation</vt:lpstr>
      <vt:lpstr>GoDMC Analysis Strategy</vt:lpstr>
      <vt:lpstr>16: Maximising coverage, minimising bias</vt:lpstr>
      <vt:lpstr>SNP-CpG pairs returned from phase 1</vt:lpstr>
      <vt:lpstr>17: Additional coverage</vt:lpstr>
      <vt:lpstr>Meta analysis (16)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Hemani</dc:creator>
  <cp:lastModifiedBy>Gibran Hemani</cp:lastModifiedBy>
  <cp:revision>16</cp:revision>
  <dcterms:created xsi:type="dcterms:W3CDTF">2017-04-05T21:17:43Z</dcterms:created>
  <dcterms:modified xsi:type="dcterms:W3CDTF">2017-05-05T10:16:48Z</dcterms:modified>
</cp:coreProperties>
</file>