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331" r:id="rId3"/>
    <p:sldId id="305" r:id="rId4"/>
    <p:sldId id="339" r:id="rId5"/>
    <p:sldId id="318" r:id="rId6"/>
    <p:sldId id="340" r:id="rId7"/>
    <p:sldId id="313" r:id="rId8"/>
    <p:sldId id="324" r:id="rId9"/>
    <p:sldId id="333" r:id="rId10"/>
    <p:sldId id="345" r:id="rId11"/>
    <p:sldId id="341" r:id="rId12"/>
    <p:sldId id="343" r:id="rId13"/>
    <p:sldId id="325" r:id="rId14"/>
    <p:sldId id="326" r:id="rId15"/>
    <p:sldId id="344" r:id="rId16"/>
    <p:sldId id="346" r:id="rId17"/>
    <p:sldId id="334" r:id="rId18"/>
    <p:sldId id="308" r:id="rId19"/>
    <p:sldId id="312" r:id="rId20"/>
    <p:sldId id="317" r:id="rId21"/>
    <p:sldId id="335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dari, Divya Reddy (UMKC-Student)" initials="BDR(" lastIdx="2" clrIdx="0">
    <p:extLst>
      <p:ext uri="{19B8F6BF-5375-455C-9EA6-DF929625EA0E}">
        <p15:presenceInfo xmlns:p15="http://schemas.microsoft.com/office/powerpoint/2012/main" userId="Bandari, Divya Reddy (UMKC-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FF33"/>
    <a:srgbClr val="FF0000"/>
    <a:srgbClr val="F3F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BAA2E-5B48-4635-B47E-D3F028D52C07}" v="44" dt="2020-05-08T16:59:2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B88E1-466B-4F79-B1BE-C4C20A24D6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93999-3BF2-4341-8401-2BC042AF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6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2pPr>
            <a:lvl3pPr marL="1828754" lvl="2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/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2pPr>
            <a:lvl3pPr marL="1828754" lvl="2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/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1219170" lvl="1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3pPr>
            <a:lvl4pPr marL="2438339" lvl="3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marL="3047924" lvl="4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marL="3657509" lvl="5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marL="4267093" lvl="6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marL="4876678" lvl="7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marL="5486263" lvl="8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1219170" lvl="1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3pPr>
            <a:lvl4pPr marL="2438339" lvl="3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marL="3047924" lvl="4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marL="3657509" lvl="5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marL="4267093" lvl="6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marL="4876678" lvl="7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marL="5486263" lvl="8" indent="-4063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800"/>
            </a:lvl2pPr>
            <a:lvl3pPr marL="1828754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4pPr>
            <a:lvl5pPr marL="3047924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2000"/>
            </a:lvl5pPr>
            <a:lvl6pPr marL="3657509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marL="1219170" lvl="1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3pPr>
            <a:lvl4pPr marL="2438339" lvl="3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4pPr>
            <a:lvl5pPr marL="3047924" lvl="4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5pPr>
            <a:lvl6pPr marL="3657509" lvl="5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6pPr>
            <a:lvl7pPr marL="4267093" lvl="6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7pPr>
            <a:lvl8pPr marL="4876678" lvl="7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8pPr>
            <a:lvl9pPr marL="5486263" lvl="8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5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marL="1219170" lvl="1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3pPr>
            <a:lvl4pPr marL="2438339" lvl="3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4pPr>
            <a:lvl5pPr marL="3047924" lvl="4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5pPr>
            <a:lvl6pPr marL="3657509" lvl="5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6pPr>
            <a:lvl7pPr marL="4267093" lvl="6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7pPr>
            <a:lvl8pPr marL="4876678" lvl="7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8pPr>
            <a:lvl9pPr marL="5486263" lvl="8" indent="-304792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5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01" y="-1623199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4999" y="1828840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761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3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8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Chaitanya/Python-DeepLearning/wiki/Project-Increment--1" TargetMode="External"/><Relationship Id="rId2" Type="http://schemas.openxmlformats.org/officeDocument/2006/relationships/hyperlink" Target="https://github.com/MRChaitanya/PythonDeepLearning/tree/master/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RChaitanya/Python-DeepLearning/wiki/Project-Increment--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" TargetMode="External"/><Relationship Id="rId2" Type="http://schemas.openxmlformats.org/officeDocument/2006/relationships/hyperlink" Target="https://www.kaggle.com/us-accident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api_docs/python/tf/keras/Model" TargetMode="External"/><Relationship Id="rId4" Type="http://schemas.openxmlformats.org/officeDocument/2006/relationships/hyperlink" Target="https://stackoverfl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0EE73D8-D81F-4597-A571-304C8663E6EC}"/>
              </a:ext>
            </a:extLst>
          </p:cNvPr>
          <p:cNvSpPr txBox="1">
            <a:spLocks/>
          </p:cNvSpPr>
          <p:nvPr/>
        </p:nvSpPr>
        <p:spPr>
          <a:xfrm>
            <a:off x="6226628" y="3635829"/>
            <a:ext cx="4928779" cy="20497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685800" marR="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143000" marR="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600200" marR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2057400" marR="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defRPr>
            </a:lvl5pPr>
            <a:lvl6pPr marL="2514600" marR="0" lvl="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marL="2971800" marR="0" lvl="6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marL="3429000" marR="0" lvl="7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marL="3886200" marR="0" lvl="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bg2">
                    <a:lumMod val="50000"/>
                  </a:schemeClr>
                </a:solidFill>
              </a:rPr>
              <a:t>Team Members: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(Team-10)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/>
              <a:t>Sai Rohith </a:t>
            </a:r>
            <a:r>
              <a:rPr lang="en-US" sz="1800" dirty="0" err="1"/>
              <a:t>Guntupally</a:t>
            </a:r>
            <a:r>
              <a:rPr lang="en-US" sz="1800" dirty="0"/>
              <a:t> (8)</a:t>
            </a:r>
          </a:p>
          <a:p>
            <a:r>
              <a:rPr lang="en-US" sz="1800" dirty="0"/>
              <a:t>Chaitanya Mallepudi (14 )</a:t>
            </a:r>
          </a:p>
          <a:p>
            <a:r>
              <a:rPr lang="en-US" sz="1800" dirty="0"/>
              <a:t>Madhu Varma </a:t>
            </a:r>
            <a:r>
              <a:rPr lang="en-US" sz="1800" dirty="0" err="1"/>
              <a:t>Rudraraju</a:t>
            </a:r>
            <a:r>
              <a:rPr lang="en-US" sz="1800" dirty="0"/>
              <a:t> (20)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4B5D64-D641-486E-A0F0-ED8307C1564D}"/>
              </a:ext>
            </a:extLst>
          </p:cNvPr>
          <p:cNvSpPr txBox="1">
            <a:spLocks/>
          </p:cNvSpPr>
          <p:nvPr/>
        </p:nvSpPr>
        <p:spPr>
          <a:xfrm>
            <a:off x="730703" y="1156945"/>
            <a:ext cx="10730593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Road Accident 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96AA8-6023-438F-A21D-119A418C8B1C}"/>
              </a:ext>
            </a:extLst>
          </p:cNvPr>
          <p:cNvSpPr/>
          <p:nvPr/>
        </p:nvSpPr>
        <p:spPr>
          <a:xfrm>
            <a:off x="2550163" y="2377931"/>
            <a:ext cx="2551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5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81-6C06-4BFE-BFAB-31611B8A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066F3-35A4-4324-AEC5-4C9037FF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A70B1-6709-47A0-BD18-CE68F741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203649"/>
            <a:ext cx="11457993" cy="222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3A28A-7413-463B-B54A-34DD1EDC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90" y="3611364"/>
            <a:ext cx="5226522" cy="19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045-1B5F-4C2D-A76A-FA0C90FD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6571"/>
            <a:ext cx="8600794" cy="1082351"/>
          </a:xfrm>
        </p:spPr>
        <p:txBody>
          <a:bodyPr/>
          <a:lstStyle/>
          <a:p>
            <a:r>
              <a:rPr lang="en-US" sz="2800" dirty="0" err="1"/>
              <a:t>Naive’s</a:t>
            </a:r>
            <a:r>
              <a:rPr lang="en-US" sz="2800" dirty="0"/>
              <a:t> </a:t>
            </a:r>
            <a:r>
              <a:rPr lang="en-US" sz="2800" dirty="0" err="1"/>
              <a:t>Baye’s</a:t>
            </a:r>
            <a:r>
              <a:rPr lang="en-US" sz="2800" dirty="0"/>
              <a:t> Classification: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67652-A58E-4377-85C8-136334F9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4" y="1071563"/>
            <a:ext cx="10719328" cy="44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14F9-8619-43DA-A8F4-D4D98E7F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C1AF-90F7-41BB-B692-026FEBFF4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implemented a automated model Pycaret which boosts our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F8A1C-EC93-4BB4-A9A8-D634678B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2476733"/>
            <a:ext cx="10375641" cy="30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08A057-C621-4266-8A85-27FF9E312B25}"/>
              </a:ext>
            </a:extLst>
          </p:cNvPr>
          <p:cNvSpPr txBox="1">
            <a:spLocks/>
          </p:cNvSpPr>
          <p:nvPr/>
        </p:nvSpPr>
        <p:spPr>
          <a:xfrm>
            <a:off x="452763" y="431176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Model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ADEFB-28FF-4911-87DF-CA637DC85F10}"/>
              </a:ext>
            </a:extLst>
          </p:cNvPr>
          <p:cNvSpPr txBox="1"/>
          <p:nvPr/>
        </p:nvSpPr>
        <p:spPr>
          <a:xfrm>
            <a:off x="580445" y="1443841"/>
            <a:ext cx="4738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used sequential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built three hidden layers which results in high accuracy to build an efficient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saved the hd5 model and with the model of accuracy of 99%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C1202-60A6-42F2-84C5-DE81C02E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66" y="920012"/>
            <a:ext cx="6736703" cy="44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2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08A057-C621-4266-8A85-27FF9E312B25}"/>
              </a:ext>
            </a:extLst>
          </p:cNvPr>
          <p:cNvSpPr txBox="1">
            <a:spLocks/>
          </p:cNvSpPr>
          <p:nvPr/>
        </p:nvSpPr>
        <p:spPr>
          <a:xfrm>
            <a:off x="452763" y="393854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Model Evaluation: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34364-85CB-4867-9F66-64632A8329C4}"/>
              </a:ext>
            </a:extLst>
          </p:cNvPr>
          <p:cNvSpPr txBox="1"/>
          <p:nvPr/>
        </p:nvSpPr>
        <p:spPr>
          <a:xfrm>
            <a:off x="7006424" y="631764"/>
            <a:ext cx="247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BDC74-2415-46A4-A2E6-6062CBA1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6" y="1152526"/>
            <a:ext cx="9740854" cy="4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36E-8A13-4A8E-92E0-89E3B32D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2E51D-2A9C-4A3A-B4F9-E8D1EE8B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8" y="2079870"/>
            <a:ext cx="7622154" cy="30333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F621-EA34-4C16-AA21-2896F6EB5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is 99%.</a:t>
            </a:r>
          </a:p>
        </p:txBody>
      </p:sp>
    </p:spTree>
    <p:extLst>
      <p:ext uri="{BB962C8B-B14F-4D97-AF65-F5344CB8AC3E}">
        <p14:creationId xmlns:p14="http://schemas.microsoft.com/office/powerpoint/2010/main" val="385233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64C7-EDD2-4AEC-83D0-956C9B22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E0EE5-B8D3-4F66-A3B8-C80F19D5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160633"/>
            <a:ext cx="9013372" cy="24537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2AA7-60F2-4C32-A786-5BF6FD53D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test our h5 model by passing </a:t>
            </a:r>
            <a:r>
              <a:rPr lang="en-US"/>
              <a:t>the test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08A057-C621-4266-8A85-27FF9E312B25}"/>
              </a:ext>
            </a:extLst>
          </p:cNvPr>
          <p:cNvSpPr txBox="1">
            <a:spLocks/>
          </p:cNvSpPr>
          <p:nvPr/>
        </p:nvSpPr>
        <p:spPr>
          <a:xfrm>
            <a:off x="452763" y="412515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Test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16C94E-2659-41F3-B545-D2EFF05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252662"/>
            <a:ext cx="106775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6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813786" y="417251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Challenges: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2C4C7-3D17-B443-8E55-2D7F88740816}"/>
              </a:ext>
            </a:extLst>
          </p:cNvPr>
          <p:cNvSpPr txBox="1"/>
          <p:nvPr/>
        </p:nvSpPr>
        <p:spPr>
          <a:xfrm>
            <a:off x="1143000" y="1828800"/>
            <a:ext cx="938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build this model, we faced major challenge to pre process the data, find out the correlated features, keep only necessary features and fit the model.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99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813786" y="417251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A3BAB-9AB8-4DA4-A0DF-DB1DF8CEE0A2}"/>
              </a:ext>
            </a:extLst>
          </p:cNvPr>
          <p:cNvSpPr txBox="1">
            <a:spLocks/>
          </p:cNvSpPr>
          <p:nvPr/>
        </p:nvSpPr>
        <p:spPr>
          <a:xfrm>
            <a:off x="929196" y="1580225"/>
            <a:ext cx="9123285" cy="356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 subset of the samples provided in the dataset of each sample for training, we can achieve an accuracy.</a:t>
            </a:r>
          </a:p>
          <a:p>
            <a:pPr marL="186262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test data, we can predict the probability of an accident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4626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628729" y="482565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Objective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A3BAB-9AB8-4DA4-A0DF-DB1DF8CEE0A2}"/>
              </a:ext>
            </a:extLst>
          </p:cNvPr>
          <p:cNvSpPr txBox="1">
            <a:spLocks/>
          </p:cNvSpPr>
          <p:nvPr/>
        </p:nvSpPr>
        <p:spPr>
          <a:xfrm>
            <a:off x="815107" y="1493085"/>
            <a:ext cx="10561785" cy="363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  <a:p>
            <a:r>
              <a:rPr lang="en-US" dirty="0"/>
              <a:t>Main objective of this model is to predict the probability of road accidents  based on the existing accident record (US accident) dataset.</a:t>
            </a:r>
          </a:p>
          <a:p>
            <a:endParaRPr lang="en-US" dirty="0"/>
          </a:p>
          <a:p>
            <a:r>
              <a:rPr lang="en-US" dirty="0"/>
              <a:t>There is no high accuracy model that predicts the accident based on the given inputs. This motivated us to build the high accuracy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285076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D138-B270-47CA-819F-0BFD5A15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0557"/>
            <a:ext cx="10972800" cy="1143200"/>
          </a:xfrm>
        </p:spPr>
        <p:txBody>
          <a:bodyPr/>
          <a:lstStyle/>
          <a:p>
            <a:pPr algn="l"/>
            <a:r>
              <a:rPr lang="en-US" sz="3600" kern="1200" dirty="0">
                <a:solidFill>
                  <a:srgbClr val="002060"/>
                </a:solidFill>
              </a:rPr>
              <a:t>Technologies and </a:t>
            </a:r>
            <a:r>
              <a:rPr lang="en-US" sz="3600" kern="1200" dirty="0" err="1">
                <a:solidFill>
                  <a:srgbClr val="002060"/>
                </a:solidFill>
              </a:rPr>
              <a:t>Softwares</a:t>
            </a:r>
            <a:r>
              <a:rPr lang="en-US" sz="3600" kern="12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26FF-3755-498E-A983-E79F6F1B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259" y="1167457"/>
            <a:ext cx="3865793" cy="4419204"/>
          </a:xfrm>
        </p:spPr>
        <p:txBody>
          <a:bodyPr/>
          <a:lstStyle/>
          <a:p>
            <a:pPr lvl="0" fontAlgn="base"/>
            <a:r>
              <a:rPr lang="en-US" sz="2800" dirty="0" err="1"/>
              <a:t>Pycharm</a:t>
            </a:r>
            <a:endParaRPr lang="en-US" sz="2800" dirty="0"/>
          </a:p>
          <a:p>
            <a:pPr lvl="0" fontAlgn="base"/>
            <a:r>
              <a:rPr lang="en-US" sz="2800" dirty="0"/>
              <a:t>Python 3.7</a:t>
            </a:r>
          </a:p>
          <a:p>
            <a:pPr lvl="0" fontAlgn="base"/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lvl="0" fontAlgn="base"/>
            <a:r>
              <a:rPr lang="en-US" sz="2800" dirty="0"/>
              <a:t>matplotlib</a:t>
            </a:r>
          </a:p>
          <a:p>
            <a:pPr lvl="0" fontAlgn="base"/>
            <a:r>
              <a:rPr lang="en-US" sz="2800" dirty="0"/>
              <a:t>Pandas</a:t>
            </a:r>
          </a:p>
          <a:p>
            <a:pPr lvl="0" fontAlgn="base"/>
            <a:r>
              <a:rPr lang="en-US" sz="2800" dirty="0"/>
              <a:t>Keras</a:t>
            </a:r>
          </a:p>
          <a:p>
            <a:pPr marL="186262" indent="0" fontAlgn="base">
              <a:buNone/>
            </a:pPr>
            <a:r>
              <a:rPr lang="en-US" sz="2800" dirty="0"/>
              <a:t> </a:t>
            </a:r>
          </a:p>
          <a:p>
            <a:endParaRPr lang="en-US" sz="2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71206E-A774-4B14-AF4C-EA92FB342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95" y="3142112"/>
            <a:ext cx="1234525" cy="110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E9C0E2-E760-43A8-B84F-F5C4CA58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28" y="1323757"/>
            <a:ext cx="2182359" cy="778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9C02FB-4238-442A-8F18-048457F46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402" y="4451881"/>
            <a:ext cx="3354169" cy="1003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44F0D9-3C24-4305-B89B-5C5987ED3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01" y="3142112"/>
            <a:ext cx="1458671" cy="1110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6748F4-2DF8-4BF0-8564-F2856E6D8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028" y="2257338"/>
            <a:ext cx="3303264" cy="70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E512B3-7FC7-4D6E-B682-FCCD804D26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387" y="980793"/>
            <a:ext cx="1214280" cy="1228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 descr="A picture containing orange, game, mirror&#10;&#10;Description automatically generated">
            <a:extLst>
              <a:ext uri="{FF2B5EF4-FFF2-40B4-BE49-F238E27FC236}">
                <a16:creationId xmlns:a16="http://schemas.microsoft.com/office/drawing/2014/main" id="{150551E2-4F0A-44E3-8742-65F5AC5DC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51" y="3164454"/>
            <a:ext cx="671748" cy="1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86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813786" y="417251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Project Links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A3BAB-9AB8-4DA4-A0DF-DB1DF8CEE0A2}"/>
              </a:ext>
            </a:extLst>
          </p:cNvPr>
          <p:cNvSpPr txBox="1">
            <a:spLocks/>
          </p:cNvSpPr>
          <p:nvPr/>
        </p:nvSpPr>
        <p:spPr>
          <a:xfrm>
            <a:off x="929196" y="1580225"/>
            <a:ext cx="9123285" cy="356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>
              <a:buNone/>
            </a:pPr>
            <a:r>
              <a:rPr lang="en-US" sz="2200" b="1" kern="0" dirty="0" err="1"/>
              <a:t>Github</a:t>
            </a:r>
            <a:r>
              <a:rPr lang="en-US" sz="2200" b="1" kern="0" dirty="0"/>
              <a:t> Link</a:t>
            </a:r>
            <a:r>
              <a:rPr lang="en-US" kern="0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https://github.com/MRChaitanya/PythonDeepLearning/tree/master/project</a:t>
            </a:r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sz="1800" b="1" kern="0" dirty="0"/>
              <a:t>Increment -1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https://github.com/MRChaitanya/Python-DeepLearning/wiki/Project-Increment--1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Increment -2 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https://github.com/MRChaitanya/Python-DeepLearning/wiki/Project-Increment--2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253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ED6C-CCA7-4780-9144-75E454C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0EA8A-152D-490D-90F0-5601595F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2915815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https://www.kaggle.com/us-accidents</a:t>
            </a:r>
            <a:endParaRPr lang="en-US" dirty="0"/>
          </a:p>
          <a:p>
            <a:r>
              <a:rPr lang="en-US" u="sng" dirty="0">
                <a:hlinkClick r:id="rId3"/>
              </a:rPr>
              <a:t>https://pycaret.org/</a:t>
            </a:r>
            <a:endParaRPr lang="en-US" dirty="0"/>
          </a:p>
          <a:p>
            <a:r>
              <a:rPr lang="en-US" u="sng" dirty="0">
                <a:hlinkClick r:id="rId4"/>
              </a:rPr>
              <a:t>https://stackoverflow.com/</a:t>
            </a:r>
            <a:endParaRPr lang="en-US" dirty="0"/>
          </a:p>
          <a:p>
            <a:r>
              <a:rPr lang="en-US" u="sng" dirty="0">
                <a:hlinkClick r:id="rId5"/>
              </a:rPr>
              <a:t>https://www.tensorflow.org/api_docs/python/tf/keras/Model</a:t>
            </a:r>
            <a:endParaRPr lang="en-US" dirty="0"/>
          </a:p>
          <a:p>
            <a:pPr marL="18626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637928" y="490729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Data Description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F39CEC6-B1BB-4C9C-8182-A8204BC200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75257" y="3177323"/>
            <a:ext cx="11438367" cy="6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60148-987A-4319-8472-057B8E0654F3}"/>
              </a:ext>
            </a:extLst>
          </p:cNvPr>
          <p:cNvSpPr txBox="1"/>
          <p:nvPr/>
        </p:nvSpPr>
        <p:spPr>
          <a:xfrm>
            <a:off x="637928" y="1402015"/>
            <a:ext cx="11554072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62">
              <a:spcBef>
                <a:spcPts val="400"/>
              </a:spcBef>
              <a:buClr>
                <a:schemeClr val="dk1"/>
              </a:buClr>
              <a:buSzPts val="1400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The purpose of building this model is to create a classifier capable of predicting the accidents. It comprises of:</a:t>
            </a:r>
          </a:p>
          <a:p>
            <a:pPr marL="529162" indent="-342900">
              <a:spcBef>
                <a:spcPts val="4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529162" indent="-342900">
              <a:spcBef>
                <a:spcPts val="4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 Weather and Temperatures during accident.</a:t>
            </a:r>
          </a:p>
          <a:p>
            <a:pPr marL="529162" indent="-342900">
              <a:spcBef>
                <a:spcPts val="4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 Road conditions.</a:t>
            </a:r>
          </a:p>
          <a:p>
            <a:pPr marL="529162" indent="-342900">
              <a:spcBef>
                <a:spcPts val="4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 Severity of accident.</a:t>
            </a:r>
          </a:p>
          <a:p>
            <a:pPr marL="529162" indent="-342900">
              <a:spcBef>
                <a:spcPts val="4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 Location of accident.</a:t>
            </a:r>
          </a:p>
          <a:p>
            <a:pPr marL="186262">
              <a:spcBef>
                <a:spcPts val="400"/>
              </a:spcBef>
              <a:buClr>
                <a:schemeClr val="dk1"/>
              </a:buClr>
              <a:buSzPts val="1400"/>
            </a:pPr>
            <a:endParaRPr lang="en-US" sz="24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186262">
              <a:spcBef>
                <a:spcPts val="400"/>
              </a:spcBef>
              <a:buClr>
                <a:schemeClr val="dk1"/>
              </a:buClr>
              <a:buSzPts val="1400"/>
            </a:pPr>
            <a:endParaRPr lang="en-US" sz="24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endParaRPr lang="en-US" dirty="0"/>
          </a:p>
          <a:p>
            <a:pPr marL="609585" indent="-423323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lvl="0" fontAlgn="base"/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D4EA-D40B-4C44-9CFA-233A5E09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81956-BA4D-4D15-A9AA-0B462A09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" y="2227641"/>
            <a:ext cx="11582400" cy="289076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E2AE-8FDB-4EA4-9A70-D1AB4CF5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1558212"/>
            <a:ext cx="11206065" cy="4567989"/>
          </a:xfrm>
        </p:spPr>
        <p:txBody>
          <a:bodyPr/>
          <a:lstStyle/>
          <a:p>
            <a:pPr marL="186262" indent="0">
              <a:buNone/>
            </a:pPr>
            <a:r>
              <a:rPr lang="en-US" dirty="0"/>
              <a:t>Features in dataset:</a:t>
            </a:r>
          </a:p>
        </p:txBody>
      </p:sp>
    </p:spTree>
    <p:extLst>
      <p:ext uri="{BB962C8B-B14F-4D97-AF65-F5344CB8AC3E}">
        <p14:creationId xmlns:p14="http://schemas.microsoft.com/office/powerpoint/2010/main" val="5176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CB7843-C98E-4E4B-8494-E70DA5DD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34" y="1996751"/>
            <a:ext cx="11467162" cy="29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8B766-EB45-4ABF-8D3B-1D2567A3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244"/>
            <a:ext cx="12036490" cy="3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B5369-83EB-43A8-9964-3BC005018507}"/>
              </a:ext>
            </a:extLst>
          </p:cNvPr>
          <p:cNvSpPr txBox="1">
            <a:spLocks/>
          </p:cNvSpPr>
          <p:nvPr/>
        </p:nvSpPr>
        <p:spPr>
          <a:xfrm>
            <a:off x="715814" y="515222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Approach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A3BAB-9AB8-4DA4-A0DF-DB1DF8CEE0A2}"/>
              </a:ext>
            </a:extLst>
          </p:cNvPr>
          <p:cNvSpPr txBox="1">
            <a:spLocks/>
          </p:cNvSpPr>
          <p:nvPr/>
        </p:nvSpPr>
        <p:spPr>
          <a:xfrm>
            <a:off x="929195" y="1571346"/>
            <a:ext cx="9919317" cy="281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adding a column named accident probability based on severity of accident.</a:t>
            </a:r>
          </a:p>
          <a:p>
            <a:pPr fontAlgn="base"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the severity is very low, probability is 0; else it is 1. </a:t>
            </a:r>
          </a:p>
          <a:p>
            <a:pPr fontAlgn="base"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pre-processed the dataset and removed the unnecessary features..</a:t>
            </a:r>
          </a:p>
          <a:p>
            <a:pPr fontAlgn="base"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calculated the accuracy of the model using Naïve-Bayes classification.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implemented Deep Learning techniques, and  to get accurate results out of it we have chosen this approach.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4728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709B8-20FE-4CFC-9B6D-DA6E1944555E}"/>
              </a:ext>
            </a:extLst>
          </p:cNvPr>
          <p:cNvSpPr txBox="1"/>
          <p:nvPr/>
        </p:nvSpPr>
        <p:spPr>
          <a:xfrm>
            <a:off x="1567707" y="2448820"/>
            <a:ext cx="31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EFF04-809D-444A-88FA-031CADB5D7BB}"/>
              </a:ext>
            </a:extLst>
          </p:cNvPr>
          <p:cNvSpPr txBox="1"/>
          <p:nvPr/>
        </p:nvSpPr>
        <p:spPr>
          <a:xfrm>
            <a:off x="717465" y="134999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C949-E7F3-47C0-9683-D519BF78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71"/>
            <a:ext cx="12192000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7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DD0D33-C035-4C79-A9B3-BC3352062B00}"/>
              </a:ext>
            </a:extLst>
          </p:cNvPr>
          <p:cNvSpPr txBox="1">
            <a:spLocks/>
          </p:cNvSpPr>
          <p:nvPr/>
        </p:nvSpPr>
        <p:spPr>
          <a:xfrm>
            <a:off x="388967" y="291255"/>
            <a:ext cx="9144000" cy="8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>
                <a:solidFill>
                  <a:srgbClr val="002060"/>
                </a:solidFill>
              </a:rPr>
              <a:t>Preprocessing Steps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A8CEA-07C8-4F72-9597-A754F6ED0BAD}"/>
              </a:ext>
            </a:extLst>
          </p:cNvPr>
          <p:cNvSpPr txBox="1"/>
          <p:nvPr/>
        </p:nvSpPr>
        <p:spPr>
          <a:xfrm>
            <a:off x="388967" y="1162179"/>
            <a:ext cx="109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correlation matrix, we had removed the less correlated features.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13872-56F3-4BC9-8113-2CCA371F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452636"/>
            <a:ext cx="10823511" cy="22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7588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487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Helvetica Neue</vt:lpstr>
      <vt:lpstr>Times New Roman</vt:lpstr>
      <vt:lpstr>Wingdings</vt:lpstr>
      <vt:lpstr>UMKC</vt:lpstr>
      <vt:lpstr>PowerPoint Presentation</vt:lpstr>
      <vt:lpstr>PowerPoint Presentation</vt:lpstr>
      <vt:lpstr>PowerPoint Presentation</vt:lpstr>
      <vt:lpstr>Data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Tree Regressor</vt:lpstr>
      <vt:lpstr>Naive’s Baye’s Classification:</vt:lpstr>
      <vt:lpstr>PyCaret</vt:lpstr>
      <vt:lpstr>PowerPoint Presentation</vt:lpstr>
      <vt:lpstr>PowerPoint Presentation</vt:lpstr>
      <vt:lpstr>Model Accuracy</vt:lpstr>
      <vt:lpstr>Test the Model </vt:lpstr>
      <vt:lpstr>PowerPoint Presentation</vt:lpstr>
      <vt:lpstr>PowerPoint Presentation</vt:lpstr>
      <vt:lpstr>PowerPoint Presentation</vt:lpstr>
      <vt:lpstr>Technologies and Softwares: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Bandari, Divya Reddy (UMKC-Student)</dc:creator>
  <cp:lastModifiedBy>Mallepudi, Chaitanya (UMKC-Student)</cp:lastModifiedBy>
  <cp:revision>64</cp:revision>
  <dcterms:created xsi:type="dcterms:W3CDTF">2020-05-06T04:34:59Z</dcterms:created>
  <dcterms:modified xsi:type="dcterms:W3CDTF">2020-05-08T17:44:03Z</dcterms:modified>
</cp:coreProperties>
</file>