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9.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3" r:id="rId6"/>
    <p:sldId id="265" r:id="rId7"/>
    <p:sldId id="267" r:id="rId8"/>
    <p:sldId id="268" r:id="rId9"/>
    <p:sldId id="269" r:id="rId10"/>
    <p:sldId id="270" r:id="rId11"/>
    <p:sldId id="271" r:id="rId12"/>
    <p:sldId id="272" r:id="rId13"/>
    <p:sldId id="281"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717"/>
    <a:srgbClr val="008C45"/>
    <a:srgbClr val="008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400" b="1" dirty="0">
                <a:solidFill>
                  <a:srgbClr val="FF0000"/>
                </a:solidFill>
                <a:latin typeface="Arial" panose="020B0604020202020204" pitchFamily="34" charset="0"/>
                <a:cs typeface="Arial" panose="020B0604020202020204" pitchFamily="34" charset="0"/>
              </a:rPr>
              <a:t>CBNV/ĐV Tham gia </a:t>
            </a:r>
            <a:r>
              <a:rPr lang="en-US" sz="1400" b="1" dirty="0" err="1">
                <a:solidFill>
                  <a:srgbClr val="FF0000"/>
                </a:solidFill>
                <a:latin typeface="Arial" panose="020B0604020202020204" pitchFamily="34" charset="0"/>
                <a:cs typeface="Arial" panose="020B0604020202020204" pitchFamily="34" charset="0"/>
              </a:rPr>
              <a:t>khảo</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sát</a:t>
            </a:r>
            <a:endParaRPr lang="en-US" sz="1400" b="1" dirty="0">
              <a:solidFill>
                <a:srgbClr val="FF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SL CBNV Tham gia khảo sát</c:v>
                </c:pt>
              </c:strCache>
            </c:strRef>
          </c:tx>
          <c:spPr>
            <a:solidFill>
              <a:schemeClr val="accent6"/>
            </a:solidFill>
            <a:ln w="19050">
              <a:solidFill>
                <a:schemeClr val="lt1"/>
              </a:solidFill>
            </a:ln>
            <a:effectLst/>
          </c:spPr>
          <c:invertIfNegative val="0"/>
          <c:dPt>
            <c:idx val="0"/>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1-BF93-445C-85B5-0B7DE2842EF6}"/>
              </c:ext>
            </c:extLst>
          </c:dPt>
          <c:dPt>
            <c:idx val="1"/>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3-BF93-445C-85B5-0B7DE2842EF6}"/>
              </c:ext>
            </c:extLst>
          </c:dPt>
          <c:dPt>
            <c:idx val="2"/>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5-BF93-445C-85B5-0B7DE2842EF6}"/>
              </c:ext>
            </c:extLst>
          </c:dPt>
          <c:dPt>
            <c:idx val="3"/>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7-BF93-445C-85B5-0B7DE2842EF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Trung tâm TTĐ&amp;PDTD</c:v>
                </c:pt>
                <c:pt idx="1">
                  <c:v> Phòng Thẩm định giá</c:v>
                </c:pt>
                <c:pt idx="2">
                  <c:v>Trung tâm Xử lý giao dịch tín dụng</c:v>
                </c:pt>
                <c:pt idx="3">
                  <c:v>Phòng Kiểm soát và Cải tiến chất lượng</c:v>
                </c:pt>
              </c:strCache>
            </c:strRef>
          </c:cat>
          <c:val>
            <c:numRef>
              <c:f>Sheet1!$B$2:$B$5</c:f>
              <c:numCache>
                <c:formatCode>General</c:formatCode>
                <c:ptCount val="4"/>
                <c:pt idx="0">
                  <c:v>31</c:v>
                </c:pt>
                <c:pt idx="1">
                  <c:v>54</c:v>
                </c:pt>
                <c:pt idx="2">
                  <c:v>38</c:v>
                </c:pt>
                <c:pt idx="3">
                  <c:v>4</c:v>
                </c:pt>
              </c:numCache>
            </c:numRef>
          </c:val>
          <c:extLst>
            <c:ext xmlns:c16="http://schemas.microsoft.com/office/drawing/2014/chart" uri="{C3380CC4-5D6E-409C-BE32-E72D297353CC}">
              <c16:uniqueId val="{00000000-0A10-4DA8-8431-EA5D4896D3C3}"/>
            </c:ext>
          </c:extLst>
        </c:ser>
        <c:ser>
          <c:idx val="1"/>
          <c:order val="1"/>
          <c:tx>
            <c:strRef>
              <c:f>Sheet1!$C$1</c:f>
              <c:strCache>
                <c:ptCount val="1"/>
                <c:pt idx="0">
                  <c:v>Tổng nhân sự</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Trung tâm TTĐ&amp;PDTD</c:v>
                </c:pt>
                <c:pt idx="1">
                  <c:v> Phòng Thẩm định giá</c:v>
                </c:pt>
                <c:pt idx="2">
                  <c:v>Trung tâm Xử lý giao dịch tín dụng</c:v>
                </c:pt>
                <c:pt idx="3">
                  <c:v>Phòng Kiểm soát và Cải tiến chất lượng</c:v>
                </c:pt>
              </c:strCache>
            </c:strRef>
          </c:cat>
          <c:val>
            <c:numRef>
              <c:f>Sheet1!$C$2:$C$5</c:f>
              <c:numCache>
                <c:formatCode>General</c:formatCode>
                <c:ptCount val="4"/>
                <c:pt idx="0">
                  <c:v>54</c:v>
                </c:pt>
                <c:pt idx="1">
                  <c:v>92</c:v>
                </c:pt>
                <c:pt idx="2">
                  <c:v>102</c:v>
                </c:pt>
                <c:pt idx="3">
                  <c:v>5</c:v>
                </c:pt>
              </c:numCache>
            </c:numRef>
          </c:val>
          <c:extLst>
            <c:ext xmlns:c16="http://schemas.microsoft.com/office/drawing/2014/chart" uri="{C3380CC4-5D6E-409C-BE32-E72D297353CC}">
              <c16:uniqueId val="{00000008-D417-4576-BD90-16F05A5C7D81}"/>
            </c:ext>
          </c:extLst>
        </c:ser>
        <c:dLbls>
          <c:showLegendKey val="0"/>
          <c:showVal val="0"/>
          <c:showCatName val="0"/>
          <c:showSerName val="0"/>
          <c:showPercent val="0"/>
          <c:showBubbleSize val="0"/>
        </c:dLbls>
        <c:gapWidth val="100"/>
        <c:axId val="1937154095"/>
        <c:axId val="1937159919"/>
      </c:barChart>
      <c:catAx>
        <c:axId val="19371540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7159919"/>
        <c:crosses val="autoZero"/>
        <c:auto val="1"/>
        <c:lblAlgn val="ctr"/>
        <c:lblOffset val="100"/>
        <c:noMultiLvlLbl val="0"/>
      </c:catAx>
      <c:valAx>
        <c:axId val="1937159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715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err="1">
                <a:solidFill>
                  <a:srgbClr val="FF0000"/>
                </a:solidFill>
                <a:latin typeface="Arial" panose="020B0604020202020204" pitchFamily="34" charset="0"/>
                <a:cs typeface="Arial" panose="020B0604020202020204" pitchFamily="34" charset="0"/>
              </a:rPr>
              <a:t>Các</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môn</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thể</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thao</a:t>
            </a:r>
            <a:r>
              <a:rPr lang="en-US" sz="1400" b="1" dirty="0">
                <a:solidFill>
                  <a:srgbClr val="FF0000"/>
                </a:solidFill>
                <a:latin typeface="Arial" panose="020B0604020202020204" pitchFamily="34" charset="0"/>
                <a:cs typeface="Arial" panose="020B0604020202020204" pitchFamily="34" charset="0"/>
              </a:rPr>
              <a:t> CBNV </a:t>
            </a:r>
            <a:r>
              <a:rPr lang="en-US" sz="1400" b="1" dirty="0" err="1">
                <a:solidFill>
                  <a:srgbClr val="FF0000"/>
                </a:solidFill>
                <a:latin typeface="Arial" panose="020B0604020202020204" pitchFamily="34" charset="0"/>
                <a:cs typeface="Arial" panose="020B0604020202020204" pitchFamily="34" charset="0"/>
              </a:rPr>
              <a:t>tập</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trong</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thời</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gian</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rảnh</a:t>
            </a:r>
            <a:endParaRPr lang="en-US" sz="1400" b="1" dirty="0">
              <a:solidFill>
                <a:srgbClr val="FF0000"/>
              </a:solidFill>
              <a:latin typeface="Arial" panose="020B0604020202020204" pitchFamily="34" charset="0"/>
              <a:cs typeface="Arial" panose="020B0604020202020204" pitchFamily="34" charset="0"/>
            </a:endParaRPr>
          </a:p>
        </c:rich>
      </c:tx>
      <c:layout>
        <c:manualLayout>
          <c:xMode val="edge"/>
          <c:yMode val="edge"/>
          <c:x val="0.14456326722775489"/>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493930320058789"/>
          <c:y val="9.883830098430646E-2"/>
          <c:w val="0.79310587810772493"/>
          <c:h val="0.80818007075937859"/>
        </c:manualLayout>
      </c:layout>
      <c:barChart>
        <c:barDir val="bar"/>
        <c:grouping val="clustered"/>
        <c:varyColors val="0"/>
        <c:ser>
          <c:idx val="0"/>
          <c:order val="0"/>
          <c:tx>
            <c:strRef>
              <c:f>Sheet1!$B$1</c:f>
              <c:strCache>
                <c:ptCount val="1"/>
                <c:pt idx="0">
                  <c:v>Các môn thể thao CBNV tập trong thời gian rảnh</c:v>
                </c:pt>
              </c:strCache>
            </c:strRef>
          </c:tx>
          <c:spPr>
            <a:solidFill>
              <a:schemeClr val="accent2"/>
            </a:solidFill>
            <a:ln w="19050">
              <a:solidFill>
                <a:schemeClr val="lt1"/>
              </a:solidFill>
            </a:ln>
            <a:effectLst/>
          </c:spPr>
          <c:invertIfNegative val="0"/>
          <c:dPt>
            <c:idx val="0"/>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1-7030-4075-B71B-BD3E210E862B}"/>
              </c:ext>
            </c:extLst>
          </c:dPt>
          <c:dPt>
            <c:idx val="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3-7030-4075-B71B-BD3E210E862B}"/>
              </c:ext>
            </c:extLst>
          </c:dPt>
          <c:dPt>
            <c:idx val="2"/>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5-7030-4075-B71B-BD3E210E862B}"/>
              </c:ext>
            </c:extLst>
          </c:dPt>
          <c:dPt>
            <c:idx val="3"/>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7-7030-4075-B71B-BD3E210E862B}"/>
              </c:ext>
            </c:extLst>
          </c:dPt>
          <c:dPt>
            <c:idx val="4"/>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9-7030-4075-B71B-BD3E210E862B}"/>
              </c:ext>
            </c:extLst>
          </c:dPt>
          <c:dPt>
            <c:idx val="5"/>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B-7030-4075-B71B-BD3E210E862B}"/>
              </c:ext>
            </c:extLst>
          </c:dPt>
          <c:dPt>
            <c:idx val="6"/>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D-7030-4075-B71B-BD3E210E862B}"/>
              </c:ext>
            </c:extLst>
          </c:dPt>
          <c:dPt>
            <c:idx val="7"/>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F-7030-4075-B71B-BD3E210E862B}"/>
              </c:ext>
            </c:extLst>
          </c:dPt>
          <c:dPt>
            <c:idx val="8"/>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1-7030-4075-B71B-BD3E210E862B}"/>
              </c:ext>
            </c:extLst>
          </c:dPt>
          <c:dPt>
            <c:idx val="9"/>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3-7030-4075-B71B-BD3E210E862B}"/>
              </c:ext>
            </c:extLst>
          </c:dPt>
          <c:dPt>
            <c:idx val="10"/>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5-7030-4075-B71B-BD3E210E862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Bóng đá </c:v>
                </c:pt>
                <c:pt idx="1">
                  <c:v>Bóng chuyền</c:v>
                </c:pt>
                <c:pt idx="2">
                  <c:v>Cầu lông</c:v>
                </c:pt>
                <c:pt idx="3">
                  <c:v>Chạy bộ</c:v>
                </c:pt>
                <c:pt idx="4">
                  <c:v>Yoga</c:v>
                </c:pt>
                <c:pt idx="5">
                  <c:v>Gym</c:v>
                </c:pt>
                <c:pt idx="6">
                  <c:v>Bơi lội</c:v>
                </c:pt>
                <c:pt idx="7">
                  <c:v>Earobic</c:v>
                </c:pt>
                <c:pt idx="8">
                  <c:v>Đạp xe</c:v>
                </c:pt>
                <c:pt idx="9">
                  <c:v>Đi bộ</c:v>
                </c:pt>
                <c:pt idx="10">
                  <c:v>Không tập</c:v>
                </c:pt>
                <c:pt idx="11">
                  <c:v>Tenis</c:v>
                </c:pt>
              </c:strCache>
            </c:strRef>
          </c:cat>
          <c:val>
            <c:numRef>
              <c:f>Sheet1!$B$2:$B$13</c:f>
              <c:numCache>
                <c:formatCode>General</c:formatCode>
                <c:ptCount val="12"/>
                <c:pt idx="0">
                  <c:v>26</c:v>
                </c:pt>
                <c:pt idx="1">
                  <c:v>1</c:v>
                </c:pt>
                <c:pt idx="2">
                  <c:v>4</c:v>
                </c:pt>
                <c:pt idx="3">
                  <c:v>40</c:v>
                </c:pt>
                <c:pt idx="4">
                  <c:v>10</c:v>
                </c:pt>
                <c:pt idx="5">
                  <c:v>5</c:v>
                </c:pt>
                <c:pt idx="6">
                  <c:v>9</c:v>
                </c:pt>
                <c:pt idx="7">
                  <c:v>2</c:v>
                </c:pt>
                <c:pt idx="8">
                  <c:v>4</c:v>
                </c:pt>
                <c:pt idx="9">
                  <c:v>15</c:v>
                </c:pt>
                <c:pt idx="10">
                  <c:v>7</c:v>
                </c:pt>
                <c:pt idx="11">
                  <c:v>2</c:v>
                </c:pt>
              </c:numCache>
            </c:numRef>
          </c:val>
          <c:extLst>
            <c:ext xmlns:c16="http://schemas.microsoft.com/office/drawing/2014/chart" uri="{C3380CC4-5D6E-409C-BE32-E72D297353CC}">
              <c16:uniqueId val="{00000000-1AAB-49CA-A709-C6B90FFE96E5}"/>
            </c:ext>
          </c:extLst>
        </c:ser>
        <c:dLbls>
          <c:showLegendKey val="0"/>
          <c:showVal val="0"/>
          <c:showCatName val="0"/>
          <c:showSerName val="0"/>
          <c:showPercent val="0"/>
          <c:showBubbleSize val="0"/>
        </c:dLbls>
        <c:gapWidth val="100"/>
        <c:axId val="2016053119"/>
        <c:axId val="2016056447"/>
      </c:barChart>
      <c:valAx>
        <c:axId val="2016056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6053119"/>
        <c:crosses val="autoZero"/>
        <c:crossBetween val="between"/>
      </c:valAx>
      <c:catAx>
        <c:axId val="201605311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6056447"/>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err="1">
                <a:solidFill>
                  <a:srgbClr val="FF0000"/>
                </a:solidFill>
                <a:latin typeface="Arial" panose="020B0604020202020204" pitchFamily="34" charset="0"/>
                <a:cs typeface="Arial" panose="020B0604020202020204" pitchFamily="34" charset="0"/>
              </a:rPr>
              <a:t>Số</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giờ</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tập</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thể</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thao</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Tuần</a:t>
            </a:r>
            <a:endParaRPr lang="en-US" sz="1400" b="1" dirty="0">
              <a:solidFill>
                <a:srgbClr val="FF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SL CBNV</c:v>
                </c:pt>
              </c:strCache>
            </c:strRef>
          </c:tx>
          <c:spPr>
            <a:solidFill>
              <a:schemeClr val="accent4"/>
            </a:solidFill>
            <a:ln w="19050">
              <a:solidFill>
                <a:schemeClr val="lt1"/>
              </a:solidFill>
            </a:ln>
            <a:effectLst/>
          </c:spPr>
          <c:invertIfNegative val="0"/>
          <c:dPt>
            <c:idx val="0"/>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1-BA24-4ED5-A2B8-ACD5A9E92739}"/>
              </c:ext>
            </c:extLst>
          </c:dPt>
          <c:dPt>
            <c:idx val="1"/>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3-BA24-4ED5-A2B8-ACD5A9E92739}"/>
              </c:ext>
            </c:extLst>
          </c:dPt>
          <c:dPt>
            <c:idx val="2"/>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5-BA24-4ED5-A2B8-ACD5A9E92739}"/>
              </c:ext>
            </c:extLst>
          </c:dPt>
          <c:dPt>
            <c:idx val="3"/>
            <c:invertIfNegative val="0"/>
            <c:bubble3D val="0"/>
            <c:spPr>
              <a:solidFill>
                <a:srgbClr val="008C45"/>
              </a:solidFill>
              <a:ln w="19050">
                <a:solidFill>
                  <a:schemeClr val="lt1"/>
                </a:solidFill>
              </a:ln>
              <a:effectLst/>
            </c:spPr>
            <c:extLst>
              <c:ext xmlns:c16="http://schemas.microsoft.com/office/drawing/2014/chart" uri="{C3380CC4-5D6E-409C-BE32-E72D297353CC}">
                <c16:uniqueId val="{00000007-BA24-4ED5-A2B8-ACD5A9E92739}"/>
              </c:ext>
            </c:extLst>
          </c:dPt>
          <c:dPt>
            <c:idx val="4"/>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9-BA24-4ED5-A2B8-ACD5A9E9273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Không tập</c:v>
                </c:pt>
                <c:pt idx="1">
                  <c:v>1H</c:v>
                </c:pt>
                <c:pt idx="2">
                  <c:v>2H</c:v>
                </c:pt>
                <c:pt idx="3">
                  <c:v>3H</c:v>
                </c:pt>
                <c:pt idx="4">
                  <c:v>4H</c:v>
                </c:pt>
                <c:pt idx="5">
                  <c:v>5H</c:v>
                </c:pt>
                <c:pt idx="6">
                  <c:v>6H</c:v>
                </c:pt>
                <c:pt idx="7">
                  <c:v>7H</c:v>
                </c:pt>
                <c:pt idx="8">
                  <c:v>8H</c:v>
                </c:pt>
              </c:strCache>
            </c:strRef>
          </c:cat>
          <c:val>
            <c:numRef>
              <c:f>Sheet1!$B$2:$B$10</c:f>
              <c:numCache>
                <c:formatCode>General</c:formatCode>
                <c:ptCount val="9"/>
                <c:pt idx="0">
                  <c:v>11</c:v>
                </c:pt>
                <c:pt idx="1">
                  <c:v>13</c:v>
                </c:pt>
                <c:pt idx="2">
                  <c:v>15</c:v>
                </c:pt>
                <c:pt idx="3">
                  <c:v>25</c:v>
                </c:pt>
                <c:pt idx="4">
                  <c:v>12</c:v>
                </c:pt>
                <c:pt idx="5">
                  <c:v>10</c:v>
                </c:pt>
                <c:pt idx="6">
                  <c:v>10</c:v>
                </c:pt>
                <c:pt idx="7">
                  <c:v>15</c:v>
                </c:pt>
                <c:pt idx="8">
                  <c:v>2</c:v>
                </c:pt>
              </c:numCache>
            </c:numRef>
          </c:val>
          <c:extLst>
            <c:ext xmlns:c16="http://schemas.microsoft.com/office/drawing/2014/chart" uri="{C3380CC4-5D6E-409C-BE32-E72D297353CC}">
              <c16:uniqueId val="{0000000A-BA24-4ED5-A2B8-ACD5A9E92739}"/>
            </c:ext>
          </c:extLst>
        </c:ser>
        <c:dLbls>
          <c:showLegendKey val="0"/>
          <c:showVal val="0"/>
          <c:showCatName val="0"/>
          <c:showSerName val="0"/>
          <c:showPercent val="0"/>
          <c:showBubbleSize val="0"/>
        </c:dLbls>
        <c:gapWidth val="100"/>
        <c:axId val="1665439071"/>
        <c:axId val="1665439487"/>
      </c:barChart>
      <c:catAx>
        <c:axId val="16654390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5439487"/>
        <c:crosses val="autoZero"/>
        <c:auto val="1"/>
        <c:lblAlgn val="ctr"/>
        <c:lblOffset val="100"/>
        <c:noMultiLvlLbl val="0"/>
      </c:catAx>
      <c:valAx>
        <c:axId val="166543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54390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rgbClr val="FF0000"/>
                </a:solidFill>
                <a:latin typeface="Arial" panose="020B0604020202020204" pitchFamily="34" charset="0"/>
                <a:cs typeface="Arial" panose="020B0604020202020204" pitchFamily="34" charset="0"/>
              </a:rPr>
              <a:t>CBNV </a:t>
            </a:r>
            <a:r>
              <a:rPr lang="en-US" sz="1400" b="1" dirty="0" err="1">
                <a:solidFill>
                  <a:srgbClr val="FF0000"/>
                </a:solidFill>
                <a:latin typeface="Arial" panose="020B0604020202020204" pitchFamily="34" charset="0"/>
                <a:cs typeface="Arial" panose="020B0604020202020204" pitchFamily="34" charset="0"/>
              </a:rPr>
              <a:t>tự</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đánh</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giá</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Sức</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khỏe</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bản</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thân</a:t>
            </a:r>
            <a:r>
              <a:rPr lang="en-US" sz="1400" b="1" dirty="0">
                <a:solidFill>
                  <a:srgbClr val="FF0000"/>
                </a:solidFill>
                <a:latin typeface="Arial" panose="020B0604020202020204" pitchFamily="34" charset="0"/>
                <a:cs typeface="Arial" panose="020B0604020202020204" pitchFamily="34" charset="0"/>
              </a:rPr>
              <a:t> </a:t>
            </a:r>
            <a:r>
              <a:rPr lang="en-US" sz="1400" b="1" dirty="0" err="1">
                <a:solidFill>
                  <a:srgbClr val="FF0000"/>
                </a:solidFill>
                <a:latin typeface="Arial" panose="020B0604020202020204" pitchFamily="34" charset="0"/>
                <a:cs typeface="Arial" panose="020B0604020202020204" pitchFamily="34" charset="0"/>
              </a:rPr>
              <a:t>trên</a:t>
            </a:r>
            <a:r>
              <a:rPr lang="en-US" sz="1400" b="1" dirty="0">
                <a:solidFill>
                  <a:srgbClr val="FF0000"/>
                </a:solidFill>
                <a:latin typeface="Arial" panose="020B0604020202020204" pitchFamily="34" charset="0"/>
                <a:cs typeface="Arial" panose="020B0604020202020204" pitchFamily="34" charset="0"/>
              </a:rPr>
              <a:t> thang </a:t>
            </a:r>
            <a:r>
              <a:rPr lang="en-US" sz="1400" b="1" dirty="0" err="1">
                <a:solidFill>
                  <a:srgbClr val="FF0000"/>
                </a:solidFill>
                <a:latin typeface="Arial" panose="020B0604020202020204" pitchFamily="34" charset="0"/>
                <a:cs typeface="Arial" panose="020B0604020202020204" pitchFamily="34" charset="0"/>
              </a:rPr>
              <a:t>điểm</a:t>
            </a:r>
            <a:r>
              <a:rPr lang="en-US" sz="1400" b="1" dirty="0">
                <a:solidFill>
                  <a:srgbClr val="FF0000"/>
                </a:solidFill>
                <a:latin typeface="Arial" panose="020B0604020202020204" pitchFamily="34" charset="0"/>
                <a:cs typeface="Arial" panose="020B0604020202020204" pitchFamily="34" charset="0"/>
              </a:rPr>
              <a:t> 10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CBNV tự đánh giá Sức khỏe bản thân trên thang điểm 10</c:v>
                </c:pt>
              </c:strCache>
            </c:strRef>
          </c:tx>
          <c:spPr>
            <a:solidFill>
              <a:srgbClr val="008C44"/>
            </a:solidFill>
            <a:ln w="19050">
              <a:solidFill>
                <a:schemeClr val="lt1"/>
              </a:solidFill>
            </a:ln>
            <a:effectLst/>
          </c:spPr>
          <c:invertIfNegative val="0"/>
          <c:dPt>
            <c:idx val="0"/>
            <c:invertIfNegative val="0"/>
            <c:bubble3D val="0"/>
            <c:spPr>
              <a:solidFill>
                <a:srgbClr val="008C44"/>
              </a:solidFill>
              <a:ln w="19050">
                <a:solidFill>
                  <a:schemeClr val="lt1"/>
                </a:solidFill>
              </a:ln>
              <a:effectLst/>
            </c:spPr>
            <c:extLst>
              <c:ext xmlns:c16="http://schemas.microsoft.com/office/drawing/2014/chart" uri="{C3380CC4-5D6E-409C-BE32-E72D297353CC}">
                <c16:uniqueId val="{00000001-DCD5-434D-842B-9184F9E23718}"/>
              </c:ext>
            </c:extLst>
          </c:dPt>
          <c:dPt>
            <c:idx val="1"/>
            <c:invertIfNegative val="0"/>
            <c:bubble3D val="0"/>
            <c:spPr>
              <a:solidFill>
                <a:srgbClr val="008C44"/>
              </a:solidFill>
              <a:ln w="19050">
                <a:solidFill>
                  <a:schemeClr val="lt1"/>
                </a:solidFill>
              </a:ln>
              <a:effectLst/>
            </c:spPr>
            <c:extLst>
              <c:ext xmlns:c16="http://schemas.microsoft.com/office/drawing/2014/chart" uri="{C3380CC4-5D6E-409C-BE32-E72D297353CC}">
                <c16:uniqueId val="{00000003-DCD5-434D-842B-9184F9E2371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1</c:v>
                </c:pt>
                <c:pt idx="1">
                  <c:v>3</c:v>
                </c:pt>
                <c:pt idx="2">
                  <c:v>0</c:v>
                </c:pt>
                <c:pt idx="3">
                  <c:v>2</c:v>
                </c:pt>
                <c:pt idx="4">
                  <c:v>17</c:v>
                </c:pt>
                <c:pt idx="5">
                  <c:v>17</c:v>
                </c:pt>
                <c:pt idx="6">
                  <c:v>44</c:v>
                </c:pt>
                <c:pt idx="7">
                  <c:v>32</c:v>
                </c:pt>
                <c:pt idx="8">
                  <c:v>8</c:v>
                </c:pt>
                <c:pt idx="9">
                  <c:v>2</c:v>
                </c:pt>
              </c:numCache>
            </c:numRef>
          </c:val>
          <c:extLst>
            <c:ext xmlns:c16="http://schemas.microsoft.com/office/drawing/2014/chart" uri="{C3380CC4-5D6E-409C-BE32-E72D297353CC}">
              <c16:uniqueId val="{00000006-DCD5-434D-842B-9184F9E23718}"/>
            </c:ext>
          </c:extLst>
        </c:ser>
        <c:dLbls>
          <c:showLegendKey val="0"/>
          <c:showVal val="0"/>
          <c:showCatName val="0"/>
          <c:showSerName val="0"/>
          <c:showPercent val="0"/>
          <c:showBubbleSize val="0"/>
        </c:dLbls>
        <c:gapWidth val="100"/>
        <c:axId val="1964845679"/>
        <c:axId val="1964839855"/>
      </c:barChart>
      <c:catAx>
        <c:axId val="196484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4839855"/>
        <c:crosses val="autoZero"/>
        <c:auto val="1"/>
        <c:lblAlgn val="ctr"/>
        <c:lblOffset val="100"/>
        <c:noMultiLvlLbl val="0"/>
      </c:catAx>
      <c:valAx>
        <c:axId val="1964839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648456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err="1">
                <a:solidFill>
                  <a:srgbClr val="FF0000"/>
                </a:solidFill>
              </a:rPr>
              <a:t>Bình</a:t>
            </a:r>
            <a:r>
              <a:rPr lang="en-US" sz="1400" b="1" dirty="0">
                <a:solidFill>
                  <a:srgbClr val="FF0000"/>
                </a:solidFill>
              </a:rPr>
              <a:t> </a:t>
            </a:r>
            <a:r>
              <a:rPr lang="en-US" sz="1400" b="1" dirty="0" err="1">
                <a:solidFill>
                  <a:srgbClr val="FF0000"/>
                </a:solidFill>
              </a:rPr>
              <a:t>chọn</a:t>
            </a:r>
            <a:r>
              <a:rPr lang="en-US" sz="1400" b="1" dirty="0">
                <a:solidFill>
                  <a:srgbClr val="FF0000"/>
                </a:solidFill>
              </a:rPr>
              <a:t> </a:t>
            </a:r>
            <a:r>
              <a:rPr lang="en-US" sz="1400" b="1" dirty="0" err="1">
                <a:solidFill>
                  <a:srgbClr val="FF0000"/>
                </a:solidFill>
              </a:rPr>
              <a:t>hình</a:t>
            </a:r>
            <a:r>
              <a:rPr lang="en-US" sz="1400" b="1" dirty="0">
                <a:solidFill>
                  <a:srgbClr val="FF0000"/>
                </a:solidFill>
              </a:rPr>
              <a:t> </a:t>
            </a:r>
            <a:r>
              <a:rPr lang="en-US" sz="1400" b="1" dirty="0" err="1">
                <a:solidFill>
                  <a:srgbClr val="FF0000"/>
                </a:solidFill>
              </a:rPr>
              <a:t>thức</a:t>
            </a:r>
            <a:r>
              <a:rPr lang="en-US" sz="1400" b="1" dirty="0">
                <a:solidFill>
                  <a:srgbClr val="FF0000"/>
                </a:solidFill>
              </a:rPr>
              <a:t> </a:t>
            </a:r>
            <a:r>
              <a:rPr lang="en-US" sz="1400" b="1" dirty="0" err="1">
                <a:solidFill>
                  <a:srgbClr val="FF0000"/>
                </a:solidFill>
              </a:rPr>
              <a:t>tổ</a:t>
            </a:r>
            <a:r>
              <a:rPr lang="en-US" sz="1400" b="1" dirty="0">
                <a:solidFill>
                  <a:srgbClr val="FF0000"/>
                </a:solidFill>
              </a:rPr>
              <a:t> </a:t>
            </a:r>
            <a:r>
              <a:rPr lang="en-US" sz="1400" b="1" dirty="0" err="1">
                <a:solidFill>
                  <a:srgbClr val="FF0000"/>
                </a:solidFill>
              </a:rPr>
              <a:t>chức</a:t>
            </a:r>
            <a:endParaRPr lang="en-US" sz="1400" b="1" dirty="0">
              <a:solidFill>
                <a:srgbClr val="FF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Bình chọn hình thức tổ chức</c:v>
                </c:pt>
              </c:strCache>
            </c:strRef>
          </c:tx>
          <c:spPr>
            <a:solidFill>
              <a:srgbClr val="008C45"/>
            </a:solidFill>
          </c:spPr>
          <c:dPt>
            <c:idx val="0"/>
            <c:bubble3D val="0"/>
            <c:spPr>
              <a:solidFill>
                <a:srgbClr val="008C45"/>
              </a:solidFill>
              <a:ln w="19050">
                <a:solidFill>
                  <a:schemeClr val="lt1"/>
                </a:solidFill>
              </a:ln>
              <a:effectLst/>
            </c:spPr>
            <c:extLst>
              <c:ext xmlns:c16="http://schemas.microsoft.com/office/drawing/2014/chart" uri="{C3380CC4-5D6E-409C-BE32-E72D297353CC}">
                <c16:uniqueId val="{00000001-A92A-4F90-90EF-0A2FD76B8B21}"/>
              </c:ext>
            </c:extLst>
          </c:dPt>
          <c:dPt>
            <c:idx val="1"/>
            <c:bubble3D val="0"/>
            <c:spPr>
              <a:solidFill>
                <a:srgbClr val="E39717"/>
              </a:solidFill>
              <a:ln w="19050">
                <a:solidFill>
                  <a:schemeClr val="lt1"/>
                </a:solidFill>
              </a:ln>
              <a:effectLst/>
            </c:spPr>
            <c:extLst>
              <c:ext xmlns:c16="http://schemas.microsoft.com/office/drawing/2014/chart" uri="{C3380CC4-5D6E-409C-BE32-E72D297353CC}">
                <c16:uniqueId val="{00000003-A92A-4F90-90EF-0A2FD76B8B2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Online</c:v>
                </c:pt>
                <c:pt idx="1">
                  <c:v>Offline</c:v>
                </c:pt>
              </c:strCache>
            </c:strRef>
          </c:cat>
          <c:val>
            <c:numRef>
              <c:f>Sheet1!$B$2:$B$3</c:f>
              <c:numCache>
                <c:formatCode>General</c:formatCode>
                <c:ptCount val="2"/>
                <c:pt idx="0">
                  <c:v>86</c:v>
                </c:pt>
                <c:pt idx="1">
                  <c:v>51</c:v>
                </c:pt>
              </c:numCache>
            </c:numRef>
          </c:val>
          <c:extLst>
            <c:ext xmlns:c16="http://schemas.microsoft.com/office/drawing/2014/chart" uri="{C3380CC4-5D6E-409C-BE32-E72D297353CC}">
              <c16:uniqueId val="{00000000-175A-454D-8EEC-2B35A62833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vi-VN" sz="1400" b="1" dirty="0">
                <a:solidFill>
                  <a:srgbClr val="FF0000"/>
                </a:solidFill>
              </a:rPr>
              <a:t>số Km dự kiến chạy được/14 ngày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số Km dự kiến chạy được/14 ngày</c:v>
                </c:pt>
              </c:strCache>
            </c:strRef>
          </c:tx>
          <c:spPr>
            <a:solidFill>
              <a:srgbClr val="008C45"/>
            </a:solidFill>
            <a:ln w="19050">
              <a:solidFill>
                <a:schemeClr val="lt1"/>
              </a:solidFill>
            </a:ln>
            <a:effectLst/>
          </c:spPr>
          <c:invertIfNegative val="0"/>
          <c:dPt>
            <c:idx val="0"/>
            <c:invertIfNegative val="0"/>
            <c:bubble3D val="0"/>
            <c:spPr>
              <a:solidFill>
                <a:srgbClr val="008C45"/>
              </a:solidFill>
              <a:ln w="19050">
                <a:solidFill>
                  <a:schemeClr val="lt1"/>
                </a:solidFill>
              </a:ln>
              <a:effectLst/>
            </c:spPr>
            <c:extLst>
              <c:ext xmlns:c16="http://schemas.microsoft.com/office/drawing/2014/chart" uri="{C3380CC4-5D6E-409C-BE32-E72D297353CC}">
                <c16:uniqueId val="{00000001-9D4D-4FC3-A9A0-C5857FEA8C32}"/>
              </c:ext>
            </c:extLst>
          </c:dPt>
          <c:dPt>
            <c:idx val="1"/>
            <c:invertIfNegative val="0"/>
            <c:bubble3D val="0"/>
            <c:spPr>
              <a:solidFill>
                <a:srgbClr val="008C45"/>
              </a:solidFill>
              <a:ln w="19050">
                <a:solidFill>
                  <a:schemeClr val="lt1"/>
                </a:solidFill>
              </a:ln>
              <a:effectLst/>
            </c:spPr>
            <c:extLst>
              <c:ext xmlns:c16="http://schemas.microsoft.com/office/drawing/2014/chart" uri="{C3380CC4-5D6E-409C-BE32-E72D297353CC}">
                <c16:uniqueId val="{00000003-9D4D-4FC3-A9A0-C5857FEA8C32}"/>
              </c:ext>
            </c:extLst>
          </c:dPt>
          <c:dPt>
            <c:idx val="2"/>
            <c:invertIfNegative val="0"/>
            <c:bubble3D val="0"/>
            <c:spPr>
              <a:solidFill>
                <a:srgbClr val="008C45"/>
              </a:solidFill>
              <a:ln w="19050">
                <a:solidFill>
                  <a:schemeClr val="lt1"/>
                </a:solidFill>
              </a:ln>
              <a:effectLst/>
            </c:spPr>
            <c:extLst>
              <c:ext xmlns:c16="http://schemas.microsoft.com/office/drawing/2014/chart" uri="{C3380CC4-5D6E-409C-BE32-E72D297353CC}">
                <c16:uniqueId val="{00000005-9D4D-4FC3-A9A0-C5857FEA8C3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không tham gia</c:v>
                </c:pt>
                <c:pt idx="1">
                  <c:v>từ 1 - 20km</c:v>
                </c:pt>
                <c:pt idx="2">
                  <c:v>từ 21 - 40km</c:v>
                </c:pt>
                <c:pt idx="3">
                  <c:v>từ 41 - 60km</c:v>
                </c:pt>
                <c:pt idx="4">
                  <c:v>từ 61 - 80km</c:v>
                </c:pt>
                <c:pt idx="5">
                  <c:v>trên 80km</c:v>
                </c:pt>
              </c:strCache>
            </c:strRef>
          </c:cat>
          <c:val>
            <c:numRef>
              <c:f>Sheet1!$B$2:$B$7</c:f>
              <c:numCache>
                <c:formatCode>General</c:formatCode>
                <c:ptCount val="6"/>
                <c:pt idx="0">
                  <c:v>14</c:v>
                </c:pt>
                <c:pt idx="1">
                  <c:v>55</c:v>
                </c:pt>
                <c:pt idx="2">
                  <c:v>27</c:v>
                </c:pt>
                <c:pt idx="3">
                  <c:v>13</c:v>
                </c:pt>
                <c:pt idx="4">
                  <c:v>11</c:v>
                </c:pt>
                <c:pt idx="5">
                  <c:v>5</c:v>
                </c:pt>
              </c:numCache>
            </c:numRef>
          </c:val>
          <c:extLst>
            <c:ext xmlns:c16="http://schemas.microsoft.com/office/drawing/2014/chart" uri="{C3380CC4-5D6E-409C-BE32-E72D297353CC}">
              <c16:uniqueId val="{00000000-437A-4BB3-B652-D726EFF5AA88}"/>
            </c:ext>
          </c:extLst>
        </c:ser>
        <c:dLbls>
          <c:showLegendKey val="0"/>
          <c:showVal val="0"/>
          <c:showCatName val="0"/>
          <c:showSerName val="0"/>
          <c:showPercent val="0"/>
          <c:showBubbleSize val="0"/>
        </c:dLbls>
        <c:gapWidth val="100"/>
        <c:axId val="1939846367"/>
        <c:axId val="1939835551"/>
      </c:barChart>
      <c:catAx>
        <c:axId val="193984636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835551"/>
        <c:crosses val="autoZero"/>
        <c:auto val="1"/>
        <c:lblAlgn val="ctr"/>
        <c:lblOffset val="100"/>
        <c:noMultiLvlLbl val="0"/>
      </c:catAx>
      <c:valAx>
        <c:axId val="1939835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98463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vi-VN" sz="1400" b="1" dirty="0">
                <a:solidFill>
                  <a:srgbClr val="FF0000"/>
                </a:solidFill>
              </a:rPr>
              <a:t>Số Km dự kiến chạy được/ 1 lần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Số Km dự kiến chạy được/ 1 lần</c:v>
                </c:pt>
              </c:strCache>
            </c:strRef>
          </c:tx>
          <c:spPr>
            <a:solidFill>
              <a:srgbClr val="E39717"/>
            </a:solidFill>
            <a:ln w="19050">
              <a:solidFill>
                <a:schemeClr val="lt1"/>
              </a:solidFill>
            </a:ln>
            <a:effectLst/>
          </c:spPr>
          <c:invertIfNegative val="0"/>
          <c:dPt>
            <c:idx val="0"/>
            <c:invertIfNegative val="0"/>
            <c:bubble3D val="0"/>
            <c:spPr>
              <a:solidFill>
                <a:srgbClr val="E39717"/>
              </a:solidFill>
              <a:ln w="19050">
                <a:solidFill>
                  <a:schemeClr val="lt1"/>
                </a:solidFill>
              </a:ln>
              <a:effectLst/>
            </c:spPr>
            <c:extLst>
              <c:ext xmlns:c16="http://schemas.microsoft.com/office/drawing/2014/chart" uri="{C3380CC4-5D6E-409C-BE32-E72D297353CC}">
                <c16:uniqueId val="{00000001-3A7B-4A61-BA3F-4AD1FE79AC7F}"/>
              </c:ext>
            </c:extLst>
          </c:dPt>
          <c:dPt>
            <c:idx val="1"/>
            <c:invertIfNegative val="0"/>
            <c:bubble3D val="0"/>
            <c:spPr>
              <a:solidFill>
                <a:srgbClr val="E39717"/>
              </a:solidFill>
              <a:ln w="19050">
                <a:solidFill>
                  <a:schemeClr val="lt1"/>
                </a:solidFill>
              </a:ln>
              <a:effectLst/>
            </c:spPr>
            <c:extLst>
              <c:ext xmlns:c16="http://schemas.microsoft.com/office/drawing/2014/chart" uri="{C3380CC4-5D6E-409C-BE32-E72D297353CC}">
                <c16:uniqueId val="{00000003-3A7B-4A61-BA3F-4AD1FE79AC7F}"/>
              </c:ext>
            </c:extLst>
          </c:dPt>
          <c:dPt>
            <c:idx val="2"/>
            <c:invertIfNegative val="0"/>
            <c:bubble3D val="0"/>
            <c:spPr>
              <a:solidFill>
                <a:srgbClr val="E39717"/>
              </a:solidFill>
              <a:ln w="19050">
                <a:solidFill>
                  <a:schemeClr val="lt1"/>
                </a:solidFill>
              </a:ln>
              <a:effectLst/>
            </c:spPr>
            <c:extLst>
              <c:ext xmlns:c16="http://schemas.microsoft.com/office/drawing/2014/chart" uri="{C3380CC4-5D6E-409C-BE32-E72D297353CC}">
                <c16:uniqueId val="{00000005-3A7B-4A61-BA3F-4AD1FE79AC7F}"/>
              </c:ext>
            </c:extLst>
          </c:dPt>
          <c:dPt>
            <c:idx val="3"/>
            <c:invertIfNegative val="0"/>
            <c:bubble3D val="0"/>
            <c:spPr>
              <a:solidFill>
                <a:srgbClr val="E39717"/>
              </a:solidFill>
              <a:ln w="19050">
                <a:solidFill>
                  <a:schemeClr val="lt1"/>
                </a:solidFill>
              </a:ln>
              <a:effectLst/>
            </c:spPr>
            <c:extLst>
              <c:ext xmlns:c16="http://schemas.microsoft.com/office/drawing/2014/chart" uri="{C3380CC4-5D6E-409C-BE32-E72D297353CC}">
                <c16:uniqueId val="{00000007-3A7B-4A61-BA3F-4AD1FE79AC7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Không chạy/ không biết</c:v>
                </c:pt>
                <c:pt idx="1">
                  <c:v>dưới 5km</c:v>
                </c:pt>
                <c:pt idx="2">
                  <c:v>từ 5km đến 10km</c:v>
                </c:pt>
                <c:pt idx="3">
                  <c:v>trên 10km</c:v>
                </c:pt>
              </c:strCache>
            </c:strRef>
          </c:cat>
          <c:val>
            <c:numRef>
              <c:f>Sheet1!$B$2:$B$5</c:f>
              <c:numCache>
                <c:formatCode>General</c:formatCode>
                <c:ptCount val="4"/>
                <c:pt idx="0">
                  <c:v>13</c:v>
                </c:pt>
                <c:pt idx="1">
                  <c:v>60</c:v>
                </c:pt>
                <c:pt idx="2">
                  <c:v>47</c:v>
                </c:pt>
                <c:pt idx="3">
                  <c:v>3</c:v>
                </c:pt>
              </c:numCache>
            </c:numRef>
          </c:val>
          <c:extLst>
            <c:ext xmlns:c16="http://schemas.microsoft.com/office/drawing/2014/chart" uri="{C3380CC4-5D6E-409C-BE32-E72D297353CC}">
              <c16:uniqueId val="{00000000-A461-4594-9B7C-54EA837BC108}"/>
            </c:ext>
          </c:extLst>
        </c:ser>
        <c:dLbls>
          <c:showLegendKey val="0"/>
          <c:showVal val="0"/>
          <c:showCatName val="0"/>
          <c:showSerName val="0"/>
          <c:showPercent val="0"/>
          <c:showBubbleSize val="0"/>
        </c:dLbls>
        <c:gapWidth val="100"/>
        <c:axId val="1948743471"/>
        <c:axId val="1948745551"/>
      </c:barChart>
      <c:catAx>
        <c:axId val="19487434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8745551"/>
        <c:crosses val="autoZero"/>
        <c:auto val="1"/>
        <c:lblAlgn val="ctr"/>
        <c:lblOffset val="100"/>
        <c:noMultiLvlLbl val="0"/>
      </c:catAx>
      <c:valAx>
        <c:axId val="1948745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87434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err="1">
                <a:solidFill>
                  <a:srgbClr val="FF0000"/>
                </a:solidFill>
                <a:latin typeface="Arial" panose="020B0604020202020204" pitchFamily="34" charset="0"/>
                <a:cs typeface="Arial" panose="020B0604020202020204" pitchFamily="34" charset="0"/>
              </a:rPr>
              <a:t>Mức</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độ</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sẵn</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sàng</a:t>
            </a:r>
            <a:r>
              <a:rPr lang="en-US" sz="1400" b="1" baseline="0" dirty="0">
                <a:solidFill>
                  <a:srgbClr val="FF0000"/>
                </a:solidFill>
                <a:latin typeface="Arial" panose="020B0604020202020204" pitchFamily="34" charset="0"/>
                <a:cs typeface="Arial" panose="020B0604020202020204" pitchFamily="34" charset="0"/>
              </a:rPr>
              <a:t> tham gia </a:t>
            </a:r>
            <a:r>
              <a:rPr lang="en-US" sz="1400" b="1" baseline="0" dirty="0" err="1">
                <a:solidFill>
                  <a:srgbClr val="FF0000"/>
                </a:solidFill>
                <a:latin typeface="Arial" panose="020B0604020202020204" pitchFamily="34" charset="0"/>
                <a:cs typeface="Arial" panose="020B0604020202020204" pitchFamily="34" charset="0"/>
              </a:rPr>
              <a:t>giải</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chạy</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toàn</a:t>
            </a:r>
            <a:r>
              <a:rPr lang="en-US" sz="1400" b="1" baseline="0" dirty="0">
                <a:solidFill>
                  <a:srgbClr val="FF0000"/>
                </a:solidFill>
                <a:latin typeface="Arial" panose="020B0604020202020204" pitchFamily="34" charset="0"/>
                <a:cs typeface="Arial" panose="020B0604020202020204" pitchFamily="34" charset="0"/>
              </a:rPr>
              <a:t> </a:t>
            </a:r>
            <a:r>
              <a:rPr lang="en-US" sz="1400" b="1" baseline="0" dirty="0" err="1">
                <a:solidFill>
                  <a:srgbClr val="FF0000"/>
                </a:solidFill>
                <a:latin typeface="Arial" panose="020B0604020202020204" pitchFamily="34" charset="0"/>
                <a:cs typeface="Arial" panose="020B0604020202020204" pitchFamily="34" charset="0"/>
              </a:rPr>
              <a:t>hàng</a:t>
            </a:r>
            <a:endParaRPr lang="en-US" sz="1400" b="1" dirty="0">
              <a:solidFill>
                <a:srgbClr val="FF0000"/>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B955-413C-AD60-FD788D1944D2}"/>
              </c:ext>
            </c:extLst>
          </c:dPt>
          <c:dPt>
            <c:idx val="1"/>
            <c:bubble3D val="0"/>
            <c:spPr>
              <a:solidFill>
                <a:srgbClr val="E39717"/>
              </a:solidFill>
              <a:ln w="19050">
                <a:solidFill>
                  <a:schemeClr val="lt1"/>
                </a:solidFill>
              </a:ln>
              <a:effectLst/>
            </c:spPr>
            <c:extLst>
              <c:ext xmlns:c16="http://schemas.microsoft.com/office/drawing/2014/chart" uri="{C3380CC4-5D6E-409C-BE32-E72D297353CC}">
                <c16:uniqueId val="{00000003-B955-413C-AD60-FD788D1944D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Có </c:v>
                </c:pt>
                <c:pt idx="1">
                  <c:v>Không</c:v>
                </c:pt>
              </c:strCache>
            </c:strRef>
          </c:cat>
          <c:val>
            <c:numRef>
              <c:f>Sheet1!$B$2:$B$3</c:f>
              <c:numCache>
                <c:formatCode>General</c:formatCode>
                <c:ptCount val="2"/>
                <c:pt idx="0">
                  <c:v>88</c:v>
                </c:pt>
                <c:pt idx="1">
                  <c:v>39</c:v>
                </c:pt>
              </c:numCache>
            </c:numRef>
          </c:val>
          <c:extLst>
            <c:ext xmlns:c16="http://schemas.microsoft.com/office/drawing/2014/chart" uri="{C3380CC4-5D6E-409C-BE32-E72D297353CC}">
              <c16:uniqueId val="{00000004-B955-413C-AD60-FD788D1944D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384308-BAFF-4E2E-B2B8-D571F2413E35}"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1D7F06BD-814D-48B2-B91B-C1B7CBB4162F}">
      <dgm:prSet phldrT="[Text]"/>
      <dgm:spPr/>
      <dgm:t>
        <a:bodyPr/>
        <a:lstStyle/>
        <a:p>
          <a:r>
            <a:rPr lang="en-US" b="1" dirty="0" err="1">
              <a:latin typeface="Arial" panose="020B0604020202020204" pitchFamily="34" charset="0"/>
              <a:cs typeface="Arial" panose="020B0604020202020204" pitchFamily="34" charset="0"/>
            </a:rPr>
            <a:t>Bước</a:t>
          </a:r>
          <a:r>
            <a:rPr lang="en-US" b="1" dirty="0">
              <a:latin typeface="Arial" panose="020B0604020202020204" pitchFamily="34" charset="0"/>
              <a:cs typeface="Arial" panose="020B0604020202020204" pitchFamily="34" charset="0"/>
            </a:rPr>
            <a:t> 1</a:t>
          </a:r>
        </a:p>
      </dgm:t>
    </dgm:pt>
    <dgm:pt modelId="{4E0514E7-90AE-4D2C-A16C-6D1F312428DD}" type="parTrans" cxnId="{D6E3D6C4-3F9F-4DBC-90A4-ACB3E7549072}">
      <dgm:prSet/>
      <dgm:spPr/>
      <dgm:t>
        <a:bodyPr/>
        <a:lstStyle/>
        <a:p>
          <a:endParaRPr lang="en-US"/>
        </a:p>
      </dgm:t>
    </dgm:pt>
    <dgm:pt modelId="{E00D1C9D-1CC5-4880-8BD5-AA03D9F98464}" type="sibTrans" cxnId="{D6E3D6C4-3F9F-4DBC-90A4-ACB3E7549072}">
      <dgm:prSet/>
      <dgm:spPr/>
      <dgm:t>
        <a:bodyPr/>
        <a:lstStyle/>
        <a:p>
          <a:endParaRPr lang="en-US"/>
        </a:p>
      </dgm:t>
    </dgm:pt>
    <dgm:pt modelId="{8C77E1C1-C078-4B7A-A0B7-050752C0961D}">
      <dgm:prSet phldrT="[Text]"/>
      <dgm:spPr/>
      <dgm:t>
        <a:bodyPr/>
        <a:lstStyle/>
        <a:p>
          <a:r>
            <a:rPr lang="vi-VN" dirty="0">
              <a:latin typeface="Arial" panose="020B0604020202020204" pitchFamily="34" charset="0"/>
              <a:cs typeface="Arial" panose="020B0604020202020204" pitchFamily="34" charset="0"/>
            </a:rPr>
            <a:t>Tạo tài khoản trên www.VRUN.vn</a:t>
          </a:r>
          <a:endParaRPr lang="en-US" dirty="0"/>
        </a:p>
      </dgm:t>
    </dgm:pt>
    <dgm:pt modelId="{95FDABBE-E539-4928-951B-EE0622A4A1BF}" type="parTrans" cxnId="{B2E3247F-0FCE-4263-9549-8DD1FCDF3FC4}">
      <dgm:prSet/>
      <dgm:spPr/>
      <dgm:t>
        <a:bodyPr/>
        <a:lstStyle/>
        <a:p>
          <a:endParaRPr lang="en-US"/>
        </a:p>
      </dgm:t>
    </dgm:pt>
    <dgm:pt modelId="{3F58AA7C-A4FB-4024-9C8C-7C6C053F2076}" type="sibTrans" cxnId="{B2E3247F-0FCE-4263-9549-8DD1FCDF3FC4}">
      <dgm:prSet/>
      <dgm:spPr/>
      <dgm:t>
        <a:bodyPr/>
        <a:lstStyle/>
        <a:p>
          <a:endParaRPr lang="en-US"/>
        </a:p>
      </dgm:t>
    </dgm:pt>
    <dgm:pt modelId="{B161208E-EB01-4F7D-9EA5-210F31E01CCB}">
      <dgm:prSet phldrT="[Text]"/>
      <dgm:spPr/>
      <dgm:t>
        <a:bodyPr/>
        <a:lstStyle/>
        <a:p>
          <a:r>
            <a:rPr lang="en-US" b="1" dirty="0" err="1">
              <a:latin typeface="Arial" panose="020B0604020202020204" pitchFamily="34" charset="0"/>
              <a:cs typeface="Arial" panose="020B0604020202020204" pitchFamily="34" charset="0"/>
            </a:rPr>
            <a:t>Bước</a:t>
          </a:r>
          <a:r>
            <a:rPr lang="en-US" b="1" dirty="0">
              <a:latin typeface="Arial" panose="020B0604020202020204" pitchFamily="34" charset="0"/>
              <a:cs typeface="Arial" panose="020B0604020202020204" pitchFamily="34" charset="0"/>
            </a:rPr>
            <a:t> 2</a:t>
          </a:r>
        </a:p>
      </dgm:t>
    </dgm:pt>
    <dgm:pt modelId="{B33AE133-6F74-4BF9-891A-0D217B5C2039}" type="parTrans" cxnId="{B544A661-45BB-4D5A-9064-B5E2685674D4}">
      <dgm:prSet/>
      <dgm:spPr/>
      <dgm:t>
        <a:bodyPr/>
        <a:lstStyle/>
        <a:p>
          <a:endParaRPr lang="en-US"/>
        </a:p>
      </dgm:t>
    </dgm:pt>
    <dgm:pt modelId="{55DB1057-D197-4A91-BF78-F58FB8302A86}" type="sibTrans" cxnId="{B544A661-45BB-4D5A-9064-B5E2685674D4}">
      <dgm:prSet/>
      <dgm:spPr/>
      <dgm:t>
        <a:bodyPr/>
        <a:lstStyle/>
        <a:p>
          <a:endParaRPr lang="en-US"/>
        </a:p>
      </dgm:t>
    </dgm:pt>
    <dgm:pt modelId="{84933A3A-1EB5-45D8-A3B6-29AA1AC6AF3D}">
      <dgm:prSet phldrT="[Text]"/>
      <dgm:spPr/>
      <dgm:t>
        <a:bodyPr/>
        <a:lstStyle/>
        <a:p>
          <a:r>
            <a:rPr lang="vi-VN" dirty="0">
              <a:latin typeface="Arial" panose="020B0604020202020204" pitchFamily="34" charset="0"/>
              <a:cs typeface="Arial" panose="020B0604020202020204" pitchFamily="34" charset="0"/>
            </a:rPr>
            <a:t>Đăng ký giải</a:t>
          </a:r>
          <a:r>
            <a:rPr lang="vi-VN"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OCB THE WARRIOR 2022: HÀNH TRÌNH CHINH ĐÔNG </a:t>
          </a:r>
          <a:r>
            <a:rPr lang="vi-VN" dirty="0">
              <a:latin typeface="Arial" panose="020B0604020202020204" pitchFamily="34" charset="0"/>
              <a:cs typeface="Arial" panose="020B0604020202020204" pitchFamily="34" charset="0"/>
            </a:rPr>
            <a:t>trên www.VRUN.vn</a:t>
          </a:r>
          <a:endParaRPr lang="en-US" dirty="0"/>
        </a:p>
      </dgm:t>
    </dgm:pt>
    <dgm:pt modelId="{0570CF4C-ED5C-4451-86DF-3B271A07AAD1}" type="parTrans" cxnId="{3CCFE749-C70C-4C25-891E-A9BFC9DE4201}">
      <dgm:prSet/>
      <dgm:spPr/>
      <dgm:t>
        <a:bodyPr/>
        <a:lstStyle/>
        <a:p>
          <a:endParaRPr lang="en-US"/>
        </a:p>
      </dgm:t>
    </dgm:pt>
    <dgm:pt modelId="{96636D10-51D3-48CB-A774-93D3C48D4AD0}" type="sibTrans" cxnId="{3CCFE749-C70C-4C25-891E-A9BFC9DE4201}">
      <dgm:prSet/>
      <dgm:spPr/>
      <dgm:t>
        <a:bodyPr/>
        <a:lstStyle/>
        <a:p>
          <a:endParaRPr lang="en-US"/>
        </a:p>
      </dgm:t>
    </dgm:pt>
    <dgm:pt modelId="{C7F1BB2C-2504-4D98-B4D7-4BED9B275795}">
      <dgm:prSet phldrT="[Text]"/>
      <dgm:spPr/>
      <dgm:t>
        <a:bodyPr/>
        <a:lstStyle/>
        <a:p>
          <a:r>
            <a:rPr lang="en-US" b="1" dirty="0" err="1">
              <a:latin typeface="Arial" panose="020B0604020202020204" pitchFamily="34" charset="0"/>
              <a:cs typeface="Arial" panose="020B0604020202020204" pitchFamily="34" charset="0"/>
            </a:rPr>
            <a:t>Bước</a:t>
          </a:r>
          <a:r>
            <a:rPr lang="en-US" b="1" dirty="0">
              <a:latin typeface="Arial" panose="020B0604020202020204" pitchFamily="34" charset="0"/>
              <a:cs typeface="Arial" panose="020B0604020202020204" pitchFamily="34" charset="0"/>
            </a:rPr>
            <a:t> 3</a:t>
          </a:r>
        </a:p>
      </dgm:t>
    </dgm:pt>
    <dgm:pt modelId="{E562D92F-0CA6-45C1-A2CA-DE47AE79652A}" type="parTrans" cxnId="{030EC926-1CBA-4334-AC93-F5B1251907FC}">
      <dgm:prSet/>
      <dgm:spPr/>
      <dgm:t>
        <a:bodyPr/>
        <a:lstStyle/>
        <a:p>
          <a:endParaRPr lang="en-US"/>
        </a:p>
      </dgm:t>
    </dgm:pt>
    <dgm:pt modelId="{5DCEF016-2166-4946-B17C-EE8B690BB2BA}" type="sibTrans" cxnId="{030EC926-1CBA-4334-AC93-F5B1251907FC}">
      <dgm:prSet/>
      <dgm:spPr/>
      <dgm:t>
        <a:bodyPr/>
        <a:lstStyle/>
        <a:p>
          <a:endParaRPr lang="en-US"/>
        </a:p>
      </dgm:t>
    </dgm:pt>
    <dgm:pt modelId="{492D2856-604C-4896-86D8-0A98B5DEDB2E}">
      <dgm:prSet phldrT="[Text]"/>
      <dgm:spPr/>
      <dgm:t>
        <a:bodyPr/>
        <a:lstStyle/>
        <a:p>
          <a:r>
            <a:rPr lang="vi-VN" dirty="0">
              <a:latin typeface="Arial" panose="020B0604020202020204" pitchFamily="34" charset="0"/>
              <a:cs typeface="Arial" panose="020B0604020202020204" pitchFamily="34" charset="0"/>
            </a:rPr>
            <a:t>Tải và Sử dụng app Strava</a:t>
          </a:r>
          <a:endParaRPr lang="en-US" dirty="0"/>
        </a:p>
      </dgm:t>
    </dgm:pt>
    <dgm:pt modelId="{D1C60FFC-41F4-4F22-BA2D-CE3F56C58FCA}" type="parTrans" cxnId="{8FC3973A-DA1C-4769-BB76-1CEB31F986BE}">
      <dgm:prSet/>
      <dgm:spPr/>
      <dgm:t>
        <a:bodyPr/>
        <a:lstStyle/>
        <a:p>
          <a:endParaRPr lang="en-US"/>
        </a:p>
      </dgm:t>
    </dgm:pt>
    <dgm:pt modelId="{BBBDC800-CF66-46A0-86EC-FCD65D181AF2}" type="sibTrans" cxnId="{8FC3973A-DA1C-4769-BB76-1CEB31F986BE}">
      <dgm:prSet/>
      <dgm:spPr/>
      <dgm:t>
        <a:bodyPr/>
        <a:lstStyle/>
        <a:p>
          <a:endParaRPr lang="en-US"/>
        </a:p>
      </dgm:t>
    </dgm:pt>
    <dgm:pt modelId="{6C2A201B-56D9-497A-9B6A-1B89F7441D2C}">
      <dgm:prSet phldrT="[Text]"/>
      <dgm:spPr/>
      <dgm:t>
        <a:bodyPr/>
        <a:lstStyle/>
        <a:p>
          <a:r>
            <a:rPr lang="en-US" b="1" dirty="0" err="1">
              <a:latin typeface="Arial" panose="020B0604020202020204" pitchFamily="34" charset="0"/>
              <a:cs typeface="Arial" panose="020B0604020202020204" pitchFamily="34" charset="0"/>
            </a:rPr>
            <a:t>Bước</a:t>
          </a:r>
          <a:r>
            <a:rPr lang="en-US" b="1" dirty="0">
              <a:latin typeface="Arial" panose="020B0604020202020204" pitchFamily="34" charset="0"/>
              <a:cs typeface="Arial" panose="020B0604020202020204" pitchFamily="34" charset="0"/>
            </a:rPr>
            <a:t> 4</a:t>
          </a:r>
          <a:endParaRPr lang="en-US" dirty="0"/>
        </a:p>
      </dgm:t>
    </dgm:pt>
    <dgm:pt modelId="{99165C57-CFB3-40B4-9456-95E85D5E96CB}" type="parTrans" cxnId="{40D2CE88-28DF-48F4-8624-3C8DF612F68A}">
      <dgm:prSet/>
      <dgm:spPr/>
      <dgm:t>
        <a:bodyPr/>
        <a:lstStyle/>
        <a:p>
          <a:endParaRPr lang="en-US"/>
        </a:p>
      </dgm:t>
    </dgm:pt>
    <dgm:pt modelId="{28480163-B508-4F67-886A-08DB81C044FC}" type="sibTrans" cxnId="{40D2CE88-28DF-48F4-8624-3C8DF612F68A}">
      <dgm:prSet/>
      <dgm:spPr/>
      <dgm:t>
        <a:bodyPr/>
        <a:lstStyle/>
        <a:p>
          <a:endParaRPr lang="en-US"/>
        </a:p>
      </dgm:t>
    </dgm:pt>
    <dgm:pt modelId="{CC774E07-A3CF-4D67-800F-CBD1D2D2B849}">
      <dgm:prSet/>
      <dgm:spPr/>
      <dgm:t>
        <a:bodyPr/>
        <a:lstStyle/>
        <a:p>
          <a:r>
            <a:rPr lang="vi-VN">
              <a:latin typeface="Arial" panose="020B0604020202020204" pitchFamily="34" charset="0"/>
              <a:cs typeface="Arial" panose="020B0604020202020204" pitchFamily="34" charset="0"/>
            </a:rPr>
            <a:t>(Mã tham gia: Lấy từ BTC)</a:t>
          </a:r>
          <a:endParaRPr lang="vi-VN" dirty="0">
            <a:latin typeface="Arial" panose="020B0604020202020204" pitchFamily="34" charset="0"/>
            <a:cs typeface="Arial" panose="020B0604020202020204" pitchFamily="34" charset="0"/>
          </a:endParaRPr>
        </a:p>
      </dgm:t>
    </dgm:pt>
    <dgm:pt modelId="{DB84B054-0C3A-4052-96A3-7CED3D32DDDF}" type="parTrans" cxnId="{75B71D17-999C-4A7D-AF39-028097EAC49C}">
      <dgm:prSet/>
      <dgm:spPr/>
      <dgm:t>
        <a:bodyPr/>
        <a:lstStyle/>
        <a:p>
          <a:endParaRPr lang="en-US"/>
        </a:p>
      </dgm:t>
    </dgm:pt>
    <dgm:pt modelId="{8254BE24-975C-4AE1-A357-17F5D03D5395}" type="sibTrans" cxnId="{75B71D17-999C-4A7D-AF39-028097EAC49C}">
      <dgm:prSet/>
      <dgm:spPr/>
      <dgm:t>
        <a:bodyPr/>
        <a:lstStyle/>
        <a:p>
          <a:endParaRPr lang="en-US"/>
        </a:p>
      </dgm:t>
    </dgm:pt>
    <dgm:pt modelId="{62801D45-8D6F-4B29-AB86-FB3B427B5037}">
      <dgm:prSet/>
      <dgm:spPr/>
      <dgm:t>
        <a:bodyPr/>
        <a:lstStyle/>
        <a:p>
          <a:r>
            <a:rPr lang="vi-VN" dirty="0">
              <a:latin typeface="Arial" panose="020B0604020202020204" pitchFamily="34" charset="0"/>
              <a:cs typeface="Arial" panose="020B0604020202020204" pitchFamily="34" charset="0"/>
            </a:rPr>
            <a:t>Kết nối tài khoản Strav</a:t>
          </a:r>
          <a:r>
            <a:rPr lang="en-US" dirty="0">
              <a:latin typeface="Arial" panose="020B0604020202020204" pitchFamily="34" charset="0"/>
              <a:cs typeface="Arial" panose="020B0604020202020204" pitchFamily="34" charset="0"/>
            </a:rPr>
            <a:t>a</a:t>
          </a:r>
          <a:r>
            <a:rPr lang="vi-VN" dirty="0">
              <a:latin typeface="Arial" panose="020B0604020202020204" pitchFamily="34" charset="0"/>
              <a:cs typeface="Arial" panose="020B0604020202020204" pitchFamily="34" charset="0"/>
            </a:rPr>
            <a:t> với tài khoản Vrun</a:t>
          </a:r>
        </a:p>
      </dgm:t>
    </dgm:pt>
    <dgm:pt modelId="{E3CB4C74-2418-4862-8314-2617ABB142B9}" type="parTrans" cxnId="{12E091AA-DF50-470A-A753-CBBB25F64FBB}">
      <dgm:prSet/>
      <dgm:spPr/>
      <dgm:t>
        <a:bodyPr/>
        <a:lstStyle/>
        <a:p>
          <a:endParaRPr lang="en-US"/>
        </a:p>
      </dgm:t>
    </dgm:pt>
    <dgm:pt modelId="{114EEC44-F83C-4207-9739-02B9B9C114A5}" type="sibTrans" cxnId="{12E091AA-DF50-470A-A753-CBBB25F64FBB}">
      <dgm:prSet/>
      <dgm:spPr/>
      <dgm:t>
        <a:bodyPr/>
        <a:lstStyle/>
        <a:p>
          <a:endParaRPr lang="en-US"/>
        </a:p>
      </dgm:t>
    </dgm:pt>
    <dgm:pt modelId="{030A9846-59A5-4744-BE57-21616363E4F5}">
      <dgm:prSet phldrT="[Text]"/>
      <dgm:spPr/>
      <dgm:t>
        <a:bodyPr/>
        <a:lstStyle/>
        <a:p>
          <a:r>
            <a:rPr lang="vi-VN" dirty="0">
              <a:latin typeface="Arial" panose="020B0604020202020204" pitchFamily="34" charset="0"/>
              <a:cs typeface="Arial" panose="020B0604020202020204" pitchFamily="34" charset="0"/>
            </a:rPr>
            <a:t>Lưu kết quả mỗi lần đi bộ, chạy bộ trên app Strava</a:t>
          </a:r>
          <a:endParaRPr lang="en-US" dirty="0"/>
        </a:p>
      </dgm:t>
    </dgm:pt>
    <dgm:pt modelId="{1F38F2A7-1044-4D44-A740-180AD0DFC2DA}" type="parTrans" cxnId="{FC577632-9467-4791-9E44-A289CBB676EF}">
      <dgm:prSet/>
      <dgm:spPr/>
      <dgm:t>
        <a:bodyPr/>
        <a:lstStyle/>
        <a:p>
          <a:endParaRPr lang="en-US"/>
        </a:p>
      </dgm:t>
    </dgm:pt>
    <dgm:pt modelId="{E90EC3F5-A0F5-4956-999A-7B2C0424CAF0}" type="sibTrans" cxnId="{FC577632-9467-4791-9E44-A289CBB676EF}">
      <dgm:prSet/>
      <dgm:spPr/>
      <dgm:t>
        <a:bodyPr/>
        <a:lstStyle/>
        <a:p>
          <a:endParaRPr lang="en-US"/>
        </a:p>
      </dgm:t>
    </dgm:pt>
    <dgm:pt modelId="{EDC08714-BDC0-4497-9566-D6B249B85873}" type="pres">
      <dgm:prSet presAssocID="{EE384308-BAFF-4E2E-B2B8-D571F2413E35}" presName="linearFlow" presStyleCnt="0">
        <dgm:presLayoutVars>
          <dgm:dir/>
          <dgm:animLvl val="lvl"/>
          <dgm:resizeHandles val="exact"/>
        </dgm:presLayoutVars>
      </dgm:prSet>
      <dgm:spPr/>
    </dgm:pt>
    <dgm:pt modelId="{BE8CDFED-48BF-4A0E-B325-DF260EFF02B1}" type="pres">
      <dgm:prSet presAssocID="{1D7F06BD-814D-48B2-B91B-C1B7CBB4162F}" presName="composite" presStyleCnt="0"/>
      <dgm:spPr/>
    </dgm:pt>
    <dgm:pt modelId="{549477E9-3BF5-4A80-AEB7-2357B3799AA1}" type="pres">
      <dgm:prSet presAssocID="{1D7F06BD-814D-48B2-B91B-C1B7CBB4162F}" presName="parentText" presStyleLbl="alignNode1" presStyleIdx="0" presStyleCnt="4">
        <dgm:presLayoutVars>
          <dgm:chMax val="1"/>
          <dgm:bulletEnabled val="1"/>
        </dgm:presLayoutVars>
      </dgm:prSet>
      <dgm:spPr/>
    </dgm:pt>
    <dgm:pt modelId="{9FBE7436-6451-4119-BEC0-47F39DA09014}" type="pres">
      <dgm:prSet presAssocID="{1D7F06BD-814D-48B2-B91B-C1B7CBB4162F}" presName="descendantText" presStyleLbl="alignAcc1" presStyleIdx="0" presStyleCnt="4" custLinFactNeighborY="-2124">
        <dgm:presLayoutVars>
          <dgm:bulletEnabled val="1"/>
        </dgm:presLayoutVars>
      </dgm:prSet>
      <dgm:spPr/>
    </dgm:pt>
    <dgm:pt modelId="{EBDA5DDB-944D-43BD-AE59-2AAF210C2B86}" type="pres">
      <dgm:prSet presAssocID="{E00D1C9D-1CC5-4880-8BD5-AA03D9F98464}" presName="sp" presStyleCnt="0"/>
      <dgm:spPr/>
    </dgm:pt>
    <dgm:pt modelId="{69011CB2-B9BB-4F32-A5C8-8526798D18B5}" type="pres">
      <dgm:prSet presAssocID="{B161208E-EB01-4F7D-9EA5-210F31E01CCB}" presName="composite" presStyleCnt="0"/>
      <dgm:spPr/>
    </dgm:pt>
    <dgm:pt modelId="{C3866C61-D579-4428-9839-25FAC97F4E89}" type="pres">
      <dgm:prSet presAssocID="{B161208E-EB01-4F7D-9EA5-210F31E01CCB}" presName="parentText" presStyleLbl="alignNode1" presStyleIdx="1" presStyleCnt="4">
        <dgm:presLayoutVars>
          <dgm:chMax val="1"/>
          <dgm:bulletEnabled val="1"/>
        </dgm:presLayoutVars>
      </dgm:prSet>
      <dgm:spPr/>
    </dgm:pt>
    <dgm:pt modelId="{282A1FCA-D423-4E3C-B9C5-1533A4C56884}" type="pres">
      <dgm:prSet presAssocID="{B161208E-EB01-4F7D-9EA5-210F31E01CCB}" presName="descendantText" presStyleLbl="alignAcc1" presStyleIdx="1" presStyleCnt="4">
        <dgm:presLayoutVars>
          <dgm:bulletEnabled val="1"/>
        </dgm:presLayoutVars>
      </dgm:prSet>
      <dgm:spPr/>
    </dgm:pt>
    <dgm:pt modelId="{B13F51B3-0694-4C41-956A-29225F3128D4}" type="pres">
      <dgm:prSet presAssocID="{55DB1057-D197-4A91-BF78-F58FB8302A86}" presName="sp" presStyleCnt="0"/>
      <dgm:spPr/>
    </dgm:pt>
    <dgm:pt modelId="{B52B7E9B-236C-4568-9DFC-674B848CFC74}" type="pres">
      <dgm:prSet presAssocID="{C7F1BB2C-2504-4D98-B4D7-4BED9B275795}" presName="composite" presStyleCnt="0"/>
      <dgm:spPr/>
    </dgm:pt>
    <dgm:pt modelId="{74D07ADA-5DF0-4C69-8D79-A65EDE1A2302}" type="pres">
      <dgm:prSet presAssocID="{C7F1BB2C-2504-4D98-B4D7-4BED9B275795}" presName="parentText" presStyleLbl="alignNode1" presStyleIdx="2" presStyleCnt="4">
        <dgm:presLayoutVars>
          <dgm:chMax val="1"/>
          <dgm:bulletEnabled val="1"/>
        </dgm:presLayoutVars>
      </dgm:prSet>
      <dgm:spPr/>
    </dgm:pt>
    <dgm:pt modelId="{2C1369C0-E2FF-412F-B2E3-D8FE95BE61C9}" type="pres">
      <dgm:prSet presAssocID="{C7F1BB2C-2504-4D98-B4D7-4BED9B275795}" presName="descendantText" presStyleLbl="alignAcc1" presStyleIdx="2" presStyleCnt="4">
        <dgm:presLayoutVars>
          <dgm:bulletEnabled val="1"/>
        </dgm:presLayoutVars>
      </dgm:prSet>
      <dgm:spPr/>
    </dgm:pt>
    <dgm:pt modelId="{39DD4F55-7303-4812-BB89-D006ABAF4055}" type="pres">
      <dgm:prSet presAssocID="{5DCEF016-2166-4946-B17C-EE8B690BB2BA}" presName="sp" presStyleCnt="0"/>
      <dgm:spPr/>
    </dgm:pt>
    <dgm:pt modelId="{F9FB511C-5326-43D6-8E14-06288ABE529D}" type="pres">
      <dgm:prSet presAssocID="{6C2A201B-56D9-497A-9B6A-1B89F7441D2C}" presName="composite" presStyleCnt="0"/>
      <dgm:spPr/>
    </dgm:pt>
    <dgm:pt modelId="{F7843FB5-19D0-4594-A11C-7FD4EBB8EFE7}" type="pres">
      <dgm:prSet presAssocID="{6C2A201B-56D9-497A-9B6A-1B89F7441D2C}" presName="parentText" presStyleLbl="alignNode1" presStyleIdx="3" presStyleCnt="4">
        <dgm:presLayoutVars>
          <dgm:chMax val="1"/>
          <dgm:bulletEnabled val="1"/>
        </dgm:presLayoutVars>
      </dgm:prSet>
      <dgm:spPr/>
    </dgm:pt>
    <dgm:pt modelId="{6B4EA05B-60B9-43D0-AB31-2F817DB87C79}" type="pres">
      <dgm:prSet presAssocID="{6C2A201B-56D9-497A-9B6A-1B89F7441D2C}" presName="descendantText" presStyleLbl="alignAcc1" presStyleIdx="3" presStyleCnt="4">
        <dgm:presLayoutVars>
          <dgm:bulletEnabled val="1"/>
        </dgm:presLayoutVars>
      </dgm:prSet>
      <dgm:spPr/>
    </dgm:pt>
  </dgm:ptLst>
  <dgm:cxnLst>
    <dgm:cxn modelId="{D1F5B306-7E90-4D91-99C6-FEF7B390EF0B}" type="presOf" srcId="{84933A3A-1EB5-45D8-A3B6-29AA1AC6AF3D}" destId="{282A1FCA-D423-4E3C-B9C5-1533A4C56884}" srcOrd="0" destOrd="0" presId="urn:microsoft.com/office/officeart/2005/8/layout/chevron2"/>
    <dgm:cxn modelId="{45605711-2AA9-4632-ADC7-91A2B4AAB286}" type="presOf" srcId="{EE384308-BAFF-4E2E-B2B8-D571F2413E35}" destId="{EDC08714-BDC0-4497-9566-D6B249B85873}" srcOrd="0" destOrd="0" presId="urn:microsoft.com/office/officeart/2005/8/layout/chevron2"/>
    <dgm:cxn modelId="{75B71D17-999C-4A7D-AF39-028097EAC49C}" srcId="{B161208E-EB01-4F7D-9EA5-210F31E01CCB}" destId="{CC774E07-A3CF-4D67-800F-CBD1D2D2B849}" srcOrd="1" destOrd="0" parTransId="{DB84B054-0C3A-4052-96A3-7CED3D32DDDF}" sibTransId="{8254BE24-975C-4AE1-A357-17F5D03D5395}"/>
    <dgm:cxn modelId="{030EC926-1CBA-4334-AC93-F5B1251907FC}" srcId="{EE384308-BAFF-4E2E-B2B8-D571F2413E35}" destId="{C7F1BB2C-2504-4D98-B4D7-4BED9B275795}" srcOrd="2" destOrd="0" parTransId="{E562D92F-0CA6-45C1-A2CA-DE47AE79652A}" sibTransId="{5DCEF016-2166-4946-B17C-EE8B690BB2BA}"/>
    <dgm:cxn modelId="{36A58829-A89F-4B0D-8995-7E8560E46C11}" type="presOf" srcId="{8C77E1C1-C078-4B7A-A0B7-050752C0961D}" destId="{9FBE7436-6451-4119-BEC0-47F39DA09014}" srcOrd="0" destOrd="0" presId="urn:microsoft.com/office/officeart/2005/8/layout/chevron2"/>
    <dgm:cxn modelId="{FC577632-9467-4791-9E44-A289CBB676EF}" srcId="{6C2A201B-56D9-497A-9B6A-1B89F7441D2C}" destId="{030A9846-59A5-4744-BE57-21616363E4F5}" srcOrd="0" destOrd="0" parTransId="{1F38F2A7-1044-4D44-A740-180AD0DFC2DA}" sibTransId="{E90EC3F5-A0F5-4956-999A-7B2C0424CAF0}"/>
    <dgm:cxn modelId="{8FC3973A-DA1C-4769-BB76-1CEB31F986BE}" srcId="{C7F1BB2C-2504-4D98-B4D7-4BED9B275795}" destId="{492D2856-604C-4896-86D8-0A98B5DEDB2E}" srcOrd="0" destOrd="0" parTransId="{D1C60FFC-41F4-4F22-BA2D-CE3F56C58FCA}" sibTransId="{BBBDC800-CF66-46A0-86EC-FCD65D181AF2}"/>
    <dgm:cxn modelId="{3087AF3D-4D93-4B94-B94E-C1C33E52474C}" type="presOf" srcId="{B161208E-EB01-4F7D-9EA5-210F31E01CCB}" destId="{C3866C61-D579-4428-9839-25FAC97F4E89}" srcOrd="0" destOrd="0" presId="urn:microsoft.com/office/officeart/2005/8/layout/chevron2"/>
    <dgm:cxn modelId="{A6E6A640-0A64-45AC-BF28-6A9BB8FFA816}" type="presOf" srcId="{492D2856-604C-4896-86D8-0A98B5DEDB2E}" destId="{2C1369C0-E2FF-412F-B2E3-D8FE95BE61C9}" srcOrd="0" destOrd="0" presId="urn:microsoft.com/office/officeart/2005/8/layout/chevron2"/>
    <dgm:cxn modelId="{5564925E-0854-4FF3-8692-024C5CCFADB1}" type="presOf" srcId="{C7F1BB2C-2504-4D98-B4D7-4BED9B275795}" destId="{74D07ADA-5DF0-4C69-8D79-A65EDE1A2302}" srcOrd="0" destOrd="0" presId="urn:microsoft.com/office/officeart/2005/8/layout/chevron2"/>
    <dgm:cxn modelId="{B544A661-45BB-4D5A-9064-B5E2685674D4}" srcId="{EE384308-BAFF-4E2E-B2B8-D571F2413E35}" destId="{B161208E-EB01-4F7D-9EA5-210F31E01CCB}" srcOrd="1" destOrd="0" parTransId="{B33AE133-6F74-4BF9-891A-0D217B5C2039}" sibTransId="{55DB1057-D197-4A91-BF78-F58FB8302A86}"/>
    <dgm:cxn modelId="{F0D6DD62-2FE1-4953-BBEA-1D41B63BF5DC}" type="presOf" srcId="{62801D45-8D6F-4B29-AB86-FB3B427B5037}" destId="{2C1369C0-E2FF-412F-B2E3-D8FE95BE61C9}" srcOrd="0" destOrd="1" presId="urn:microsoft.com/office/officeart/2005/8/layout/chevron2"/>
    <dgm:cxn modelId="{02E9B966-3CC9-4EF2-B176-0BD15AAF230F}" type="presOf" srcId="{030A9846-59A5-4744-BE57-21616363E4F5}" destId="{6B4EA05B-60B9-43D0-AB31-2F817DB87C79}" srcOrd="0" destOrd="0" presId="urn:microsoft.com/office/officeart/2005/8/layout/chevron2"/>
    <dgm:cxn modelId="{3CCFE749-C70C-4C25-891E-A9BFC9DE4201}" srcId="{B161208E-EB01-4F7D-9EA5-210F31E01CCB}" destId="{84933A3A-1EB5-45D8-A3B6-29AA1AC6AF3D}" srcOrd="0" destOrd="0" parTransId="{0570CF4C-ED5C-4451-86DF-3B271A07AAD1}" sibTransId="{96636D10-51D3-48CB-A774-93D3C48D4AD0}"/>
    <dgm:cxn modelId="{4B93066B-5D2D-4B74-8586-CE973EA82935}" type="presOf" srcId="{1D7F06BD-814D-48B2-B91B-C1B7CBB4162F}" destId="{549477E9-3BF5-4A80-AEB7-2357B3799AA1}" srcOrd="0" destOrd="0" presId="urn:microsoft.com/office/officeart/2005/8/layout/chevron2"/>
    <dgm:cxn modelId="{B2E3247F-0FCE-4263-9549-8DD1FCDF3FC4}" srcId="{1D7F06BD-814D-48B2-B91B-C1B7CBB4162F}" destId="{8C77E1C1-C078-4B7A-A0B7-050752C0961D}" srcOrd="0" destOrd="0" parTransId="{95FDABBE-E539-4928-951B-EE0622A4A1BF}" sibTransId="{3F58AA7C-A4FB-4024-9C8C-7C6C053F2076}"/>
    <dgm:cxn modelId="{40D2CE88-28DF-48F4-8624-3C8DF612F68A}" srcId="{EE384308-BAFF-4E2E-B2B8-D571F2413E35}" destId="{6C2A201B-56D9-497A-9B6A-1B89F7441D2C}" srcOrd="3" destOrd="0" parTransId="{99165C57-CFB3-40B4-9456-95E85D5E96CB}" sibTransId="{28480163-B508-4F67-886A-08DB81C044FC}"/>
    <dgm:cxn modelId="{12E091AA-DF50-470A-A753-CBBB25F64FBB}" srcId="{C7F1BB2C-2504-4D98-B4D7-4BED9B275795}" destId="{62801D45-8D6F-4B29-AB86-FB3B427B5037}" srcOrd="1" destOrd="0" parTransId="{E3CB4C74-2418-4862-8314-2617ABB142B9}" sibTransId="{114EEC44-F83C-4207-9739-02B9B9C114A5}"/>
    <dgm:cxn modelId="{421B5EBE-D7BF-4766-B2A9-A1E9E850F1CA}" type="presOf" srcId="{CC774E07-A3CF-4D67-800F-CBD1D2D2B849}" destId="{282A1FCA-D423-4E3C-B9C5-1533A4C56884}" srcOrd="0" destOrd="1" presId="urn:microsoft.com/office/officeart/2005/8/layout/chevron2"/>
    <dgm:cxn modelId="{D6E3D6C4-3F9F-4DBC-90A4-ACB3E7549072}" srcId="{EE384308-BAFF-4E2E-B2B8-D571F2413E35}" destId="{1D7F06BD-814D-48B2-B91B-C1B7CBB4162F}" srcOrd="0" destOrd="0" parTransId="{4E0514E7-90AE-4D2C-A16C-6D1F312428DD}" sibTransId="{E00D1C9D-1CC5-4880-8BD5-AA03D9F98464}"/>
    <dgm:cxn modelId="{148FCAFF-5632-4A47-B55C-89086129FBB3}" type="presOf" srcId="{6C2A201B-56D9-497A-9B6A-1B89F7441D2C}" destId="{F7843FB5-19D0-4594-A11C-7FD4EBB8EFE7}" srcOrd="0" destOrd="0" presId="urn:microsoft.com/office/officeart/2005/8/layout/chevron2"/>
    <dgm:cxn modelId="{F30B22D6-093C-4A5D-8E01-7C4D9B269055}" type="presParOf" srcId="{EDC08714-BDC0-4497-9566-D6B249B85873}" destId="{BE8CDFED-48BF-4A0E-B325-DF260EFF02B1}" srcOrd="0" destOrd="0" presId="urn:microsoft.com/office/officeart/2005/8/layout/chevron2"/>
    <dgm:cxn modelId="{DA92D0E6-3705-415E-A38B-5F295B11F8D9}" type="presParOf" srcId="{BE8CDFED-48BF-4A0E-B325-DF260EFF02B1}" destId="{549477E9-3BF5-4A80-AEB7-2357B3799AA1}" srcOrd="0" destOrd="0" presId="urn:microsoft.com/office/officeart/2005/8/layout/chevron2"/>
    <dgm:cxn modelId="{B4766D1C-95D9-4D5A-91BA-DDE14FC9EBE8}" type="presParOf" srcId="{BE8CDFED-48BF-4A0E-B325-DF260EFF02B1}" destId="{9FBE7436-6451-4119-BEC0-47F39DA09014}" srcOrd="1" destOrd="0" presId="urn:microsoft.com/office/officeart/2005/8/layout/chevron2"/>
    <dgm:cxn modelId="{AD083BE4-4413-4EF1-91C9-2025398CF88B}" type="presParOf" srcId="{EDC08714-BDC0-4497-9566-D6B249B85873}" destId="{EBDA5DDB-944D-43BD-AE59-2AAF210C2B86}" srcOrd="1" destOrd="0" presId="urn:microsoft.com/office/officeart/2005/8/layout/chevron2"/>
    <dgm:cxn modelId="{61122D36-5858-4149-85FA-34E1B8ECFF52}" type="presParOf" srcId="{EDC08714-BDC0-4497-9566-D6B249B85873}" destId="{69011CB2-B9BB-4F32-A5C8-8526798D18B5}" srcOrd="2" destOrd="0" presId="urn:microsoft.com/office/officeart/2005/8/layout/chevron2"/>
    <dgm:cxn modelId="{3C22A081-8C29-4DEC-9E46-D979E4354F04}" type="presParOf" srcId="{69011CB2-B9BB-4F32-A5C8-8526798D18B5}" destId="{C3866C61-D579-4428-9839-25FAC97F4E89}" srcOrd="0" destOrd="0" presId="urn:microsoft.com/office/officeart/2005/8/layout/chevron2"/>
    <dgm:cxn modelId="{05F658FE-F994-4224-98A1-39895FC0F2B4}" type="presParOf" srcId="{69011CB2-B9BB-4F32-A5C8-8526798D18B5}" destId="{282A1FCA-D423-4E3C-B9C5-1533A4C56884}" srcOrd="1" destOrd="0" presId="urn:microsoft.com/office/officeart/2005/8/layout/chevron2"/>
    <dgm:cxn modelId="{524D8AC9-9A3B-45EA-89B1-B74134AC4B47}" type="presParOf" srcId="{EDC08714-BDC0-4497-9566-D6B249B85873}" destId="{B13F51B3-0694-4C41-956A-29225F3128D4}" srcOrd="3" destOrd="0" presId="urn:microsoft.com/office/officeart/2005/8/layout/chevron2"/>
    <dgm:cxn modelId="{9D236A23-9664-4052-B0D2-E1050D9CA009}" type="presParOf" srcId="{EDC08714-BDC0-4497-9566-D6B249B85873}" destId="{B52B7E9B-236C-4568-9DFC-674B848CFC74}" srcOrd="4" destOrd="0" presId="urn:microsoft.com/office/officeart/2005/8/layout/chevron2"/>
    <dgm:cxn modelId="{5395777F-3E36-41F4-94A9-285C2B8CB478}" type="presParOf" srcId="{B52B7E9B-236C-4568-9DFC-674B848CFC74}" destId="{74D07ADA-5DF0-4C69-8D79-A65EDE1A2302}" srcOrd="0" destOrd="0" presId="urn:microsoft.com/office/officeart/2005/8/layout/chevron2"/>
    <dgm:cxn modelId="{B0599ED8-23BB-41A3-9A96-9F59EEDEC141}" type="presParOf" srcId="{B52B7E9B-236C-4568-9DFC-674B848CFC74}" destId="{2C1369C0-E2FF-412F-B2E3-D8FE95BE61C9}" srcOrd="1" destOrd="0" presId="urn:microsoft.com/office/officeart/2005/8/layout/chevron2"/>
    <dgm:cxn modelId="{F8F2B415-1A2E-48AA-8482-DBCEB7219E97}" type="presParOf" srcId="{EDC08714-BDC0-4497-9566-D6B249B85873}" destId="{39DD4F55-7303-4812-BB89-D006ABAF4055}" srcOrd="5" destOrd="0" presId="urn:microsoft.com/office/officeart/2005/8/layout/chevron2"/>
    <dgm:cxn modelId="{C37553F4-119E-452A-931D-3A69AEFF808E}" type="presParOf" srcId="{EDC08714-BDC0-4497-9566-D6B249B85873}" destId="{F9FB511C-5326-43D6-8E14-06288ABE529D}" srcOrd="6" destOrd="0" presId="urn:microsoft.com/office/officeart/2005/8/layout/chevron2"/>
    <dgm:cxn modelId="{B325E7E0-E34D-4131-898B-1FFE8C5F5A7F}" type="presParOf" srcId="{F9FB511C-5326-43D6-8E14-06288ABE529D}" destId="{F7843FB5-19D0-4594-A11C-7FD4EBB8EFE7}" srcOrd="0" destOrd="0" presId="urn:microsoft.com/office/officeart/2005/8/layout/chevron2"/>
    <dgm:cxn modelId="{6678E122-A24A-4D0C-A434-B36A6231CB50}" type="presParOf" srcId="{F9FB511C-5326-43D6-8E14-06288ABE529D}" destId="{6B4EA05B-60B9-43D0-AB31-2F817DB87C79}"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477E9-3BF5-4A80-AEB7-2357B3799AA1}">
      <dsp:nvSpPr>
        <dsp:cNvPr id="0" name=""/>
        <dsp:cNvSpPr/>
      </dsp:nvSpPr>
      <dsp:spPr>
        <a:xfrm rot="5400000">
          <a:off x="-173103" y="174967"/>
          <a:ext cx="1154024" cy="80781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err="1">
              <a:latin typeface="Arial" panose="020B0604020202020204" pitchFamily="34" charset="0"/>
              <a:cs typeface="Arial" panose="020B0604020202020204" pitchFamily="34" charset="0"/>
            </a:rPr>
            <a:t>Bước</a:t>
          </a:r>
          <a:r>
            <a:rPr lang="en-US" sz="1700" b="1" kern="1200" dirty="0">
              <a:latin typeface="Arial" panose="020B0604020202020204" pitchFamily="34" charset="0"/>
              <a:cs typeface="Arial" panose="020B0604020202020204" pitchFamily="34" charset="0"/>
            </a:rPr>
            <a:t> 1</a:t>
          </a:r>
        </a:p>
      </dsp:txBody>
      <dsp:txXfrm rot="-5400000">
        <a:off x="1" y="405771"/>
        <a:ext cx="807816" cy="346208"/>
      </dsp:txXfrm>
    </dsp:sp>
    <dsp:sp modelId="{9FBE7436-6451-4119-BEC0-47F39DA09014}">
      <dsp:nvSpPr>
        <dsp:cNvPr id="0" name=""/>
        <dsp:cNvSpPr/>
      </dsp:nvSpPr>
      <dsp:spPr>
        <a:xfrm rot="5400000">
          <a:off x="3194624" y="-2386807"/>
          <a:ext cx="750115" cy="552373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vi-VN" sz="1500" kern="1200" dirty="0">
              <a:latin typeface="Arial" panose="020B0604020202020204" pitchFamily="34" charset="0"/>
              <a:cs typeface="Arial" panose="020B0604020202020204" pitchFamily="34" charset="0"/>
            </a:rPr>
            <a:t>Tạo tài khoản trên www.VRUN.vn</a:t>
          </a:r>
          <a:endParaRPr lang="en-US" sz="1500" kern="1200" dirty="0"/>
        </a:p>
      </dsp:txBody>
      <dsp:txXfrm rot="-5400000">
        <a:off x="807817" y="36618"/>
        <a:ext cx="5487112" cy="676879"/>
      </dsp:txXfrm>
    </dsp:sp>
    <dsp:sp modelId="{C3866C61-D579-4428-9839-25FAC97F4E89}">
      <dsp:nvSpPr>
        <dsp:cNvPr id="0" name=""/>
        <dsp:cNvSpPr/>
      </dsp:nvSpPr>
      <dsp:spPr>
        <a:xfrm rot="5400000">
          <a:off x="-173103" y="1180947"/>
          <a:ext cx="1154024" cy="807816"/>
        </a:xfrm>
        <a:prstGeom prst="chevron">
          <a:avLst/>
        </a:prstGeom>
        <a:solidFill>
          <a:schemeClr val="accent4">
            <a:hueOff val="3465231"/>
            <a:satOff val="-15989"/>
            <a:lumOff val="588"/>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err="1">
              <a:latin typeface="Arial" panose="020B0604020202020204" pitchFamily="34" charset="0"/>
              <a:cs typeface="Arial" panose="020B0604020202020204" pitchFamily="34" charset="0"/>
            </a:rPr>
            <a:t>Bước</a:t>
          </a:r>
          <a:r>
            <a:rPr lang="en-US" sz="1700" b="1" kern="1200" dirty="0">
              <a:latin typeface="Arial" panose="020B0604020202020204" pitchFamily="34" charset="0"/>
              <a:cs typeface="Arial" panose="020B0604020202020204" pitchFamily="34" charset="0"/>
            </a:rPr>
            <a:t> 2</a:t>
          </a:r>
        </a:p>
      </dsp:txBody>
      <dsp:txXfrm rot="-5400000">
        <a:off x="1" y="1411751"/>
        <a:ext cx="807816" cy="346208"/>
      </dsp:txXfrm>
    </dsp:sp>
    <dsp:sp modelId="{282A1FCA-D423-4E3C-B9C5-1533A4C56884}">
      <dsp:nvSpPr>
        <dsp:cNvPr id="0" name=""/>
        <dsp:cNvSpPr/>
      </dsp:nvSpPr>
      <dsp:spPr>
        <a:xfrm rot="5400000">
          <a:off x="3194624" y="-1378963"/>
          <a:ext cx="750115" cy="5523730"/>
        </a:xfrm>
        <a:prstGeom prst="round2SameRect">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vi-VN" sz="1500" kern="1200" dirty="0">
              <a:latin typeface="Arial" panose="020B0604020202020204" pitchFamily="34" charset="0"/>
              <a:cs typeface="Arial" panose="020B0604020202020204" pitchFamily="34" charset="0"/>
            </a:rPr>
            <a:t>Đăng ký giải</a:t>
          </a:r>
          <a:r>
            <a:rPr lang="vi-VN" sz="1500" b="1" kern="1200" dirty="0">
              <a:latin typeface="Arial" panose="020B0604020202020204" pitchFamily="34" charset="0"/>
              <a:cs typeface="Arial" panose="020B0604020202020204" pitchFamily="34" charset="0"/>
            </a:rPr>
            <a:t> </a:t>
          </a:r>
          <a:r>
            <a:rPr lang="en-US" sz="1500" b="1" kern="1200" dirty="0">
              <a:latin typeface="Arial" panose="020B0604020202020204" pitchFamily="34" charset="0"/>
              <a:cs typeface="Arial" panose="020B0604020202020204" pitchFamily="34" charset="0"/>
            </a:rPr>
            <a:t>OCB THE WARRIOR 2022: HÀNH TRÌNH CHINH ĐÔNG </a:t>
          </a:r>
          <a:r>
            <a:rPr lang="vi-VN" sz="1500" kern="1200" dirty="0">
              <a:latin typeface="Arial" panose="020B0604020202020204" pitchFamily="34" charset="0"/>
              <a:cs typeface="Arial" panose="020B0604020202020204" pitchFamily="34" charset="0"/>
            </a:rPr>
            <a:t>trên www.VRUN.vn</a:t>
          </a:r>
          <a:endParaRPr lang="en-US" sz="1500" kern="1200" dirty="0"/>
        </a:p>
        <a:p>
          <a:pPr marL="114300" lvl="1" indent="-114300" algn="l" defTabSz="666750">
            <a:lnSpc>
              <a:spcPct val="90000"/>
            </a:lnSpc>
            <a:spcBef>
              <a:spcPct val="0"/>
            </a:spcBef>
            <a:spcAft>
              <a:spcPct val="15000"/>
            </a:spcAft>
            <a:buChar char="•"/>
          </a:pPr>
          <a:r>
            <a:rPr lang="vi-VN" sz="1500" kern="1200">
              <a:latin typeface="Arial" panose="020B0604020202020204" pitchFamily="34" charset="0"/>
              <a:cs typeface="Arial" panose="020B0604020202020204" pitchFamily="34" charset="0"/>
            </a:rPr>
            <a:t>(Mã tham gia: Lấy từ BTC)</a:t>
          </a:r>
          <a:endParaRPr lang="vi-VN" sz="1500" kern="1200" dirty="0">
            <a:latin typeface="Arial" panose="020B0604020202020204" pitchFamily="34" charset="0"/>
            <a:cs typeface="Arial" panose="020B0604020202020204" pitchFamily="34" charset="0"/>
          </a:endParaRPr>
        </a:p>
      </dsp:txBody>
      <dsp:txXfrm rot="-5400000">
        <a:off x="807817" y="1044462"/>
        <a:ext cx="5487112" cy="676879"/>
      </dsp:txXfrm>
    </dsp:sp>
    <dsp:sp modelId="{74D07ADA-5DF0-4C69-8D79-A65EDE1A2302}">
      <dsp:nvSpPr>
        <dsp:cNvPr id="0" name=""/>
        <dsp:cNvSpPr/>
      </dsp:nvSpPr>
      <dsp:spPr>
        <a:xfrm rot="5400000">
          <a:off x="-173103" y="2186927"/>
          <a:ext cx="1154024" cy="807816"/>
        </a:xfrm>
        <a:prstGeom prst="chevron">
          <a:avLst/>
        </a:prstGeom>
        <a:solidFill>
          <a:schemeClr val="accent4">
            <a:hueOff val="6930461"/>
            <a:satOff val="-31979"/>
            <a:lumOff val="1177"/>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err="1">
              <a:latin typeface="Arial" panose="020B0604020202020204" pitchFamily="34" charset="0"/>
              <a:cs typeface="Arial" panose="020B0604020202020204" pitchFamily="34" charset="0"/>
            </a:rPr>
            <a:t>Bước</a:t>
          </a:r>
          <a:r>
            <a:rPr lang="en-US" sz="1700" b="1" kern="1200" dirty="0">
              <a:latin typeface="Arial" panose="020B0604020202020204" pitchFamily="34" charset="0"/>
              <a:cs typeface="Arial" panose="020B0604020202020204" pitchFamily="34" charset="0"/>
            </a:rPr>
            <a:t> 3</a:t>
          </a:r>
        </a:p>
      </dsp:txBody>
      <dsp:txXfrm rot="-5400000">
        <a:off x="1" y="2417731"/>
        <a:ext cx="807816" cy="346208"/>
      </dsp:txXfrm>
    </dsp:sp>
    <dsp:sp modelId="{2C1369C0-E2FF-412F-B2E3-D8FE95BE61C9}">
      <dsp:nvSpPr>
        <dsp:cNvPr id="0" name=""/>
        <dsp:cNvSpPr/>
      </dsp:nvSpPr>
      <dsp:spPr>
        <a:xfrm rot="5400000">
          <a:off x="3194624" y="-372983"/>
          <a:ext cx="750115" cy="5523730"/>
        </a:xfrm>
        <a:prstGeom prst="round2SameRect">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vi-VN" sz="1500" kern="1200" dirty="0">
              <a:latin typeface="Arial" panose="020B0604020202020204" pitchFamily="34" charset="0"/>
              <a:cs typeface="Arial" panose="020B0604020202020204" pitchFamily="34" charset="0"/>
            </a:rPr>
            <a:t>Tải và Sử dụng app Strava</a:t>
          </a:r>
          <a:endParaRPr lang="en-US" sz="1500" kern="1200" dirty="0"/>
        </a:p>
        <a:p>
          <a:pPr marL="114300" lvl="1" indent="-114300" algn="l" defTabSz="666750">
            <a:lnSpc>
              <a:spcPct val="90000"/>
            </a:lnSpc>
            <a:spcBef>
              <a:spcPct val="0"/>
            </a:spcBef>
            <a:spcAft>
              <a:spcPct val="15000"/>
            </a:spcAft>
            <a:buChar char="•"/>
          </a:pPr>
          <a:r>
            <a:rPr lang="vi-VN" sz="1500" kern="1200" dirty="0">
              <a:latin typeface="Arial" panose="020B0604020202020204" pitchFamily="34" charset="0"/>
              <a:cs typeface="Arial" panose="020B0604020202020204" pitchFamily="34" charset="0"/>
            </a:rPr>
            <a:t>Kết nối tài khoản Strav</a:t>
          </a:r>
          <a:r>
            <a:rPr lang="en-US" sz="1500" kern="1200" dirty="0">
              <a:latin typeface="Arial" panose="020B0604020202020204" pitchFamily="34" charset="0"/>
              <a:cs typeface="Arial" panose="020B0604020202020204" pitchFamily="34" charset="0"/>
            </a:rPr>
            <a:t>a</a:t>
          </a:r>
          <a:r>
            <a:rPr lang="vi-VN" sz="1500" kern="1200" dirty="0">
              <a:latin typeface="Arial" panose="020B0604020202020204" pitchFamily="34" charset="0"/>
              <a:cs typeface="Arial" panose="020B0604020202020204" pitchFamily="34" charset="0"/>
            </a:rPr>
            <a:t> với tài khoản Vrun</a:t>
          </a:r>
        </a:p>
      </dsp:txBody>
      <dsp:txXfrm rot="-5400000">
        <a:off x="807817" y="2050442"/>
        <a:ext cx="5487112" cy="676879"/>
      </dsp:txXfrm>
    </dsp:sp>
    <dsp:sp modelId="{F7843FB5-19D0-4594-A11C-7FD4EBB8EFE7}">
      <dsp:nvSpPr>
        <dsp:cNvPr id="0" name=""/>
        <dsp:cNvSpPr/>
      </dsp:nvSpPr>
      <dsp:spPr>
        <a:xfrm rot="5400000">
          <a:off x="-173103" y="3192907"/>
          <a:ext cx="1154024" cy="80781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err="1">
              <a:latin typeface="Arial" panose="020B0604020202020204" pitchFamily="34" charset="0"/>
              <a:cs typeface="Arial" panose="020B0604020202020204" pitchFamily="34" charset="0"/>
            </a:rPr>
            <a:t>Bước</a:t>
          </a:r>
          <a:r>
            <a:rPr lang="en-US" sz="1700" b="1" kern="1200" dirty="0">
              <a:latin typeface="Arial" panose="020B0604020202020204" pitchFamily="34" charset="0"/>
              <a:cs typeface="Arial" panose="020B0604020202020204" pitchFamily="34" charset="0"/>
            </a:rPr>
            <a:t> 4</a:t>
          </a:r>
          <a:endParaRPr lang="en-US" sz="1700" kern="1200" dirty="0"/>
        </a:p>
      </dsp:txBody>
      <dsp:txXfrm rot="-5400000">
        <a:off x="1" y="3423711"/>
        <a:ext cx="807816" cy="346208"/>
      </dsp:txXfrm>
    </dsp:sp>
    <dsp:sp modelId="{6B4EA05B-60B9-43D0-AB31-2F817DB87C79}">
      <dsp:nvSpPr>
        <dsp:cNvPr id="0" name=""/>
        <dsp:cNvSpPr/>
      </dsp:nvSpPr>
      <dsp:spPr>
        <a:xfrm rot="5400000">
          <a:off x="3194624" y="632996"/>
          <a:ext cx="750115" cy="5523730"/>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vi-VN" sz="1500" kern="1200" dirty="0">
              <a:latin typeface="Arial" panose="020B0604020202020204" pitchFamily="34" charset="0"/>
              <a:cs typeface="Arial" panose="020B0604020202020204" pitchFamily="34" charset="0"/>
            </a:rPr>
            <a:t>Lưu kết quả mỗi lần đi bộ, chạy bộ trên app Strava</a:t>
          </a:r>
          <a:endParaRPr lang="en-US" sz="1500" kern="1200" dirty="0"/>
        </a:p>
      </dsp:txBody>
      <dsp:txXfrm rot="-5400000">
        <a:off x="807817" y="3056421"/>
        <a:ext cx="5487112" cy="6768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EE2B96-88DB-4775-831C-D7D65558D7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73683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EE2B96-88DB-4775-831C-D7D65558D7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338574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EE2B96-88DB-4775-831C-D7D65558D7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153843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EE2B96-88DB-4775-831C-D7D65558D7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44309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EE2B96-88DB-4775-831C-D7D65558D7C4}"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134813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EE2B96-88DB-4775-831C-D7D65558D7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321851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EE2B96-88DB-4775-831C-D7D65558D7C4}" type="datetimeFigureOut">
              <a:rPr lang="en-US" smtClean="0"/>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144965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EE2B96-88DB-4775-831C-D7D65558D7C4}" type="datetimeFigureOut">
              <a:rPr lang="en-US" smtClean="0"/>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201031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E2B96-88DB-4775-831C-D7D65558D7C4}" type="datetimeFigureOut">
              <a:rPr lang="en-US" smtClean="0"/>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148264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EE2B96-88DB-4775-831C-D7D65558D7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417561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EE2B96-88DB-4775-831C-D7D65558D7C4}" type="datetimeFigureOut">
              <a:rPr lang="en-US" smtClean="0"/>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5C618-01B4-4DD0-B5CD-72FF33BC96D6}" type="slidenum">
              <a:rPr lang="en-US" smtClean="0"/>
              <a:t>‹#›</a:t>
            </a:fld>
            <a:endParaRPr lang="en-US"/>
          </a:p>
        </p:txBody>
      </p:sp>
    </p:spTree>
    <p:extLst>
      <p:ext uri="{BB962C8B-B14F-4D97-AF65-F5344CB8AC3E}">
        <p14:creationId xmlns:p14="http://schemas.microsoft.com/office/powerpoint/2010/main" val="138616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E2B96-88DB-4775-831C-D7D65558D7C4}" type="datetimeFigureOut">
              <a:rPr lang="en-US" smtClean="0"/>
              <a:t>8/18/2022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5C618-01B4-4DD0-B5CD-72FF33BC96D6}" type="slidenum">
              <a:rPr lang="en-US" smtClean="0"/>
              <a:t>‹#›</a:t>
            </a:fld>
            <a:endParaRPr lang="en-US"/>
          </a:p>
        </p:txBody>
      </p:sp>
    </p:spTree>
    <p:extLst>
      <p:ext uri="{BB962C8B-B14F-4D97-AF65-F5344CB8AC3E}">
        <p14:creationId xmlns:p14="http://schemas.microsoft.com/office/powerpoint/2010/main" val="180091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5.png"/><Relationship Id="rId7"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chart" Target="../charts/chart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 Id="rId6" Type="http://schemas.microsoft.com/office/2007/relationships/hdphoto" Target="../media/hdphoto4.wdp"/><Relationship Id="rId5" Type="http://schemas.openxmlformats.org/officeDocument/2006/relationships/image" Target="../media/image8.png"/><Relationship Id="rId10" Type="http://schemas.openxmlformats.org/officeDocument/2006/relationships/image" Target="../media/image11.png"/><Relationship Id="rId4" Type="http://schemas.microsoft.com/office/2007/relationships/hdphoto" Target="../media/hdphoto3.wdp"/><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3.jpg"/><Relationship Id="rId7" Type="http://schemas.microsoft.com/office/2007/relationships/hdphoto" Target="../media/hdphoto6.wdp"/><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802674"/>
            <a:ext cx="12192000" cy="505532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6205" y="0"/>
            <a:ext cx="12175795" cy="5606381"/>
          </a:xfrm>
          <a:prstGeom prst="rect">
            <a:avLst/>
          </a:prstGeom>
        </p:spPr>
      </p:pic>
      <p:pic>
        <p:nvPicPr>
          <p:cNvPr id="6" name="Picture 5"/>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2788217" y="3309595"/>
            <a:ext cx="7089990" cy="4099460"/>
          </a:xfrm>
          <a:prstGeom prst="rect">
            <a:avLst/>
          </a:prstGeom>
        </p:spPr>
      </p:pic>
      <p:sp>
        <p:nvSpPr>
          <p:cNvPr id="8" name="Rectangle 7"/>
          <p:cNvSpPr/>
          <p:nvPr/>
        </p:nvSpPr>
        <p:spPr>
          <a:xfrm>
            <a:off x="0" y="0"/>
            <a:ext cx="4137784" cy="1315567"/>
          </a:xfrm>
          <a:prstGeom prst="rect">
            <a:avLst/>
          </a:prstGeom>
          <a:solidFill>
            <a:srgbClr val="FBF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113"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8191" y="88260"/>
            <a:ext cx="5952746" cy="113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141433" y="1455914"/>
            <a:ext cx="5919662" cy="646331"/>
          </a:xfrm>
          <a:prstGeom prst="rect">
            <a:avLst/>
          </a:prstGeom>
          <a:noFill/>
        </p:spPr>
        <p:txBody>
          <a:bodyPr wrap="square" rtlCol="0">
            <a:spAutoFit/>
          </a:bodyPr>
          <a:lstStyle/>
          <a:p>
            <a:r>
              <a:rPr lang="en-US" sz="3600" b="1" dirty="0">
                <a:ln w="57150">
                  <a:solidFill>
                    <a:schemeClr val="bg1"/>
                  </a:solidFill>
                </a:ln>
                <a:solidFill>
                  <a:schemeClr val="accent2"/>
                </a:solidFill>
                <a:latin typeface="Arial" panose="020B0604020202020204" pitchFamily="34" charset="0"/>
                <a:cs typeface="Arial" panose="020B0604020202020204" pitchFamily="34" charset="0"/>
              </a:rPr>
              <a:t>OCB THE WARRIOR 2022</a:t>
            </a:r>
          </a:p>
        </p:txBody>
      </p:sp>
      <p:sp>
        <p:nvSpPr>
          <p:cNvPr id="9" name="TextBox 8"/>
          <p:cNvSpPr txBox="1"/>
          <p:nvPr/>
        </p:nvSpPr>
        <p:spPr>
          <a:xfrm>
            <a:off x="3154496" y="1450786"/>
            <a:ext cx="5778405" cy="646331"/>
          </a:xfrm>
          <a:prstGeom prst="rect">
            <a:avLst/>
          </a:prstGeom>
          <a:noFill/>
        </p:spPr>
        <p:txBody>
          <a:bodyPr wrap="square" rtlCol="0">
            <a:spAutoFit/>
          </a:bodyPr>
          <a:lstStyle/>
          <a:p>
            <a:r>
              <a:rPr lang="en-US" sz="3600" b="1" dirty="0">
                <a:solidFill>
                  <a:schemeClr val="accent2"/>
                </a:solidFill>
                <a:latin typeface="Arial" panose="020B0604020202020204" pitchFamily="34" charset="0"/>
                <a:cs typeface="Arial" panose="020B0604020202020204" pitchFamily="34" charset="0"/>
              </a:rPr>
              <a:t>OCB THE WARRIOR 2022</a:t>
            </a:r>
          </a:p>
        </p:txBody>
      </p:sp>
      <p:sp>
        <p:nvSpPr>
          <p:cNvPr id="13" name="TextBox 12"/>
          <p:cNvSpPr txBox="1"/>
          <p:nvPr/>
        </p:nvSpPr>
        <p:spPr>
          <a:xfrm>
            <a:off x="2788217" y="2159891"/>
            <a:ext cx="6622326" cy="461665"/>
          </a:xfrm>
          <a:prstGeom prst="rect">
            <a:avLst/>
          </a:prstGeom>
          <a:noFill/>
        </p:spPr>
        <p:txBody>
          <a:bodyPr wrap="none" rtlCol="0">
            <a:spAutoFit/>
          </a:bodyPr>
          <a:lstStyle/>
          <a:p>
            <a:r>
              <a:rPr lang="en-US" sz="2400" b="1" dirty="0">
                <a:ln w="57150">
                  <a:solidFill>
                    <a:schemeClr val="bg1"/>
                  </a:solidFill>
                </a:ln>
                <a:solidFill>
                  <a:srgbClr val="00B050"/>
                </a:solidFill>
                <a:latin typeface="Arial" panose="020B0604020202020204" pitchFamily="34" charset="0"/>
                <a:cs typeface="Arial" panose="020B0604020202020204" pitchFamily="34" charset="0"/>
              </a:rPr>
              <a:t>HÀNH TRÌNH CHINH PHỤC PHƯƠNG ĐÔNG</a:t>
            </a:r>
          </a:p>
        </p:txBody>
      </p:sp>
      <p:sp>
        <p:nvSpPr>
          <p:cNvPr id="10" name="TextBox 9"/>
          <p:cNvSpPr txBox="1"/>
          <p:nvPr/>
        </p:nvSpPr>
        <p:spPr>
          <a:xfrm>
            <a:off x="2788217" y="2159891"/>
            <a:ext cx="6622326" cy="461665"/>
          </a:xfrm>
          <a:prstGeom prst="rect">
            <a:avLst/>
          </a:prstGeom>
          <a:noFill/>
        </p:spPr>
        <p:txBody>
          <a:bodyPr wrap="none" rtlCol="0">
            <a:spAutoFit/>
          </a:bodyPr>
          <a:lstStyle/>
          <a:p>
            <a:r>
              <a:rPr lang="en-US" sz="2400" b="1" dirty="0">
                <a:solidFill>
                  <a:srgbClr val="00B050"/>
                </a:solidFill>
                <a:latin typeface="Arial" panose="020B0604020202020204" pitchFamily="34" charset="0"/>
                <a:cs typeface="Arial" panose="020B0604020202020204" pitchFamily="34" charset="0"/>
              </a:rPr>
              <a:t>HÀNH TRÌNH CHINH PHỤC PHƯƠNG ĐÔNG</a:t>
            </a:r>
          </a:p>
        </p:txBody>
      </p:sp>
      <p:sp>
        <p:nvSpPr>
          <p:cNvPr id="14" name="TextBox 13"/>
          <p:cNvSpPr txBox="1"/>
          <p:nvPr/>
        </p:nvSpPr>
        <p:spPr>
          <a:xfrm>
            <a:off x="4225937" y="2695412"/>
            <a:ext cx="3740126" cy="369332"/>
          </a:xfrm>
          <a:prstGeom prst="rect">
            <a:avLst/>
          </a:prstGeom>
          <a:noFill/>
        </p:spPr>
        <p:txBody>
          <a:bodyPr wrap="none" rtlCol="0">
            <a:spAutoFit/>
          </a:bodyPr>
          <a:lstStyle/>
          <a:p>
            <a:r>
              <a:rPr lang="en-US" b="1" dirty="0" err="1">
                <a:solidFill>
                  <a:schemeClr val="accent6">
                    <a:lumMod val="75000"/>
                  </a:schemeClr>
                </a:solidFill>
              </a:rPr>
              <a:t>Thời</a:t>
            </a:r>
            <a:r>
              <a:rPr lang="en-US" b="1" dirty="0">
                <a:solidFill>
                  <a:schemeClr val="accent6">
                    <a:lumMod val="75000"/>
                  </a:schemeClr>
                </a:solidFill>
              </a:rPr>
              <a:t> </a:t>
            </a:r>
            <a:r>
              <a:rPr lang="en-US" b="1" dirty="0" err="1">
                <a:solidFill>
                  <a:schemeClr val="accent6">
                    <a:lumMod val="75000"/>
                  </a:schemeClr>
                </a:solidFill>
              </a:rPr>
              <a:t>gian</a:t>
            </a:r>
            <a:r>
              <a:rPr lang="en-US" b="1" dirty="0">
                <a:solidFill>
                  <a:schemeClr val="accent6">
                    <a:lumMod val="75000"/>
                  </a:schemeClr>
                </a:solidFill>
              </a:rPr>
              <a:t>: 11/09/2022 – 24/09/2022 </a:t>
            </a:r>
          </a:p>
        </p:txBody>
      </p:sp>
    </p:spTree>
    <p:extLst>
      <p:ext uri="{BB962C8B-B14F-4D97-AF65-F5344CB8AC3E}">
        <p14:creationId xmlns:p14="http://schemas.microsoft.com/office/powerpoint/2010/main" val="2131806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1517889" y="177800"/>
            <a:ext cx="9533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rPr>
              <a:t>IV. CHI PHÍ (BÁO GIÁ TỔ CHỨC OFFLINE CHO NGÀY KICK OFF)</a:t>
            </a:r>
            <a:endParaRPr lang="vi-VN" sz="2400" b="1" dirty="0">
              <a:solidFill>
                <a:srgbClr val="008C44"/>
              </a:solidFill>
              <a:latin typeface="Arial" pitchFamily="34" charset="0"/>
            </a:endParaRPr>
          </a:p>
        </p:txBody>
      </p:sp>
      <p:sp>
        <p:nvSpPr>
          <p:cNvPr id="10" name="TextBox 9"/>
          <p:cNvSpPr txBox="1"/>
          <p:nvPr/>
        </p:nvSpPr>
        <p:spPr>
          <a:xfrm>
            <a:off x="627570" y="762000"/>
            <a:ext cx="2983894"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Báo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từ</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đơn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tổ</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Vrun</a:t>
            </a:r>
            <a:endParaRPr lang="en-US" sz="1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01468655"/>
              </p:ext>
            </p:extLst>
          </p:nvPr>
        </p:nvGraphicFramePr>
        <p:xfrm>
          <a:off x="627570" y="1176923"/>
          <a:ext cx="7192598" cy="5626390"/>
        </p:xfrm>
        <a:graphic>
          <a:graphicData uri="http://schemas.openxmlformats.org/drawingml/2006/table">
            <a:tbl>
              <a:tblPr>
                <a:tableStyleId>{5C22544A-7EE6-4342-B048-85BDC9FD1C3A}</a:tableStyleId>
              </a:tblPr>
              <a:tblGrid>
                <a:gridCol w="522721">
                  <a:extLst>
                    <a:ext uri="{9D8B030D-6E8A-4147-A177-3AD203B41FA5}">
                      <a16:colId xmlns:a16="http://schemas.microsoft.com/office/drawing/2014/main" val="2783653625"/>
                    </a:ext>
                  </a:extLst>
                </a:gridCol>
                <a:gridCol w="3077274">
                  <a:extLst>
                    <a:ext uri="{9D8B030D-6E8A-4147-A177-3AD203B41FA5}">
                      <a16:colId xmlns:a16="http://schemas.microsoft.com/office/drawing/2014/main" val="1181782793"/>
                    </a:ext>
                  </a:extLst>
                </a:gridCol>
                <a:gridCol w="627202">
                  <a:extLst>
                    <a:ext uri="{9D8B030D-6E8A-4147-A177-3AD203B41FA5}">
                      <a16:colId xmlns:a16="http://schemas.microsoft.com/office/drawing/2014/main" val="2696719046"/>
                    </a:ext>
                  </a:extLst>
                </a:gridCol>
                <a:gridCol w="1097690">
                  <a:extLst>
                    <a:ext uri="{9D8B030D-6E8A-4147-A177-3AD203B41FA5}">
                      <a16:colId xmlns:a16="http://schemas.microsoft.com/office/drawing/2014/main" val="1114629894"/>
                    </a:ext>
                  </a:extLst>
                </a:gridCol>
                <a:gridCol w="393203">
                  <a:extLst>
                    <a:ext uri="{9D8B030D-6E8A-4147-A177-3AD203B41FA5}">
                      <a16:colId xmlns:a16="http://schemas.microsoft.com/office/drawing/2014/main" val="2490793521"/>
                    </a:ext>
                  </a:extLst>
                </a:gridCol>
                <a:gridCol w="1474508">
                  <a:extLst>
                    <a:ext uri="{9D8B030D-6E8A-4147-A177-3AD203B41FA5}">
                      <a16:colId xmlns:a16="http://schemas.microsoft.com/office/drawing/2014/main" val="797441904"/>
                    </a:ext>
                  </a:extLst>
                </a:gridCol>
              </a:tblGrid>
              <a:tr h="313415">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STT</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8368" marR="8368" marT="8368" marB="0" anchor="ctr">
                    <a:solidFill>
                      <a:srgbClr val="00B05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HẠNG MỤC</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8368" marR="8368" marT="8368" marB="0" anchor="ctr">
                    <a:solidFill>
                      <a:srgbClr val="00B05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ĐVT</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8368" marR="8368" marT="8368" marB="0" anchor="ctr">
                    <a:solidFill>
                      <a:srgbClr val="00B050"/>
                    </a:solidFill>
                  </a:tcPr>
                </a:tc>
                <a:tc>
                  <a:txBody>
                    <a:bodyPr/>
                    <a:lstStyle/>
                    <a:p>
                      <a:pPr algn="ctr" fontAlgn="b"/>
                      <a:r>
                        <a:rPr lang="vi-VN" sz="1200" b="1" u="none" strike="noStrike" dirty="0">
                          <a:solidFill>
                            <a:schemeClr val="bg1"/>
                          </a:solidFill>
                          <a:effectLst/>
                          <a:latin typeface="Arial" panose="020B0604020202020204" pitchFamily="34" charset="0"/>
                          <a:cs typeface="Arial" panose="020B0604020202020204" pitchFamily="34" charset="0"/>
                        </a:rPr>
                        <a:t> ĐƠN GIÁ </a:t>
                      </a:r>
                      <a:endParaRPr lang="vi-VN" sz="1200" b="1" i="0" u="none" strike="noStrike" dirty="0">
                        <a:solidFill>
                          <a:schemeClr val="bg1"/>
                        </a:solidFill>
                        <a:effectLst/>
                        <a:latin typeface="Arial" panose="020B0604020202020204" pitchFamily="34" charset="0"/>
                        <a:cs typeface="Arial" panose="020B0604020202020204" pitchFamily="34" charset="0"/>
                      </a:endParaRPr>
                    </a:p>
                  </a:txBody>
                  <a:tcPr marL="8368" marR="8368" marT="8368" marB="0" anchor="ctr">
                    <a:solidFill>
                      <a:srgbClr val="00B05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SL</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8368" marR="8368" marT="8368" marB="0" anchor="ctr">
                    <a:solidFill>
                      <a:srgbClr val="00B050"/>
                    </a:solidFill>
                  </a:tcPr>
                </a:tc>
                <a:tc>
                  <a:txBody>
                    <a:bodyPr/>
                    <a:lstStyle/>
                    <a:p>
                      <a:pPr algn="ctr" fontAlgn="b"/>
                      <a:r>
                        <a:rPr lang="en-US" sz="1200" b="1" u="none" strike="noStrike" dirty="0">
                          <a:solidFill>
                            <a:schemeClr val="bg1"/>
                          </a:solidFill>
                          <a:effectLst/>
                          <a:latin typeface="Arial" panose="020B0604020202020204" pitchFamily="34" charset="0"/>
                          <a:cs typeface="Arial" panose="020B0604020202020204" pitchFamily="34" charset="0"/>
                        </a:rPr>
                        <a:t> THÀNH TIỀN </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8368" marR="8368" marT="8368" marB="0" anchor="ctr">
                    <a:solidFill>
                      <a:srgbClr val="00B050"/>
                    </a:solidFill>
                  </a:tcPr>
                </a:tc>
                <a:extLst>
                  <a:ext uri="{0D108BD9-81ED-4DB2-BD59-A6C34878D82A}">
                    <a16:rowId xmlns:a16="http://schemas.microsoft.com/office/drawing/2014/main" val="1878930040"/>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I</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gridSpan="2">
                  <a:txBody>
                    <a:bodyPr/>
                    <a:lstStyle/>
                    <a:p>
                      <a:pPr algn="l" fontAlgn="b"/>
                      <a:r>
                        <a:rPr lang="en-US" sz="1200" u="none" strike="noStrike">
                          <a:effectLst/>
                          <a:latin typeface="Arial" panose="020B0604020202020204" pitchFamily="34" charset="0"/>
                          <a:cs typeface="Arial" panose="020B0604020202020204" pitchFamily="34" charset="0"/>
                        </a:rPr>
                        <a:t>ĐỊA ĐIỂM, TRANG TRÍ &amp; TRANG THIẾT BỊ</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hMerge="1">
                  <a:txBody>
                    <a:bodyPr/>
                    <a:lstStyle/>
                    <a:p>
                      <a:endParaRPr lang="en-US"/>
                    </a:p>
                  </a:txBody>
                  <a:tcPr/>
                </a:tc>
                <a:tc>
                  <a:txBody>
                    <a:bodyPr/>
                    <a:lstStyle/>
                    <a:p>
                      <a:pPr algn="ctr" fontAlgn="b"/>
                      <a:r>
                        <a:rPr lang="en-US" sz="1200" u="none" strike="noStrike" dirty="0">
                          <a:effectLst/>
                          <a:latin typeface="Arial" panose="020B0604020202020204" pitchFamily="34" charset="0"/>
                          <a:cs typeface="Arial" panose="020B0604020202020204" pitchFamily="34" charset="0"/>
                        </a:rPr>
                        <a:t>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63,900,000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346412587"/>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1.1.</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err="1">
                          <a:effectLst/>
                          <a:latin typeface="Arial" panose="020B0604020202020204" pitchFamily="34" charset="0"/>
                          <a:cs typeface="Arial" panose="020B0604020202020204" pitchFamily="34" charset="0"/>
                        </a:rPr>
                        <a:t>Phí</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địa</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điểm</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dirty="0" err="1">
                          <a:effectLst/>
                          <a:latin typeface="Arial" panose="020B0604020202020204" pitchFamily="34" charset="0"/>
                          <a:cs typeface="Arial" panose="020B0604020202020204" pitchFamily="34" charset="0"/>
                        </a:rPr>
                        <a:t>chỗ</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15,000,000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15,000,000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4082361164"/>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1.2.</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Cổng phao</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cái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2,500,000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2,500,000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233484821"/>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1.3.</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pt-BR" sz="1200" u="none" strike="noStrike">
                          <a:effectLst/>
                          <a:latin typeface="Arial" panose="020B0604020202020204" pitchFamily="34" charset="0"/>
                          <a:cs typeface="Arial" panose="020B0604020202020204" pitchFamily="34" charset="0"/>
                        </a:rPr>
                        <a:t>Logo chữ giải cắt fomec</a:t>
                      </a:r>
                      <a:endParaRPr lang="pt-BR"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cái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6,000,000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6,000,000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64819168"/>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1.4.</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err="1">
                          <a:effectLst/>
                          <a:latin typeface="Arial" panose="020B0604020202020204" pitchFamily="34" charset="0"/>
                          <a:cs typeface="Arial" panose="020B0604020202020204" pitchFamily="34" charset="0"/>
                        </a:rPr>
                        <a:t>Sân</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khấu</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m2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220,000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3,300,000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118955206"/>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1.5.</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err="1">
                          <a:effectLst/>
                          <a:latin typeface="Arial" panose="020B0604020202020204" pitchFamily="34" charset="0"/>
                          <a:cs typeface="Arial" panose="020B0604020202020204" pitchFamily="34" charset="0"/>
                        </a:rPr>
                        <a:t>Backrop</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m2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220,000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3,300,000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4013359090"/>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1.6.</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err="1">
                          <a:effectLst/>
                          <a:latin typeface="Arial" panose="020B0604020202020204" pitchFamily="34" charset="0"/>
                          <a:cs typeface="Arial" panose="020B0604020202020204" pitchFamily="34" charset="0"/>
                        </a:rPr>
                        <a:t>Cờ</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cánh</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buồm</a:t>
                      </a:r>
                      <a:r>
                        <a:rPr lang="en-US" sz="1200" u="none" strike="noStrike" dirty="0">
                          <a:effectLst/>
                          <a:latin typeface="Arial" panose="020B0604020202020204" pitchFamily="34" charset="0"/>
                          <a:cs typeface="Arial" panose="020B0604020202020204" pitchFamily="34" charset="0"/>
                        </a:rPr>
                        <a:t> in </a:t>
                      </a:r>
                      <a:r>
                        <a:rPr lang="en-US" sz="1200" u="none" strike="noStrike" dirty="0" err="1">
                          <a:effectLst/>
                          <a:latin typeface="Arial" panose="020B0604020202020204" pitchFamily="34" charset="0"/>
                          <a:cs typeface="Arial" panose="020B0604020202020204" pitchFamily="34" charset="0"/>
                        </a:rPr>
                        <a:t>lụa</a:t>
                      </a:r>
                      <a:r>
                        <a:rPr lang="en-US" sz="1200" u="none" strike="noStrike" dirty="0">
                          <a:effectLst/>
                          <a:latin typeface="Arial" panose="020B0604020202020204" pitchFamily="34" charset="0"/>
                          <a:cs typeface="Arial" panose="020B0604020202020204" pitchFamily="34" charset="0"/>
                        </a:rPr>
                        <a:t> 2 </a:t>
                      </a:r>
                      <a:r>
                        <a:rPr lang="en-US" sz="1200" u="none" strike="noStrike" dirty="0" err="1">
                          <a:effectLst/>
                          <a:latin typeface="Arial" panose="020B0604020202020204" pitchFamily="34" charset="0"/>
                          <a:cs typeface="Arial" panose="020B0604020202020204" pitchFamily="34" charset="0"/>
                        </a:rPr>
                        <a:t>mặt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cái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800,000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12,800,000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2767009073"/>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1.7.</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Băng rôn xuất phát, kết thúc (1mx5m)</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cái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1,000,000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2,000,000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674725314"/>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1.8.</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vi-VN" sz="1200" u="none" strike="noStrike">
                          <a:effectLst/>
                          <a:latin typeface="Arial" panose="020B0604020202020204" pitchFamily="34" charset="0"/>
                          <a:cs typeface="Arial" panose="020B0604020202020204" pitchFamily="34" charset="0"/>
                        </a:rPr>
                        <a:t>Bàn tiếp nước + Hashtag cầm tay</a:t>
                      </a:r>
                      <a:endParaRPr lang="vi-VN"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cái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600,000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4,800,000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1964414619"/>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1.9.</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Âm thanh</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bộ</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7,000,000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7,000,000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075924883"/>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1.10.</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In BIB</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cái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80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1,600,000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986225394"/>
                  </a:ext>
                </a:extLst>
              </a:tr>
              <a:tr h="212519">
                <a:tc>
                  <a:txBody>
                    <a:bodyPr/>
                    <a:lstStyle/>
                    <a:p>
                      <a:pPr algn="ctr" fontAlgn="b"/>
                      <a:r>
                        <a:rPr lang="en-US" sz="1200" u="none" strike="noStrike" dirty="0">
                          <a:effectLst/>
                          <a:latin typeface="Arial" panose="020B0604020202020204" pitchFamily="34" charset="0"/>
                          <a:cs typeface="Arial" panose="020B0604020202020204" pitchFamily="34" charset="0"/>
                        </a:rPr>
                        <a:t>1.11.</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vi-VN" sz="1200" u="none" strike="noStrike">
                          <a:effectLst/>
                          <a:latin typeface="Arial" panose="020B0604020202020204" pitchFamily="34" charset="0"/>
                          <a:cs typeface="Arial" panose="020B0604020202020204" pitchFamily="34" charset="0"/>
                        </a:rPr>
                        <a:t>Nước uống + điện giải + trái cây (80n)</a:t>
                      </a:r>
                      <a:endParaRPr lang="vi-VN"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gói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3,200,000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3,200,000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1201556010"/>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1.12.</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Vận chuyển trang thiết bị</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xe</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1,200,000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2,400,000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215407927"/>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II</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NHÂN SỰ VÀ SUPPORTER</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10,000,000 </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901319540"/>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2.1.</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MC hoạt náo</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vi-VN" sz="1200" u="none" strike="noStrike" dirty="0">
                          <a:effectLst/>
                          <a:latin typeface="Arial" panose="020B0604020202020204" pitchFamily="34" charset="0"/>
                          <a:cs typeface="Arial" panose="020B0604020202020204" pitchFamily="34" charset="0"/>
                        </a:rPr>
                        <a:t>người</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3,000,000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3,000,000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2860596915"/>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2.2.</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vi-VN" sz="1200" u="none" strike="noStrike">
                          <a:effectLst/>
                          <a:latin typeface="Arial" panose="020B0604020202020204" pitchFamily="34" charset="0"/>
                          <a:cs typeface="Arial" panose="020B0604020202020204" pitchFamily="34" charset="0"/>
                        </a:rPr>
                        <a:t>Runner hướng dẫn khởi động</a:t>
                      </a:r>
                      <a:endParaRPr lang="vi-VN"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vi-VN" sz="1200" u="none" strike="noStrike">
                          <a:effectLst/>
                          <a:latin typeface="Arial" panose="020B0604020202020204" pitchFamily="34" charset="0"/>
                          <a:cs typeface="Arial" panose="020B0604020202020204" pitchFamily="34" charset="0"/>
                        </a:rPr>
                        <a:t>người</a:t>
                      </a:r>
                      <a:endParaRPr lang="vi-VN"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1,000,000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950539437"/>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2.3.</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Nhóm nhảy thể thao</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vi-VN" sz="1200" u="none" strike="noStrike">
                          <a:effectLst/>
                          <a:latin typeface="Arial" panose="020B0604020202020204" pitchFamily="34" charset="0"/>
                          <a:cs typeface="Arial" panose="020B0604020202020204" pitchFamily="34" charset="0"/>
                        </a:rPr>
                        <a:t>người</a:t>
                      </a:r>
                      <a:endParaRPr lang="vi-VN"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4251785054"/>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2.4.</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Thợ ảnh</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vi-VN" sz="1200" u="none" strike="noStrike">
                          <a:effectLst/>
                          <a:latin typeface="Arial" panose="020B0604020202020204" pitchFamily="34" charset="0"/>
                          <a:cs typeface="Arial" panose="020B0604020202020204" pitchFamily="34" charset="0"/>
                        </a:rPr>
                        <a:t>người</a:t>
                      </a:r>
                      <a:endParaRPr lang="vi-VN"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2,000,000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4,000,000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613016435"/>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2.5.</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Ekip quay film dựng trailer, clip giải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dirty="0" err="1">
                          <a:effectLst/>
                          <a:latin typeface="Arial" panose="020B0604020202020204" pitchFamily="34" charset="0"/>
                          <a:cs typeface="Arial" panose="020B0604020202020204" pitchFamily="34" charset="0"/>
                        </a:rPr>
                        <a:t>ekip</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15,000,000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19972787"/>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2.6.</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Nhân sự hỗ trợ (suppoter)</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vi-VN" sz="1200" u="none" strike="noStrike">
                          <a:effectLst/>
                          <a:latin typeface="Arial" panose="020B0604020202020204" pitchFamily="34" charset="0"/>
                          <a:cs typeface="Arial" panose="020B0604020202020204" pitchFamily="34" charset="0"/>
                        </a:rPr>
                        <a:t>người</a:t>
                      </a:r>
                      <a:endParaRPr lang="vi-VN"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500,000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3,000,000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26931701"/>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CỘNG (I + II) CHƯA THUẾ</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73,900,000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2037196205"/>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III</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PHÍ TỔ CHỨC QUẢN LÝ</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10,000,000 </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1050847211"/>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IV</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it-IT" sz="1200" u="none" strike="noStrike">
                          <a:effectLst/>
                          <a:latin typeface="Arial" panose="020B0604020202020204" pitchFamily="34" charset="0"/>
                          <a:cs typeface="Arial" panose="020B0604020202020204" pitchFamily="34" charset="0"/>
                        </a:rPr>
                        <a:t>TỔNG CHI PHÍ (I + II + III)</a:t>
                      </a:r>
                      <a:endParaRPr lang="it-IT"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83,900,000 </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1182834588"/>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THUẾ VAT (TẠM TÍNH 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6,712,000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3421205972"/>
                  </a:ext>
                </a:extLst>
              </a:tr>
              <a:tr h="212519">
                <a:tc>
                  <a:txBody>
                    <a:bodyPr/>
                    <a:lstStyle/>
                    <a:p>
                      <a:pPr algn="ctr" fontAlgn="b"/>
                      <a:r>
                        <a:rPr lang="en-US" sz="1200" u="none" strike="noStrike">
                          <a:effectLst/>
                          <a:latin typeface="Arial" panose="020B0604020202020204" pitchFamily="34" charset="0"/>
                          <a:cs typeface="Arial" panose="020B0604020202020204" pitchFamily="34" charset="0"/>
                        </a:rPr>
                        <a:t>V</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TỔNG DỰ TOÁN CÓ THUẾ VAT</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368" marR="8368" marT="8368"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a:t>
                      </a:r>
                      <a:r>
                        <a:rPr lang="en-US" sz="1200" b="1" u="none" strike="noStrike" dirty="0">
                          <a:effectLst/>
                          <a:latin typeface="Arial" panose="020B0604020202020204" pitchFamily="34" charset="0"/>
                          <a:cs typeface="Arial" panose="020B0604020202020204" pitchFamily="34" charset="0"/>
                        </a:rPr>
                        <a:t>90,612,000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368" marR="8368" marT="8368" marB="0" anchor="ctr"/>
                </a:tc>
                <a:extLst>
                  <a:ext uri="{0D108BD9-81ED-4DB2-BD59-A6C34878D82A}">
                    <a16:rowId xmlns:a16="http://schemas.microsoft.com/office/drawing/2014/main" val="2297910923"/>
                  </a:ext>
                </a:extLst>
              </a:tr>
            </a:tbl>
          </a:graphicData>
        </a:graphic>
      </p:graphicFrame>
      <p:sp>
        <p:nvSpPr>
          <p:cNvPr id="4" name="Rectangle 3"/>
          <p:cNvSpPr/>
          <p:nvPr/>
        </p:nvSpPr>
        <p:spPr>
          <a:xfrm>
            <a:off x="8134067" y="1207433"/>
            <a:ext cx="3748250" cy="2800767"/>
          </a:xfrm>
          <a:prstGeom prst="rect">
            <a:avLst/>
          </a:prstGeom>
        </p:spPr>
        <p:txBody>
          <a:bodyPr wrap="square">
            <a:spAutoFit/>
          </a:bodyPr>
          <a:lstStyle/>
          <a:p>
            <a:pPr fontAlgn="b"/>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Tổ</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chức</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tại</a:t>
            </a:r>
            <a:r>
              <a:rPr lang="en-US" sz="1600" b="1" dirty="0">
                <a:solidFill>
                  <a:srgbClr val="008C44"/>
                </a:solidFill>
                <a:latin typeface="Arial" panose="020B0604020202020204" pitchFamily="34" charset="0"/>
                <a:cs typeface="Arial" panose="020B0604020202020204" pitchFamily="34" charset="0"/>
              </a:rPr>
              <a:t> TP.HCM, </a:t>
            </a:r>
            <a:r>
              <a:rPr lang="en-US" sz="1600" b="1" dirty="0" err="1">
                <a:solidFill>
                  <a:srgbClr val="008C44"/>
                </a:solidFill>
                <a:latin typeface="Arial" panose="020B0604020202020204" pitchFamily="34" charset="0"/>
                <a:cs typeface="Arial" panose="020B0604020202020204" pitchFamily="34" charset="0"/>
              </a:rPr>
              <a:t>có</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thể</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lựa</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chọn</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các</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địa</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điểm</a:t>
            </a:r>
            <a:r>
              <a:rPr lang="en-US" sz="1600" b="1" dirty="0">
                <a:solidFill>
                  <a:srgbClr val="008C44"/>
                </a:solidFill>
                <a:latin typeface="Arial" panose="020B0604020202020204" pitchFamily="34" charset="0"/>
                <a:cs typeface="Arial" panose="020B0604020202020204" pitchFamily="34" charset="0"/>
              </a:rPr>
              <a:t> </a:t>
            </a:r>
            <a:r>
              <a:rPr lang="en-US" sz="1600" b="1" dirty="0" err="1">
                <a:solidFill>
                  <a:srgbClr val="008C44"/>
                </a:solidFill>
                <a:latin typeface="Arial" panose="020B0604020202020204" pitchFamily="34" charset="0"/>
                <a:cs typeface="Arial" panose="020B0604020202020204" pitchFamily="34" charset="0"/>
              </a:rPr>
              <a:t>sau</a:t>
            </a:r>
            <a:r>
              <a:rPr lang="en-US" sz="1600" b="1" dirty="0">
                <a:solidFill>
                  <a:srgbClr val="008C44"/>
                </a:solidFill>
                <a:latin typeface="Arial" panose="020B0604020202020204" pitchFamily="34" charset="0"/>
                <a:cs typeface="Arial" panose="020B0604020202020204" pitchFamily="34" charset="0"/>
              </a:rPr>
              <a:t>:</a:t>
            </a:r>
          </a:p>
          <a:p>
            <a:pPr marL="171450" indent="-171450" fontAlgn="b">
              <a:buFontTx/>
              <a:buChar char="-"/>
            </a:pPr>
            <a:r>
              <a:rPr lang="en-US" sz="1600" dirty="0" err="1">
                <a:solidFill>
                  <a:srgbClr val="000000"/>
                </a:solidFill>
                <a:latin typeface="Arial" panose="020B0604020202020204" pitchFamily="34" charset="0"/>
                <a:cs typeface="Arial" panose="020B0604020202020204" pitchFamily="34" charset="0"/>
              </a:rPr>
              <a:t>Khu</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đô</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thị</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Vạn</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Phúc</a:t>
            </a:r>
            <a:r>
              <a:rPr lang="en-US" sz="1600" dirty="0">
                <a:solidFill>
                  <a:srgbClr val="000000"/>
                </a:solidFill>
                <a:latin typeface="Arial" panose="020B0604020202020204" pitchFamily="34" charset="0"/>
                <a:cs typeface="Arial" panose="020B0604020202020204" pitchFamily="34" charset="0"/>
              </a:rPr>
              <a:t> </a:t>
            </a:r>
          </a:p>
          <a:p>
            <a:pPr marL="171450" indent="-171450" fontAlgn="b">
              <a:buFontTx/>
              <a:buChar char="-"/>
            </a:pPr>
            <a:r>
              <a:rPr lang="en-US" sz="1600" dirty="0" err="1">
                <a:solidFill>
                  <a:srgbClr val="000000"/>
                </a:solidFill>
                <a:latin typeface="Arial" panose="020B0604020202020204" pitchFamily="34" charset="0"/>
                <a:cs typeface="Arial" panose="020B0604020202020204" pitchFamily="34" charset="0"/>
              </a:rPr>
              <a:t>Khu</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đô</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thị</a:t>
            </a:r>
            <a:r>
              <a:rPr lang="en-US" sz="1600" dirty="0">
                <a:solidFill>
                  <a:srgbClr val="000000"/>
                </a:solidFill>
                <a:latin typeface="Arial" panose="020B0604020202020204" pitchFamily="34" charset="0"/>
                <a:cs typeface="Arial" panose="020B0604020202020204" pitchFamily="34" charset="0"/>
              </a:rPr>
              <a:t> Sala</a:t>
            </a:r>
          </a:p>
          <a:p>
            <a:pPr marL="171450" indent="-171450" fontAlgn="b">
              <a:buFontTx/>
              <a:buChar char="-"/>
            </a:pPr>
            <a:r>
              <a:rPr lang="en-US" sz="1600" dirty="0" err="1">
                <a:solidFill>
                  <a:srgbClr val="000000"/>
                </a:solidFill>
                <a:latin typeface="Arial" panose="020B0604020202020204" pitchFamily="34" charset="0"/>
                <a:cs typeface="Arial" panose="020B0604020202020204" pitchFamily="34" charset="0"/>
              </a:rPr>
              <a:t>Khu</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đô</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thị</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Phú</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Mỹ</a:t>
            </a:r>
            <a:r>
              <a:rPr lang="en-US" sz="1600" dirty="0">
                <a:solidFill>
                  <a:srgbClr val="000000"/>
                </a:solidFill>
                <a:latin typeface="Arial" panose="020B0604020202020204" pitchFamily="34" charset="0"/>
                <a:cs typeface="Arial" panose="020B0604020202020204" pitchFamily="34" charset="0"/>
              </a:rPr>
              <a:t> </a:t>
            </a:r>
            <a:r>
              <a:rPr lang="en-US" sz="1600" dirty="0" err="1">
                <a:solidFill>
                  <a:srgbClr val="000000"/>
                </a:solidFill>
                <a:latin typeface="Arial" panose="020B0604020202020204" pitchFamily="34" charset="0"/>
                <a:cs typeface="Arial" panose="020B0604020202020204" pitchFamily="34" charset="0"/>
              </a:rPr>
              <a:t>Hưng</a:t>
            </a:r>
            <a:endParaRPr lang="en-US" sz="1600" dirty="0">
              <a:solidFill>
                <a:srgbClr val="000000"/>
              </a:solidFill>
              <a:latin typeface="Arial" panose="020B0604020202020204" pitchFamily="34" charset="0"/>
              <a:cs typeface="Arial" panose="020B0604020202020204" pitchFamily="34" charset="0"/>
            </a:endParaRPr>
          </a:p>
          <a:p>
            <a:pPr marL="285750" indent="-285750" fontAlgn="b">
              <a:buFont typeface="Arial" panose="020B0604020202020204" pitchFamily="34" charset="0"/>
              <a:buChar char="•"/>
            </a:pPr>
            <a:r>
              <a:rPr lang="en-US" sz="1600" b="1" dirty="0" err="1">
                <a:solidFill>
                  <a:srgbClr val="008C44"/>
                </a:solidFill>
                <a:latin typeface="Arial" panose="020B0604020202020204" pitchFamily="34" charset="0"/>
                <a:cs typeface="Arial" panose="020B0604020202020204" pitchFamily="34" charset="0"/>
              </a:rPr>
              <a:t>Cự</a:t>
            </a:r>
            <a:r>
              <a:rPr lang="en-US" sz="1600" b="1" dirty="0">
                <a:solidFill>
                  <a:srgbClr val="008C44"/>
                </a:solidFill>
                <a:latin typeface="Arial" panose="020B0604020202020204" pitchFamily="34" charset="0"/>
                <a:cs typeface="Arial" panose="020B0604020202020204" pitchFamily="34" charset="0"/>
              </a:rPr>
              <a:t> ly </a:t>
            </a:r>
            <a:r>
              <a:rPr lang="en-US" sz="1600" b="1" dirty="0" err="1">
                <a:solidFill>
                  <a:srgbClr val="008C44"/>
                </a:solidFill>
                <a:latin typeface="Arial" panose="020B0604020202020204" pitchFamily="34" charset="0"/>
                <a:cs typeface="Arial" panose="020B0604020202020204" pitchFamily="34" charset="0"/>
              </a:rPr>
              <a:t>chạy</a:t>
            </a:r>
            <a:r>
              <a:rPr lang="en-US" sz="1600" b="1" dirty="0">
                <a:solidFill>
                  <a:srgbClr val="008C44"/>
                </a:solidFill>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cs typeface="Arial" panose="020B0604020202020204" pitchFamily="34" charset="0"/>
              </a:rPr>
              <a:t>5KM</a:t>
            </a:r>
          </a:p>
          <a:p>
            <a:pPr fontAlgn="b"/>
            <a:endParaRPr lang="en-US" sz="1600" dirty="0">
              <a:solidFill>
                <a:srgbClr val="000000"/>
              </a:solidFill>
              <a:latin typeface="Arial" panose="020B0604020202020204" pitchFamily="34" charset="0"/>
              <a:cs typeface="Arial" panose="020B0604020202020204" pitchFamily="34" charset="0"/>
            </a:endParaRPr>
          </a:p>
          <a:p>
            <a:pPr marL="285750" indent="-285750" fontAlgn="b">
              <a:buFont typeface="Arial" panose="020B0604020202020204" pitchFamily="34" charset="0"/>
              <a:buChar char="•"/>
            </a:pP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mục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bảng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này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chỉnh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tùy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theo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BTC</a:t>
            </a:r>
          </a:p>
          <a:p>
            <a:pPr marL="285750" indent="-285750" fontAlgn="b">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74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bwMode="auto">
          <a:xfrm>
            <a:off x="607324" y="214482"/>
            <a:ext cx="633456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365760" indent="-365760">
              <a:spcAft>
                <a:spcPts val="3000"/>
              </a:spcAft>
              <a:buSzPct val="100000"/>
              <a:buBlip>
                <a:blip r:embed="rId3"/>
              </a:buBlip>
            </a:pPr>
            <a:r>
              <a:rPr lang="en-US" sz="2400" b="1" dirty="0">
                <a:solidFill>
                  <a:srgbClr val="008C44"/>
                </a:solidFill>
                <a:latin typeface="Arial" pitchFamily="34" charset="0"/>
                <a:ea typeface="+mj-ea"/>
              </a:rPr>
              <a:t>KẾT QUẢ KHẢO SÁT KHỐI QLTD (1/2)</a:t>
            </a:r>
            <a:endParaRPr lang="vi-VN" sz="2400" b="1" dirty="0">
              <a:solidFill>
                <a:srgbClr val="008C44"/>
              </a:solidFill>
              <a:latin typeface="Arial" pitchFamily="34" charset="0"/>
              <a:ea typeface="+mj-ea"/>
            </a:endParaRP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4038" t="4568" r="66346" b="77547"/>
          <a:stretch/>
        </p:blipFill>
        <p:spPr>
          <a:xfrm>
            <a:off x="607324" y="750622"/>
            <a:ext cx="478301" cy="436100"/>
          </a:xfrm>
          <a:prstGeom prst="rect">
            <a:avLst/>
          </a:prstGeom>
        </p:spPr>
      </p:pic>
      <p:sp>
        <p:nvSpPr>
          <p:cNvPr id="9" name="Rectangle 8"/>
          <p:cNvSpPr/>
          <p:nvPr/>
        </p:nvSpPr>
        <p:spPr>
          <a:xfrm>
            <a:off x="1087767" y="678891"/>
            <a:ext cx="5098722" cy="507831"/>
          </a:xfrm>
          <a:prstGeom prst="rect">
            <a:avLst/>
          </a:prstGeom>
        </p:spPr>
        <p:txBody>
          <a:bodyPr wrap="square">
            <a:spAutoFit/>
          </a:bodyPr>
          <a:lstStyle/>
          <a:p>
            <a:pPr algn="just">
              <a:lnSpc>
                <a:spcPct val="150000"/>
              </a:lnSpc>
            </a:pPr>
            <a:r>
              <a:rPr lang="en-US" b="1" dirty="0" err="1">
                <a:solidFill>
                  <a:srgbClr val="008C44"/>
                </a:solidFill>
                <a:cs typeface="Arial" panose="020B0604020202020204" pitchFamily="34" charset="0"/>
              </a:rPr>
              <a:t>Tình</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hình</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sức</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khỏe</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và</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tinh</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thần</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thể</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thao</a:t>
            </a:r>
            <a:r>
              <a:rPr lang="en-US" b="1" dirty="0">
                <a:solidFill>
                  <a:srgbClr val="008C44"/>
                </a:solidFill>
                <a:cs typeface="Arial" panose="020B0604020202020204" pitchFamily="34" charset="0"/>
              </a:rPr>
              <a:t>:</a:t>
            </a:r>
            <a:endParaRPr lang="vi-VN" b="1" dirty="0">
              <a:solidFill>
                <a:srgbClr val="008C44"/>
              </a:solidFill>
              <a:cs typeface="Arial" panose="020B0604020202020204" pitchFamily="34" charset="0"/>
            </a:endParaRPr>
          </a:p>
        </p:txBody>
      </p:sp>
      <p:graphicFrame>
        <p:nvGraphicFramePr>
          <p:cNvPr id="11" name="Chart 10"/>
          <p:cNvGraphicFramePr/>
          <p:nvPr>
            <p:extLst>
              <p:ext uri="{D42A27DB-BD31-4B8C-83A1-F6EECF244321}">
                <p14:modId xmlns:p14="http://schemas.microsoft.com/office/powerpoint/2010/main" val="1805553215"/>
              </p:ext>
            </p:extLst>
          </p:nvPr>
        </p:nvGraphicFramePr>
        <p:xfrm>
          <a:off x="311712" y="1186722"/>
          <a:ext cx="5874777" cy="3248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p:nvPr>
            <p:extLst>
              <p:ext uri="{D42A27DB-BD31-4B8C-83A1-F6EECF244321}">
                <p14:modId xmlns:p14="http://schemas.microsoft.com/office/powerpoint/2010/main" val="3935128514"/>
              </p:ext>
            </p:extLst>
          </p:nvPr>
        </p:nvGraphicFramePr>
        <p:xfrm>
          <a:off x="6186489" y="798682"/>
          <a:ext cx="5869524" cy="311822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p:nvPr>
            <p:extLst>
              <p:ext uri="{D42A27DB-BD31-4B8C-83A1-F6EECF244321}">
                <p14:modId xmlns:p14="http://schemas.microsoft.com/office/powerpoint/2010/main" val="3043194686"/>
              </p:ext>
            </p:extLst>
          </p:nvPr>
        </p:nvGraphicFramePr>
        <p:xfrm>
          <a:off x="325360" y="4328128"/>
          <a:ext cx="5861130" cy="252987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hart 14"/>
          <p:cNvGraphicFramePr/>
          <p:nvPr>
            <p:extLst>
              <p:ext uri="{D42A27DB-BD31-4B8C-83A1-F6EECF244321}">
                <p14:modId xmlns:p14="http://schemas.microsoft.com/office/powerpoint/2010/main" val="3401863875"/>
              </p:ext>
            </p:extLst>
          </p:nvPr>
        </p:nvGraphicFramePr>
        <p:xfrm>
          <a:off x="6468453" y="4086870"/>
          <a:ext cx="5418746" cy="2771130"/>
        </p:xfrm>
        <a:graphic>
          <a:graphicData uri="http://schemas.openxmlformats.org/drawingml/2006/chart">
            <c:chart xmlns:c="http://schemas.openxmlformats.org/drawingml/2006/chart" xmlns:r="http://schemas.openxmlformats.org/officeDocument/2006/relationships" r:id="rId8"/>
          </a:graphicData>
        </a:graphic>
      </p:graphicFrame>
      <p:sp>
        <p:nvSpPr>
          <p:cNvPr id="3" name="Flowchart: Process 2"/>
          <p:cNvSpPr/>
          <p:nvPr/>
        </p:nvSpPr>
        <p:spPr>
          <a:xfrm>
            <a:off x="3973441" y="4781006"/>
            <a:ext cx="91440" cy="104503"/>
          </a:xfrm>
          <a:prstGeom prst="flowChartProcess">
            <a:avLst/>
          </a:prstGeom>
          <a:solidFill>
            <a:srgbClr val="008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34518" y="4744154"/>
            <a:ext cx="2089033" cy="215444"/>
          </a:xfrm>
          <a:prstGeom prst="rect">
            <a:avLst/>
          </a:prstGeom>
          <a:noFill/>
        </p:spPr>
        <p:txBody>
          <a:bodyPr wrap="none" rtlCol="0">
            <a:spAutoFit/>
          </a:bodyPr>
          <a:lstStyle/>
          <a:p>
            <a:r>
              <a:rPr lang="en-US" sz="800" dirty="0"/>
              <a:t>WHO </a:t>
            </a:r>
            <a:r>
              <a:rPr lang="en-US" sz="800" dirty="0" err="1"/>
              <a:t>khuyên</a:t>
            </a:r>
            <a:r>
              <a:rPr lang="en-US" sz="800" dirty="0"/>
              <a:t> </a:t>
            </a:r>
            <a:r>
              <a:rPr lang="en-US" sz="800" dirty="0" err="1"/>
              <a:t>tập</a:t>
            </a:r>
            <a:r>
              <a:rPr lang="en-US" sz="800" dirty="0"/>
              <a:t> </a:t>
            </a:r>
            <a:r>
              <a:rPr lang="en-US" sz="800" dirty="0" err="1"/>
              <a:t>thể</a:t>
            </a:r>
            <a:r>
              <a:rPr lang="en-US" sz="800" dirty="0"/>
              <a:t> </a:t>
            </a:r>
            <a:r>
              <a:rPr lang="en-US" sz="800" dirty="0" err="1"/>
              <a:t>thao</a:t>
            </a:r>
            <a:r>
              <a:rPr lang="en-US" sz="800" dirty="0"/>
              <a:t>  </a:t>
            </a:r>
            <a:r>
              <a:rPr lang="en-US" sz="800" dirty="0" err="1"/>
              <a:t>từ</a:t>
            </a:r>
            <a:r>
              <a:rPr lang="en-US" sz="800" dirty="0"/>
              <a:t> 150  </a:t>
            </a:r>
            <a:r>
              <a:rPr lang="en-US" sz="800" dirty="0" err="1"/>
              <a:t>phút</a:t>
            </a:r>
            <a:r>
              <a:rPr lang="en-US" sz="800" dirty="0"/>
              <a:t>/ </a:t>
            </a:r>
            <a:r>
              <a:rPr lang="en-US" sz="800" dirty="0" err="1"/>
              <a:t>tuần</a:t>
            </a:r>
            <a:endParaRPr lang="en-US" sz="800" dirty="0"/>
          </a:p>
        </p:txBody>
      </p:sp>
      <p:sp>
        <p:nvSpPr>
          <p:cNvPr id="17" name="Rectangle 16"/>
          <p:cNvSpPr/>
          <p:nvPr/>
        </p:nvSpPr>
        <p:spPr>
          <a:xfrm>
            <a:off x="601617" y="1360710"/>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
        <p:nvSpPr>
          <p:cNvPr id="18" name="Rectangle 17"/>
          <p:cNvSpPr/>
          <p:nvPr/>
        </p:nvSpPr>
        <p:spPr>
          <a:xfrm>
            <a:off x="9653976" y="932806"/>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
        <p:nvSpPr>
          <p:cNvPr id="19" name="Rectangle 18"/>
          <p:cNvSpPr/>
          <p:nvPr/>
        </p:nvSpPr>
        <p:spPr>
          <a:xfrm>
            <a:off x="9653975" y="4374822"/>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
        <p:nvSpPr>
          <p:cNvPr id="20" name="Rectangle 19"/>
          <p:cNvSpPr/>
          <p:nvPr/>
        </p:nvSpPr>
        <p:spPr>
          <a:xfrm>
            <a:off x="601617" y="4516177"/>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Tree>
    <p:extLst>
      <p:ext uri="{BB962C8B-B14F-4D97-AF65-F5344CB8AC3E}">
        <p14:creationId xmlns:p14="http://schemas.microsoft.com/office/powerpoint/2010/main" val="1736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extLst>
              <p:ext uri="{D42A27DB-BD31-4B8C-83A1-F6EECF244321}">
                <p14:modId xmlns:p14="http://schemas.microsoft.com/office/powerpoint/2010/main" val="1632642886"/>
              </p:ext>
            </p:extLst>
          </p:nvPr>
        </p:nvGraphicFramePr>
        <p:xfrm>
          <a:off x="7977758" y="1071555"/>
          <a:ext cx="3582538" cy="2845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extLst>
              <p:ext uri="{D42A27DB-BD31-4B8C-83A1-F6EECF244321}">
                <p14:modId xmlns:p14="http://schemas.microsoft.com/office/powerpoint/2010/main" val="2731254820"/>
              </p:ext>
            </p:extLst>
          </p:nvPr>
        </p:nvGraphicFramePr>
        <p:xfrm>
          <a:off x="7977758" y="3754378"/>
          <a:ext cx="3825298" cy="31036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p:nvPr>
            <p:extLst>
              <p:ext uri="{D42A27DB-BD31-4B8C-83A1-F6EECF244321}">
                <p14:modId xmlns:p14="http://schemas.microsoft.com/office/powerpoint/2010/main" val="2301434399"/>
              </p:ext>
            </p:extLst>
          </p:nvPr>
        </p:nvGraphicFramePr>
        <p:xfrm>
          <a:off x="607324" y="4127320"/>
          <a:ext cx="5124475" cy="282621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p:nvPr>
            <p:extLst>
              <p:ext uri="{D42A27DB-BD31-4B8C-83A1-F6EECF244321}">
                <p14:modId xmlns:p14="http://schemas.microsoft.com/office/powerpoint/2010/main" val="3618918927"/>
              </p:ext>
            </p:extLst>
          </p:nvPr>
        </p:nvGraphicFramePr>
        <p:xfrm>
          <a:off x="1150043" y="1071555"/>
          <a:ext cx="4039035" cy="3055765"/>
        </p:xfrm>
        <a:graphic>
          <a:graphicData uri="http://schemas.openxmlformats.org/drawingml/2006/chart">
            <c:chart xmlns:c="http://schemas.openxmlformats.org/drawingml/2006/chart" xmlns:r="http://schemas.openxmlformats.org/officeDocument/2006/relationships" r:id="rId6"/>
          </a:graphicData>
        </a:graphic>
      </p:graphicFrame>
      <p:sp>
        <p:nvSpPr>
          <p:cNvPr id="14" name="Title 1"/>
          <p:cNvSpPr txBox="1">
            <a:spLocks/>
          </p:cNvSpPr>
          <p:nvPr>
            <p:custDataLst>
              <p:tags r:id="rId1"/>
            </p:custDataLst>
          </p:nvPr>
        </p:nvSpPr>
        <p:spPr bwMode="auto">
          <a:xfrm>
            <a:off x="607323" y="214482"/>
            <a:ext cx="644661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365760" indent="-365760">
              <a:spcAft>
                <a:spcPts val="3000"/>
              </a:spcAft>
              <a:buSzPct val="100000"/>
              <a:buBlip>
                <a:blip r:embed="rId7"/>
              </a:buBlip>
            </a:pPr>
            <a:r>
              <a:rPr lang="en-US" sz="2400" b="1" dirty="0">
                <a:solidFill>
                  <a:srgbClr val="008C44"/>
                </a:solidFill>
                <a:latin typeface="Arial" pitchFamily="34" charset="0"/>
                <a:ea typeface="+mj-ea"/>
              </a:rPr>
              <a:t>KẾT QUẢ KHẢO SÁT KHỐI QLTD (2/2)</a:t>
            </a:r>
            <a:endParaRPr lang="vi-VN" sz="2400" b="1" dirty="0">
              <a:solidFill>
                <a:srgbClr val="008C44"/>
              </a:solidFill>
              <a:latin typeface="Arial" pitchFamily="34" charset="0"/>
              <a:ea typeface="+mj-ea"/>
            </a:endParaRPr>
          </a:p>
        </p:txBody>
      </p:sp>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9226" t="4568" r="41158" b="77547"/>
          <a:stretch/>
        </p:blipFill>
        <p:spPr>
          <a:xfrm>
            <a:off x="607324" y="750622"/>
            <a:ext cx="478301" cy="436100"/>
          </a:xfrm>
          <a:prstGeom prst="rect">
            <a:avLst/>
          </a:prstGeom>
        </p:spPr>
      </p:pic>
      <p:sp>
        <p:nvSpPr>
          <p:cNvPr id="17" name="Rectangle 16"/>
          <p:cNvSpPr/>
          <p:nvPr/>
        </p:nvSpPr>
        <p:spPr>
          <a:xfrm>
            <a:off x="1087767" y="678891"/>
            <a:ext cx="5098722" cy="463075"/>
          </a:xfrm>
          <a:prstGeom prst="rect">
            <a:avLst/>
          </a:prstGeom>
        </p:spPr>
        <p:txBody>
          <a:bodyPr wrap="square">
            <a:spAutoFit/>
          </a:bodyPr>
          <a:lstStyle/>
          <a:p>
            <a:pPr algn="just">
              <a:lnSpc>
                <a:spcPct val="150000"/>
              </a:lnSpc>
            </a:pPr>
            <a:r>
              <a:rPr lang="en-US" b="1" dirty="0">
                <a:solidFill>
                  <a:srgbClr val="008C44"/>
                </a:solidFill>
                <a:cs typeface="Arial" panose="020B0604020202020204" pitchFamily="34" charset="0"/>
              </a:rPr>
              <a:t>Mong </a:t>
            </a:r>
            <a:r>
              <a:rPr lang="en-US" b="1" dirty="0" err="1">
                <a:solidFill>
                  <a:srgbClr val="008C44"/>
                </a:solidFill>
                <a:cs typeface="Arial" panose="020B0604020202020204" pitchFamily="34" charset="0"/>
              </a:rPr>
              <a:t>muốn</a:t>
            </a:r>
            <a:r>
              <a:rPr lang="en-US" b="1" dirty="0">
                <a:solidFill>
                  <a:srgbClr val="008C44"/>
                </a:solidFill>
                <a:cs typeface="Arial" panose="020B0604020202020204" pitchFamily="34" charset="0"/>
              </a:rPr>
              <a:t> tham gia </a:t>
            </a:r>
            <a:r>
              <a:rPr lang="en-US" b="1" dirty="0" err="1">
                <a:solidFill>
                  <a:srgbClr val="008C44"/>
                </a:solidFill>
                <a:cs typeface="Arial" panose="020B0604020202020204" pitchFamily="34" charset="0"/>
              </a:rPr>
              <a:t>giải</a:t>
            </a:r>
            <a:r>
              <a:rPr lang="en-US" b="1" dirty="0">
                <a:solidFill>
                  <a:srgbClr val="008C44"/>
                </a:solidFill>
                <a:cs typeface="Arial" panose="020B0604020202020204" pitchFamily="34" charset="0"/>
              </a:rPr>
              <a:t> </a:t>
            </a:r>
            <a:r>
              <a:rPr lang="en-US" b="1" dirty="0" err="1">
                <a:solidFill>
                  <a:srgbClr val="008C44"/>
                </a:solidFill>
                <a:cs typeface="Arial" panose="020B0604020202020204" pitchFamily="34" charset="0"/>
              </a:rPr>
              <a:t>chạy</a:t>
            </a:r>
            <a:r>
              <a:rPr lang="en-US" b="1" dirty="0">
                <a:solidFill>
                  <a:srgbClr val="008C44"/>
                </a:solidFill>
                <a:cs typeface="Arial" panose="020B0604020202020204" pitchFamily="34" charset="0"/>
              </a:rPr>
              <a:t> </a:t>
            </a:r>
            <a:endParaRPr lang="vi-VN" b="1" dirty="0">
              <a:solidFill>
                <a:srgbClr val="008C44"/>
              </a:solidFill>
              <a:cs typeface="Arial" panose="020B0604020202020204" pitchFamily="34" charset="0"/>
            </a:endParaRPr>
          </a:p>
        </p:txBody>
      </p:sp>
      <p:sp>
        <p:nvSpPr>
          <p:cNvPr id="21" name="Rectangle 20"/>
          <p:cNvSpPr/>
          <p:nvPr/>
        </p:nvSpPr>
        <p:spPr>
          <a:xfrm>
            <a:off x="3787711" y="1493155"/>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
        <p:nvSpPr>
          <p:cNvPr id="22" name="Rectangle 21"/>
          <p:cNvSpPr/>
          <p:nvPr/>
        </p:nvSpPr>
        <p:spPr>
          <a:xfrm>
            <a:off x="3787711" y="4456591"/>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
        <p:nvSpPr>
          <p:cNvPr id="23" name="Rectangle 22"/>
          <p:cNvSpPr/>
          <p:nvPr/>
        </p:nvSpPr>
        <p:spPr>
          <a:xfrm>
            <a:off x="10029136" y="1313525"/>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
        <p:nvSpPr>
          <p:cNvPr id="24" name="Rectangle 23"/>
          <p:cNvSpPr/>
          <p:nvPr/>
        </p:nvSpPr>
        <p:spPr>
          <a:xfrm>
            <a:off x="10029135" y="4240034"/>
            <a:ext cx="2045753" cy="335156"/>
          </a:xfrm>
          <a:prstGeom prst="rect">
            <a:avLst/>
          </a:prstGeom>
        </p:spPr>
        <p:txBody>
          <a:bodyPr wrap="none">
            <a:spAutoFit/>
          </a:bodyPr>
          <a:lstStyle/>
          <a:p>
            <a:pPr algn="just">
              <a:lnSpc>
                <a:spcPct val="150000"/>
              </a:lnSpc>
            </a:pP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Khảo</a:t>
            </a:r>
            <a:r>
              <a:rPr lang="en-US" sz="1200" dirty="0">
                <a:solidFill>
                  <a:srgbClr val="008C44"/>
                </a:solidFill>
                <a:latin typeface="Arial" panose="020B0604020202020204" pitchFamily="34" charset="0"/>
                <a:cs typeface="Arial" panose="020B0604020202020204" pitchFamily="34" charset="0"/>
              </a:rPr>
              <a:t> </a:t>
            </a:r>
            <a:r>
              <a:rPr lang="en-US" sz="1200" dirty="0" err="1">
                <a:solidFill>
                  <a:srgbClr val="008C44"/>
                </a:solidFill>
                <a:latin typeface="Arial" panose="020B0604020202020204" pitchFamily="34" charset="0"/>
                <a:cs typeface="Arial" panose="020B0604020202020204" pitchFamily="34" charset="0"/>
              </a:rPr>
              <a:t>sát</a:t>
            </a:r>
            <a:r>
              <a:rPr lang="en-US" sz="1200" dirty="0">
                <a:solidFill>
                  <a:srgbClr val="008C44"/>
                </a:solidFill>
                <a:latin typeface="Arial" panose="020B0604020202020204" pitchFamily="34" charset="0"/>
                <a:cs typeface="Arial" panose="020B0604020202020204" pitchFamily="34" charset="0"/>
              </a:rPr>
              <a:t> 125/253 CBNV  </a:t>
            </a:r>
            <a:endParaRPr lang="vi-VN" sz="1200" dirty="0">
              <a:solidFill>
                <a:srgbClr val="008C44"/>
              </a:solidFill>
              <a:cs typeface="Arial" panose="020B0604020202020204" pitchFamily="34" charset="0"/>
            </a:endParaRPr>
          </a:p>
        </p:txBody>
      </p:sp>
      <p:sp>
        <p:nvSpPr>
          <p:cNvPr id="4" name="Right Brace 3"/>
          <p:cNvSpPr/>
          <p:nvPr/>
        </p:nvSpPr>
        <p:spPr>
          <a:xfrm rot="16200000">
            <a:off x="10759619" y="4771609"/>
            <a:ext cx="369056" cy="12322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0717963" y="4981360"/>
            <a:ext cx="452368" cy="276999"/>
          </a:xfrm>
          <a:prstGeom prst="rect">
            <a:avLst/>
          </a:prstGeom>
          <a:noFill/>
        </p:spPr>
        <p:txBody>
          <a:bodyPr wrap="none" rtlCol="0">
            <a:spAutoFit/>
          </a:bodyPr>
          <a:lstStyle/>
          <a:p>
            <a:r>
              <a:rPr lang="en-US" sz="1200" dirty="0">
                <a:solidFill>
                  <a:srgbClr val="FF0000"/>
                </a:solidFill>
              </a:rPr>
              <a:t>23%</a:t>
            </a:r>
          </a:p>
        </p:txBody>
      </p:sp>
    </p:spTree>
    <p:extLst>
      <p:ext uri="{BB962C8B-B14F-4D97-AF65-F5344CB8AC3E}">
        <p14:creationId xmlns:p14="http://schemas.microsoft.com/office/powerpoint/2010/main" val="48655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08422100"/>
              </p:ext>
            </p:extLst>
          </p:nvPr>
        </p:nvGraphicFramePr>
        <p:xfrm>
          <a:off x="399145" y="703347"/>
          <a:ext cx="7315200" cy="6067072"/>
        </p:xfrm>
        <a:graphic>
          <a:graphicData uri="http://schemas.openxmlformats.org/drawingml/2006/table">
            <a:tbl>
              <a:tblPr firstRow="1" bandRow="1">
                <a:tableStyleId>{5C22544A-7EE6-4342-B048-85BDC9FD1C3A}</a:tableStyleId>
              </a:tblPr>
              <a:tblGrid>
                <a:gridCol w="1823550">
                  <a:extLst>
                    <a:ext uri="{9D8B030D-6E8A-4147-A177-3AD203B41FA5}">
                      <a16:colId xmlns:a16="http://schemas.microsoft.com/office/drawing/2014/main" val="2908460560"/>
                    </a:ext>
                  </a:extLst>
                </a:gridCol>
                <a:gridCol w="1814733">
                  <a:extLst>
                    <a:ext uri="{9D8B030D-6E8A-4147-A177-3AD203B41FA5}">
                      <a16:colId xmlns:a16="http://schemas.microsoft.com/office/drawing/2014/main" val="614472544"/>
                    </a:ext>
                  </a:extLst>
                </a:gridCol>
                <a:gridCol w="2138289">
                  <a:extLst>
                    <a:ext uri="{9D8B030D-6E8A-4147-A177-3AD203B41FA5}">
                      <a16:colId xmlns:a16="http://schemas.microsoft.com/office/drawing/2014/main" val="2184096245"/>
                    </a:ext>
                  </a:extLst>
                </a:gridCol>
                <a:gridCol w="1538628">
                  <a:extLst>
                    <a:ext uri="{9D8B030D-6E8A-4147-A177-3AD203B41FA5}">
                      <a16:colId xmlns:a16="http://schemas.microsoft.com/office/drawing/2014/main" val="154280164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a:latin typeface="Arial" panose="020B0604020202020204" pitchFamily="34" charset="0"/>
                          <a:cs typeface="Arial" panose="020B0604020202020204" pitchFamily="34" charset="0"/>
                        </a:rPr>
                        <a:t>Phòng</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Thẩm</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định</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giá</a:t>
                      </a:r>
                      <a:endParaRPr lang="en-US" sz="12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Trung </a:t>
                      </a:r>
                      <a:r>
                        <a:rPr lang="en-US" sz="1200" b="1" dirty="0" err="1">
                          <a:latin typeface="Arial" panose="020B0604020202020204" pitchFamily="34" charset="0"/>
                          <a:cs typeface="Arial" panose="020B0604020202020204" pitchFamily="34" charset="0"/>
                        </a:rPr>
                        <a:t>tâm</a:t>
                      </a:r>
                      <a:r>
                        <a:rPr lang="en-US" sz="1200" b="1" dirty="0">
                          <a:latin typeface="Arial" panose="020B0604020202020204" pitchFamily="34" charset="0"/>
                          <a:cs typeface="Arial" panose="020B0604020202020204" pitchFamily="34" charset="0"/>
                        </a:rPr>
                        <a:t> TTĐ&amp;PDTD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Trung </a:t>
                      </a:r>
                      <a:r>
                        <a:rPr lang="en-US" sz="1200" b="1" dirty="0" err="1">
                          <a:latin typeface="Arial" panose="020B0604020202020204" pitchFamily="34" charset="0"/>
                          <a:cs typeface="Arial" panose="020B0604020202020204" pitchFamily="34" charset="0"/>
                        </a:rPr>
                        <a:t>tâm</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Xử</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lý</a:t>
                      </a:r>
                      <a:r>
                        <a:rPr lang="en-US" sz="1200" b="1" dirty="0">
                          <a:latin typeface="Arial" panose="020B0604020202020204" pitchFamily="34" charset="0"/>
                          <a:cs typeface="Arial" panose="020B0604020202020204" pitchFamily="34" charset="0"/>
                        </a:rPr>
                        <a:t> giao </a:t>
                      </a:r>
                      <a:r>
                        <a:rPr lang="en-US" sz="1200" b="1" dirty="0" err="1">
                          <a:latin typeface="Arial" panose="020B0604020202020204" pitchFamily="34" charset="0"/>
                          <a:cs typeface="Arial" panose="020B0604020202020204" pitchFamily="34" charset="0"/>
                        </a:rPr>
                        <a:t>dịch</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tín</a:t>
                      </a:r>
                      <a:r>
                        <a:rPr lang="en-US" sz="1200" b="1"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dụng</a:t>
                      </a:r>
                      <a:endParaRPr lang="en-US" sz="1200" b="1"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a:latin typeface="Arial" panose="020B0604020202020204" pitchFamily="34" charset="0"/>
                          <a:cs typeface="Arial" panose="020B0604020202020204" pitchFamily="34" charset="0"/>
                        </a:rPr>
                        <a:t>Phòng</a:t>
                      </a:r>
                      <a:r>
                        <a:rPr lang="en-US" sz="1200" b="1" baseline="0" dirty="0">
                          <a:latin typeface="Arial" panose="020B0604020202020204" pitchFamily="34" charset="0"/>
                          <a:cs typeface="Arial" panose="020B0604020202020204" pitchFamily="34" charset="0"/>
                        </a:rPr>
                        <a:t> </a:t>
                      </a:r>
                      <a:r>
                        <a:rPr lang="en-US" sz="1200" b="1" baseline="0" dirty="0" err="1">
                          <a:latin typeface="Arial" panose="020B0604020202020204" pitchFamily="34" charset="0"/>
                          <a:cs typeface="Arial" panose="020B0604020202020204" pitchFamily="34" charset="0"/>
                        </a:rPr>
                        <a:t>kiểm</a:t>
                      </a:r>
                      <a:r>
                        <a:rPr lang="en-US" sz="1200" b="1" baseline="0" dirty="0">
                          <a:latin typeface="Arial" panose="020B0604020202020204" pitchFamily="34" charset="0"/>
                          <a:cs typeface="Arial" panose="020B0604020202020204" pitchFamily="34" charset="0"/>
                        </a:rPr>
                        <a:t> </a:t>
                      </a:r>
                      <a:r>
                        <a:rPr lang="en-US" sz="1200" b="1" baseline="0" dirty="0" err="1">
                          <a:latin typeface="Arial" panose="020B0604020202020204" pitchFamily="34" charset="0"/>
                          <a:cs typeface="Arial" panose="020B0604020202020204" pitchFamily="34" charset="0"/>
                        </a:rPr>
                        <a:t>soát</a:t>
                      </a:r>
                      <a:r>
                        <a:rPr lang="en-US" sz="1200" b="1" baseline="0" dirty="0">
                          <a:latin typeface="Arial" panose="020B0604020202020204" pitchFamily="34" charset="0"/>
                          <a:cs typeface="Arial" panose="020B0604020202020204" pitchFamily="34" charset="0"/>
                        </a:rPr>
                        <a:t> &amp; </a:t>
                      </a:r>
                      <a:r>
                        <a:rPr lang="en-US" sz="1200" b="1" baseline="0" dirty="0" err="1">
                          <a:latin typeface="Arial" panose="020B0604020202020204" pitchFamily="34" charset="0"/>
                          <a:cs typeface="Arial" panose="020B0604020202020204" pitchFamily="34" charset="0"/>
                        </a:rPr>
                        <a:t>Cải</a:t>
                      </a:r>
                      <a:r>
                        <a:rPr lang="en-US" sz="1200" b="1" baseline="0" dirty="0">
                          <a:latin typeface="Arial" panose="020B0604020202020204" pitchFamily="34" charset="0"/>
                          <a:cs typeface="Arial" panose="020B0604020202020204" pitchFamily="34" charset="0"/>
                        </a:rPr>
                        <a:t> </a:t>
                      </a:r>
                      <a:r>
                        <a:rPr lang="en-US" sz="1200" b="1" baseline="0" dirty="0" err="1">
                          <a:latin typeface="Arial" panose="020B0604020202020204" pitchFamily="34" charset="0"/>
                          <a:cs typeface="Arial" panose="020B0604020202020204" pitchFamily="34" charset="0"/>
                        </a:rPr>
                        <a:t>tiến</a:t>
                      </a:r>
                      <a:r>
                        <a:rPr lang="en-US" sz="1200" b="1" baseline="0" dirty="0">
                          <a:latin typeface="Arial" panose="020B0604020202020204" pitchFamily="34" charset="0"/>
                          <a:cs typeface="Arial" panose="020B0604020202020204" pitchFamily="34" charset="0"/>
                        </a:rPr>
                        <a:t> </a:t>
                      </a:r>
                      <a:r>
                        <a:rPr lang="en-US" sz="1200" b="1" baseline="0" dirty="0" err="1">
                          <a:latin typeface="Arial" panose="020B0604020202020204" pitchFamily="34" charset="0"/>
                          <a:cs typeface="Arial" panose="020B0604020202020204" pitchFamily="34" charset="0"/>
                        </a:rPr>
                        <a:t>chất</a:t>
                      </a:r>
                      <a:r>
                        <a:rPr lang="en-US" sz="1200" b="1" baseline="0" dirty="0">
                          <a:latin typeface="Arial" panose="020B0604020202020204" pitchFamily="34" charset="0"/>
                          <a:cs typeface="Arial" panose="020B0604020202020204" pitchFamily="34" charset="0"/>
                        </a:rPr>
                        <a:t> </a:t>
                      </a:r>
                      <a:r>
                        <a:rPr lang="en-US" sz="1200" b="1" baseline="0" dirty="0" err="1">
                          <a:latin typeface="Arial" panose="020B0604020202020204" pitchFamily="34" charset="0"/>
                          <a:cs typeface="Arial" panose="020B0604020202020204" pitchFamily="34" charset="0"/>
                        </a:rPr>
                        <a:t>lượng</a:t>
                      </a:r>
                      <a:endParaRPr lang="en-US" sz="12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16350487"/>
                  </a:ext>
                </a:extLst>
              </a:tr>
              <a:tr h="370840">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Thể</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thao</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vui</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vẻ</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mãi</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trẻ</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cùng</a:t>
                      </a:r>
                      <a:r>
                        <a:rPr lang="en-US" sz="1100" b="0" i="0" u="none" strike="noStrike" dirty="0">
                          <a:solidFill>
                            <a:srgbClr val="000000"/>
                          </a:solidFill>
                          <a:effectLst/>
                          <a:latin typeface="Arial" panose="020B0604020202020204" pitchFamily="34" charset="0"/>
                          <a:cs typeface="Arial" panose="020B0604020202020204" pitchFamily="34" charset="0"/>
                        </a:rPr>
                        <a:t> OCB</a:t>
                      </a:r>
                    </a:p>
                  </a:txBody>
                  <a:tcPr marL="9525" marR="9525" marT="9525" marB="0" anchor="ctr"/>
                </a:tc>
                <a:tc>
                  <a:txBody>
                    <a:bodyPr/>
                    <a:lstStyle/>
                    <a:p>
                      <a:pPr algn="just" fontAlgn="ctr"/>
                      <a:r>
                        <a:rPr lang="vi-VN" sz="1100" b="0" i="0" u="none" strike="noStrike" dirty="0">
                          <a:solidFill>
                            <a:srgbClr val="000000"/>
                          </a:solidFill>
                          <a:effectLst/>
                          <a:latin typeface="+mn-lt"/>
                          <a:cs typeface="Arial" panose="020B0604020202020204" pitchFamily="34" charset="0"/>
                        </a:rPr>
                        <a:t>OCB THE WARRIOR 2022 - Vượt Qua Giới Hạn Bản Thân </a:t>
                      </a:r>
                    </a:p>
                  </a:txBody>
                  <a:tcPr marL="9525" marR="9525" marT="9525" marB="0" anchor="ctr"/>
                </a:tc>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Luyện</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tập</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thể</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thao</a:t>
                      </a:r>
                      <a:r>
                        <a:rPr lang="en-US" sz="1100" b="0" i="0" u="none" strike="noStrike" dirty="0">
                          <a:solidFill>
                            <a:srgbClr val="000000"/>
                          </a:solidFill>
                          <a:effectLst/>
                          <a:latin typeface="Arial" panose="020B0604020202020204" pitchFamily="34" charset="0"/>
                          <a:cs typeface="Arial" panose="020B0604020202020204" pitchFamily="34" charset="0"/>
                        </a:rPr>
                        <a:t> - Chinh </a:t>
                      </a:r>
                      <a:r>
                        <a:rPr lang="en-US" sz="1100" b="0" i="0" u="none" strike="noStrike" dirty="0" err="1">
                          <a:solidFill>
                            <a:srgbClr val="000000"/>
                          </a:solidFill>
                          <a:effectLst/>
                          <a:latin typeface="Arial" panose="020B0604020202020204" pitchFamily="34" charset="0"/>
                          <a:cs typeface="Arial" panose="020B0604020202020204" pitchFamily="34" charset="0"/>
                        </a:rPr>
                        <a:t>phục</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đỉnh</a:t>
                      </a:r>
                      <a:r>
                        <a:rPr lang="en-US" sz="1100" b="0" i="0" u="none" strike="noStrike" dirty="0">
                          <a:solidFill>
                            <a:srgbClr val="000000"/>
                          </a:solidFill>
                          <a:effectLst/>
                          <a:latin typeface="Arial" panose="020B0604020202020204" pitchFamily="34" charset="0"/>
                          <a:cs typeface="Arial" panose="020B0604020202020204" pitchFamily="34" charset="0"/>
                        </a:rPr>
                        <a:t> cao</a:t>
                      </a:r>
                    </a:p>
                  </a:txBody>
                  <a:tcPr marL="9525" marR="9525" marT="9525" marB="0" anchor="ctr"/>
                </a:tc>
                <a:tc>
                  <a:txBody>
                    <a:bodyPr/>
                    <a:lstStyle/>
                    <a:p>
                      <a:pPr marL="0" algn="just" defTabSz="914400" rtl="0" eaLnBrk="1" fontAlgn="b" latinLnBrk="0" hangingPunct="1"/>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Hành</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trình</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chinh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đông</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tc>
                <a:extLst>
                  <a:ext uri="{0D108BD9-81ED-4DB2-BD59-A6C34878D82A}">
                    <a16:rowId xmlns:a16="http://schemas.microsoft.com/office/drawing/2014/main" val="2546709704"/>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chiến binh - chiến đấu </a:t>
                      </a:r>
                    </a:p>
                  </a:txBody>
                  <a:tcPr marL="9525" marR="9525" marT="9525" marB="0" anchor="ctr"/>
                </a:tc>
                <a:tc>
                  <a:txBody>
                    <a:bodyPr/>
                    <a:lstStyle/>
                    <a:p>
                      <a:pPr algn="just" fontAlgn="ctr"/>
                      <a:r>
                        <a:rPr lang="vi-VN" sz="1100" b="0" i="0" u="none" strike="noStrike" dirty="0">
                          <a:solidFill>
                            <a:srgbClr val="000000"/>
                          </a:solidFill>
                          <a:effectLst/>
                          <a:latin typeface="Arial" panose="020B0604020202020204" pitchFamily="34" charset="0"/>
                          <a:cs typeface="Arial" panose="020B0604020202020204" pitchFamily="34" charset="0"/>
                        </a:rPr>
                        <a:t>Kiên trì rèn luyện, vượt lên chính mình</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Chạy vì cộng đồng</a:t>
                      </a:r>
                    </a:p>
                  </a:txBody>
                  <a:tcPr marL="9525" marR="9525" marT="9525" marB="0" anchor="ctr"/>
                </a:tc>
                <a:tc>
                  <a:txBody>
                    <a:bodyPr/>
                    <a:lstStyle/>
                    <a:p>
                      <a:pPr marL="0" algn="just" defTabSz="914400" rtl="0" eaLnBrk="1" fontAlgn="b" latinLnBrk="0" hangingPunct="1"/>
                      <a:r>
                        <a:rPr lang="vi-VN" sz="1100" b="0" i="0" u="none" strike="noStrike" kern="1200" dirty="0">
                          <a:solidFill>
                            <a:srgbClr val="000000"/>
                          </a:solidFill>
                          <a:effectLst/>
                          <a:latin typeface="Arial" panose="020B0604020202020204" pitchFamily="34" charset="0"/>
                          <a:ea typeface="+mn-ea"/>
                          <a:cs typeface="Arial" panose="020B0604020202020204" pitchFamily="34" charset="0"/>
                        </a:rPr>
                        <a:t>Chiến binh OCB - Bê luôn giải thưởng</a:t>
                      </a:r>
                    </a:p>
                  </a:txBody>
                  <a:tcPr marL="9525" marR="9525" marT="9525" marB="0" anchor="ctr"/>
                </a:tc>
                <a:extLst>
                  <a:ext uri="{0D108BD9-81ED-4DB2-BD59-A6C34878D82A}">
                    <a16:rowId xmlns:a16="http://schemas.microsoft.com/office/drawing/2014/main" val="2877900596"/>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OCB sáng tạo, thông minh, chiến binh thần tốc</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Chiến binh xuất kích - Về đích thần tốc</a:t>
                      </a:r>
                    </a:p>
                  </a:txBody>
                  <a:tcPr marL="9525" marR="9525" marT="9525" marB="0" anchor="ctr"/>
                </a:tc>
                <a:tc>
                  <a:txBody>
                    <a:bodyPr/>
                    <a:lstStyle/>
                    <a:p>
                      <a:pPr algn="just" fontAlgn="ctr"/>
                      <a:r>
                        <a:rPr lang="en-US" sz="1100" b="0" i="0" u="none" strike="noStrike" dirty="0">
                          <a:solidFill>
                            <a:srgbClr val="000000"/>
                          </a:solidFill>
                          <a:effectLst/>
                          <a:latin typeface="Arial" panose="020B0604020202020204" pitchFamily="34" charset="0"/>
                          <a:cs typeface="Arial" panose="020B0604020202020204" pitchFamily="34" charset="0"/>
                        </a:rPr>
                        <a:t>OCB - </a:t>
                      </a:r>
                      <a:r>
                        <a:rPr lang="en-US" sz="1100" b="0" i="0" u="none" strike="noStrike" dirty="0" err="1">
                          <a:solidFill>
                            <a:srgbClr val="000000"/>
                          </a:solidFill>
                          <a:effectLst/>
                          <a:latin typeface="Arial" panose="020B0604020202020204" pitchFamily="34" charset="0"/>
                          <a:cs typeface="Arial" panose="020B0604020202020204" pitchFamily="34" charset="0"/>
                        </a:rPr>
                        <a:t>Vì</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một</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sắc</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xanh</a:t>
                      </a:r>
                      <a:r>
                        <a:rPr lang="en-US" sz="1100" b="0" i="0" u="none" strike="noStrike" dirty="0">
                          <a:solidFill>
                            <a:srgbClr val="000000"/>
                          </a:solidFill>
                          <a:effectLst/>
                          <a:latin typeface="Arial" panose="020B0604020202020204" pitchFamily="34" charset="0"/>
                          <a:cs typeface="Arial" panose="020B0604020202020204" pitchFamily="34" charset="0"/>
                        </a:rPr>
                        <a:t> - </a:t>
                      </a:r>
                      <a:r>
                        <a:rPr lang="en-US" sz="1100" b="0" i="0" u="none" strike="noStrike" dirty="0" err="1">
                          <a:solidFill>
                            <a:srgbClr val="000000"/>
                          </a:solidFill>
                          <a:effectLst/>
                          <a:latin typeface="Arial" panose="020B0604020202020204" pitchFamily="34" charset="0"/>
                          <a:cs typeface="Arial" panose="020B0604020202020204" pitchFamily="34" charset="0"/>
                        </a:rPr>
                        <a:t>cùng</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một</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nhịp</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đập</a:t>
                      </a:r>
                      <a:r>
                        <a:rPr lang="en-US" sz="1100" b="0" i="0" u="none" strike="noStrike" dirty="0">
                          <a:solidFill>
                            <a:srgbClr val="000000"/>
                          </a:solidFill>
                          <a:effectLst/>
                          <a:latin typeface="Arial" panose="020B0604020202020204" pitchFamily="34" charset="0"/>
                          <a:cs typeface="Arial" panose="020B0604020202020204" pitchFamily="34" charset="0"/>
                        </a:rPr>
                        <a:t>.</a:t>
                      </a:r>
                    </a:p>
                  </a:txBody>
                  <a:tcPr marL="9525" marR="9525" marT="9525" marB="0" anchor="ctr"/>
                </a:tc>
                <a:tc>
                  <a:txBody>
                    <a:bodyPr/>
                    <a:lstStyle/>
                    <a:p>
                      <a:pPr algn="just" fontAlgn="b"/>
                      <a:r>
                        <a:rPr lang="en-US" sz="1100" b="0" i="0" u="none" strike="noStrike" dirty="0" err="1">
                          <a:solidFill>
                            <a:srgbClr val="000000"/>
                          </a:solidFill>
                          <a:effectLst/>
                          <a:latin typeface="Arial" panose="020B0604020202020204" pitchFamily="34" charset="0"/>
                          <a:cs typeface="Arial" panose="020B0604020202020204" pitchFamily="34" charset="0"/>
                        </a:rPr>
                        <a:t>Hành</a:t>
                      </a:r>
                      <a:r>
                        <a:rPr lang="en-US" sz="1100" b="0" i="0" u="none" strike="noStrike" baseline="0" dirty="0">
                          <a:solidFill>
                            <a:srgbClr val="000000"/>
                          </a:solidFill>
                          <a:effectLst/>
                          <a:latin typeface="Arial" panose="020B0604020202020204" pitchFamily="34" charset="0"/>
                          <a:cs typeface="Arial" panose="020B0604020202020204" pitchFamily="34" charset="0"/>
                        </a:rPr>
                        <a:t> </a:t>
                      </a:r>
                      <a:r>
                        <a:rPr lang="en-US" sz="1100" b="0" i="0" u="none" strike="noStrike" baseline="0" dirty="0" err="1">
                          <a:solidFill>
                            <a:srgbClr val="000000"/>
                          </a:solidFill>
                          <a:effectLst/>
                          <a:latin typeface="Arial" panose="020B0604020202020204" pitchFamily="34" charset="0"/>
                          <a:cs typeface="Arial" panose="020B0604020202020204" pitchFamily="34" charset="0"/>
                        </a:rPr>
                        <a:t>trình</a:t>
                      </a:r>
                      <a:r>
                        <a:rPr lang="en-US" sz="1100" b="0" i="0" u="none" strike="noStrike" baseline="0" dirty="0">
                          <a:solidFill>
                            <a:srgbClr val="000000"/>
                          </a:solidFill>
                          <a:effectLst/>
                          <a:latin typeface="Arial" panose="020B0604020202020204" pitchFamily="34" charset="0"/>
                          <a:cs typeface="Arial" panose="020B0604020202020204" pitchFamily="34" charset="0"/>
                        </a:rPr>
                        <a:t> chinh </a:t>
                      </a:r>
                      <a:r>
                        <a:rPr lang="en-US" sz="1100" b="0" i="0" u="none" strike="noStrike" baseline="0" dirty="0" err="1">
                          <a:solidFill>
                            <a:srgbClr val="000000"/>
                          </a:solidFill>
                          <a:effectLst/>
                          <a:latin typeface="Arial" panose="020B0604020202020204" pitchFamily="34" charset="0"/>
                          <a:cs typeface="Arial" panose="020B0604020202020204" pitchFamily="34" charset="0"/>
                        </a:rPr>
                        <a:t>phục</a:t>
                      </a:r>
                      <a:r>
                        <a:rPr lang="en-US" sz="1100" b="0" i="0" u="none" strike="noStrike" baseline="0" dirty="0">
                          <a:solidFill>
                            <a:srgbClr val="000000"/>
                          </a:solidFill>
                          <a:effectLst/>
                          <a:latin typeface="Arial" panose="020B0604020202020204" pitchFamily="34" charset="0"/>
                          <a:cs typeface="Arial" panose="020B0604020202020204" pitchFamily="34" charset="0"/>
                        </a:rPr>
                        <a:t> </a:t>
                      </a:r>
                      <a:r>
                        <a:rPr lang="en-US" sz="1100" b="0" i="0" u="none" strike="noStrike" baseline="0" dirty="0" err="1">
                          <a:solidFill>
                            <a:srgbClr val="000000"/>
                          </a:solidFill>
                          <a:effectLst/>
                          <a:latin typeface="Arial" panose="020B0604020202020204" pitchFamily="34" charset="0"/>
                          <a:cs typeface="Arial" panose="020B0604020202020204" pitchFamily="34" charset="0"/>
                        </a:rPr>
                        <a:t>Phương</a:t>
                      </a:r>
                      <a:r>
                        <a:rPr lang="en-US" sz="1100" b="0" i="0" u="none" strike="noStrike" baseline="0" dirty="0">
                          <a:solidFill>
                            <a:srgbClr val="000000"/>
                          </a:solidFill>
                          <a:effectLst/>
                          <a:latin typeface="Arial" panose="020B0604020202020204" pitchFamily="34" charset="0"/>
                          <a:cs typeface="Arial" panose="020B0604020202020204" pitchFamily="34" charset="0"/>
                        </a:rPr>
                        <a:t> </a:t>
                      </a:r>
                      <a:r>
                        <a:rPr lang="en-US" sz="1100" b="0" i="0" u="none" strike="noStrike" baseline="0" dirty="0" err="1">
                          <a:solidFill>
                            <a:srgbClr val="000000"/>
                          </a:solidFill>
                          <a:effectLst/>
                          <a:latin typeface="Arial" panose="020B0604020202020204" pitchFamily="34" charset="0"/>
                          <a:cs typeface="Arial" panose="020B0604020202020204" pitchFamily="34" charset="0"/>
                        </a:rPr>
                        <a:t>Đông</a:t>
                      </a:r>
                      <a:r>
                        <a:rPr lang="en-US" sz="1100" b="0" i="0" u="none" strike="noStrike" baseline="0" dirty="0">
                          <a:solidFill>
                            <a:srgbClr val="000000"/>
                          </a:solidFill>
                          <a:effectLst/>
                          <a:latin typeface="Arial" panose="020B0604020202020204" pitchFamily="34" charset="0"/>
                          <a:cs typeface="Arial" panose="020B0604020202020204" pitchFamily="34" charset="0"/>
                        </a:rPr>
                        <a: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997200649"/>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Thách thức giới hạn </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Có sức khỏe là có tất cả</a:t>
                      </a:r>
                    </a:p>
                  </a:txBody>
                  <a:tcPr marL="9525" marR="9525" marT="9525" marB="0" anchor="ctr"/>
                </a:tc>
                <a:tc>
                  <a:txBody>
                    <a:bodyPr/>
                    <a:lstStyle/>
                    <a:p>
                      <a:pPr algn="just" fontAlgn="ctr"/>
                      <a:r>
                        <a:rPr lang="vi-VN" sz="1100" b="0" i="0" u="none" strike="noStrike" dirty="0">
                          <a:solidFill>
                            <a:srgbClr val="000000"/>
                          </a:solidFill>
                          <a:effectLst/>
                          <a:latin typeface="Arial" panose="020B0604020202020204" pitchFamily="34" charset="0"/>
                          <a:cs typeface="Arial" panose="020B0604020202020204" pitchFamily="34" charset="0"/>
                        </a:rPr>
                        <a:t>Sức</a:t>
                      </a:r>
                      <a:r>
                        <a:rPr lang="vi-VN" sz="1100" b="0" i="0" u="none" strike="noStrike" baseline="0" dirty="0">
                          <a:solidFill>
                            <a:srgbClr val="000000"/>
                          </a:solidFill>
                          <a:effectLst/>
                          <a:latin typeface="Arial" panose="020B0604020202020204" pitchFamily="34" charset="0"/>
                          <a:cs typeface="Arial" panose="020B0604020202020204" pitchFamily="34" charset="0"/>
                        </a:rPr>
                        <a:t> khỏe vạn niềm tin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just"/>
                      <a:endParaRPr lang="en-US" sz="1100"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tc>
                <a:extLst>
                  <a:ext uri="{0D108BD9-81ED-4DB2-BD59-A6C34878D82A}">
                    <a16:rowId xmlns:a16="http://schemas.microsoft.com/office/drawing/2014/main" val="2459670425"/>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Thức tỉnh sức mạnh bản thân - Bền bỉ - Chiến thắng</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OCB RUNNING</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Bức phá - Thần tốc </a:t>
                      </a:r>
                    </a:p>
                  </a:txBody>
                  <a:tcPr marL="9525" marR="9525" marT="9525" marB="0" anchor="ctr"/>
                </a:tc>
                <a:tc>
                  <a:txBody>
                    <a:bodyPr/>
                    <a:lstStyle/>
                    <a:p>
                      <a:pPr algn="just"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901910325"/>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Khai phá sức mạnh bản thân</a:t>
                      </a:r>
                    </a:p>
                  </a:txBody>
                  <a:tcPr marL="9525" marR="9525" marT="9525" marB="0" anchor="ctr"/>
                </a:tc>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Chạy</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đi</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chờ</a:t>
                      </a:r>
                      <a:r>
                        <a:rPr lang="en-US" sz="1100" b="0" i="0" u="none" strike="noStrike" dirty="0">
                          <a:solidFill>
                            <a:srgbClr val="000000"/>
                          </a:solidFill>
                          <a:effectLst/>
                          <a:latin typeface="Arial" panose="020B0604020202020204" pitchFamily="34" charset="0"/>
                          <a:cs typeface="Arial" panose="020B0604020202020204" pitchFamily="34" charset="0"/>
                        </a:rPr>
                        <a:t> chi</a:t>
                      </a:r>
                    </a:p>
                  </a:txBody>
                  <a:tcPr marL="9525" marR="9525" marT="9525" marB="0" anchor="ctr"/>
                </a:tc>
                <a:tc>
                  <a:txBody>
                    <a:bodyPr/>
                    <a:lstStyle/>
                    <a:p>
                      <a:pPr algn="just" fontAlgn="ctr"/>
                      <a:r>
                        <a:rPr lang="en-US" sz="1100" b="0" i="0" u="none" strike="noStrike" dirty="0">
                          <a:solidFill>
                            <a:srgbClr val="000000"/>
                          </a:solidFill>
                          <a:effectLst/>
                          <a:latin typeface="Arial" panose="020B0604020202020204" pitchFamily="34" charset="0"/>
                          <a:cs typeface="Arial" panose="020B0604020202020204" pitchFamily="34" charset="0"/>
                        </a:rPr>
                        <a:t>OCB </a:t>
                      </a:r>
                      <a:r>
                        <a:rPr lang="en-US" sz="1100" b="0" i="0" u="none" strike="noStrike" dirty="0" err="1">
                          <a:solidFill>
                            <a:srgbClr val="000000"/>
                          </a:solidFill>
                          <a:effectLst/>
                          <a:latin typeface="Arial" panose="020B0604020202020204" pitchFamily="34" charset="0"/>
                          <a:cs typeface="Arial" panose="020B0604020202020204" pitchFamily="34" charset="0"/>
                        </a:rPr>
                        <a:t>cùng</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nhau</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tiến</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lên</a:t>
                      </a:r>
                      <a:r>
                        <a:rPr lang="en-US" sz="11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tc>
                <a:tc>
                  <a:txBody>
                    <a:bodyPr/>
                    <a:lstStyle/>
                    <a:p>
                      <a:pPr algn="just"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84917020"/>
                  </a:ext>
                </a:extLst>
              </a:tr>
              <a:tr h="370840">
                <a:tc>
                  <a:txBody>
                    <a:bodyPr/>
                    <a:lstStyle/>
                    <a:p>
                      <a:pPr algn="just" fontAlgn="ctr"/>
                      <a:r>
                        <a:rPr lang="vi-VN" sz="1100" b="0" i="0" u="none" strike="noStrike" dirty="0">
                          <a:solidFill>
                            <a:srgbClr val="000000"/>
                          </a:solidFill>
                          <a:effectLst/>
                          <a:latin typeface="Arial" panose="020B0604020202020204" pitchFamily="34" charset="0"/>
                          <a:cs typeface="Arial" panose="020B0604020202020204" pitchFamily="34" charset="0"/>
                        </a:rPr>
                        <a:t>Đoàn kết, sức mạnh, vượt qua</a:t>
                      </a:r>
                    </a:p>
                  </a:txBody>
                  <a:tcPr marL="9525" marR="9525" marT="9525" marB="0" anchor="ctr"/>
                </a:tc>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Vui</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mỗi</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ngày</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r>
                        <a:rPr lang="vi-VN" sz="1100" b="0" i="0" u="none" strike="noStrike" kern="1200" dirty="0">
                          <a:solidFill>
                            <a:srgbClr val="000000"/>
                          </a:solidFill>
                          <a:effectLst/>
                          <a:latin typeface="Arial" panose="020B0604020202020204" pitchFamily="34" charset="0"/>
                          <a:ea typeface="+mn-ea"/>
                          <a:cs typeface="Arial" panose="020B0604020202020204" pitchFamily="34" charset="0"/>
                        </a:rPr>
                        <a:t>Vượt Lên Chính Mình </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tc>
                <a:tc>
                  <a:txBody>
                    <a:bodyPr/>
                    <a:lstStyle/>
                    <a:p>
                      <a:pPr algn="just"/>
                      <a:endParaRPr lang="en-US" sz="1100" kern="1200" dirty="0">
                        <a:solidFill>
                          <a:schemeClr val="dk1"/>
                        </a:solidFill>
                        <a:effectLst/>
                        <a:latin typeface="Arial" panose="020B0604020202020204" pitchFamily="34" charset="0"/>
                        <a:ea typeface="+mn-ea"/>
                        <a:cs typeface="Arial" panose="020B0604020202020204" pitchFamily="34" charset="0"/>
                      </a:endParaRPr>
                    </a:p>
                  </a:txBody>
                  <a:tcPr marL="9525" marR="9525" marT="9525" marB="0" anchor="ctr"/>
                </a:tc>
                <a:extLst>
                  <a:ext uri="{0D108BD9-81ED-4DB2-BD59-A6C34878D82A}">
                    <a16:rowId xmlns:a16="http://schemas.microsoft.com/office/drawing/2014/main" val="562018402"/>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Chạy để cùng phát triển</a:t>
                      </a:r>
                    </a:p>
                  </a:txBody>
                  <a:tcPr marL="9525" marR="9525" marT="9525" marB="0" anchor="ctr"/>
                </a:tc>
                <a:tc>
                  <a:txBody>
                    <a:bodyPr/>
                    <a:lstStyle/>
                    <a:p>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Thể</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Lực</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Tăng</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Cao -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Tự</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Hào</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Chiến</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Thắng</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vững vàng - bức tốc</a:t>
                      </a:r>
                    </a:p>
                  </a:txBody>
                  <a:tcPr marL="9525" marR="9525" marT="9525" marB="0" anchor="ctr"/>
                </a:tc>
                <a:tc>
                  <a:txBody>
                    <a:bodyPr/>
                    <a:lstStyle/>
                    <a:p>
                      <a:pPr algn="just"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500494"/>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Hãy chạy khi bạn có thể và chạy theo cách của bạn</a:t>
                      </a:r>
                    </a:p>
                  </a:txBody>
                  <a:tcPr marL="9525" marR="9525" marT="9525" marB="0" anchor="ctr"/>
                </a:tc>
                <a:tc>
                  <a:txBody>
                    <a:bodyPr/>
                    <a:lstStyle/>
                    <a:p>
                      <a:pPr algn="just" fontAlgn="ctr"/>
                      <a:r>
                        <a:rPr lang="vi-VN" sz="1100" b="0" i="0" u="none" strike="noStrike">
                          <a:solidFill>
                            <a:srgbClr val="000000"/>
                          </a:solidFill>
                          <a:effectLst/>
                          <a:latin typeface="Arial" panose="020B0604020202020204" pitchFamily="34" charset="0"/>
                          <a:cs typeface="Arial" panose="020B0604020202020204" pitchFamily="34" charset="0"/>
                        </a:rPr>
                        <a:t>Chạy vì tương lai</a:t>
                      </a:r>
                    </a:p>
                  </a:txBody>
                  <a:tcPr marL="9525" marR="9525" marT="9525" marB="0" anchor="ctr"/>
                </a:tc>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Vì</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sức</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khỏe</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cho</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ngày</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mai</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just"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806341177"/>
                  </a:ext>
                </a:extLst>
              </a:tr>
              <a:tr h="370840">
                <a:tc>
                  <a:txBody>
                    <a:bodyPr/>
                    <a:lstStyle/>
                    <a:p>
                      <a:pPr algn="just" fontAlgn="ctr"/>
                      <a:r>
                        <a:rPr lang="vi-VN" sz="1100" b="0" i="0" u="none" strike="noStrike">
                          <a:solidFill>
                            <a:srgbClr val="000000"/>
                          </a:solidFill>
                          <a:effectLst/>
                          <a:latin typeface="Arial" panose="020B0604020202020204" pitchFamily="34" charset="0"/>
                          <a:cs typeface="Arial" panose="020B0604020202020204" pitchFamily="34" charset="0"/>
                        </a:rPr>
                        <a:t>Vượt qua giới hạn - Chinh phục Phương Đông </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Chạy để khỏe, khỏe để thành công </a:t>
                      </a:r>
                    </a:p>
                  </a:txBody>
                  <a:tcPr marL="9525" marR="9525" marT="9525" marB="0" anchor="ctr"/>
                </a:tc>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Muốn</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khỏe</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đẹp</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thì</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phải</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tập</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thể</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thao</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just"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306418740"/>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Khỏe mạnh để cống hiến</a:t>
                      </a:r>
                    </a:p>
                  </a:txBody>
                  <a:tcPr marL="9525" marR="9525" marT="9525" marB="0" anchor="ctr"/>
                </a:tc>
                <a:tc>
                  <a:txBody>
                    <a:bodyPr/>
                    <a:lstStyle/>
                    <a:p>
                      <a:pPr algn="just" fontAlgn="ctr"/>
                      <a:r>
                        <a:rPr lang="vi-VN" sz="1100" b="0" i="0" u="none" strike="noStrike">
                          <a:solidFill>
                            <a:srgbClr val="000000"/>
                          </a:solidFill>
                          <a:effectLst/>
                          <a:latin typeface="Arial" panose="020B0604020202020204" pitchFamily="34" charset="0"/>
                          <a:cs typeface="Arial" panose="020B0604020202020204" pitchFamily="34" charset="0"/>
                        </a:rPr>
                        <a:t>Khí chất Phương Đông, Nâng tầm cuộc sống</a:t>
                      </a:r>
                    </a:p>
                  </a:txBody>
                  <a:tcPr marL="9525" marR="9525" marT="9525" marB="0" anchor="ctr"/>
                </a:tc>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Khỏe</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để</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hành</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động</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just"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4875900"/>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Just do it</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Chiến đấu đến giọt mồ hôi cuối cùng</a:t>
                      </a:r>
                    </a:p>
                  </a:txBody>
                  <a:tcPr marL="9525" marR="9525" marT="9525" marB="0" anchor="ctr"/>
                </a:tc>
                <a:tc>
                  <a:txBody>
                    <a:bodyPr/>
                    <a:lstStyle/>
                    <a:p>
                      <a:pPr algn="just" fontAlgn="ctr"/>
                      <a:r>
                        <a:rPr lang="en-US" sz="1100" b="0" i="0" u="none" strike="noStrike" dirty="0">
                          <a:solidFill>
                            <a:srgbClr val="000000"/>
                          </a:solidFill>
                          <a:effectLst/>
                          <a:latin typeface="Arial" panose="020B0604020202020204" pitchFamily="34" charset="0"/>
                          <a:cs typeface="Arial" panose="020B0604020202020204" pitchFamily="34" charset="0"/>
                        </a:rPr>
                        <a:t>Be strong, be healthy</a:t>
                      </a:r>
                    </a:p>
                  </a:txBody>
                  <a:tcPr marL="9525" marR="9525" marT="9525" marB="0" anchor="ctr"/>
                </a:tc>
                <a:tc>
                  <a:txBody>
                    <a:bodyPr/>
                    <a:lstStyle/>
                    <a:p>
                      <a:pPr algn="just"/>
                      <a:endParaRPr lang="en-US"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8135654"/>
                  </a:ext>
                </a:extLst>
              </a:tr>
              <a:tr h="370840">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Play like a champion </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OCB - Chiến binh xanh</a:t>
                      </a:r>
                    </a:p>
                  </a:txBody>
                  <a:tcPr marL="9525" marR="9525" marT="9525" marB="0" anchor="ctr"/>
                </a:tc>
                <a:tc>
                  <a:txBody>
                    <a:bodyPr/>
                    <a:lstStyle/>
                    <a:p>
                      <a:pPr algn="just" fontAlgn="ctr"/>
                      <a:r>
                        <a:rPr lang="en-US" sz="1100" b="0" i="0" u="none" strike="noStrike" dirty="0" err="1">
                          <a:solidFill>
                            <a:srgbClr val="000000"/>
                          </a:solidFill>
                          <a:effectLst/>
                          <a:latin typeface="Arial" panose="020B0604020202020204" pitchFamily="34" charset="0"/>
                          <a:cs typeface="Arial" panose="020B0604020202020204" pitchFamily="34" charset="0"/>
                        </a:rPr>
                        <a:t>Chiến</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binh</a:t>
                      </a:r>
                      <a:r>
                        <a:rPr lang="en-US" sz="1100" b="0" i="0" u="none" strike="noStrike" dirty="0">
                          <a:solidFill>
                            <a:srgbClr val="000000"/>
                          </a:solidFill>
                          <a:effectLst/>
                          <a:latin typeface="Arial" panose="020B0604020202020204" pitchFamily="34" charset="0"/>
                          <a:cs typeface="Arial" panose="020B0604020202020204" pitchFamily="34" charset="0"/>
                        </a:rPr>
                        <a:t> OCB - </a:t>
                      </a:r>
                      <a:r>
                        <a:rPr lang="en-US" sz="1100" b="0" i="0" u="none" strike="noStrike" dirty="0" err="1">
                          <a:solidFill>
                            <a:srgbClr val="000000"/>
                          </a:solidFill>
                          <a:effectLst/>
                          <a:latin typeface="Arial" panose="020B0604020202020204" pitchFamily="34" charset="0"/>
                          <a:cs typeface="Arial" panose="020B0604020202020204" pitchFamily="34" charset="0"/>
                        </a:rPr>
                        <a:t>Khởi</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động</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chắc</a:t>
                      </a:r>
                      <a:r>
                        <a:rPr lang="en-US" sz="1100" b="0" i="0" u="none" strike="noStrike" dirty="0">
                          <a:solidFill>
                            <a:srgbClr val="000000"/>
                          </a:solidFill>
                          <a:effectLst/>
                          <a:latin typeface="Arial" panose="020B0604020202020204" pitchFamily="34" charset="0"/>
                          <a:cs typeface="Arial" panose="020B0604020202020204" pitchFamily="34" charset="0"/>
                        </a:rPr>
                        <a:t> - </a:t>
                      </a:r>
                      <a:r>
                        <a:rPr lang="en-US" sz="1100" b="0" i="0" u="none" strike="noStrike" dirty="0" err="1">
                          <a:solidFill>
                            <a:srgbClr val="000000"/>
                          </a:solidFill>
                          <a:effectLst/>
                          <a:latin typeface="Arial" panose="020B0604020202020204" pitchFamily="34" charset="0"/>
                          <a:cs typeface="Arial" panose="020B0604020202020204" pitchFamily="34" charset="0"/>
                        </a:rPr>
                        <a:t>Chạy</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kiên</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trì</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Tăng</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tốc</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về</a:t>
                      </a:r>
                      <a:r>
                        <a:rPr lang="en-US" sz="1100" b="0" i="0" u="none" strike="noStrike" dirty="0">
                          <a:solidFill>
                            <a:srgbClr val="000000"/>
                          </a:solidFill>
                          <a:effectLst/>
                          <a:latin typeface="Arial" panose="020B0604020202020204" pitchFamily="34" charset="0"/>
                          <a:cs typeface="Arial" panose="020B0604020202020204" pitchFamily="34" charset="0"/>
                        </a:rPr>
                        <a:t> </a:t>
                      </a:r>
                      <a:r>
                        <a:rPr lang="en-US" sz="1100" b="0" i="0" u="none" strike="noStrike" dirty="0" err="1">
                          <a:solidFill>
                            <a:srgbClr val="000000"/>
                          </a:solidFill>
                          <a:effectLst/>
                          <a:latin typeface="Arial" panose="020B0604020202020204" pitchFamily="34" charset="0"/>
                          <a:cs typeface="Arial" panose="020B0604020202020204" pitchFamily="34" charset="0"/>
                        </a:rPr>
                        <a:t>đích</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just"/>
                      <a:endParaRPr lang="en-US"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5349839"/>
                  </a:ext>
                </a:extLst>
              </a:tr>
              <a:tr h="464467">
                <a:tc>
                  <a:txBody>
                    <a:bodyPr/>
                    <a:lstStyle/>
                    <a:p>
                      <a:pPr algn="just" fontAlgn="ctr"/>
                      <a:r>
                        <a:rPr lang="vi-VN" sz="1100" b="0" i="0" u="none" strike="noStrike">
                          <a:solidFill>
                            <a:srgbClr val="000000"/>
                          </a:solidFill>
                          <a:effectLst/>
                          <a:latin typeface="Arial" panose="020B0604020202020204" pitchFamily="34" charset="0"/>
                          <a:cs typeface="Arial" panose="020B0604020202020204" pitchFamily="34" charset="0"/>
                        </a:rPr>
                        <a:t>Làm hết sức chơi hết mình</a:t>
                      </a:r>
                    </a:p>
                  </a:txBody>
                  <a:tcPr marL="9525" marR="9525" marT="9525" marB="0" anchor="ctr"/>
                </a:tc>
                <a:tc>
                  <a:txBody>
                    <a:bodyPr/>
                    <a:lstStyle/>
                    <a:p>
                      <a:pPr algn="just" fontAlgn="ctr"/>
                      <a:r>
                        <a:rPr lang="en-US" sz="1100" b="0" i="0" u="none" strike="noStrike">
                          <a:solidFill>
                            <a:srgbClr val="000000"/>
                          </a:solidFill>
                          <a:effectLst/>
                          <a:latin typeface="Arial" panose="020B0604020202020204" pitchFamily="34" charset="0"/>
                          <a:cs typeface="Arial" panose="020B0604020202020204" pitchFamily="34" charset="0"/>
                        </a:rPr>
                        <a:t>Run for the Cohesion </a:t>
                      </a:r>
                    </a:p>
                  </a:txBody>
                  <a:tcPr marL="9525" marR="9525" marT="9525" marB="0" anchor="ctr"/>
                </a:tc>
                <a:tc>
                  <a:txBody>
                    <a:bodyPr/>
                    <a:lstStyle/>
                    <a:p>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Vững</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Thể</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Chất</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 Cao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Tinh</a:t>
                      </a:r>
                      <a:r>
                        <a:rPr lang="en-US" sz="1100" b="0"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sz="1100" b="0" i="0" u="none" strike="noStrike" kern="1200" dirty="0" err="1">
                          <a:solidFill>
                            <a:srgbClr val="000000"/>
                          </a:solidFill>
                          <a:effectLst/>
                          <a:latin typeface="Arial" panose="020B0604020202020204" pitchFamily="34" charset="0"/>
                          <a:ea typeface="+mn-ea"/>
                          <a:cs typeface="Arial" panose="020B0604020202020204" pitchFamily="34" charset="0"/>
                        </a:rPr>
                        <a:t>Thần</a:t>
                      </a:r>
                      <a:endParaRPr lang="en-US" sz="11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tc>
                <a:tc>
                  <a:txBody>
                    <a:bodyPr/>
                    <a:lstStyle/>
                    <a:p>
                      <a:pPr algn="just"/>
                      <a:endParaRPr lang="en-US"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74796800"/>
                  </a:ext>
                </a:extLst>
              </a:tr>
            </a:tbl>
          </a:graphicData>
        </a:graphic>
      </p:graphicFrame>
      <p:sp>
        <p:nvSpPr>
          <p:cNvPr id="5" name="Title 1">
            <a:extLst>
              <a:ext uri="{FF2B5EF4-FFF2-40B4-BE49-F238E27FC236}">
                <a16:creationId xmlns:a16="http://schemas.microsoft.com/office/drawing/2014/main" id="{94CDC551-3760-129F-7ED0-5EBE7B8EB698}"/>
              </a:ext>
            </a:extLst>
          </p:cNvPr>
          <p:cNvSpPr txBox="1">
            <a:spLocks/>
          </p:cNvSpPr>
          <p:nvPr>
            <p:custDataLst>
              <p:tags r:id="rId1"/>
            </p:custDataLst>
          </p:nvPr>
        </p:nvSpPr>
        <p:spPr bwMode="auto">
          <a:xfrm>
            <a:off x="644855" y="149226"/>
            <a:ext cx="830993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365760" indent="-365760">
              <a:spcAft>
                <a:spcPts val="3000"/>
              </a:spcAft>
              <a:buSzPct val="100000"/>
              <a:buBlip>
                <a:blip r:embed="rId3"/>
              </a:buBlip>
            </a:pPr>
            <a:r>
              <a:rPr lang="en-US" sz="2400" b="1" dirty="0">
                <a:solidFill>
                  <a:srgbClr val="008C44"/>
                </a:solidFill>
                <a:latin typeface="Arial" pitchFamily="34" charset="0"/>
                <a:ea typeface="+mj-ea"/>
              </a:rPr>
              <a:t>Ý TƯỞNG CHO SLOGAN CHƯƠNG TRÌNH</a:t>
            </a:r>
            <a:endParaRPr lang="vi-VN" sz="2400" b="1" dirty="0">
              <a:solidFill>
                <a:srgbClr val="008C44"/>
              </a:solidFill>
              <a:latin typeface="Arial" pitchFamily="34" charset="0"/>
              <a:ea typeface="+mj-ea"/>
            </a:endParaRPr>
          </a:p>
        </p:txBody>
      </p:sp>
      <p:sp>
        <p:nvSpPr>
          <p:cNvPr id="6" name="TextBox 5"/>
          <p:cNvSpPr txBox="1"/>
          <p:nvPr/>
        </p:nvSpPr>
        <p:spPr>
          <a:xfrm>
            <a:off x="7868380" y="604968"/>
            <a:ext cx="3824573" cy="307777"/>
          </a:xfrm>
          <a:prstGeom prst="rect">
            <a:avLst/>
          </a:prstGeom>
          <a:noFill/>
        </p:spPr>
        <p:txBody>
          <a:bodyPr wrap="none" rtlCol="0">
            <a:spAutoFit/>
          </a:bodyPr>
          <a:lstStyle/>
          <a:p>
            <a:r>
              <a:rPr lang="en-US" sz="1400" b="1" dirty="0">
                <a:solidFill>
                  <a:srgbClr val="E39717"/>
                </a:solidFill>
                <a:latin typeface="Arial" panose="020B0604020202020204" pitchFamily="34" charset="0"/>
                <a:cs typeface="Arial" panose="020B0604020202020204" pitchFamily="34" charset="0"/>
              </a:rPr>
              <a:t>BTC CHỌN LỌC CÁC SLOGAN HAY NHẤT </a:t>
            </a:r>
          </a:p>
        </p:txBody>
      </p:sp>
      <p:sp>
        <p:nvSpPr>
          <p:cNvPr id="7" name="Rectangle 6"/>
          <p:cNvSpPr/>
          <p:nvPr/>
        </p:nvSpPr>
        <p:spPr>
          <a:xfrm>
            <a:off x="7868380" y="1054834"/>
            <a:ext cx="4289957" cy="6370975"/>
          </a:xfrm>
          <a:prstGeom prst="rect">
            <a:avLst/>
          </a:prstGeom>
        </p:spPr>
        <p:txBody>
          <a:bodyPr wrap="none">
            <a:spAutoFit/>
          </a:bodyPr>
          <a:lstStyle/>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Thể</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thao</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vui</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vẻ</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mãi</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trẻ</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cùng</a:t>
            </a:r>
            <a:r>
              <a:rPr lang="en-US" sz="1200" b="1" dirty="0">
                <a:solidFill>
                  <a:srgbClr val="000000"/>
                </a:solidFill>
                <a:latin typeface="Arial" panose="020B0604020202020204" pitchFamily="34" charset="0"/>
                <a:cs typeface="Arial" panose="020B0604020202020204" pitchFamily="34" charset="0"/>
              </a:rPr>
              <a:t> OCB </a:t>
            </a: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Hành</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trình</a:t>
            </a:r>
            <a:r>
              <a:rPr lang="en-US" sz="1200" b="1" dirty="0">
                <a:solidFill>
                  <a:srgbClr val="000000"/>
                </a:solidFill>
                <a:latin typeface="Arial" panose="020B0604020202020204" pitchFamily="34" charset="0"/>
                <a:cs typeface="Arial" panose="020B0604020202020204" pitchFamily="34" charset="0"/>
              </a:rPr>
              <a:t> chinh </a:t>
            </a:r>
            <a:r>
              <a:rPr lang="en-US" sz="1200" b="1" dirty="0" err="1">
                <a:solidFill>
                  <a:srgbClr val="000000"/>
                </a:solidFill>
                <a:latin typeface="Arial" panose="020B0604020202020204" pitchFamily="34" charset="0"/>
                <a:cs typeface="Arial" panose="020B0604020202020204" pitchFamily="34" charset="0"/>
              </a:rPr>
              <a:t>phục</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Phương</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Đông</a:t>
            </a:r>
            <a:r>
              <a:rPr lang="en-US" sz="1200" b="1" dirty="0">
                <a:solidFill>
                  <a:srgbClr val="000000"/>
                </a:solidFill>
                <a:latin typeface="Arial" panose="020B0604020202020204" pitchFamily="34" charset="0"/>
                <a:cs typeface="Arial" panose="020B0604020202020204" pitchFamily="34" charset="0"/>
              </a:rPr>
              <a:t>.</a:t>
            </a:r>
          </a:p>
          <a:p>
            <a:pPr marL="285750" indent="-285750" fontAlgn="b">
              <a:lnSpc>
                <a:spcPct val="200000"/>
              </a:lnSpc>
              <a:buFont typeface="Wingdings" panose="05000000000000000000" pitchFamily="2" charset="2"/>
              <a:buChar char="Ø"/>
            </a:pPr>
            <a:r>
              <a:rPr lang="en-US" sz="1200" b="1" dirty="0">
                <a:solidFill>
                  <a:srgbClr val="000000"/>
                </a:solidFill>
                <a:latin typeface="Arial" panose="020B0604020202020204" pitchFamily="34" charset="0"/>
                <a:cs typeface="Arial" panose="020B0604020202020204" pitchFamily="34" charset="0"/>
              </a:rPr>
              <a:t>OCB </a:t>
            </a:r>
            <a:r>
              <a:rPr lang="en-US" sz="1200" b="1" dirty="0" err="1">
                <a:solidFill>
                  <a:srgbClr val="000000"/>
                </a:solidFill>
                <a:latin typeface="Arial" panose="020B0604020202020204" pitchFamily="34" charset="0"/>
                <a:cs typeface="Arial" panose="020B0604020202020204" pitchFamily="34" charset="0"/>
              </a:rPr>
              <a:t>sáng</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tạo</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thông</a:t>
            </a:r>
            <a:r>
              <a:rPr lang="en-US" sz="1200" b="1" dirty="0">
                <a:solidFill>
                  <a:srgbClr val="000000"/>
                </a:solidFill>
                <a:latin typeface="Arial" panose="020B0604020202020204" pitchFamily="34" charset="0"/>
                <a:cs typeface="Arial" panose="020B0604020202020204" pitchFamily="34" charset="0"/>
              </a:rPr>
              <a:t> minh, </a:t>
            </a:r>
            <a:r>
              <a:rPr lang="en-US" sz="1200" b="1" dirty="0" err="1">
                <a:solidFill>
                  <a:srgbClr val="000000"/>
                </a:solidFill>
                <a:latin typeface="Arial" panose="020B0604020202020204" pitchFamily="34" charset="0"/>
                <a:cs typeface="Arial" panose="020B0604020202020204" pitchFamily="34" charset="0"/>
              </a:rPr>
              <a:t>chiến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binh</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thần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tốc</a:t>
            </a:r>
            <a:endParaRPr lang="en-US" sz="1200" b="1" dirty="0">
              <a:solidFill>
                <a:srgbClr val="000000"/>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Thách</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thức</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giới</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hạn</a:t>
            </a:r>
            <a:r>
              <a:rPr lang="en-US" sz="1200" b="1" dirty="0">
                <a:solidFill>
                  <a:srgbClr val="000000"/>
                </a:solidFill>
                <a:latin typeface="Arial" panose="020B0604020202020204" pitchFamily="34" charset="0"/>
                <a:cs typeface="Arial" panose="020B0604020202020204" pitchFamily="34" charset="0"/>
              </a:rPr>
              <a:t> </a:t>
            </a: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Thức</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tỉnh</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sức</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mạnh</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bản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thân</a:t>
            </a:r>
            <a:r>
              <a:rPr lang="en-US" sz="1200" b="1" dirty="0">
                <a:solidFill>
                  <a:srgbClr val="000000"/>
                </a:solidFill>
                <a:latin typeface="Arial" panose="020B0604020202020204" pitchFamily="34" charset="0"/>
                <a:cs typeface="Arial" panose="020B0604020202020204" pitchFamily="34" charset="0"/>
              </a:rPr>
              <a:t> - </a:t>
            </a:r>
            <a:r>
              <a:rPr lang="en-US" sz="1200" b="1" dirty="0" err="1">
                <a:solidFill>
                  <a:srgbClr val="000000"/>
                </a:solidFill>
                <a:latin typeface="Arial" panose="020B0604020202020204" pitchFamily="34" charset="0"/>
                <a:cs typeface="Arial" panose="020B0604020202020204" pitchFamily="34" charset="0"/>
              </a:rPr>
              <a:t>Bền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bỉ</a:t>
            </a:r>
            <a:r>
              <a:rPr lang="en-US" sz="1200" b="1" dirty="0">
                <a:solidFill>
                  <a:srgbClr val="000000"/>
                </a:solidFill>
                <a:latin typeface="Arial" panose="020B0604020202020204" pitchFamily="34" charset="0"/>
                <a:cs typeface="Arial" panose="020B0604020202020204" pitchFamily="34" charset="0"/>
              </a:rPr>
              <a:t> - </a:t>
            </a:r>
            <a:r>
              <a:rPr lang="en-US" sz="1200" b="1" dirty="0" err="1">
                <a:solidFill>
                  <a:srgbClr val="000000"/>
                </a:solidFill>
                <a:latin typeface="Arial" panose="020B0604020202020204" pitchFamily="34" charset="0"/>
                <a:cs typeface="Arial" panose="020B0604020202020204" pitchFamily="34" charset="0"/>
              </a:rPr>
              <a:t>Chiến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thắng</a:t>
            </a:r>
            <a:endParaRPr lang="en-US" sz="1200" b="1" dirty="0">
              <a:solidFill>
                <a:srgbClr val="000000"/>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Chiến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binh</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xuất</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kích</a:t>
            </a:r>
            <a:r>
              <a:rPr lang="en-US" sz="1200" b="1" dirty="0">
                <a:solidFill>
                  <a:srgbClr val="000000"/>
                </a:solidFill>
                <a:latin typeface="Arial" panose="020B0604020202020204" pitchFamily="34" charset="0"/>
                <a:cs typeface="Arial" panose="020B0604020202020204" pitchFamily="34" charset="0"/>
              </a:rPr>
              <a:t> - </a:t>
            </a:r>
            <a:r>
              <a:rPr lang="en-US" sz="1200" b="1" dirty="0" err="1">
                <a:solidFill>
                  <a:srgbClr val="000000"/>
                </a:solidFill>
                <a:latin typeface="Arial" panose="020B0604020202020204" pitchFamily="34" charset="0"/>
                <a:cs typeface="Arial" panose="020B0604020202020204" pitchFamily="34" charset="0"/>
              </a:rPr>
              <a:t>Về</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đích</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thần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tốc</a:t>
            </a:r>
            <a:endParaRPr lang="en-US" sz="1200" b="1" dirty="0">
              <a:solidFill>
                <a:srgbClr val="000000"/>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Luyện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tập</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thể</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thao</a:t>
            </a:r>
            <a:r>
              <a:rPr lang="en-US" sz="1200" b="1" dirty="0">
                <a:solidFill>
                  <a:srgbClr val="000000"/>
                </a:solidFill>
                <a:latin typeface="Arial" panose="020B0604020202020204" pitchFamily="34" charset="0"/>
                <a:cs typeface="Arial" panose="020B0604020202020204" pitchFamily="34" charset="0"/>
              </a:rPr>
              <a:t> - Chinh </a:t>
            </a:r>
            <a:r>
              <a:rPr lang="en-US" sz="1200" b="1" dirty="0" err="1">
                <a:solidFill>
                  <a:srgbClr val="000000"/>
                </a:solidFill>
                <a:latin typeface="Arial" panose="020B0604020202020204" pitchFamily="34" charset="0"/>
                <a:cs typeface="Arial" panose="020B0604020202020204" pitchFamily="34" charset="0"/>
              </a:rPr>
              <a:t>phục</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đỉnh</a:t>
            </a:r>
            <a:r>
              <a:rPr lang="en-US" sz="1200" b="1" dirty="0">
                <a:solidFill>
                  <a:srgbClr val="000000"/>
                </a:solidFill>
                <a:latin typeface="Arial" panose="020B0604020202020204" pitchFamily="34" charset="0"/>
                <a:cs typeface="Arial" panose="020B0604020202020204" pitchFamily="34" charset="0"/>
              </a:rPr>
              <a:t> cao</a:t>
            </a:r>
          </a:p>
          <a:p>
            <a:pPr marL="285750" indent="-285750" fontAlgn="b">
              <a:lnSpc>
                <a:spcPct val="200000"/>
              </a:lnSpc>
              <a:buFont typeface="Wingdings" panose="05000000000000000000" pitchFamily="2" charset="2"/>
              <a:buChar char="Ø"/>
            </a:pPr>
            <a:r>
              <a:rPr lang="en-US" sz="1200" b="1" dirty="0">
                <a:solidFill>
                  <a:srgbClr val="000000"/>
                </a:solidFill>
                <a:latin typeface="Arial" panose="020B0604020202020204" pitchFamily="34" charset="0"/>
                <a:cs typeface="Arial" panose="020B0604020202020204" pitchFamily="34" charset="0"/>
              </a:rPr>
              <a:t>OCB - </a:t>
            </a:r>
            <a:r>
              <a:rPr lang="en-US" sz="1200" b="1" dirty="0" err="1">
                <a:solidFill>
                  <a:srgbClr val="000000"/>
                </a:solidFill>
                <a:latin typeface="Arial" panose="020B0604020202020204" pitchFamily="34" charset="0"/>
                <a:cs typeface="Arial" panose="020B0604020202020204" pitchFamily="34" charset="0"/>
              </a:rPr>
              <a:t>Vì</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một</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sắc</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xanh</a:t>
            </a:r>
            <a:r>
              <a:rPr lang="en-US" sz="1200" b="1" dirty="0">
                <a:solidFill>
                  <a:srgbClr val="000000"/>
                </a:solidFill>
                <a:latin typeface="Arial" panose="020B0604020202020204" pitchFamily="34" charset="0"/>
                <a:cs typeface="Arial" panose="020B0604020202020204" pitchFamily="34" charset="0"/>
              </a:rPr>
              <a:t> - </a:t>
            </a:r>
            <a:r>
              <a:rPr lang="en-US" sz="1200" b="1" dirty="0" err="1">
                <a:solidFill>
                  <a:srgbClr val="000000"/>
                </a:solidFill>
                <a:latin typeface="Arial" panose="020B0604020202020204" pitchFamily="34" charset="0"/>
                <a:cs typeface="Arial" panose="020B0604020202020204" pitchFamily="34" charset="0"/>
              </a:rPr>
              <a:t>cùng</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một</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nhịp</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đập</a:t>
            </a:r>
            <a:endParaRPr lang="en-US" sz="1200" b="1" dirty="0">
              <a:solidFill>
                <a:srgbClr val="000000"/>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Chạy</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đi</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chờ</a:t>
            </a:r>
            <a:r>
              <a:rPr lang="en-US" sz="1200" b="1" dirty="0">
                <a:solidFill>
                  <a:srgbClr val="000000"/>
                </a:solidFill>
                <a:latin typeface="Arial" panose="020B0604020202020204" pitchFamily="34" charset="0"/>
                <a:cs typeface="Arial" panose="020B0604020202020204" pitchFamily="34" charset="0"/>
              </a:rPr>
              <a:t> chi</a:t>
            </a:r>
          </a:p>
          <a:p>
            <a:pPr marL="285750" indent="-285750" fontAlgn="b">
              <a:lnSpc>
                <a:spcPct val="200000"/>
              </a:lnSpc>
              <a:buFont typeface="Wingdings" panose="05000000000000000000" pitchFamily="2" charset="2"/>
              <a:buChar char="Ø"/>
            </a:pPr>
            <a:r>
              <a:rPr lang="en-US" sz="1200" b="1" dirty="0" err="1">
                <a:solidFill>
                  <a:schemeClr val="dk1"/>
                </a:solidFill>
                <a:latin typeface="Arial" panose="020B0604020202020204" pitchFamily="34" charset="0"/>
                <a:cs typeface="Arial" panose="020B0604020202020204" pitchFamily="34" charset="0"/>
              </a:rPr>
              <a:t>Sức</a:t>
            </a:r>
            <a:r>
              <a:rPr lang="en-US" sz="1200" b="1" dirty="0">
                <a:solidFill>
                  <a:schemeClr val="dk1"/>
                </a:solidFill>
                <a:latin typeface="Arial" panose="020B0604020202020204" pitchFamily="34" charset="0"/>
                <a:cs typeface="Arial" panose="020B0604020202020204" pitchFamily="34" charset="0"/>
              </a:rPr>
              <a:t> </a:t>
            </a:r>
            <a:r>
              <a:rPr lang="en-US" sz="1200" b="1" dirty="0" err="1">
                <a:solidFill>
                  <a:schemeClr val="dk1"/>
                </a:solidFill>
                <a:latin typeface="Arial" panose="020B0604020202020204" pitchFamily="34" charset="0"/>
                <a:cs typeface="Arial" panose="020B0604020202020204" pitchFamily="34" charset="0"/>
              </a:rPr>
              <a:t>khỏe</a:t>
            </a:r>
            <a:r>
              <a:rPr lang="en-US" sz="1200" b="1" dirty="0">
                <a:solidFill>
                  <a:schemeClr val="dk1"/>
                </a:solidFill>
                <a:latin typeface="Arial" panose="020B0604020202020204" pitchFamily="34" charset="0"/>
                <a:cs typeface="Arial" panose="020B0604020202020204" pitchFamily="34" charset="0"/>
              </a:rPr>
              <a:t> </a:t>
            </a:r>
            <a:r>
              <a:rPr lang="en-US" sz="1200" b="1" dirty="0" err="1">
                <a:solidFill>
                  <a:schemeClr val="dk1"/>
                </a:solidFill>
                <a:latin typeface="Arial" panose="020B0604020202020204" pitchFamily="34" charset="0"/>
                <a:cs typeface="Arial" panose="020B0604020202020204" pitchFamily="34" charset="0"/>
              </a:rPr>
              <a:t>vạn</a:t>
            </a:r>
            <a:r>
              <a:rPr lang="en-US" sz="1200" b="1" dirty="0">
                <a:solidFill>
                  <a:schemeClr val="dk1"/>
                </a:solidFill>
                <a:latin typeface="Arial" panose="020B0604020202020204" pitchFamily="34" charset="0"/>
                <a:cs typeface="Arial" panose="020B0604020202020204" pitchFamily="34" charset="0"/>
              </a:rPr>
              <a:t> </a:t>
            </a:r>
            <a:r>
              <a:rPr lang="en-US" sz="1200" b="1" dirty="0" err="1">
                <a:solidFill>
                  <a:schemeClr val="dk1"/>
                </a:solidFill>
                <a:latin typeface="Arial" panose="020B0604020202020204" pitchFamily="34" charset="0"/>
                <a:cs typeface="Arial" panose="020B0604020202020204" pitchFamily="34" charset="0"/>
              </a:rPr>
              <a:t>niềm</a:t>
            </a:r>
            <a:r>
              <a:rPr lang="en-US" sz="1200" b="1" dirty="0">
                <a:solidFill>
                  <a:schemeClr val="dk1"/>
                </a:solidFill>
                <a:latin typeface="Arial" panose="020B0604020202020204" pitchFamily="34" charset="0"/>
                <a:cs typeface="Arial" panose="020B0604020202020204" pitchFamily="34" charset="0"/>
              </a:rPr>
              <a:t> tin</a:t>
            </a: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Bức</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phá</a:t>
            </a:r>
            <a:r>
              <a:rPr lang="en-US" sz="1200" b="1" dirty="0">
                <a:solidFill>
                  <a:srgbClr val="000000"/>
                </a:solidFill>
                <a:latin typeface="Arial" panose="020B0604020202020204" pitchFamily="34" charset="0"/>
                <a:cs typeface="Arial" panose="020B0604020202020204" pitchFamily="34" charset="0"/>
              </a:rPr>
              <a:t> - </a:t>
            </a:r>
            <a:r>
              <a:rPr lang="en-US" sz="1200" b="1" dirty="0" err="1">
                <a:solidFill>
                  <a:srgbClr val="000000"/>
                </a:solidFill>
                <a:latin typeface="Arial" panose="020B0604020202020204" pitchFamily="34" charset="0"/>
                <a:cs typeface="Arial" panose="020B0604020202020204" pitchFamily="34" charset="0"/>
              </a:rPr>
              <a:t>Thần</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tốc</a:t>
            </a:r>
            <a:r>
              <a:rPr lang="en-US" sz="1200" b="1" dirty="0">
                <a:solidFill>
                  <a:srgbClr val="000000"/>
                </a:solidFill>
                <a:latin typeface="Arial" panose="020B0604020202020204" pitchFamily="34" charset="0"/>
                <a:cs typeface="Arial" panose="020B0604020202020204" pitchFamily="34" charset="0"/>
              </a:rPr>
              <a:t> </a:t>
            </a:r>
          </a:p>
          <a:p>
            <a:pPr marL="285750" indent="-285750" fontAlgn="b">
              <a:lnSpc>
                <a:spcPct val="200000"/>
              </a:lnSpc>
              <a:buFont typeface="Wingdings" panose="05000000000000000000" pitchFamily="2" charset="2"/>
              <a:buChar char="Ø"/>
            </a:pPr>
            <a:r>
              <a:rPr lang="en-US" sz="1200" b="1" dirty="0" err="1">
                <a:solidFill>
                  <a:srgbClr val="000000"/>
                </a:solidFill>
                <a:latin typeface="Arial" panose="020B0604020202020204" pitchFamily="34" charset="0"/>
                <a:cs typeface="Arial" panose="020B0604020202020204" pitchFamily="34" charset="0"/>
              </a:rPr>
              <a:t>Chạy</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vì</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cộng</a:t>
            </a:r>
            <a:r>
              <a:rPr lang="en-US" sz="1200" b="1" dirty="0">
                <a:solidFill>
                  <a:srgbClr val="000000"/>
                </a:solidFill>
                <a:latin typeface="Arial" panose="020B0604020202020204" pitchFamily="34" charset="0"/>
                <a:cs typeface="Arial" panose="020B0604020202020204" pitchFamily="34" charset="0"/>
              </a:rPr>
              <a:t> </a:t>
            </a:r>
            <a:r>
              <a:rPr lang="en-US" sz="1200" b="1" dirty="0" err="1">
                <a:solidFill>
                  <a:srgbClr val="000000"/>
                </a:solidFill>
                <a:latin typeface="Arial" panose="020B0604020202020204" pitchFamily="34" charset="0"/>
                <a:cs typeface="Arial" panose="020B0604020202020204" pitchFamily="34" charset="0"/>
              </a:rPr>
              <a:t>đồng</a:t>
            </a:r>
            <a:endParaRPr lang="vi-VN" sz="1200" b="1" dirty="0">
              <a:solidFill>
                <a:srgbClr val="000000"/>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r>
              <a:rPr lang="vi-VN" sz="1200" b="1" dirty="0">
                <a:solidFill>
                  <a:srgbClr val="000000"/>
                </a:solidFill>
                <a:latin typeface="Arial" panose="020B0604020202020204" pitchFamily="34" charset="0"/>
                <a:cs typeface="Arial" panose="020B0604020202020204" pitchFamily="34" charset="0"/>
              </a:rPr>
              <a:t>Thể lực tăng cao – Tự hào chiến thắng.</a:t>
            </a:r>
            <a:endParaRPr lang="en-US" sz="1200" b="1" dirty="0">
              <a:solidFill>
                <a:srgbClr val="000000"/>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endParaRPr lang="en-US" sz="1200" b="1" dirty="0">
              <a:solidFill>
                <a:schemeClr val="dk1"/>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endParaRPr lang="en-US" sz="1200" b="1" dirty="0">
              <a:solidFill>
                <a:srgbClr val="000000"/>
              </a:solidFill>
              <a:latin typeface="Arial" panose="020B0604020202020204" pitchFamily="34" charset="0"/>
              <a:cs typeface="Arial" panose="020B0604020202020204" pitchFamily="34" charset="0"/>
            </a:endParaRPr>
          </a:p>
          <a:p>
            <a:pPr marL="285750" indent="-285750" fontAlgn="b">
              <a:lnSpc>
                <a:spcPct val="200000"/>
              </a:lnSpc>
              <a:buFont typeface="Wingdings" panose="05000000000000000000" pitchFamily="2" charset="2"/>
              <a:buChar char="Ø"/>
            </a:pPr>
            <a:endParaRPr lang="en-US" sz="1200" b="1" dirty="0">
              <a:solidFill>
                <a:srgbClr val="000000"/>
              </a:solidFill>
              <a:latin typeface="Arial" panose="020B0604020202020204" pitchFamily="34" charset="0"/>
              <a:cs typeface="Arial" panose="020B0604020202020204" pitchFamily="34" charset="0"/>
            </a:endParaRPr>
          </a:p>
          <a:p>
            <a:pPr marL="285750" indent="-285750" fontAlgn="b">
              <a:buFont typeface="Wingdings" panose="05000000000000000000" pitchFamily="2" charset="2"/>
              <a:buChar char="Ø"/>
            </a:pPr>
            <a:endParaRPr lang="en-US" sz="1200" b="1" dirty="0">
              <a:solidFill>
                <a:srgbClr val="000000"/>
              </a:solidFill>
              <a:latin typeface="Arial" panose="020B0604020202020204" pitchFamily="34" charset="0"/>
              <a:cs typeface="Arial" panose="020B0604020202020204" pitchFamily="34" charset="0"/>
            </a:endParaRPr>
          </a:p>
          <a:p>
            <a:pPr fontAlgn="b"/>
            <a:endParaRPr lang="en-US" sz="1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43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monitor&#10;&#10;Description automatically generated">
            <a:extLst>
              <a:ext uri="{FF2B5EF4-FFF2-40B4-BE49-F238E27FC236}">
                <a16:creationId xmlns:a16="http://schemas.microsoft.com/office/drawing/2014/main" id="{4527AAB0-51BC-4DFD-266F-ADE828608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552" y="640081"/>
            <a:ext cx="3696172" cy="2230989"/>
          </a:xfrm>
          <a:prstGeom prst="rect">
            <a:avLst/>
          </a:prstGeom>
        </p:spPr>
      </p:pic>
      <p:sp>
        <p:nvSpPr>
          <p:cNvPr id="5" name="Parallelogram 4">
            <a:extLst>
              <a:ext uri="{FF2B5EF4-FFF2-40B4-BE49-F238E27FC236}">
                <a16:creationId xmlns:a16="http://schemas.microsoft.com/office/drawing/2014/main" id="{11C156BC-7ED4-12E2-C9DB-395B5094C4D5}"/>
              </a:ext>
            </a:extLst>
          </p:cNvPr>
          <p:cNvSpPr/>
          <p:nvPr/>
        </p:nvSpPr>
        <p:spPr>
          <a:xfrm>
            <a:off x="8553652" y="6261482"/>
            <a:ext cx="3638348" cy="503614"/>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PHÒNG THẨM ĐỊNH GIÁ</a:t>
            </a:r>
            <a:endParaRPr lang="en-US" b="1" dirty="0"/>
          </a:p>
        </p:txBody>
      </p:sp>
      <p:pic>
        <p:nvPicPr>
          <p:cNvPr id="6" name="Picture 5" descr="A picture containing icon&#10;&#10;Description automatically generated">
            <a:extLst>
              <a:ext uri="{FF2B5EF4-FFF2-40B4-BE49-F238E27FC236}">
                <a16:creationId xmlns:a16="http://schemas.microsoft.com/office/drawing/2014/main" id="{30076280-C13C-10B9-0141-38FC14A119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6852" y="1649032"/>
            <a:ext cx="3969532" cy="3987863"/>
          </a:xfrm>
          <a:prstGeom prst="rect">
            <a:avLst/>
          </a:prstGeom>
        </p:spPr>
      </p:pic>
      <p:pic>
        <p:nvPicPr>
          <p:cNvPr id="4" name="Picture 3" descr="A person's face on a black background&#10;&#10;Description automatically generated with low confidence">
            <a:extLst>
              <a:ext uri="{FF2B5EF4-FFF2-40B4-BE49-F238E27FC236}">
                <a16:creationId xmlns:a16="http://schemas.microsoft.com/office/drawing/2014/main" id="{FC8F7C91-672C-80A5-D0EA-991EF29D613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57038"/>
          <a:stretch/>
        </p:blipFill>
        <p:spPr>
          <a:xfrm>
            <a:off x="9711618" y="3882553"/>
            <a:ext cx="1706120" cy="2378929"/>
          </a:xfrm>
          <a:prstGeom prst="rect">
            <a:avLst/>
          </a:prstGeom>
        </p:spPr>
      </p:pic>
      <p:sp>
        <p:nvSpPr>
          <p:cNvPr id="7" name="TextBox 6">
            <a:extLst>
              <a:ext uri="{FF2B5EF4-FFF2-40B4-BE49-F238E27FC236}">
                <a16:creationId xmlns:a16="http://schemas.microsoft.com/office/drawing/2014/main" id="{F7A60C92-2EDF-94D5-4B54-B2665C138D5B}"/>
              </a:ext>
            </a:extLst>
          </p:cNvPr>
          <p:cNvSpPr txBox="1"/>
          <p:nvPr/>
        </p:nvSpPr>
        <p:spPr>
          <a:xfrm>
            <a:off x="7695244" y="3746151"/>
            <a:ext cx="2484223" cy="1015663"/>
          </a:xfrm>
          <a:prstGeom prst="rect">
            <a:avLst/>
          </a:prstGeom>
          <a:noFill/>
        </p:spPr>
        <p:txBody>
          <a:bodyPr wrap="square">
            <a:spAutoFit/>
          </a:bodyPr>
          <a:lstStyle/>
          <a:p>
            <a:pPr algn="just"/>
            <a:r>
              <a:rPr lang="en-US" sz="1200" dirty="0" err="1">
                <a:latin typeface="Arial" panose="020B0604020202020204" pitchFamily="34" charset="0"/>
                <a:cs typeface="Arial" panose="020B0604020202020204" pitchFamily="34" charset="0"/>
              </a:rPr>
              <a:t>Đề</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xuất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phát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huy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chương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trình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dục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tại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cơ</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quan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nhiều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hơn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ví</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dụ</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mở</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lớp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dạy</a:t>
            </a:r>
            <a:r>
              <a:rPr lang="en-US" sz="1200" dirty="0">
                <a:latin typeface="Arial" panose="020B0604020202020204" pitchFamily="34" charset="0"/>
                <a:cs typeface="Arial" panose="020B0604020202020204" pitchFamily="34" charset="0"/>
              </a:rPr>
              <a:t> yoga </a:t>
            </a:r>
            <a:r>
              <a:rPr lang="en-US" sz="1200" dirty="0" err="1">
                <a:latin typeface="Arial" panose="020B0604020202020204" pitchFamily="34" charset="0"/>
                <a:cs typeface="Arial" panose="020B0604020202020204" pitchFamily="34" charset="0"/>
              </a:rPr>
              <a:t>với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giá</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ưu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đãi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CBNV </a:t>
            </a:r>
            <a:r>
              <a:rPr lang="en-US" sz="1200" dirty="0" err="1">
                <a:latin typeface="Arial" panose="020B0604020202020204" pitchFamily="34" charset="0"/>
                <a:cs typeface="Arial" panose="020B0604020202020204" pitchFamily="34" charset="0"/>
              </a:rPr>
              <a:t>nâng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sức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khoẻ</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làm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việc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tốt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hơn</a:t>
            </a:r>
            <a:r>
              <a:rPr lang="vi-VN"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2D7E70E-4122-809A-0893-2DA84C520EF7}"/>
              </a:ext>
            </a:extLst>
          </p:cNvPr>
          <p:cNvSpPr txBox="1"/>
          <p:nvPr/>
        </p:nvSpPr>
        <p:spPr>
          <a:xfrm>
            <a:off x="8248308" y="1727779"/>
            <a:ext cx="2789806" cy="830997"/>
          </a:xfrm>
          <a:prstGeom prst="rect">
            <a:avLst/>
          </a:prstGeom>
          <a:noFill/>
        </p:spPr>
        <p:txBody>
          <a:bodyPr wrap="square">
            <a:spAutoFit/>
          </a:bodyPr>
          <a:lstStyle/>
          <a:p>
            <a:r>
              <a:rPr lang="vi-VN" sz="1200" dirty="0">
                <a:latin typeface="Arial" panose="020B0604020202020204" pitchFamily="34" charset="0"/>
                <a:cs typeface="Arial" panose="020B0604020202020204" pitchFamily="34" charset="0"/>
              </a:rPr>
              <a:t>T</a:t>
            </a:r>
            <a:r>
              <a:rPr lang="en-US" sz="1200" dirty="0" err="1">
                <a:latin typeface="Arial" panose="020B0604020202020204" pitchFamily="34" charset="0"/>
                <a:cs typeface="Arial" panose="020B0604020202020204" pitchFamily="34" charset="0"/>
              </a:rPr>
              <a:t>hường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xuyên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tổ</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chức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những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chương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trình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thế</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này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cán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bộ</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giảm</a:t>
            </a:r>
            <a:r>
              <a:rPr lang="en-US" sz="1200" dirty="0">
                <a:latin typeface="Arial" panose="020B0604020202020204" pitchFamily="34" charset="0"/>
                <a:cs typeface="Arial" panose="020B0604020202020204" pitchFamily="34" charset="0"/>
              </a:rPr>
              <a:t> stress </a:t>
            </a:r>
            <a:r>
              <a:rPr lang="en-US" sz="1200" dirty="0" err="1">
                <a:latin typeface="Arial" panose="020B0604020202020204" pitchFamily="34" charset="0"/>
                <a:cs typeface="Arial" panose="020B0604020202020204" pitchFamily="34" charset="0"/>
              </a:rPr>
              <a:t>và</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nâng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tinh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dục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sau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những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giờ</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làm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việc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căng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thẳng</a:t>
            </a:r>
            <a:r>
              <a:rPr lang="vi-VN"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DC5573E-12AE-72DB-1313-14BBC55388C6}"/>
              </a:ext>
            </a:extLst>
          </p:cNvPr>
          <p:cNvSpPr txBox="1"/>
          <p:nvPr/>
        </p:nvSpPr>
        <p:spPr>
          <a:xfrm>
            <a:off x="9447061" y="2871070"/>
            <a:ext cx="2152756" cy="523220"/>
          </a:xfrm>
          <a:prstGeom prst="rect">
            <a:avLst/>
          </a:prstGeom>
          <a:noFill/>
        </p:spPr>
        <p:txBody>
          <a:bodyPr wrap="square">
            <a:spAutoFit/>
          </a:bodyPr>
          <a:lstStyle/>
          <a:p>
            <a:r>
              <a:rPr lang="en-US" sz="1400" dirty="0" err="1"/>
              <a:t>Vì</a:t>
            </a:r>
            <a:r>
              <a:rPr lang="en-US" sz="1400" dirty="0"/>
              <a:t> </a:t>
            </a:r>
            <a:r>
              <a:rPr lang="en-US" sz="1400" dirty="0" err="1"/>
              <a:t>một</a:t>
            </a:r>
            <a:r>
              <a:rPr lang="en-US" sz="1400" dirty="0"/>
              <a:t> </a:t>
            </a:r>
            <a:r>
              <a:rPr lang="en-US" sz="1400" dirty="0" err="1"/>
              <a:t>tập</a:t>
            </a:r>
            <a:r>
              <a:rPr lang="en-US" sz="1400" dirty="0"/>
              <a:t> </a:t>
            </a:r>
            <a:r>
              <a:rPr lang="en-US" sz="1400" dirty="0" err="1"/>
              <a:t>thể</a:t>
            </a:r>
            <a:r>
              <a:rPr lang="en-US" sz="1400" dirty="0"/>
              <a:t> </a:t>
            </a:r>
            <a:r>
              <a:rPr lang="en-US" sz="1400" dirty="0" err="1"/>
              <a:t>vững</a:t>
            </a:r>
            <a:r>
              <a:rPr lang="en-US" sz="1400" dirty="0"/>
              <a:t> </a:t>
            </a:r>
            <a:r>
              <a:rPr lang="en-US" sz="1400" dirty="0" err="1"/>
              <a:t>mạnh</a:t>
            </a:r>
            <a:r>
              <a:rPr lang="en-US" sz="1400" dirty="0"/>
              <a:t> </a:t>
            </a:r>
            <a:r>
              <a:rPr lang="en-US" sz="1400" dirty="0" err="1"/>
              <a:t>và</a:t>
            </a:r>
            <a:r>
              <a:rPr lang="en-US" sz="1400" dirty="0"/>
              <a:t> </a:t>
            </a:r>
            <a:r>
              <a:rPr lang="en-US" sz="1400" dirty="0" err="1"/>
              <a:t>bền</a:t>
            </a:r>
            <a:r>
              <a:rPr lang="en-US" sz="1400" dirty="0"/>
              <a:t> </a:t>
            </a:r>
            <a:r>
              <a:rPr lang="en-US" sz="1400" dirty="0" err="1"/>
              <a:t>bỉ</a:t>
            </a:r>
            <a:r>
              <a:rPr lang="vi-VN" sz="1400" dirty="0"/>
              <a:t>.</a:t>
            </a:r>
            <a:endParaRPr lang="en-US" sz="1400" dirty="0"/>
          </a:p>
        </p:txBody>
      </p:sp>
      <p:pic>
        <p:nvPicPr>
          <p:cNvPr id="10" name="Picture 9" descr="A picture containing icon&#10;&#10;Description automatically generated">
            <a:extLst>
              <a:ext uri="{FF2B5EF4-FFF2-40B4-BE49-F238E27FC236}">
                <a16:creationId xmlns:a16="http://schemas.microsoft.com/office/drawing/2014/main" id="{EDF709B0-686A-6BE8-60D8-B2D9FF30D8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96270" y="2356664"/>
            <a:ext cx="4101544" cy="3887512"/>
          </a:xfrm>
          <a:prstGeom prst="rect">
            <a:avLst/>
          </a:prstGeom>
        </p:spPr>
      </p:pic>
      <p:sp>
        <p:nvSpPr>
          <p:cNvPr id="11" name="TextBox 10">
            <a:extLst>
              <a:ext uri="{FF2B5EF4-FFF2-40B4-BE49-F238E27FC236}">
                <a16:creationId xmlns:a16="http://schemas.microsoft.com/office/drawing/2014/main" id="{8DBEEAC9-386A-8C87-7F37-2A01955A9AEF}"/>
              </a:ext>
            </a:extLst>
          </p:cNvPr>
          <p:cNvSpPr txBox="1"/>
          <p:nvPr/>
        </p:nvSpPr>
        <p:spPr>
          <a:xfrm>
            <a:off x="1448959" y="2413488"/>
            <a:ext cx="2737574" cy="830997"/>
          </a:xfrm>
          <a:prstGeom prst="rect">
            <a:avLst/>
          </a:prstGeom>
          <a:noFill/>
        </p:spPr>
        <p:txBody>
          <a:bodyPr wrap="square">
            <a:spAutoFit/>
          </a:bodyPr>
          <a:lstStyle/>
          <a:p>
            <a:pPr algn="just"/>
            <a:r>
              <a:rPr lang="vi-VN" sz="1200" dirty="0"/>
              <a:t>Không nên giới hạn tốc độ, đề nghị ghi nhận sự nỗ lực của những người không thể chạy nhiều nhưng đi bộ được nhiều KM.</a:t>
            </a:r>
            <a:endParaRPr lang="en-US" sz="1200" dirty="0"/>
          </a:p>
        </p:txBody>
      </p:sp>
      <p:sp>
        <p:nvSpPr>
          <p:cNvPr id="12" name="TextBox 11">
            <a:extLst>
              <a:ext uri="{FF2B5EF4-FFF2-40B4-BE49-F238E27FC236}">
                <a16:creationId xmlns:a16="http://schemas.microsoft.com/office/drawing/2014/main" id="{3133DB58-9810-6F1F-EB8D-7B2A7C5B9176}"/>
              </a:ext>
            </a:extLst>
          </p:cNvPr>
          <p:cNvSpPr txBox="1"/>
          <p:nvPr/>
        </p:nvSpPr>
        <p:spPr>
          <a:xfrm>
            <a:off x="2342218" y="4469428"/>
            <a:ext cx="2059965" cy="646331"/>
          </a:xfrm>
          <a:prstGeom prst="rect">
            <a:avLst/>
          </a:prstGeom>
          <a:noFill/>
        </p:spPr>
        <p:txBody>
          <a:bodyPr wrap="square">
            <a:spAutoFit/>
          </a:bodyPr>
          <a:lstStyle/>
          <a:p>
            <a:pPr algn="just"/>
            <a:r>
              <a:rPr lang="en-US" sz="1200" dirty="0" err="1">
                <a:latin typeface="Arial" panose="020B0604020202020204" pitchFamily="34" charset="0"/>
                <a:cs typeface="Arial" panose="020B0604020202020204" pitchFamily="34" charset="0"/>
              </a:rPr>
              <a:t>Nên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chạy</a:t>
            </a:r>
            <a:r>
              <a:rPr lang="en-US" sz="1200" dirty="0">
                <a:latin typeface="Arial" panose="020B0604020202020204" pitchFamily="34" charset="0"/>
                <a:cs typeface="Arial" panose="020B0604020202020204" pitchFamily="34" charset="0"/>
              </a:rPr>
              <a:t> offline 01 </a:t>
            </a:r>
            <a:r>
              <a:rPr lang="en-US" sz="1200" dirty="0" err="1">
                <a:latin typeface="Arial" panose="020B0604020202020204" pitchFamily="34" charset="0"/>
                <a:cs typeface="Arial" panose="020B0604020202020204" pitchFamily="34" charset="0"/>
              </a:rPr>
              <a:t>lần</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tuần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hoặc</a:t>
            </a:r>
            <a:r>
              <a:rPr lang="en-US" sz="1200" dirty="0">
                <a:latin typeface="Arial" panose="020B0604020202020204" pitchFamily="34" charset="0"/>
                <a:cs typeface="Arial" panose="020B0604020202020204" pitchFamily="34" charset="0"/>
              </a:rPr>
              <a:t> 01 </a:t>
            </a:r>
            <a:r>
              <a:rPr lang="en-US" sz="1200" dirty="0" err="1">
                <a:latin typeface="Arial" panose="020B0604020202020204" pitchFamily="34" charset="0"/>
                <a:cs typeface="Arial" panose="020B0604020202020204" pitchFamily="34" charset="0"/>
              </a:rPr>
              <a:t>lần</a:t>
            </a:r>
            <a:r>
              <a:rPr lang="en-US" sz="1200" dirty="0">
                <a:latin typeface="Arial" panose="020B0604020202020204" pitchFamily="34" charset="0"/>
                <a:cs typeface="Arial" panose="020B0604020202020204" pitchFamily="34" charset="0"/>
              </a:rPr>
              <a:t>/2 </a:t>
            </a:r>
            <a:r>
              <a:rPr lang="en-US" sz="1200" dirty="0" err="1">
                <a:latin typeface="Arial" panose="020B0604020202020204" pitchFamily="34" charset="0"/>
                <a:cs typeface="Arial" panose="020B0604020202020204" pitchFamily="34" charset="0"/>
              </a:rPr>
              <a:t>tuần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đổi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giao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lưu</a:t>
            </a:r>
            <a:r>
              <a:rPr lang="vi-VN"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2132825-543F-4D76-6490-8BAC71DBDA6D}"/>
              </a:ext>
            </a:extLst>
          </p:cNvPr>
          <p:cNvSpPr txBox="1"/>
          <p:nvPr/>
        </p:nvSpPr>
        <p:spPr>
          <a:xfrm>
            <a:off x="830343" y="3533015"/>
            <a:ext cx="2010800"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Đ</a:t>
            </a:r>
            <a:r>
              <a:rPr lang="vi-VN" sz="1200" dirty="0">
                <a:latin typeface="Arial" panose="020B0604020202020204" pitchFamily="34" charset="0"/>
                <a:cs typeface="Arial" panose="020B0604020202020204" pitchFamily="34" charset="0"/>
              </a:rPr>
              <a:t>ề xuất thêm người thân của CBNV cùng tham gia.</a:t>
            </a:r>
            <a:endParaRPr lang="en-US" sz="1200" dirty="0">
              <a:latin typeface="Arial" panose="020B0604020202020204" pitchFamily="34" charset="0"/>
              <a:cs typeface="Arial" panose="020B0604020202020204" pitchFamily="34" charset="0"/>
            </a:endParaRPr>
          </a:p>
        </p:txBody>
      </p:sp>
      <p:pic>
        <p:nvPicPr>
          <p:cNvPr id="14" name="Picture 13" descr="A picture containing dark&#10;&#10;Description automatically generated">
            <a:extLst>
              <a:ext uri="{FF2B5EF4-FFF2-40B4-BE49-F238E27FC236}">
                <a16:creationId xmlns:a16="http://schemas.microsoft.com/office/drawing/2014/main" id="{7441AC6B-E83B-8188-2754-2B40E04E74F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55485"/>
          <a:stretch/>
        </p:blipFill>
        <p:spPr>
          <a:xfrm>
            <a:off x="653014" y="4231426"/>
            <a:ext cx="1513514" cy="2027357"/>
          </a:xfrm>
          <a:prstGeom prst="rect">
            <a:avLst/>
          </a:prstGeom>
        </p:spPr>
      </p:pic>
      <p:sp>
        <p:nvSpPr>
          <p:cNvPr id="15" name="Parallelogram 14">
            <a:extLst>
              <a:ext uri="{FF2B5EF4-FFF2-40B4-BE49-F238E27FC236}">
                <a16:creationId xmlns:a16="http://schemas.microsoft.com/office/drawing/2014/main" id="{4B523ACA-0DB8-7B86-5DD0-6D24CD922685}"/>
              </a:ext>
            </a:extLst>
          </p:cNvPr>
          <p:cNvSpPr/>
          <p:nvPr/>
        </p:nvSpPr>
        <p:spPr>
          <a:xfrm>
            <a:off x="184211" y="6205308"/>
            <a:ext cx="3669331" cy="462908"/>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TRUNG TÂM TTĐ&amp;PDTD</a:t>
            </a:r>
            <a:endParaRPr lang="en-US" b="1" dirty="0"/>
          </a:p>
        </p:txBody>
      </p:sp>
      <p:pic>
        <p:nvPicPr>
          <p:cNvPr id="16" name="Picture 15" descr="A picture containing monitor&#10;&#10;Description automatically generated">
            <a:extLst>
              <a:ext uri="{FF2B5EF4-FFF2-40B4-BE49-F238E27FC236}">
                <a16:creationId xmlns:a16="http://schemas.microsoft.com/office/drawing/2014/main" id="{63A63D61-20DD-161B-6F33-AF7BCA91234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770499" y="1235413"/>
            <a:ext cx="1907889" cy="1270826"/>
          </a:xfrm>
          <a:prstGeom prst="rect">
            <a:avLst/>
          </a:prstGeom>
        </p:spPr>
      </p:pic>
      <p:pic>
        <p:nvPicPr>
          <p:cNvPr id="17" name="Picture 16" descr="A picture containing toy, doll&#10;&#10;Description automatically generated">
            <a:extLst>
              <a:ext uri="{FF2B5EF4-FFF2-40B4-BE49-F238E27FC236}">
                <a16:creationId xmlns:a16="http://schemas.microsoft.com/office/drawing/2014/main" id="{DA9F5F30-2EC4-DF69-A77B-F3119695F39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367" t="-349" r="-2444" b="43223"/>
          <a:stretch/>
        </p:blipFill>
        <p:spPr>
          <a:xfrm>
            <a:off x="4797814" y="2367674"/>
            <a:ext cx="2536051" cy="1809821"/>
          </a:xfrm>
          <a:prstGeom prst="rect">
            <a:avLst/>
          </a:prstGeom>
        </p:spPr>
      </p:pic>
      <p:sp>
        <p:nvSpPr>
          <p:cNvPr id="18" name="TextBox 17">
            <a:extLst>
              <a:ext uri="{FF2B5EF4-FFF2-40B4-BE49-F238E27FC236}">
                <a16:creationId xmlns:a16="http://schemas.microsoft.com/office/drawing/2014/main" id="{1BF89944-E7F5-DE46-AFE7-1C3F0C3033FE}"/>
              </a:ext>
            </a:extLst>
          </p:cNvPr>
          <p:cNvSpPr txBox="1"/>
          <p:nvPr/>
        </p:nvSpPr>
        <p:spPr>
          <a:xfrm>
            <a:off x="6009468" y="782407"/>
            <a:ext cx="2782788" cy="1015663"/>
          </a:xfrm>
          <a:prstGeom prst="rect">
            <a:avLst/>
          </a:prstGeom>
          <a:noFill/>
        </p:spPr>
        <p:txBody>
          <a:bodyPr wrap="square">
            <a:spAutoFit/>
          </a:bodyPr>
          <a:lstStyle/>
          <a:p>
            <a:pPr algn="just"/>
            <a:r>
              <a:rPr lang="en-US" sz="1200" dirty="0" err="1">
                <a:latin typeface="Arial" panose="020B0604020202020204" pitchFamily="34" charset="0"/>
                <a:cs typeface="Arial" panose="020B0604020202020204" pitchFamily="34" charset="0"/>
              </a:rPr>
              <a:t>Với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chương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trình</a:t>
            </a:r>
            <a:r>
              <a:rPr lang="en-US" sz="1200" dirty="0">
                <a:latin typeface="Arial" panose="020B0604020202020204" pitchFamily="34" charset="0"/>
                <a:cs typeface="Arial" panose="020B0604020202020204" pitchFamily="34" charset="0"/>
              </a:rPr>
              <a:t> online </a:t>
            </a:r>
            <a:r>
              <a:rPr lang="en-US" sz="1200" dirty="0" err="1">
                <a:latin typeface="Arial" panose="020B0604020202020204" pitchFamily="34" charset="0"/>
                <a:cs typeface="Arial" panose="020B0604020202020204" pitchFamily="34" charset="0"/>
              </a:rPr>
              <a:t>dành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các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nhân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sự</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ngoài</a:t>
            </a:r>
            <a:r>
              <a:rPr lang="en-US" sz="1200" dirty="0">
                <a:latin typeface="Arial" panose="020B0604020202020204" pitchFamily="34" charset="0"/>
                <a:cs typeface="Arial" panose="020B0604020202020204" pitchFamily="34" charset="0"/>
              </a:rPr>
              <a:t> HCM- </a:t>
            </a:r>
            <a:r>
              <a:rPr lang="en-US" sz="1200" dirty="0" err="1">
                <a:latin typeface="Arial" panose="020B0604020202020204" pitchFamily="34" charset="0"/>
                <a:cs typeface="Arial" panose="020B0604020202020204" pitchFamily="34" charset="0"/>
              </a:rPr>
              <a:t>nên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ra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lệ</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tổ</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chức</a:t>
            </a:r>
            <a:r>
              <a:rPr lang="en-US" sz="1200" dirty="0">
                <a:latin typeface="Arial" panose="020B0604020202020204" pitchFamily="34" charset="0"/>
                <a:cs typeface="Arial" panose="020B0604020202020204" pitchFamily="34" charset="0"/>
              </a:rPr>
              <a:t> online </a:t>
            </a:r>
            <a:r>
              <a:rPr lang="en-US" sz="1200" dirty="0" err="1">
                <a:latin typeface="Arial" panose="020B0604020202020204" pitchFamily="34" charset="0"/>
                <a:cs typeface="Arial" panose="020B0604020202020204" pitchFamily="34" charset="0"/>
              </a:rPr>
              <a:t>Cùng</a:t>
            </a:r>
            <a:r>
              <a:rPr lang="en-US" sz="1200" dirty="0">
                <a:latin typeface="Arial" panose="020B0604020202020204" pitchFamily="34" charset="0"/>
                <a:cs typeface="Arial" panose="020B0604020202020204" pitchFamily="34" charset="0"/>
              </a:rPr>
              <a:t> 1 </a:t>
            </a:r>
            <a:r>
              <a:rPr lang="en-US" sz="1200" dirty="0" err="1">
                <a:latin typeface="Arial" panose="020B0604020202020204" pitchFamily="34" charset="0"/>
                <a:cs typeface="Arial" panose="020B0604020202020204" pitchFamily="34" charset="0"/>
              </a:rPr>
              <a:t>khung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giờ</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tỏa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sức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ảnh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hưởng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của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chương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trình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và</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có</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tính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hiệu</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quả</a:t>
            </a:r>
            <a:r>
              <a:rPr lang="vi-VN"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D71967A2-4223-D86B-26B9-A1905C66FAB8}"/>
              </a:ext>
            </a:extLst>
          </p:cNvPr>
          <p:cNvSpPr txBox="1"/>
          <p:nvPr/>
        </p:nvSpPr>
        <p:spPr>
          <a:xfrm>
            <a:off x="3983760" y="1404613"/>
            <a:ext cx="1519049" cy="646331"/>
          </a:xfrm>
          <a:prstGeom prst="rect">
            <a:avLst/>
          </a:prstGeom>
          <a:noFill/>
        </p:spPr>
        <p:txBody>
          <a:bodyPr wrap="square">
            <a:spAutoFit/>
          </a:bodyPr>
          <a:lstStyle/>
          <a:p>
            <a:pPr algn="just"/>
            <a:r>
              <a:rPr lang="en-US" sz="1200" dirty="0" err="1">
                <a:latin typeface="Arial" panose="020B0604020202020204" pitchFamily="34" charset="0"/>
                <a:cs typeface="Arial" panose="020B0604020202020204" pitchFamily="34" charset="0"/>
              </a:rPr>
              <a:t>Nên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có</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những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hội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thao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toàn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hàng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tạo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sự</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gắn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kết</a:t>
            </a:r>
            <a:r>
              <a:rPr lang="vi-VN" sz="12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20" name="Parallelogram 19">
            <a:extLst>
              <a:ext uri="{FF2B5EF4-FFF2-40B4-BE49-F238E27FC236}">
                <a16:creationId xmlns:a16="http://schemas.microsoft.com/office/drawing/2014/main" id="{C079B6F3-7EF0-E1D8-060C-BBF8F1E525A1}"/>
              </a:ext>
            </a:extLst>
          </p:cNvPr>
          <p:cNvSpPr/>
          <p:nvPr/>
        </p:nvSpPr>
        <p:spPr>
          <a:xfrm>
            <a:off x="4973503" y="4003331"/>
            <a:ext cx="2580847" cy="50198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dirty="0"/>
              <a:t>TRUNG TÂM XLGDTD</a:t>
            </a:r>
            <a:endParaRPr lang="en-US" sz="1400" b="1" dirty="0"/>
          </a:p>
        </p:txBody>
      </p:sp>
      <p:sp>
        <p:nvSpPr>
          <p:cNvPr id="22" name="Title 1">
            <a:extLst>
              <a:ext uri="{FF2B5EF4-FFF2-40B4-BE49-F238E27FC236}">
                <a16:creationId xmlns:a16="http://schemas.microsoft.com/office/drawing/2014/main" id="{94CDC551-3760-129F-7ED0-5EBE7B8EB698}"/>
              </a:ext>
            </a:extLst>
          </p:cNvPr>
          <p:cNvSpPr txBox="1">
            <a:spLocks/>
          </p:cNvSpPr>
          <p:nvPr>
            <p:custDataLst>
              <p:tags r:id="rId1"/>
            </p:custDataLst>
          </p:nvPr>
        </p:nvSpPr>
        <p:spPr bwMode="auto">
          <a:xfrm>
            <a:off x="644855" y="149226"/>
            <a:ext cx="830993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365760" indent="-365760">
              <a:spcAft>
                <a:spcPts val="3000"/>
              </a:spcAft>
              <a:buSzPct val="100000"/>
              <a:buBlip>
                <a:blip r:embed="rId10"/>
              </a:buBlip>
            </a:pPr>
            <a:r>
              <a:rPr lang="vi-VN" sz="2400" b="1" dirty="0">
                <a:solidFill>
                  <a:srgbClr val="008C44"/>
                </a:solidFill>
                <a:latin typeface="Arial" pitchFamily="34" charset="0"/>
                <a:ea typeface="+mj-ea"/>
              </a:rPr>
              <a:t>Ý KIẾN GÓP Ý CỦA CÁC ĐƠN VỊ THUỘC KHỐI QLTD</a:t>
            </a:r>
          </a:p>
        </p:txBody>
      </p:sp>
    </p:spTree>
    <p:extLst>
      <p:ext uri="{BB962C8B-B14F-4D97-AF65-F5344CB8AC3E}">
        <p14:creationId xmlns:p14="http://schemas.microsoft.com/office/powerpoint/2010/main" val="146574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lgn="ctr">
              <a:buNone/>
            </a:pPr>
            <a:endParaRPr lang="en-US" sz="4800" b="1" dirty="0">
              <a:solidFill>
                <a:srgbClr val="008C44"/>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4800" b="1" dirty="0">
              <a:solidFill>
                <a:srgbClr val="008C44"/>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800" b="1" dirty="0">
                <a:solidFill>
                  <a:srgbClr val="008C44"/>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TRÂN TRỌNG CẢM ƠN</a:t>
            </a:r>
          </a:p>
          <a:p>
            <a:pPr marL="0" indent="0" algn="ctr">
              <a:buNone/>
            </a:pPr>
            <a:r>
              <a:rPr lang="en-US" sz="4800" b="1" dirty="0">
                <a:solidFill>
                  <a:srgbClr val="E39717"/>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THANK YOU</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4E2B09-188E-45D1-83C7-12151C0A1A71}" type="slidenum">
              <a:rPr kumimoji="0" lang="en-US" sz="9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white"/>
              </a:solidFill>
              <a:effectLst/>
              <a:uLnTx/>
              <a:uFillTx/>
              <a:latin typeface="Calibri"/>
              <a:ea typeface="+mn-ea"/>
              <a:cs typeface="+mn-cs"/>
            </a:endParaRPr>
          </a:p>
        </p:txBody>
      </p:sp>
      <p:pic>
        <p:nvPicPr>
          <p:cNvPr id="6" name="Picture 6" descr="logo di lien slogan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3" y="762000"/>
            <a:ext cx="4606621"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 y="6030119"/>
            <a:ext cx="12192000" cy="846931"/>
          </a:xfrm>
          <a:prstGeom prst="rect">
            <a:avLst/>
          </a:prstGeom>
        </p:spPr>
      </p:pic>
      <p:sp>
        <p:nvSpPr>
          <p:cNvPr id="5" name="Rectangle 4"/>
          <p:cNvSpPr/>
          <p:nvPr/>
        </p:nvSpPr>
        <p:spPr>
          <a:xfrm>
            <a:off x="11353800" y="6134498"/>
            <a:ext cx="247650" cy="279001"/>
          </a:xfrm>
          <a:prstGeom prst="rect">
            <a:avLst/>
          </a:prstGeom>
          <a:solidFill>
            <a:srgbClr val="008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28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1">
            <a:lum/>
          </a:blip>
          <a:srcRect/>
          <a:stretch>
            <a:fillRect t="-9000" b="-9000"/>
          </a:stretch>
        </a:blipFill>
        <a:effectLst/>
      </p:bgPr>
    </p:bg>
    <p:spTree>
      <p:nvGrpSpPr>
        <p:cNvPr id="1" name=""/>
        <p:cNvGrpSpPr/>
        <p:nvPr/>
      </p:nvGrpSpPr>
      <p:grpSpPr>
        <a:xfrm>
          <a:off x="0" y="0"/>
          <a:ext cx="0" cy="0"/>
          <a:chOff x="0" y="0"/>
          <a:chExt cx="0" cy="0"/>
        </a:xfrm>
      </p:grpSpPr>
      <p:sp>
        <p:nvSpPr>
          <p:cNvPr id="28" name="Rectangle 27"/>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Parallelogram 26"/>
          <p:cNvSpPr/>
          <p:nvPr/>
        </p:nvSpPr>
        <p:spPr>
          <a:xfrm>
            <a:off x="0" y="-342900"/>
            <a:ext cx="6724650" cy="720090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p:cNvSpPr/>
          <p:nvPr/>
        </p:nvSpPr>
        <p:spPr>
          <a:xfrm>
            <a:off x="4800600" y="4610100"/>
            <a:ext cx="971550" cy="2247900"/>
          </a:xfrm>
          <a:prstGeom prst="parallelogram">
            <a:avLst>
              <a:gd name="adj" fmla="val 60294"/>
            </a:avLst>
          </a:prstGeom>
          <a:solidFill>
            <a:srgbClr val="008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6"/>
          <p:cNvGrpSpPr>
            <a:grpSpLocks/>
          </p:cNvGrpSpPr>
          <p:nvPr/>
        </p:nvGrpSpPr>
        <p:grpSpPr bwMode="auto">
          <a:xfrm>
            <a:off x="6210301" y="2190751"/>
            <a:ext cx="5654675" cy="557213"/>
            <a:chOff x="1728" y="1380"/>
            <a:chExt cx="3562" cy="351"/>
          </a:xfrm>
          <a:solidFill>
            <a:srgbClr val="008C44"/>
          </a:solidFill>
        </p:grpSpPr>
        <p:sp>
          <p:nvSpPr>
            <p:cNvPr id="32" name="AgendaText"/>
            <p:cNvSpPr>
              <a:spLocks noChangeArrowheads="1"/>
            </p:cNvSpPr>
            <p:nvPr>
              <p:custDataLst>
                <p:tags r:id="rId8"/>
              </p:custDataLst>
            </p:nvPr>
          </p:nvSpPr>
          <p:spPr bwMode="gray">
            <a:xfrm>
              <a:off x="1807" y="1380"/>
              <a:ext cx="3483" cy="351"/>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28016" rIns="73152" anchor="ctr"/>
            <a:lstStyle/>
            <a:p>
              <a:pPr defTabSz="895350">
                <a:spcBef>
                  <a:spcPct val="100000"/>
                </a:spcBef>
                <a:buClr>
                  <a:srgbClr val="DA251C"/>
                </a:buClr>
                <a:defRPr/>
              </a:pPr>
              <a:r>
                <a:rPr lang="en-US" b="1" kern="0" dirty="0">
                  <a:solidFill>
                    <a:srgbClr val="FFFFFF"/>
                  </a:solidFill>
                  <a:latin typeface="Arial" pitchFamily="34" charset="0"/>
                  <a:cs typeface="Arial" pitchFamily="34" charset="0"/>
                </a:rPr>
                <a:t>     Ý NGHĨA CHƯƠNG TRÌNH</a:t>
              </a:r>
            </a:p>
          </p:txBody>
        </p:sp>
        <p:sp>
          <p:nvSpPr>
            <p:cNvPr id="33" name="Oval 8"/>
            <p:cNvSpPr>
              <a:spLocks noChangeArrowheads="1"/>
            </p:cNvSpPr>
            <p:nvPr>
              <p:custDataLst>
                <p:tags r:id="rId9"/>
              </p:custDataLst>
            </p:nvPr>
          </p:nvSpPr>
          <p:spPr bwMode="gray">
            <a:xfrm>
              <a:off x="1728" y="1453"/>
              <a:ext cx="204" cy="204"/>
            </a:xfrm>
            <a:prstGeom prst="ellipse">
              <a:avLst/>
            </a:prstGeom>
            <a:grpFill/>
            <a:ln w="28575" algn="ctr">
              <a:solidFill>
                <a:srgbClr val="FFFFFF"/>
              </a:solidFill>
              <a:round/>
              <a:headEnd/>
              <a:tailEnd/>
            </a:ln>
          </p:spPr>
          <p:txBody>
            <a:bodyPr wrap="none" anchor="ctr"/>
            <a:lstStyle/>
            <a:p>
              <a:pPr algn="ctr">
                <a:defRPr/>
              </a:pPr>
              <a:r>
                <a:rPr lang="en-US" b="1" kern="0">
                  <a:solidFill>
                    <a:srgbClr val="FFFFFF"/>
                  </a:solidFill>
                  <a:latin typeface="Arial" pitchFamily="34" charset="0"/>
                  <a:cs typeface="Arial" pitchFamily="34" charset="0"/>
                </a:rPr>
                <a:t>1</a:t>
              </a:r>
            </a:p>
          </p:txBody>
        </p:sp>
      </p:grpSp>
      <p:grpSp>
        <p:nvGrpSpPr>
          <p:cNvPr id="34" name="Group 9"/>
          <p:cNvGrpSpPr>
            <a:grpSpLocks/>
          </p:cNvGrpSpPr>
          <p:nvPr/>
        </p:nvGrpSpPr>
        <p:grpSpPr bwMode="auto">
          <a:xfrm>
            <a:off x="6210301" y="2859088"/>
            <a:ext cx="5654675" cy="557212"/>
            <a:chOff x="1728" y="1759"/>
            <a:chExt cx="3562" cy="351"/>
          </a:xfrm>
        </p:grpSpPr>
        <p:sp>
          <p:nvSpPr>
            <p:cNvPr id="35" name="AgendaText"/>
            <p:cNvSpPr>
              <a:spLocks noChangeArrowheads="1"/>
            </p:cNvSpPr>
            <p:nvPr>
              <p:custDataLst>
                <p:tags r:id="rId6"/>
              </p:custDataLst>
            </p:nvPr>
          </p:nvSpPr>
          <p:spPr bwMode="gray">
            <a:xfrm>
              <a:off x="1807" y="1759"/>
              <a:ext cx="3483" cy="351"/>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28016" rIns="73152" anchor="ctr"/>
            <a:lstStyle/>
            <a:p>
              <a:pPr defTabSz="895350">
                <a:spcBef>
                  <a:spcPct val="100000"/>
                </a:spcBef>
                <a:buClr>
                  <a:srgbClr val="DA251C"/>
                </a:buClr>
                <a:defRPr/>
              </a:pPr>
              <a:r>
                <a:rPr lang="en-US" b="1" kern="0" dirty="0">
                  <a:solidFill>
                    <a:sysClr val="windowText" lastClr="000000"/>
                  </a:solidFill>
                  <a:latin typeface="Arial" pitchFamily="34" charset="0"/>
                  <a:cs typeface="Arial" pitchFamily="34" charset="0"/>
                </a:rPr>
                <a:t>     THỂ LỆ THAM GIA</a:t>
              </a:r>
            </a:p>
          </p:txBody>
        </p:sp>
        <p:sp>
          <p:nvSpPr>
            <p:cNvPr id="36" name="Oval 11"/>
            <p:cNvSpPr>
              <a:spLocks noChangeArrowheads="1"/>
            </p:cNvSpPr>
            <p:nvPr>
              <p:custDataLst>
                <p:tags r:id="rId7"/>
              </p:custDataLst>
            </p:nvPr>
          </p:nvSpPr>
          <p:spPr bwMode="gray">
            <a:xfrm>
              <a:off x="1728" y="1832"/>
              <a:ext cx="204" cy="204"/>
            </a:xfrm>
            <a:prstGeom prst="ellipse">
              <a:avLst/>
            </a:prstGeom>
            <a:solidFill>
              <a:srgbClr val="EAEAEA"/>
            </a:solidFill>
            <a:ln w="28575" algn="ctr">
              <a:solidFill>
                <a:srgbClr val="FFFFFF"/>
              </a:solidFill>
              <a:round/>
              <a:headEnd/>
              <a:tailEnd/>
            </a:ln>
          </p:spPr>
          <p:txBody>
            <a:bodyPr wrap="none" anchor="ctr"/>
            <a:lstStyle/>
            <a:p>
              <a:pPr algn="ctr">
                <a:defRPr/>
              </a:pPr>
              <a:r>
                <a:rPr lang="en-US" b="1" kern="0">
                  <a:solidFill>
                    <a:sysClr val="windowText" lastClr="000000"/>
                  </a:solidFill>
                  <a:latin typeface="Arial" pitchFamily="34" charset="0"/>
                  <a:cs typeface="Arial" pitchFamily="34" charset="0"/>
                </a:rPr>
                <a:t>2</a:t>
              </a:r>
            </a:p>
          </p:txBody>
        </p:sp>
      </p:grpSp>
      <p:grpSp>
        <p:nvGrpSpPr>
          <p:cNvPr id="37" name="Group 12"/>
          <p:cNvGrpSpPr>
            <a:grpSpLocks/>
          </p:cNvGrpSpPr>
          <p:nvPr/>
        </p:nvGrpSpPr>
        <p:grpSpPr bwMode="auto">
          <a:xfrm>
            <a:off x="6210301" y="3529013"/>
            <a:ext cx="5654675" cy="557212"/>
            <a:chOff x="1728" y="2138"/>
            <a:chExt cx="3562" cy="351"/>
          </a:xfrm>
        </p:grpSpPr>
        <p:sp>
          <p:nvSpPr>
            <p:cNvPr id="38" name="AgendaText"/>
            <p:cNvSpPr>
              <a:spLocks noChangeArrowheads="1"/>
            </p:cNvSpPr>
            <p:nvPr>
              <p:custDataLst>
                <p:tags r:id="rId4"/>
              </p:custDataLst>
            </p:nvPr>
          </p:nvSpPr>
          <p:spPr bwMode="gray">
            <a:xfrm>
              <a:off x="1807" y="2138"/>
              <a:ext cx="3483" cy="351"/>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28016" rIns="73152" anchor="ctr"/>
            <a:lstStyle/>
            <a:p>
              <a:pPr defTabSz="895350">
                <a:spcBef>
                  <a:spcPct val="100000"/>
                </a:spcBef>
                <a:buClr>
                  <a:srgbClr val="DA251C"/>
                </a:buClr>
                <a:defRPr/>
              </a:pPr>
              <a:r>
                <a:rPr lang="en-US" b="1" kern="0" dirty="0">
                  <a:solidFill>
                    <a:sysClr val="windowText" lastClr="000000"/>
                  </a:solidFill>
                  <a:latin typeface="Arial" pitchFamily="34" charset="0"/>
                  <a:cs typeface="Arial" pitchFamily="34" charset="0"/>
                </a:rPr>
                <a:t>     CƠ CẤU GIẢI THƯỞNG</a:t>
              </a:r>
            </a:p>
          </p:txBody>
        </p:sp>
        <p:sp>
          <p:nvSpPr>
            <p:cNvPr id="39" name="Oval 14"/>
            <p:cNvSpPr>
              <a:spLocks noChangeArrowheads="1"/>
            </p:cNvSpPr>
            <p:nvPr>
              <p:custDataLst>
                <p:tags r:id="rId5"/>
              </p:custDataLst>
            </p:nvPr>
          </p:nvSpPr>
          <p:spPr bwMode="gray">
            <a:xfrm>
              <a:off x="1728" y="2211"/>
              <a:ext cx="204" cy="204"/>
            </a:xfrm>
            <a:prstGeom prst="ellipse">
              <a:avLst/>
            </a:prstGeom>
            <a:solidFill>
              <a:srgbClr val="EAEAEA"/>
            </a:solidFill>
            <a:ln w="28575" algn="ctr">
              <a:solidFill>
                <a:srgbClr val="FFFFFF"/>
              </a:solidFill>
              <a:round/>
              <a:headEnd/>
              <a:tailEnd/>
            </a:ln>
          </p:spPr>
          <p:txBody>
            <a:bodyPr wrap="none" anchor="ctr"/>
            <a:lstStyle/>
            <a:p>
              <a:pPr algn="ctr">
                <a:defRPr/>
              </a:pPr>
              <a:r>
                <a:rPr lang="en-US" b="1" kern="0">
                  <a:solidFill>
                    <a:sysClr val="windowText" lastClr="000000"/>
                  </a:solidFill>
                  <a:latin typeface="Arial" pitchFamily="34" charset="0"/>
                  <a:cs typeface="Arial" pitchFamily="34" charset="0"/>
                </a:rPr>
                <a:t>3</a:t>
              </a:r>
            </a:p>
          </p:txBody>
        </p:sp>
      </p:grpSp>
      <p:grpSp>
        <p:nvGrpSpPr>
          <p:cNvPr id="40" name="Group 15"/>
          <p:cNvGrpSpPr>
            <a:grpSpLocks/>
          </p:cNvGrpSpPr>
          <p:nvPr/>
        </p:nvGrpSpPr>
        <p:grpSpPr bwMode="auto">
          <a:xfrm>
            <a:off x="6210301" y="4198938"/>
            <a:ext cx="5654675" cy="557212"/>
            <a:chOff x="1728" y="2549"/>
            <a:chExt cx="3562" cy="351"/>
          </a:xfrm>
        </p:grpSpPr>
        <p:sp>
          <p:nvSpPr>
            <p:cNvPr id="41" name="AgendaText"/>
            <p:cNvSpPr>
              <a:spLocks noChangeArrowheads="1"/>
            </p:cNvSpPr>
            <p:nvPr>
              <p:custDataLst>
                <p:tags r:id="rId2"/>
              </p:custDataLst>
            </p:nvPr>
          </p:nvSpPr>
          <p:spPr bwMode="gray">
            <a:xfrm>
              <a:off x="1807" y="2549"/>
              <a:ext cx="3483" cy="351"/>
            </a:xfrm>
            <a:prstGeom prst="rect">
              <a:avLst/>
            </a:prstGeom>
            <a:solidFill>
              <a:srgbClr val="EAEAE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28016" rIns="73152" anchor="ctr"/>
            <a:lstStyle/>
            <a:p>
              <a:pPr defTabSz="895350">
                <a:spcBef>
                  <a:spcPct val="100000"/>
                </a:spcBef>
                <a:buClr>
                  <a:srgbClr val="DA251C"/>
                </a:buClr>
                <a:defRPr/>
              </a:pPr>
              <a:r>
                <a:rPr lang="en-US" b="1" kern="0" dirty="0">
                  <a:solidFill>
                    <a:sysClr val="windowText" lastClr="000000"/>
                  </a:solidFill>
                  <a:latin typeface="Arial" pitchFamily="34" charset="0"/>
                  <a:cs typeface="Arial" pitchFamily="34" charset="0"/>
                </a:rPr>
                <a:t>     CHI PHÍ CHƯƠNG TRÌNH</a:t>
              </a:r>
            </a:p>
          </p:txBody>
        </p:sp>
        <p:sp>
          <p:nvSpPr>
            <p:cNvPr id="42" name="Oval 17"/>
            <p:cNvSpPr>
              <a:spLocks noChangeArrowheads="1"/>
            </p:cNvSpPr>
            <p:nvPr>
              <p:custDataLst>
                <p:tags r:id="rId3"/>
              </p:custDataLst>
            </p:nvPr>
          </p:nvSpPr>
          <p:spPr bwMode="gray">
            <a:xfrm>
              <a:off x="1728" y="2622"/>
              <a:ext cx="204" cy="204"/>
            </a:xfrm>
            <a:prstGeom prst="ellipse">
              <a:avLst/>
            </a:prstGeom>
            <a:solidFill>
              <a:srgbClr val="EAEAEA"/>
            </a:solidFill>
            <a:ln w="28575" algn="ctr">
              <a:solidFill>
                <a:srgbClr val="FFFFFF"/>
              </a:solidFill>
              <a:round/>
              <a:headEnd/>
              <a:tailEnd/>
            </a:ln>
          </p:spPr>
          <p:txBody>
            <a:bodyPr wrap="none" anchor="ctr"/>
            <a:lstStyle/>
            <a:p>
              <a:pPr algn="ctr">
                <a:defRPr/>
              </a:pPr>
              <a:r>
                <a:rPr lang="en-US" b="1" kern="0">
                  <a:solidFill>
                    <a:sysClr val="windowText" lastClr="000000"/>
                  </a:solidFill>
                  <a:latin typeface="Arial" pitchFamily="34" charset="0"/>
                  <a:cs typeface="Arial" pitchFamily="34" charset="0"/>
                </a:rPr>
                <a:t>4</a:t>
              </a:r>
            </a:p>
          </p:txBody>
        </p:sp>
      </p:grpSp>
      <p:sp>
        <p:nvSpPr>
          <p:cNvPr id="43" name="Title 1"/>
          <p:cNvSpPr txBox="1">
            <a:spLocks/>
          </p:cNvSpPr>
          <p:nvPr>
            <p:custDataLst>
              <p:tags r:id="rId1"/>
            </p:custDataLst>
          </p:nvPr>
        </p:nvSpPr>
        <p:spPr bwMode="auto">
          <a:xfrm>
            <a:off x="644856" y="149226"/>
            <a:ext cx="415574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365760" indent="-365760">
              <a:spcAft>
                <a:spcPts val="3000"/>
              </a:spcAft>
              <a:buSzPct val="100000"/>
              <a:buBlip>
                <a:blip r:embed="rId12"/>
              </a:buBlip>
            </a:pPr>
            <a:r>
              <a:rPr lang="vi-VN" sz="2400" b="1" dirty="0">
                <a:solidFill>
                  <a:srgbClr val="008C44"/>
                </a:solidFill>
                <a:latin typeface="Arial" pitchFamily="34" charset="0"/>
                <a:ea typeface="+mj-ea"/>
              </a:rPr>
              <a:t>NỘI DUNG</a:t>
            </a:r>
          </a:p>
        </p:txBody>
      </p:sp>
    </p:spTree>
    <p:extLst>
      <p:ext uri="{BB962C8B-B14F-4D97-AF65-F5344CB8AC3E}">
        <p14:creationId xmlns:p14="http://schemas.microsoft.com/office/powerpoint/2010/main" val="528386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558036" y="714376"/>
            <a:ext cx="11633963" cy="5603968"/>
          </a:xfrm>
          <a:prstGeom prst="rect">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62" y="728443"/>
            <a:ext cx="4171108" cy="5503545"/>
          </a:xfrm>
          <a:prstGeom prst="rect">
            <a:avLst/>
          </a:prstGeom>
        </p:spPr>
      </p:pic>
      <p:sp>
        <p:nvSpPr>
          <p:cNvPr id="5" name="Title 1"/>
          <p:cNvSpPr txBox="1">
            <a:spLocks/>
          </p:cNvSpPr>
          <p:nvPr>
            <p:custDataLst>
              <p:tags r:id="rId1"/>
            </p:custDataLst>
          </p:nvPr>
        </p:nvSpPr>
        <p:spPr bwMode="auto">
          <a:xfrm>
            <a:off x="1527611" y="130176"/>
            <a:ext cx="691426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ea typeface="+mj-ea"/>
              </a:rPr>
              <a:t>I. Ý NGHĨA CHƯƠNG TRÌNH </a:t>
            </a:r>
            <a:r>
              <a:rPr lang="en-US" sz="2400" b="1" dirty="0">
                <a:solidFill>
                  <a:srgbClr val="008C44"/>
                </a:solidFill>
                <a:latin typeface="Arial" pitchFamily="34" charset="0"/>
              </a:rPr>
              <a:t>(1/2)</a:t>
            </a:r>
            <a:endParaRPr lang="vi-VN" sz="2400" b="1" dirty="0">
              <a:solidFill>
                <a:srgbClr val="008C44"/>
              </a:solidFill>
              <a:latin typeface="Arial" pitchFamily="34" charset="0"/>
              <a:ea typeface="+mj-ea"/>
            </a:endParaRPr>
          </a:p>
        </p:txBody>
      </p:sp>
      <p:sp>
        <p:nvSpPr>
          <p:cNvPr id="6" name="TextBox 5"/>
          <p:cNvSpPr txBox="1"/>
          <p:nvPr/>
        </p:nvSpPr>
        <p:spPr>
          <a:xfrm>
            <a:off x="5492976" y="693140"/>
            <a:ext cx="5778405" cy="646331"/>
          </a:xfrm>
          <a:prstGeom prst="rect">
            <a:avLst/>
          </a:prstGeom>
          <a:noFill/>
        </p:spPr>
        <p:txBody>
          <a:bodyPr wrap="square" rtlCol="0">
            <a:spAutoFit/>
          </a:bodyPr>
          <a:lstStyle/>
          <a:p>
            <a:r>
              <a:rPr lang="en-US" sz="3600" b="1" dirty="0">
                <a:solidFill>
                  <a:schemeClr val="accent2"/>
                </a:solidFill>
                <a:latin typeface="Arial" panose="020B0604020202020204" pitchFamily="34" charset="0"/>
                <a:cs typeface="Arial" panose="020B0604020202020204" pitchFamily="34" charset="0"/>
              </a:rPr>
              <a:t>OCB THE WARRIOR 2022</a:t>
            </a:r>
          </a:p>
        </p:txBody>
      </p:sp>
      <p:sp>
        <p:nvSpPr>
          <p:cNvPr id="7" name="TextBox 6"/>
          <p:cNvSpPr txBox="1"/>
          <p:nvPr/>
        </p:nvSpPr>
        <p:spPr>
          <a:xfrm>
            <a:off x="5071015" y="1386711"/>
            <a:ext cx="6622326" cy="461665"/>
          </a:xfrm>
          <a:prstGeom prst="rect">
            <a:avLst/>
          </a:prstGeom>
          <a:noFill/>
        </p:spPr>
        <p:txBody>
          <a:bodyPr wrap="none" rtlCol="0">
            <a:spAutoFit/>
          </a:bodyPr>
          <a:lstStyle/>
          <a:p>
            <a:r>
              <a:rPr lang="en-US" sz="2400" b="1" dirty="0">
                <a:solidFill>
                  <a:srgbClr val="00B050"/>
                </a:solidFill>
                <a:latin typeface="Arial" panose="020B0604020202020204" pitchFamily="34" charset="0"/>
                <a:cs typeface="Arial" panose="020B0604020202020204" pitchFamily="34" charset="0"/>
              </a:rPr>
              <a:t>HÀNH TRÌNH CHINH PHỤC PHƯƠNG ĐÔNG</a:t>
            </a:r>
          </a:p>
        </p:txBody>
      </p:sp>
      <p:sp>
        <p:nvSpPr>
          <p:cNvPr id="8" name="TextBox 7"/>
          <p:cNvSpPr txBox="1"/>
          <p:nvPr/>
        </p:nvSpPr>
        <p:spPr>
          <a:xfrm>
            <a:off x="5071015" y="2432576"/>
            <a:ext cx="6910252" cy="3416320"/>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Tuấn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a:t>
            </a:r>
            <a:r>
              <a:rPr lang="en-US" dirty="0">
                <a:latin typeface="Arial" panose="020B0604020202020204" pitchFamily="34" charset="0"/>
                <a:cs typeface="Arial" panose="020B0604020202020204" pitchFamily="34" charset="0"/>
              </a:rPr>
              <a:t> Forbes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riêng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OCB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a:t>
            </a:r>
            <a:r>
              <a:rPr lang="en-US" b="1" i="1" dirty="0" err="1">
                <a:latin typeface="Arial" panose="020B0604020202020204" pitchFamily="34" charset="0"/>
                <a:cs typeface="Arial" panose="020B0604020202020204" pitchFamily="34" charset="0"/>
              </a:rPr>
              <a:t>Đặt</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ưu</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tiên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hiệu</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quả</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hoạt</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động</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và</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phát</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triển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bền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vững</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lên</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hàng</a:t>
            </a:r>
            <a:r>
              <a:rPr lang="en-US" b="1" i="1" dirty="0">
                <a:latin typeface="Arial" panose="020B0604020202020204" pitchFamily="34" charset="0"/>
                <a:cs typeface="Arial" panose="020B0604020202020204" pitchFamily="34" charset="0"/>
              </a:rPr>
              <a:t> </a:t>
            </a:r>
            <a:r>
              <a:rPr lang="en-US" b="1" i="1" dirty="0" err="1">
                <a:latin typeface="Arial" panose="020B0604020202020204" pitchFamily="34" charset="0"/>
                <a:cs typeface="Arial" panose="020B0604020202020204" pitchFamily="34" charset="0"/>
              </a:rPr>
              <a:t>đầu</a:t>
            </a:r>
            <a:r>
              <a:rPr lang="en-US" b="1" i="1" dirty="0">
                <a:latin typeface="Arial" panose="020B0604020202020204" pitchFamily="34" charset="0"/>
                <a:cs typeface="Arial" panose="020B0604020202020204" pitchFamily="34" charset="0"/>
              </a:rPr>
              <a:t>”.</a:t>
            </a:r>
          </a:p>
          <a:p>
            <a:pPr algn="just"/>
            <a:endParaRPr lang="en-US" b="1" i="1"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luôn</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mức</a:t>
            </a:r>
            <a:r>
              <a:rPr lang="en-US" dirty="0">
                <a:latin typeface="Arial" panose="020B0604020202020204" pitchFamily="34" charset="0"/>
                <a:cs typeface="Arial" panose="020B0604020202020204" pitchFamily="34" charset="0"/>
              </a:rPr>
              <a:t> cao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CBNV,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vậy</a:t>
            </a:r>
            <a:r>
              <a:rPr lang="en-US" dirty="0">
                <a:latin typeface="Arial" panose="020B0604020202020204" pitchFamily="34" charset="0"/>
                <a:cs typeface="Arial" panose="020B0604020202020204" pitchFamily="34" charset="0"/>
              </a:rPr>
              <a:t>, K.QLTD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phong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online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a:t>
            </a:r>
          </a:p>
          <a:p>
            <a:pPr algn="just"/>
            <a:endParaRPr lang="en-US" b="1" i="1" dirty="0">
              <a:latin typeface="Arial" panose="020B0604020202020204" pitchFamily="34" charset="0"/>
              <a:cs typeface="Arial" panose="020B0604020202020204" pitchFamily="34" charset="0"/>
            </a:endParaRPr>
          </a:p>
          <a:p>
            <a:pPr algn="just"/>
            <a:endParaRPr lang="en-US" dirty="0"/>
          </a:p>
        </p:txBody>
      </p:sp>
    </p:spTree>
    <p:extLst>
      <p:ext uri="{BB962C8B-B14F-4D97-AF65-F5344CB8AC3E}">
        <p14:creationId xmlns:p14="http://schemas.microsoft.com/office/powerpoint/2010/main" val="259343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bwMode="auto">
          <a:xfrm>
            <a:off x="1527611" y="130176"/>
            <a:ext cx="575845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ea typeface="+mj-ea"/>
              </a:rPr>
              <a:t>I. Ý NGHĨA CHƯƠNG TRÌNH </a:t>
            </a:r>
            <a:r>
              <a:rPr lang="en-US" sz="2400" b="1" dirty="0">
                <a:solidFill>
                  <a:srgbClr val="008C44"/>
                </a:solidFill>
                <a:latin typeface="Arial" pitchFamily="34" charset="0"/>
              </a:rPr>
              <a:t>(2/2)</a:t>
            </a:r>
            <a:endParaRPr lang="vi-VN" sz="2400" b="1" dirty="0">
              <a:solidFill>
                <a:srgbClr val="008C44"/>
              </a:solidFill>
              <a:latin typeface="Arial" pitchFamily="34" charset="0"/>
            </a:endParaRPr>
          </a:p>
        </p:txBody>
      </p:sp>
      <p:sp>
        <p:nvSpPr>
          <p:cNvPr id="12" name="Rectangle 11"/>
          <p:cNvSpPr/>
          <p:nvPr/>
        </p:nvSpPr>
        <p:spPr>
          <a:xfrm>
            <a:off x="787546" y="5148268"/>
            <a:ext cx="3332289" cy="609398"/>
          </a:xfrm>
          <a:prstGeom prst="rect">
            <a:avLst/>
          </a:prstGeom>
        </p:spPr>
        <p:txBody>
          <a:bodyPr wrap="square">
            <a:spAutoFit/>
          </a:bodyPr>
          <a:lstStyle/>
          <a:p>
            <a:pPr marL="342900" indent="-342900" algn="just">
              <a:lnSpc>
                <a:spcPct val="120000"/>
              </a:lnSpc>
              <a:buAutoNum type="arabicPeriod"/>
            </a:pPr>
            <a:r>
              <a:rPr lang="en-US" sz="1400" dirty="0" err="1">
                <a:latin typeface="Arial" panose="020B0604020202020204" pitchFamily="34" charset="0"/>
                <a:cs typeface="Arial" panose="020B0604020202020204" pitchFamily="34" charset="0"/>
              </a:rPr>
              <a:t>Tạo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thói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rèn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luyện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nâng</a:t>
            </a:r>
            <a:r>
              <a:rPr lang="en-US" sz="1400" dirty="0">
                <a:latin typeface="Arial" panose="020B0604020202020204" pitchFamily="34" charset="0"/>
                <a:cs typeface="Arial" panose="020B0604020202020204" pitchFamily="34" charset="0"/>
              </a:rPr>
              <a:t> cao </a:t>
            </a:r>
            <a:r>
              <a:rPr lang="en-US" sz="1400" dirty="0" err="1">
                <a:latin typeface="Arial" panose="020B0604020202020204" pitchFamily="34" charset="0"/>
                <a:cs typeface="Arial" panose="020B0604020202020204" pitchFamily="34" charset="0"/>
              </a:rPr>
              <a:t>sức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khỏe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mỗi</a:t>
            </a:r>
            <a:r>
              <a:rPr lang="en-US" sz="1400" dirty="0">
                <a:latin typeface="Arial" panose="020B0604020202020204" pitchFamily="34" charset="0"/>
                <a:cs typeface="Arial" panose="020B0604020202020204" pitchFamily="34" charset="0"/>
              </a:rPr>
              <a:t> CBNV.</a:t>
            </a:r>
          </a:p>
        </p:txBody>
      </p:sp>
      <p:sp>
        <p:nvSpPr>
          <p:cNvPr id="14" name="Rectangle 13"/>
          <p:cNvSpPr/>
          <p:nvPr/>
        </p:nvSpPr>
        <p:spPr>
          <a:xfrm>
            <a:off x="4420681" y="985251"/>
            <a:ext cx="3382895" cy="867930"/>
          </a:xfrm>
          <a:prstGeom prst="rect">
            <a:avLst/>
          </a:prstGeom>
        </p:spPr>
        <p:txBody>
          <a:bodyPr wrap="square">
            <a:spAutoFit/>
          </a:bodyPr>
          <a:lstStyle/>
          <a:p>
            <a:pPr algn="just">
              <a:lnSpc>
                <a:spcPct val="120000"/>
              </a:lnSpc>
            </a:pPr>
            <a:r>
              <a:rPr lang="en-US" sz="1400" dirty="0">
                <a:latin typeface="Arial" panose="020B0604020202020204" pitchFamily="34" charset="0"/>
                <a:cs typeface="Arial" panose="020B0604020202020204" pitchFamily="34" charset="0"/>
              </a:rPr>
              <a:t>2. </a:t>
            </a:r>
            <a:r>
              <a:rPr lang="en-US" sz="1400" dirty="0" err="1">
                <a:latin typeface="Arial" panose="020B0604020202020204" pitchFamily="34" charset="0"/>
                <a:cs typeface="Arial" panose="020B0604020202020204" pitchFamily="34" charset="0"/>
              </a:rPr>
              <a:t>Xây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dựng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văn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hóa</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sự</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gắn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kết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trong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hoạt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động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cộng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đồng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chung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mà</a:t>
            </a:r>
            <a:r>
              <a:rPr lang="en-US" sz="1400" dirty="0">
                <a:latin typeface="Arial" panose="020B0604020202020204" pitchFamily="34" charset="0"/>
                <a:cs typeface="Arial" panose="020B0604020202020204" pitchFamily="34" charset="0"/>
              </a:rPr>
              <a:t> CBNV </a:t>
            </a:r>
            <a:r>
              <a:rPr lang="en-US" sz="1400" dirty="0" err="1">
                <a:latin typeface="Arial" panose="020B0604020202020204" pitchFamily="34" charset="0"/>
                <a:cs typeface="Arial" panose="020B0604020202020204" pitchFamily="34" charset="0"/>
              </a:rPr>
              <a:t>toàn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hàng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đều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có</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thể</a:t>
            </a:r>
            <a:r>
              <a:rPr lang="en-US" sz="1400" dirty="0">
                <a:latin typeface="Arial" panose="020B0604020202020204" pitchFamily="34" charset="0"/>
                <a:cs typeface="Arial" panose="020B0604020202020204" pitchFamily="34" charset="0"/>
              </a:rPr>
              <a:t> tham gia.</a:t>
            </a:r>
          </a:p>
        </p:txBody>
      </p:sp>
      <p:sp>
        <p:nvSpPr>
          <p:cNvPr id="15" name="Rectangle 14"/>
          <p:cNvSpPr/>
          <p:nvPr/>
        </p:nvSpPr>
        <p:spPr>
          <a:xfrm>
            <a:off x="7849335" y="4984355"/>
            <a:ext cx="3818758" cy="1126462"/>
          </a:xfrm>
          <a:prstGeom prst="rect">
            <a:avLst/>
          </a:prstGeom>
        </p:spPr>
        <p:txBody>
          <a:bodyPr wrap="square">
            <a:spAutoFit/>
          </a:bodyPr>
          <a:lstStyle/>
          <a:p>
            <a:pPr algn="just">
              <a:lnSpc>
                <a:spcPct val="120000"/>
              </a:lnSpc>
            </a:pPr>
            <a:r>
              <a:rPr lang="en-US" sz="1400" dirty="0">
                <a:latin typeface="Arial" panose="020B0604020202020204" pitchFamily="34" charset="0"/>
                <a:cs typeface="Arial" panose="020B0604020202020204" pitchFamily="34" charset="0"/>
              </a:rPr>
              <a:t>3. </a:t>
            </a:r>
            <a:r>
              <a:rPr lang="en-US" sz="1400" dirty="0" err="1">
                <a:latin typeface="Arial" panose="020B0604020202020204" pitchFamily="34" charset="0"/>
                <a:cs typeface="Arial" panose="020B0604020202020204" pitchFamily="34" charset="0"/>
              </a:rPr>
              <a:t>Tạo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ảnh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thương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hiệu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quảng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bá</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rộng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rãi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đến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chúng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với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ảnh</a:t>
            </a:r>
            <a:r>
              <a:rPr lang="en-US" sz="1400" dirty="0">
                <a:latin typeface="Arial" panose="020B0604020202020204" pitchFamily="34" charset="0"/>
                <a:cs typeface="Arial" panose="020B0604020202020204" pitchFamily="34" charset="0"/>
              </a:rPr>
              <a:t> CBNV </a:t>
            </a:r>
            <a:r>
              <a:rPr lang="en-US" sz="1400" dirty="0" err="1">
                <a:latin typeface="Arial" panose="020B0604020202020204" pitchFamily="34" charset="0"/>
                <a:cs typeface="Arial" panose="020B0604020202020204" pitchFamily="34" charset="0"/>
              </a:rPr>
              <a:t>chạy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bộ</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vì</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sức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khỏe</a:t>
            </a:r>
            <a:r>
              <a:rPr lang="en-US" sz="1400" dirty="0">
                <a:latin typeface="Arial" panose="020B0604020202020204" pitchFamily="34" charset="0"/>
                <a:cs typeface="Arial" panose="020B0604020202020204" pitchFamily="34" charset="0"/>
              </a:rPr>
              <a:t> ở </a:t>
            </a:r>
            <a:r>
              <a:rPr lang="en-US" sz="1400" dirty="0" err="1">
                <a:latin typeface="Arial" panose="020B0604020202020204" pitchFamily="34" charset="0"/>
                <a:cs typeface="Arial" panose="020B0604020202020204" pitchFamily="34" charset="0"/>
              </a:rPr>
              <a:t>mọi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miền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tổ</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quốc</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Nơi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có</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mặt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của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mạng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lưới</a:t>
            </a:r>
            <a:r>
              <a:rPr lang="en-US" sz="1400" dirty="0">
                <a:latin typeface="Arial" panose="020B0604020202020204" pitchFamily="34" charset="0"/>
                <a:cs typeface="Arial" panose="020B0604020202020204" pitchFamily="34" charset="0"/>
              </a:rPr>
              <a:t> chi </a:t>
            </a:r>
            <a:r>
              <a:rPr lang="en-US" sz="1400" dirty="0" err="1">
                <a:latin typeface="Arial" panose="020B0604020202020204" pitchFamily="34" charset="0"/>
                <a:cs typeface="Arial" panose="020B0604020202020204" pitchFamily="34" charset="0"/>
              </a:rPr>
              <a:t>nhánh</a:t>
            </a:r>
            <a:r>
              <a:rPr lang="en-US" sz="1400" dirty="0">
                <a:latin typeface="Arial" panose="020B0604020202020204" pitchFamily="34" charset="0"/>
                <a:cs typeface="Arial" panose="020B0604020202020204" pitchFamily="34" charset="0"/>
              </a:rPr>
              <a:t> OCB.</a:t>
            </a:r>
          </a:p>
        </p:txBody>
      </p:sp>
      <p:sp>
        <p:nvSpPr>
          <p:cNvPr id="19" name="Isosceles Triangle 18"/>
          <p:cNvSpPr/>
          <p:nvPr/>
        </p:nvSpPr>
        <p:spPr>
          <a:xfrm rot="2503423">
            <a:off x="1110063" y="2062162"/>
            <a:ext cx="3006399" cy="2114927"/>
          </a:xfrm>
          <a:prstGeom prst="triangle">
            <a:avLst/>
          </a:prstGeom>
          <a:solidFill>
            <a:srgbClr val="E39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2503423">
            <a:off x="4795798" y="2062160"/>
            <a:ext cx="3006399" cy="2114927"/>
          </a:xfrm>
          <a:prstGeom prst="triangle">
            <a:avLst/>
          </a:prstGeom>
          <a:solidFill>
            <a:srgbClr val="E39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2503423">
            <a:off x="8447230" y="2038072"/>
            <a:ext cx="3006399" cy="2114927"/>
          </a:xfrm>
          <a:prstGeom prst="triangle">
            <a:avLst/>
          </a:prstGeom>
          <a:solidFill>
            <a:srgbClr val="E39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1205344" y="2254975"/>
            <a:ext cx="2451708" cy="2345160"/>
          </a:xfrm>
          <a:prstGeom prst="flowChartConnector">
            <a:avLst/>
          </a:prstGeom>
          <a:noFill/>
          <a:ln>
            <a:solidFill>
              <a:srgbClr val="E39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backgroundRemoval t="47479" b="68115" l="42188" r="59875">
                        <a14:foregroundMark x1="49313" y1="64701" x2="49313" y2="64701"/>
                        <a14:foregroundMark x1="48313" y1="61210" x2="48313" y2="61210"/>
                        <a14:foregroundMark x1="44500" y1="53840" x2="44500" y2="53840"/>
                        <a14:foregroundMark x1="53063" y1="54849" x2="53063" y2="54849"/>
                        <a14:foregroundMark x1="44000" y1="57486" x2="44000" y2="57486"/>
                      </a14:backgroundRemoval>
                    </a14:imgEffect>
                  </a14:imgLayer>
                </a14:imgProps>
              </a:ext>
              <a:ext uri="{28A0092B-C50C-407E-A947-70E740481C1C}">
                <a14:useLocalDpi xmlns:a14="http://schemas.microsoft.com/office/drawing/2010/main" val="0"/>
              </a:ext>
            </a:extLst>
          </a:blip>
          <a:srcRect l="43274" t="49713" r="42018" b="33466"/>
          <a:stretch/>
        </p:blipFill>
        <p:spPr>
          <a:xfrm>
            <a:off x="1863292" y="2937594"/>
            <a:ext cx="1164303" cy="1068351"/>
          </a:xfrm>
          <a:prstGeom prst="rect">
            <a:avLst/>
          </a:prstGeom>
        </p:spPr>
      </p:pic>
      <p:sp>
        <p:nvSpPr>
          <p:cNvPr id="21" name="Flowchart: Connector 20"/>
          <p:cNvSpPr/>
          <p:nvPr/>
        </p:nvSpPr>
        <p:spPr>
          <a:xfrm>
            <a:off x="4882019" y="2299190"/>
            <a:ext cx="2459122" cy="2345160"/>
          </a:xfrm>
          <a:prstGeom prst="flowChartConnector">
            <a:avLst/>
          </a:prstGeom>
          <a:noFill/>
          <a:ln>
            <a:solidFill>
              <a:srgbClr val="E39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8422938" y="2299189"/>
            <a:ext cx="2451708" cy="2345160"/>
          </a:xfrm>
          <a:prstGeom prst="flowChartConnector">
            <a:avLst/>
          </a:prstGeom>
          <a:noFill/>
          <a:ln>
            <a:solidFill>
              <a:srgbClr val="E39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5" cstate="print">
            <a:lum bright="70000" contrast="-70000"/>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2294186" y="735127"/>
            <a:ext cx="1442618" cy="1435128"/>
          </a:xfrm>
          <a:prstGeom prst="rect">
            <a:avLst/>
          </a:prstGeom>
        </p:spPr>
      </p:pic>
      <p:pic>
        <p:nvPicPr>
          <p:cNvPr id="27" name="Picture 26"/>
          <p:cNvPicPr>
            <a:picLocks noChangeAspect="1"/>
          </p:cNvPicPr>
          <p:nvPr/>
        </p:nvPicPr>
        <p:blipFill rotWithShape="1">
          <a:blip r:embed="rId7" cstate="print">
            <a:lum bright="70000" contrast="-70000"/>
            <a:extLst>
              <a:ext uri="{BEBA8EAE-BF5A-486C-A8C5-ECC9F3942E4B}">
                <a14:imgProps xmlns:a14="http://schemas.microsoft.com/office/drawing/2010/main">
                  <a14:imgLayer r:embed="rId8">
                    <a14:imgEffect>
                      <a14:backgroundRemoval t="10237" b="70710" l="15250" r="86563">
                        <a14:foregroundMark x1="40188" y1="27692" x2="40188" y2="27692"/>
                        <a14:foregroundMark x1="54688" y1="22130" x2="54688" y2="22130"/>
                        <a14:foregroundMark x1="59438" y1="27515" x2="59438" y2="27515"/>
                        <a14:foregroundMark x1="56875" y1="17870" x2="56875" y2="17870"/>
                        <a14:foregroundMark x1="60563" y1="15799" x2="60563" y2="15799"/>
                        <a14:foregroundMark x1="51250" y1="14793" x2="51250" y2="14793"/>
                        <a14:foregroundMark x1="45813" y1="15562" x2="45813" y2="15562"/>
                        <a14:foregroundMark x1="40375" y1="14793" x2="40375" y2="14793"/>
                        <a14:foregroundMark x1="62500" y1="38757" x2="62500" y2="38757"/>
                        <a14:foregroundMark x1="66813" y1="40592" x2="66813" y2="40592"/>
                        <a14:foregroundMark x1="71188" y1="50651" x2="71188" y2="50651"/>
                        <a14:foregroundMark x1="66188" y1="46568" x2="66188" y2="46568"/>
                        <a14:foregroundMark x1="71625" y1="26272" x2="71625" y2="26272"/>
                        <a14:foregroundMark x1="74188" y1="30769" x2="74188" y2="30769"/>
                        <a14:foregroundMark x1="75250" y1="36746" x2="75250" y2="36746"/>
                        <a14:foregroundMark x1="68750" y1="22781" x2="68750" y2="22781"/>
                        <a14:foregroundMark x1="66625" y1="20947" x2="66625" y2="20947"/>
                        <a14:foregroundMark x1="34125" y1="21716" x2="34125" y2="21716"/>
                        <a14:foregroundMark x1="30625" y1="25030" x2="30625" y2="25030"/>
                        <a14:foregroundMark x1="35000" y1="20118" x2="35000" y2="20118"/>
                        <a14:foregroundMark x1="29750" y1="26450" x2="29750" y2="26450"/>
                        <a14:foregroundMark x1="27375" y1="30947" x2="27375" y2="30947"/>
                        <a14:foregroundMark x1="26125" y1="37337" x2="26125" y2="37337"/>
                        <a14:foregroundMark x1="26500" y1="42249" x2="26500" y2="42249"/>
                        <a14:foregroundMark x1="31313" y1="51479" x2="31313" y2="51479"/>
                        <a14:foregroundMark x1="41688" y1="44734" x2="41688" y2="44734"/>
                        <a14:foregroundMark x1="39500" y1="47160" x2="39500" y2="47160"/>
                        <a14:foregroundMark x1="41688" y1="49822" x2="41688" y2="49822"/>
                        <a14:foregroundMark x1="42563" y1="52899" x2="42563" y2="52899"/>
                        <a14:foregroundMark x1="42375" y1="42249" x2="42375" y2="42249"/>
                        <a14:foregroundMark x1="43625" y1="41657" x2="43625" y2="41657"/>
                        <a14:foregroundMark x1="46875" y1="41243" x2="46875" y2="41243"/>
                        <a14:foregroundMark x1="54688" y1="61361" x2="54688" y2="61361"/>
                        <a14:foregroundMark x1="60750" y1="60296" x2="60750" y2="60296"/>
                        <a14:foregroundMark x1="48875" y1="61538" x2="48875" y2="61538"/>
                        <a14:foregroundMark x1="43847" y1="20820" x2="43847" y2="20820"/>
                        <a14:foregroundMark x1="45754" y1="23770" x2="45754" y2="23770"/>
                        <a14:foregroundMark x1="33795" y1="42623" x2="33795" y2="42623"/>
                        <a14:foregroundMark x1="37088" y1="34754" x2="37088" y2="34754"/>
                        <a14:foregroundMark x1="46101" y1="21639" x2="46101" y2="21639"/>
                        <a14:foregroundMark x1="49393" y1="31311" x2="49393" y2="31311"/>
                        <a14:foregroundMark x1="39515" y1="50328" x2="39515" y2="50328"/>
                        <a14:backgroundMark x1="58579" y1="25410" x2="58579" y2="25410"/>
                        <a14:backgroundMark x1="35009" y1="53115" x2="35009" y2="53115"/>
                        <a14:backgroundMark x1="28250" y1="51639" x2="28250" y2="51639"/>
                        <a14:backgroundMark x1="42634" y1="39180" x2="42634" y2="39180"/>
                        <a14:backgroundMark x1="47834" y1="44590" x2="47834" y2="44590"/>
                        <a14:backgroundMark x1="45407" y1="38525" x2="45407" y2="38525"/>
                        <a14:backgroundMark x1="58579" y1="22295" x2="58579" y2="22295"/>
                        <a14:backgroundMark x1="46101" y1="21148" x2="46101" y2="21148"/>
                        <a14:backgroundMark x1="36222" y1="59672" x2="36222" y2="59672"/>
                        <a14:backgroundMark x1="43501" y1="59672" x2="43501" y2="59672"/>
                      </a14:backgroundRemoval>
                    </a14:imgEffect>
                  </a14:imgLayer>
                </a14:imgProps>
              </a:ext>
              <a:ext uri="{28A0092B-C50C-407E-A947-70E740481C1C}">
                <a14:useLocalDpi xmlns:a14="http://schemas.microsoft.com/office/drawing/2010/main" val="0"/>
              </a:ext>
            </a:extLst>
          </a:blip>
          <a:srcRect l="22845" t="13129" r="20389" b="35384"/>
          <a:stretch/>
        </p:blipFill>
        <p:spPr>
          <a:xfrm>
            <a:off x="9229588" y="2666647"/>
            <a:ext cx="1266013" cy="1207910"/>
          </a:xfrm>
          <a:prstGeom prst="rect">
            <a:avLst/>
          </a:prstGeom>
        </p:spPr>
      </p:pic>
      <p:pic>
        <p:nvPicPr>
          <p:cNvPr id="29" name="Picture 28"/>
          <p:cNvPicPr>
            <a:picLocks noChangeAspect="1"/>
          </p:cNvPicPr>
          <p:nvPr/>
        </p:nvPicPr>
        <p:blipFill rotWithShape="1">
          <a:blip r:embed="rId9" cstate="print">
            <a:extLst>
              <a:ext uri="{28A0092B-C50C-407E-A947-70E740481C1C}">
                <a14:useLocalDpi xmlns:a14="http://schemas.microsoft.com/office/drawing/2010/main" val="0"/>
              </a:ext>
            </a:extLst>
          </a:blip>
          <a:srcRect l="14038" t="4568" r="66346" b="77547"/>
          <a:stretch/>
        </p:blipFill>
        <p:spPr>
          <a:xfrm>
            <a:off x="599144" y="5148268"/>
            <a:ext cx="478301" cy="436100"/>
          </a:xfrm>
          <a:prstGeom prst="rect">
            <a:avLst/>
          </a:prstGeom>
        </p:spPr>
      </p:pic>
      <p:pic>
        <p:nvPicPr>
          <p:cNvPr id="30" name="Picture 29"/>
          <p:cNvPicPr>
            <a:picLocks noChangeAspect="1"/>
          </p:cNvPicPr>
          <p:nvPr/>
        </p:nvPicPr>
        <p:blipFill rotWithShape="1">
          <a:blip r:embed="rId9" cstate="print">
            <a:extLst>
              <a:ext uri="{28A0092B-C50C-407E-A947-70E740481C1C}">
                <a14:useLocalDpi xmlns:a14="http://schemas.microsoft.com/office/drawing/2010/main" val="0"/>
              </a:ext>
            </a:extLst>
          </a:blip>
          <a:srcRect l="38847" t="4568" r="41537" b="77547"/>
          <a:stretch/>
        </p:blipFill>
        <p:spPr>
          <a:xfrm>
            <a:off x="4207831" y="883926"/>
            <a:ext cx="478301" cy="436100"/>
          </a:xfrm>
          <a:prstGeom prst="rect">
            <a:avLst/>
          </a:prstGeom>
        </p:spPr>
      </p:pic>
      <p:pic>
        <p:nvPicPr>
          <p:cNvPr id="31" name="Picture 30"/>
          <p:cNvPicPr>
            <a:picLocks noChangeAspect="1"/>
          </p:cNvPicPr>
          <p:nvPr/>
        </p:nvPicPr>
        <p:blipFill rotWithShape="1">
          <a:blip r:embed="rId9" cstate="print">
            <a:extLst>
              <a:ext uri="{28A0092B-C50C-407E-A947-70E740481C1C}">
                <a14:useLocalDpi xmlns:a14="http://schemas.microsoft.com/office/drawing/2010/main" val="0"/>
              </a:ext>
            </a:extLst>
          </a:blip>
          <a:srcRect l="64809" t="4568" r="15575" b="77547"/>
          <a:stretch/>
        </p:blipFill>
        <p:spPr>
          <a:xfrm>
            <a:off x="7646412" y="4885226"/>
            <a:ext cx="478301" cy="436100"/>
          </a:xfrm>
          <a:prstGeom prst="rect">
            <a:avLst/>
          </a:prstGeom>
        </p:spPr>
      </p:pic>
      <p:pic>
        <p:nvPicPr>
          <p:cNvPr id="2" name="Picture 1"/>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5422498" y="2666647"/>
            <a:ext cx="1387369" cy="1385821"/>
          </a:xfrm>
          <a:prstGeom prst="rect">
            <a:avLst/>
          </a:prstGeom>
        </p:spPr>
      </p:pic>
    </p:spTree>
    <p:extLst>
      <p:ext uri="{BB962C8B-B14F-4D97-AF65-F5344CB8AC3E}">
        <p14:creationId xmlns:p14="http://schemas.microsoft.com/office/powerpoint/2010/main" val="382728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bwMode="auto">
          <a:xfrm>
            <a:off x="1527611" y="130176"/>
            <a:ext cx="463805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ea typeface="+mj-ea"/>
              </a:rPr>
              <a:t>II. THỂ LỆ THAM GIA (1/2)</a:t>
            </a:r>
            <a:endParaRPr lang="vi-VN" sz="2400" b="1" dirty="0">
              <a:solidFill>
                <a:srgbClr val="008C44"/>
              </a:solidFill>
              <a:latin typeface="Arial" pitchFamily="34" charset="0"/>
              <a:ea typeface="+mj-ea"/>
            </a:endParaRPr>
          </a:p>
        </p:txBody>
      </p:sp>
      <p:sp>
        <p:nvSpPr>
          <p:cNvPr id="9" name="Rectangle 8"/>
          <p:cNvSpPr/>
          <p:nvPr/>
        </p:nvSpPr>
        <p:spPr>
          <a:xfrm>
            <a:off x="655320" y="946994"/>
            <a:ext cx="7234646" cy="5078313"/>
          </a:xfrm>
          <a:prstGeom prst="rect">
            <a:avLst/>
          </a:prstGeom>
        </p:spPr>
        <p:txBody>
          <a:bodyPr wrap="square">
            <a:spAutoFit/>
          </a:bodyPr>
          <a:lstStyle/>
          <a:p>
            <a:pPr algn="just">
              <a:lnSpc>
                <a:spcPct val="150000"/>
              </a:lnSpc>
            </a:pPr>
            <a:r>
              <a:rPr lang="en-US" b="1" dirty="0">
                <a:solidFill>
                  <a:srgbClr val="008C44"/>
                </a:solidFill>
                <a:latin typeface="Arial" panose="020B0604020202020204" pitchFamily="34" charset="0"/>
                <a:cs typeface="Arial" panose="020B0604020202020204" pitchFamily="34" charset="0"/>
              </a:rPr>
              <a:t>1</a:t>
            </a:r>
            <a:r>
              <a:rPr lang="vi-VN" b="1" dirty="0">
                <a:solidFill>
                  <a:srgbClr val="008C44"/>
                </a:solidFill>
                <a:latin typeface="Arial" panose="020B0604020202020204" pitchFamily="34" charset="0"/>
                <a:cs typeface="Arial" panose="020B0604020202020204" pitchFamily="34" charset="0"/>
              </a:rPr>
              <a:t>. Thời gian tổ chức</a:t>
            </a:r>
          </a:p>
          <a:p>
            <a:pPr algn="just">
              <a:lnSpc>
                <a:spcPct val="150000"/>
              </a:lnSpc>
            </a:pPr>
            <a:r>
              <a:rPr lang="vi-VN" dirty="0">
                <a:latin typeface="Arial" panose="020B0604020202020204" pitchFamily="34" charset="0"/>
                <a:cs typeface="Arial" panose="020B0604020202020204" pitchFamily="34" charset="0"/>
              </a:rPr>
              <a:t>- Thời gian đăng ký: </a:t>
            </a:r>
            <a:r>
              <a:rPr lang="vi-VN" b="1" dirty="0">
                <a:latin typeface="Arial" panose="020B0604020202020204" pitchFamily="34" charset="0"/>
                <a:cs typeface="Arial" panose="020B0604020202020204" pitchFamily="34" charset="0"/>
              </a:rPr>
              <a:t>Từ ngày </a:t>
            </a:r>
            <a:r>
              <a:rPr lang="en-US" b="1" dirty="0">
                <a:latin typeface="Arial" panose="020B0604020202020204" pitchFamily="34" charset="0"/>
                <a:cs typeface="Arial" panose="020B0604020202020204" pitchFamily="34" charset="0"/>
              </a:rPr>
              <a:t>22</a:t>
            </a:r>
            <a:r>
              <a:rPr lang="vi-VN"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08</a:t>
            </a:r>
            <a:r>
              <a:rPr lang="vi-VN" b="1" dirty="0">
                <a:latin typeface="Arial" panose="020B0604020202020204" pitchFamily="34" charset="0"/>
                <a:cs typeface="Arial" panose="020B0604020202020204" pitchFamily="34" charset="0"/>
              </a:rPr>
              <a:t>/2022 đến hết ngày </a:t>
            </a:r>
            <a:r>
              <a:rPr lang="en-US" b="1" dirty="0">
                <a:latin typeface="Arial" panose="020B0604020202020204" pitchFamily="34" charset="0"/>
                <a:cs typeface="Arial" panose="020B0604020202020204" pitchFamily="34" charset="0"/>
              </a:rPr>
              <a:t>31</a:t>
            </a:r>
            <a:r>
              <a:rPr lang="vi-VN"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08</a:t>
            </a:r>
            <a:r>
              <a:rPr lang="vi-VN" b="1" dirty="0">
                <a:latin typeface="Arial" panose="020B0604020202020204" pitchFamily="34" charset="0"/>
                <a:cs typeface="Arial" panose="020B0604020202020204" pitchFamily="34" charset="0"/>
              </a:rPr>
              <a:t>/2022</a:t>
            </a:r>
            <a:endParaRPr lang="vi-VN" dirty="0">
              <a:latin typeface="Arial" panose="020B0604020202020204" pitchFamily="34" charset="0"/>
              <a:cs typeface="Arial" panose="020B0604020202020204" pitchFamily="34" charset="0"/>
            </a:endParaRPr>
          </a:p>
          <a:p>
            <a:pPr algn="just">
              <a:lnSpc>
                <a:spcPct val="150000"/>
              </a:lnSpc>
            </a:pPr>
            <a:r>
              <a:rPr lang="vi-VN" dirty="0">
                <a:latin typeface="Arial" panose="020B0604020202020204" pitchFamily="34" charset="0"/>
                <a:cs typeface="Arial" panose="020B0604020202020204" pitchFamily="34" charset="0"/>
              </a:rPr>
              <a:t>- Thời gian giải diễn ra: </a:t>
            </a:r>
            <a:r>
              <a:rPr lang="en-US" b="1" dirty="0">
                <a:latin typeface="Arial" panose="020B0604020202020204" pitchFamily="34" charset="0"/>
                <a:cs typeface="Arial" panose="020B0604020202020204" pitchFamily="34" charset="0"/>
              </a:rPr>
              <a:t>14</a:t>
            </a:r>
            <a:r>
              <a:rPr lang="vi-VN" b="1" dirty="0">
                <a:latin typeface="Arial" panose="020B0604020202020204" pitchFamily="34" charset="0"/>
                <a:cs typeface="Arial" panose="020B0604020202020204" pitchFamily="34" charset="0"/>
              </a:rPr>
              <a:t> ngày</a:t>
            </a:r>
            <a:r>
              <a:rPr lang="vi-VN" dirty="0">
                <a:latin typeface="Arial" panose="020B0604020202020204" pitchFamily="34" charset="0"/>
                <a:cs typeface="Arial" panose="020B0604020202020204" pitchFamily="34" charset="0"/>
              </a:rPr>
              <a:t>. Từ ngày </a:t>
            </a:r>
            <a:r>
              <a:rPr lang="en-US" b="1" dirty="0">
                <a:latin typeface="Arial" panose="020B0604020202020204" pitchFamily="34" charset="0"/>
                <a:cs typeface="Arial" panose="020B0604020202020204" pitchFamily="34" charset="0"/>
              </a:rPr>
              <a:t>11</a:t>
            </a:r>
            <a:r>
              <a:rPr lang="vi-VN" b="1" dirty="0">
                <a:latin typeface="Arial" panose="020B0604020202020204" pitchFamily="34" charset="0"/>
                <a:cs typeface="Arial" panose="020B0604020202020204" pitchFamily="34" charset="0"/>
              </a:rPr>
              <a:t>/0</a:t>
            </a:r>
            <a:r>
              <a:rPr lang="en-US" b="1" dirty="0">
                <a:latin typeface="Arial" panose="020B0604020202020204" pitchFamily="34" charset="0"/>
                <a:cs typeface="Arial" panose="020B0604020202020204" pitchFamily="34" charset="0"/>
              </a:rPr>
              <a:t>9</a:t>
            </a:r>
            <a:r>
              <a:rPr lang="vi-VN" b="1" dirty="0">
                <a:latin typeface="Arial" panose="020B0604020202020204" pitchFamily="34" charset="0"/>
                <a:cs typeface="Arial" panose="020B0604020202020204" pitchFamily="34" charset="0"/>
              </a:rPr>
              <a:t>/2022</a:t>
            </a:r>
            <a:r>
              <a:rPr lang="vi-VN" dirty="0">
                <a:latin typeface="Arial" panose="020B0604020202020204" pitchFamily="34" charset="0"/>
                <a:cs typeface="Arial" panose="020B0604020202020204" pitchFamily="34" charset="0"/>
              </a:rPr>
              <a:t> đến hết ngày </a:t>
            </a:r>
            <a:r>
              <a:rPr lang="en-US" b="1" dirty="0">
                <a:latin typeface="Arial" panose="020B0604020202020204" pitchFamily="34" charset="0"/>
                <a:cs typeface="Arial" panose="020B0604020202020204" pitchFamily="34" charset="0"/>
              </a:rPr>
              <a:t>24</a:t>
            </a:r>
            <a:r>
              <a:rPr lang="vi-VN" b="1" dirty="0">
                <a:latin typeface="Arial" panose="020B0604020202020204" pitchFamily="34" charset="0"/>
                <a:cs typeface="Arial" panose="020B0604020202020204" pitchFamily="34" charset="0"/>
              </a:rPr>
              <a:t>/0</a:t>
            </a:r>
            <a:r>
              <a:rPr lang="en-US" b="1" dirty="0">
                <a:latin typeface="Arial" panose="020B0604020202020204" pitchFamily="34" charset="0"/>
                <a:cs typeface="Arial" panose="020B0604020202020204" pitchFamily="34" charset="0"/>
              </a:rPr>
              <a:t>9</a:t>
            </a:r>
            <a:r>
              <a:rPr lang="vi-VN" b="1" dirty="0">
                <a:latin typeface="Arial" panose="020B0604020202020204" pitchFamily="34" charset="0"/>
                <a:cs typeface="Arial" panose="020B0604020202020204" pitchFamily="34" charset="0"/>
              </a:rPr>
              <a:t>/2022</a:t>
            </a:r>
            <a:endParaRPr lang="vi-VN" dirty="0">
              <a:latin typeface="Arial" panose="020B0604020202020204" pitchFamily="34" charset="0"/>
              <a:cs typeface="Arial" panose="020B0604020202020204" pitchFamily="34" charset="0"/>
            </a:endParaRPr>
          </a:p>
          <a:p>
            <a:pPr algn="just">
              <a:lnSpc>
                <a:spcPct val="150000"/>
              </a:lnSpc>
            </a:pPr>
            <a:r>
              <a:rPr lang="en-US" b="1" dirty="0">
                <a:solidFill>
                  <a:srgbClr val="008C44"/>
                </a:solidFill>
                <a:latin typeface="Arial" panose="020B0604020202020204" pitchFamily="34" charset="0"/>
                <a:cs typeface="Arial" panose="020B0604020202020204" pitchFamily="34" charset="0"/>
              </a:rPr>
              <a:t>2</a:t>
            </a:r>
            <a:r>
              <a:rPr lang="vi-VN" b="1" dirty="0">
                <a:solidFill>
                  <a:srgbClr val="008C44"/>
                </a:solidFill>
                <a:latin typeface="Arial" panose="020B0604020202020204" pitchFamily="34" charset="0"/>
                <a:cs typeface="Arial" panose="020B0604020202020204" pitchFamily="34" charset="0"/>
              </a:rPr>
              <a:t>. Hình thức tổ chức </a:t>
            </a:r>
            <a:endParaRPr lang="vi-VN" dirty="0">
              <a:solidFill>
                <a:srgbClr val="008C44"/>
              </a:solidFill>
              <a:latin typeface="Arial" panose="020B0604020202020204" pitchFamily="34" charset="0"/>
              <a:cs typeface="Arial" panose="020B0604020202020204" pitchFamily="34" charset="0"/>
            </a:endParaRPr>
          </a:p>
          <a:p>
            <a:pPr algn="just">
              <a:lnSpc>
                <a:spcPct val="150000"/>
              </a:lnSpc>
            </a:pPr>
            <a:r>
              <a:rPr lang="vi-VN" dirty="0">
                <a:latin typeface="Arial" panose="020B0604020202020204" pitchFamily="34" charset="0"/>
                <a:cs typeface="Arial" panose="020B0604020202020204" pitchFamily="34" charset="0"/>
              </a:rPr>
              <a:t>- </a:t>
            </a:r>
            <a:r>
              <a:rPr lang="vi-VN" b="1" dirty="0">
                <a:solidFill>
                  <a:srgbClr val="008C44"/>
                </a:solidFill>
                <a:latin typeface="Arial" panose="020B0604020202020204" pitchFamily="34" charset="0"/>
                <a:cs typeface="Arial" panose="020B0604020202020204" pitchFamily="34" charset="0"/>
              </a:rPr>
              <a:t>Tổ chức theo hình thức trực tuyến: </a:t>
            </a:r>
            <a:r>
              <a:rPr lang="vi-VN" dirty="0">
                <a:latin typeface="Arial" panose="020B0604020202020204" pitchFamily="34" charset="0"/>
                <a:cs typeface="Arial" panose="020B0604020202020204" pitchFamily="34" charset="0"/>
              </a:rPr>
              <a:t>Người tham gia đăng ký giải trên nền tảng www.vrun.vn. Mỗi lần đi bộ, chạy bộ lưu lại kết quả trên app Strava. Kết quả sẽ hiển thị theo thời gian thực trên Bảng xếp hạng cá nhân và tập thể trên nền tảng VRUN.vn.</a:t>
            </a:r>
          </a:p>
          <a:p>
            <a:pPr algn="just">
              <a:lnSpc>
                <a:spcPct val="150000"/>
              </a:lnSpc>
            </a:pPr>
            <a:r>
              <a:rPr lang="vi-VN" dirty="0">
                <a:latin typeface="Arial" panose="020B0604020202020204" pitchFamily="34" charset="0"/>
                <a:cs typeface="Arial" panose="020B0604020202020204" pitchFamily="34" charset="0"/>
              </a:rPr>
              <a:t>- Người tham gia tự chọn đường chạy </a:t>
            </a:r>
            <a:r>
              <a:rPr lang="vi-VN" b="1" dirty="0">
                <a:solidFill>
                  <a:srgbClr val="008C44"/>
                </a:solidFill>
                <a:latin typeface="Arial" panose="020B0604020202020204" pitchFamily="34" charset="0"/>
                <a:cs typeface="Arial" panose="020B0604020202020204" pitchFamily="34" charset="0"/>
              </a:rPr>
              <a:t>bất cứ nơi đâu và thời gian bất cứ lúc nào</a:t>
            </a:r>
            <a:r>
              <a:rPr lang="vi-VN" dirty="0">
                <a:latin typeface="Arial" panose="020B0604020202020204" pitchFamily="34" charset="0"/>
                <a:cs typeface="Arial" panose="020B0604020202020204" pitchFamily="34" charset="0"/>
              </a:rPr>
              <a:t> để chạy. Không hạn chế số lần chạy trong ngày và trong thời gian diễn ra giải</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14038" t="4568" r="66346" b="77547"/>
          <a:stretch/>
        </p:blipFill>
        <p:spPr>
          <a:xfrm>
            <a:off x="430237" y="946994"/>
            <a:ext cx="478301" cy="436100"/>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39423" t="4568" r="40961" b="77547"/>
          <a:stretch/>
        </p:blipFill>
        <p:spPr>
          <a:xfrm>
            <a:off x="430237" y="2644219"/>
            <a:ext cx="478301" cy="436100"/>
          </a:xfrm>
          <a:prstGeom prst="rect">
            <a:avLst/>
          </a:prstGeom>
        </p:spPr>
      </p:pic>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5643" r="51885"/>
          <a:stretch/>
        </p:blipFill>
        <p:spPr>
          <a:xfrm>
            <a:off x="8115049" y="946994"/>
            <a:ext cx="3870625" cy="5127525"/>
          </a:xfrm>
          <a:prstGeom prst="roundRect">
            <a:avLst/>
          </a:prstGeom>
        </p:spPr>
      </p:pic>
    </p:spTree>
    <p:extLst>
      <p:ext uri="{BB962C8B-B14F-4D97-AF65-F5344CB8AC3E}">
        <p14:creationId xmlns:p14="http://schemas.microsoft.com/office/powerpoint/2010/main" val="268281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bwMode="auto">
          <a:xfrm>
            <a:off x="1517889" y="177800"/>
            <a:ext cx="918494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rPr>
              <a:t>II. THỂ LỆ THAM GIA (2/2)</a:t>
            </a:r>
            <a:endParaRPr lang="vi-VN" sz="2400" b="1" dirty="0">
              <a:solidFill>
                <a:srgbClr val="008C44"/>
              </a:solidFill>
              <a:latin typeface="Arial" pitchFamily="34" charset="0"/>
            </a:endParaRPr>
          </a:p>
        </p:txBody>
      </p:sp>
      <p:sp>
        <p:nvSpPr>
          <p:cNvPr id="5" name="Rectangle 4"/>
          <p:cNvSpPr/>
          <p:nvPr/>
        </p:nvSpPr>
        <p:spPr>
          <a:xfrm>
            <a:off x="584774" y="999986"/>
            <a:ext cx="7605637" cy="923330"/>
          </a:xfrm>
          <a:prstGeom prst="rect">
            <a:avLst/>
          </a:prstGeom>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3</a:t>
            </a:r>
            <a:r>
              <a:rPr lang="vi-VN" b="1" dirty="0">
                <a:latin typeface="Arial" panose="020B0604020202020204" pitchFamily="34" charset="0"/>
                <a:cs typeface="Arial" panose="020B0604020202020204" pitchFamily="34" charset="0"/>
              </a:rPr>
              <a:t>. Đối tượng tham gia</a:t>
            </a:r>
            <a:r>
              <a:rPr lang="en-US" b="1" dirty="0">
                <a:latin typeface="Arial" panose="020B0604020202020204" pitchFamily="34" charset="0"/>
                <a:cs typeface="Arial" panose="020B0604020202020204" pitchFamily="34" charset="0"/>
              </a:rPr>
              <a:t>:</a:t>
            </a:r>
          </a:p>
          <a:p>
            <a:pPr>
              <a:lnSpc>
                <a:spcPct val="150000"/>
              </a:lnSpc>
            </a:pPr>
            <a:r>
              <a:rPr lang="vi-VN" dirty="0">
                <a:latin typeface="Arial" panose="020B0604020202020204" pitchFamily="34" charset="0"/>
                <a:cs typeface="Arial" panose="020B0604020202020204" pitchFamily="34" charset="0"/>
              </a:rPr>
              <a:t>Toàn bộ cán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Đông</a:t>
            </a:r>
            <a:r>
              <a:rPr lang="vi-VN" dirty="0">
                <a:latin typeface="Arial" panose="020B0604020202020204" pitchFamily="34" charset="0"/>
                <a:cs typeface="Arial" panose="020B0604020202020204" pitchFamily="34" charset="0"/>
              </a:rPr>
              <a:t>.</a:t>
            </a:r>
          </a:p>
        </p:txBody>
      </p:sp>
      <p:sp>
        <p:nvSpPr>
          <p:cNvPr id="6" name="Rectangle 5"/>
          <p:cNvSpPr/>
          <p:nvPr/>
        </p:nvSpPr>
        <p:spPr>
          <a:xfrm>
            <a:off x="584774" y="999986"/>
            <a:ext cx="7605637" cy="1338828"/>
          </a:xfrm>
          <a:prstGeom prst="rect">
            <a:avLst/>
          </a:prstGeom>
        </p:spPr>
        <p:txBody>
          <a:bodyPr wrap="square">
            <a:spAutoFit/>
          </a:bodyPr>
          <a:lstStyle/>
          <a:p>
            <a:pPr>
              <a:lnSpc>
                <a:spcPct val="150000"/>
              </a:lnSpc>
            </a:pPr>
            <a:r>
              <a:rPr lang="en-US" b="1" dirty="0">
                <a:solidFill>
                  <a:srgbClr val="008C44"/>
                </a:solidFill>
                <a:latin typeface="Arial" panose="020B0604020202020204" pitchFamily="34" charset="0"/>
                <a:cs typeface="Arial" panose="020B0604020202020204" pitchFamily="34" charset="0"/>
              </a:rPr>
              <a:t>3</a:t>
            </a:r>
            <a:r>
              <a:rPr lang="vi-VN" b="1" dirty="0">
                <a:solidFill>
                  <a:srgbClr val="008C44"/>
                </a:solidFill>
                <a:latin typeface="Arial" panose="020B0604020202020204" pitchFamily="34" charset="0"/>
                <a:cs typeface="Arial" panose="020B0604020202020204" pitchFamily="34" charset="0"/>
              </a:rPr>
              <a:t>. Đối tượng tham gia</a:t>
            </a:r>
            <a:r>
              <a:rPr lang="en-US" b="1" dirty="0">
                <a:solidFill>
                  <a:srgbClr val="008C44"/>
                </a:solidFill>
                <a:latin typeface="Arial" panose="020B0604020202020204" pitchFamily="34" charset="0"/>
                <a:cs typeface="Arial" panose="020B0604020202020204" pitchFamily="34" charset="0"/>
              </a:rPr>
              <a:t>:</a:t>
            </a:r>
          </a:p>
          <a:p>
            <a:pPr>
              <a:lnSpc>
                <a:spcPct val="150000"/>
              </a:lnSpc>
            </a:pPr>
            <a:r>
              <a:rPr lang="vi-VN" dirty="0">
                <a:latin typeface="Arial" panose="020B0604020202020204" pitchFamily="34" charset="0"/>
                <a:cs typeface="Arial" panose="020B0604020202020204" pitchFamily="34" charset="0"/>
              </a:rPr>
              <a:t>Toàn bộ cán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Đông</a:t>
            </a:r>
            <a:r>
              <a:rPr lang="vi-VN" dirty="0">
                <a:latin typeface="Arial" panose="020B0604020202020204" pitchFamily="34" charset="0"/>
                <a:cs typeface="Arial" panose="020B0604020202020204" pitchFamily="34" charset="0"/>
              </a:rPr>
              <a:t>.</a:t>
            </a:r>
          </a:p>
          <a:p>
            <a:pPr>
              <a:lnSpc>
                <a:spcPct val="150000"/>
              </a:lnSpc>
            </a:pPr>
            <a:r>
              <a:rPr lang="en-US" b="1" dirty="0">
                <a:solidFill>
                  <a:srgbClr val="008C44"/>
                </a:solidFill>
                <a:latin typeface="Arial" panose="020B0604020202020204" pitchFamily="34" charset="0"/>
                <a:cs typeface="Arial" panose="020B0604020202020204" pitchFamily="34" charset="0"/>
              </a:rPr>
              <a:t>4</a:t>
            </a:r>
            <a:r>
              <a:rPr lang="vi-VN" b="1" dirty="0">
                <a:solidFill>
                  <a:srgbClr val="008C44"/>
                </a:solidFill>
                <a:latin typeface="Arial" panose="020B0604020202020204" pitchFamily="34" charset="0"/>
                <a:cs typeface="Arial" panose="020B0604020202020204" pitchFamily="34" charset="0"/>
              </a:rPr>
              <a:t>. </a:t>
            </a:r>
            <a:r>
              <a:rPr lang="en-US" b="1" dirty="0" err="1">
                <a:solidFill>
                  <a:srgbClr val="008C44"/>
                </a:solidFill>
                <a:latin typeface="Arial" panose="020B0604020202020204" pitchFamily="34" charset="0"/>
                <a:cs typeface="Arial" panose="020B0604020202020204" pitchFamily="34" charset="0"/>
              </a:rPr>
              <a:t>Cách</a:t>
            </a:r>
            <a:r>
              <a:rPr lang="en-US" b="1" dirty="0">
                <a:solidFill>
                  <a:srgbClr val="008C44"/>
                </a:solidFill>
                <a:latin typeface="Arial" panose="020B0604020202020204" pitchFamily="34" charset="0"/>
                <a:cs typeface="Arial" panose="020B0604020202020204" pitchFamily="34" charset="0"/>
              </a:rPr>
              <a:t> </a:t>
            </a:r>
            <a:r>
              <a:rPr lang="en-US" b="1" dirty="0" err="1">
                <a:solidFill>
                  <a:srgbClr val="008C44"/>
                </a:solidFill>
                <a:latin typeface="Arial" panose="020B0604020202020204" pitchFamily="34" charset="0"/>
                <a:cs typeface="Arial" panose="020B0604020202020204" pitchFamily="34" charset="0"/>
              </a:rPr>
              <a:t>thức</a:t>
            </a:r>
            <a:r>
              <a:rPr lang="vi-VN" b="1" dirty="0">
                <a:solidFill>
                  <a:srgbClr val="008C44"/>
                </a:solidFill>
                <a:latin typeface="Arial" panose="020B0604020202020204" pitchFamily="34" charset="0"/>
                <a:cs typeface="Arial" panose="020B0604020202020204" pitchFamily="34" charset="0"/>
              </a:rPr>
              <a:t> đăng ký:</a:t>
            </a:r>
            <a:endParaRPr lang="vi-VN" dirty="0">
              <a:solidFill>
                <a:srgbClr val="008C44"/>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64809" t="4568" r="15575" b="77547"/>
          <a:stretch/>
        </p:blipFill>
        <p:spPr>
          <a:xfrm>
            <a:off x="444399" y="1025551"/>
            <a:ext cx="478301" cy="436100"/>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4615" t="27068" r="65769" b="55047"/>
          <a:stretch/>
        </p:blipFill>
        <p:spPr>
          <a:xfrm>
            <a:off x="444399" y="1902714"/>
            <a:ext cx="478301" cy="436100"/>
          </a:xfrm>
          <a:prstGeom prst="rect">
            <a:avLst/>
          </a:prstGeom>
        </p:spPr>
      </p:pic>
      <p:graphicFrame>
        <p:nvGraphicFramePr>
          <p:cNvPr id="12" name="Diagram 11"/>
          <p:cNvGraphicFramePr/>
          <p:nvPr>
            <p:extLst>
              <p:ext uri="{D42A27DB-BD31-4B8C-83A1-F6EECF244321}">
                <p14:modId xmlns:p14="http://schemas.microsoft.com/office/powerpoint/2010/main" val="1507110300"/>
              </p:ext>
            </p:extLst>
          </p:nvPr>
        </p:nvGraphicFramePr>
        <p:xfrm>
          <a:off x="2944587" y="2576800"/>
          <a:ext cx="6331547" cy="4175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019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bwMode="auto">
          <a:xfrm>
            <a:off x="1517889" y="177800"/>
            <a:ext cx="918494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rPr>
              <a:t>III. GIẢI THƯỞNG</a:t>
            </a:r>
            <a:endParaRPr lang="vi-VN" sz="2400" b="1" dirty="0">
              <a:solidFill>
                <a:srgbClr val="008C44"/>
              </a:solidFill>
              <a:latin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54110338"/>
              </p:ext>
            </p:extLst>
          </p:nvPr>
        </p:nvGraphicFramePr>
        <p:xfrm>
          <a:off x="579234" y="973233"/>
          <a:ext cx="11031584" cy="2534200"/>
        </p:xfrm>
        <a:graphic>
          <a:graphicData uri="http://schemas.openxmlformats.org/drawingml/2006/table">
            <a:tbl>
              <a:tblPr firstRow="1" bandRow="1">
                <a:tableStyleId>{5C22544A-7EE6-4342-B048-85BDC9FD1C3A}</a:tableStyleId>
              </a:tblPr>
              <a:tblGrid>
                <a:gridCol w="2350642">
                  <a:extLst>
                    <a:ext uri="{9D8B030D-6E8A-4147-A177-3AD203B41FA5}">
                      <a16:colId xmlns:a16="http://schemas.microsoft.com/office/drawing/2014/main" val="775237991"/>
                    </a:ext>
                  </a:extLst>
                </a:gridCol>
                <a:gridCol w="4901426">
                  <a:extLst>
                    <a:ext uri="{9D8B030D-6E8A-4147-A177-3AD203B41FA5}">
                      <a16:colId xmlns:a16="http://schemas.microsoft.com/office/drawing/2014/main" val="3375218713"/>
                    </a:ext>
                  </a:extLst>
                </a:gridCol>
                <a:gridCol w="3779516">
                  <a:extLst>
                    <a:ext uri="{9D8B030D-6E8A-4147-A177-3AD203B41FA5}">
                      <a16:colId xmlns:a16="http://schemas.microsoft.com/office/drawing/2014/main" val="3117255487"/>
                    </a:ext>
                  </a:extLst>
                </a:gridCol>
              </a:tblGrid>
              <a:tr h="672686">
                <a:tc>
                  <a:txBody>
                    <a:bodyPr/>
                    <a:lstStyle/>
                    <a:p>
                      <a:pPr algn="ctr"/>
                      <a:r>
                        <a:rPr lang="en-US" sz="1800" dirty="0">
                          <a:latin typeface="Arial" panose="020B0604020202020204" pitchFamily="34" charset="0"/>
                          <a:cs typeface="Arial" panose="020B0604020202020204" pitchFamily="34" charset="0"/>
                        </a:rPr>
                        <a:t>GIẢI</a:t>
                      </a:r>
                      <a:r>
                        <a:rPr lang="en-US" sz="1800" baseline="0" dirty="0">
                          <a:latin typeface="Arial" panose="020B0604020202020204" pitchFamily="34" charset="0"/>
                          <a:cs typeface="Arial" panose="020B0604020202020204" pitchFamily="34" charset="0"/>
                        </a:rPr>
                        <a:t> THƯỞNG</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PHẦN</a:t>
                      </a:r>
                      <a:r>
                        <a:rPr lang="en-US" sz="1800" baseline="0" dirty="0">
                          <a:latin typeface="Arial" panose="020B0604020202020204" pitchFamily="34" charset="0"/>
                          <a:cs typeface="Arial" panose="020B0604020202020204" pitchFamily="34" charset="0"/>
                        </a:rPr>
                        <a:t> THƯỞNG</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ĐIỀU</a:t>
                      </a:r>
                      <a:r>
                        <a:rPr lang="en-US" sz="1800" baseline="0" dirty="0">
                          <a:latin typeface="Arial" panose="020B0604020202020204" pitchFamily="34" charset="0"/>
                          <a:cs typeface="Arial" panose="020B0604020202020204" pitchFamily="34" charset="0"/>
                        </a:rPr>
                        <a:t> KIỆN</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592555613"/>
                  </a:ext>
                </a:extLst>
              </a:tr>
              <a:tr h="964934">
                <a:tc>
                  <a:txBody>
                    <a:bodyPr/>
                    <a:lstStyle/>
                    <a:p>
                      <a:pPr algn="ctr"/>
                      <a:r>
                        <a:rPr lang="en-US" sz="1800" b="1" dirty="0" err="1">
                          <a:latin typeface="Arial" panose="020B0604020202020204" pitchFamily="34" charset="0"/>
                          <a:cs typeface="Arial" panose="020B0604020202020204" pitchFamily="34" charset="0"/>
                        </a:rPr>
                        <a:t>Giải</a:t>
                      </a:r>
                      <a:r>
                        <a:rPr lang="en-US" sz="1800" b="1" dirty="0">
                          <a:latin typeface="Arial" panose="020B0604020202020204" pitchFamily="34" charset="0"/>
                          <a:cs typeface="Arial" panose="020B0604020202020204" pitchFamily="34" charset="0"/>
                        </a:rPr>
                        <a:t> </a:t>
                      </a:r>
                    </a:p>
                    <a:p>
                      <a:pPr algn="ctr"/>
                      <a:r>
                        <a:rPr lang="en-US" sz="1800" b="1" dirty="0" err="1">
                          <a:latin typeface="Arial" panose="020B0604020202020204" pitchFamily="34" charset="0"/>
                          <a:cs typeface="Arial" panose="020B0604020202020204" pitchFamily="34" charset="0"/>
                        </a:rPr>
                        <a:t>Nhà</a:t>
                      </a:r>
                      <a:r>
                        <a:rPr lang="en-US" sz="1800" b="1" baseline="0" dirty="0">
                          <a:latin typeface="Arial" panose="020B0604020202020204" pitchFamily="34" charset="0"/>
                          <a:cs typeface="Arial" panose="020B0604020202020204" pitchFamily="34" charset="0"/>
                        </a:rPr>
                        <a:t> Chinh </a:t>
                      </a:r>
                      <a:r>
                        <a:rPr lang="en-US" sz="1800" b="1" baseline="0" dirty="0" err="1">
                          <a:latin typeface="Arial" panose="020B0604020202020204" pitchFamily="34" charset="0"/>
                          <a:cs typeface="Arial" panose="020B0604020202020204" pitchFamily="34" charset="0"/>
                        </a:rPr>
                        <a:t>Phục</a:t>
                      </a:r>
                      <a:endParaRPr lang="en-US" sz="1800" b="1" dirty="0">
                        <a:latin typeface="Arial" panose="020B0604020202020204" pitchFamily="34" charset="0"/>
                        <a:cs typeface="Arial" panose="020B0604020202020204" pitchFamily="34" charset="0"/>
                      </a:endParaRPr>
                    </a:p>
                  </a:txBody>
                  <a:tcPr anchor="ctr"/>
                </a:tc>
                <a:tc>
                  <a:txBody>
                    <a:bodyPr/>
                    <a:lstStyle/>
                    <a:p>
                      <a:pPr algn="ctr"/>
                      <a:r>
                        <a:rPr lang="en-US" sz="1800" dirty="0" err="1">
                          <a:latin typeface="Arial" panose="020B0604020202020204" pitchFamily="34" charset="0"/>
                          <a:cs typeface="Arial" panose="020B0604020202020204" pitchFamily="34" charset="0"/>
                        </a:rPr>
                        <a:t>Huy</a:t>
                      </a:r>
                      <a:r>
                        <a:rPr lang="en-US" sz="1800" baseline="0" dirty="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chương và Giấy chứng nhận </a:t>
                      </a:r>
                      <a:endParaRPr lang="en-US" sz="1800" dirty="0">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Arial" panose="020B0604020202020204" pitchFamily="34" charset="0"/>
                          <a:cs typeface="Arial" panose="020B0604020202020204" pitchFamily="34" charset="0"/>
                        </a:rPr>
                        <a:t>Đạt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tối</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thiểu</a:t>
                      </a:r>
                      <a:r>
                        <a:rPr lang="en-US" sz="1800" baseline="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50km </a:t>
                      </a:r>
                      <a:r>
                        <a:rPr lang="en-US" sz="1800" dirty="0" err="1">
                          <a:latin typeface="Arial" panose="020B0604020202020204" pitchFamily="34" charset="0"/>
                          <a:cs typeface="Arial" panose="020B0604020202020204" pitchFamily="34" charset="0"/>
                        </a:rPr>
                        <a:t>trong</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thời</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gian</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diễn</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ra</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chương</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trình</a:t>
                      </a:r>
                      <a:r>
                        <a:rPr lang="en-US" sz="1800" baseline="0" dirty="0">
                          <a:latin typeface="Arial" panose="020B0604020202020204" pitchFamily="34" charset="0"/>
                          <a:cs typeface="Arial" panose="020B0604020202020204" pitchFamily="34" charset="0"/>
                        </a:rPr>
                        <a:t>.</a:t>
                      </a:r>
                      <a:endParaRPr lang="vi-VN"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30385833"/>
                  </a:ext>
                </a:extLst>
              </a:tr>
              <a:tr h="896580">
                <a:tc>
                  <a:txBody>
                    <a:bodyPr/>
                    <a:lstStyle/>
                    <a:p>
                      <a:pPr algn="ctr"/>
                      <a:r>
                        <a:rPr lang="en-US" sz="1800" b="1" dirty="0" err="1">
                          <a:latin typeface="Arial" panose="020B0604020202020204" pitchFamily="34" charset="0"/>
                          <a:cs typeface="Arial" panose="020B0604020202020204" pitchFamily="34" charset="0"/>
                        </a:rPr>
                        <a:t>Giải</a:t>
                      </a:r>
                      <a:endParaRPr lang="en-US" sz="1800" b="1" dirty="0">
                        <a:latin typeface="Arial" panose="020B0604020202020204" pitchFamily="34" charset="0"/>
                        <a:cs typeface="Arial" panose="020B0604020202020204" pitchFamily="34" charset="0"/>
                      </a:endParaRPr>
                    </a:p>
                    <a:p>
                      <a:pPr algn="ctr"/>
                      <a:r>
                        <a:rPr lang="en-US" sz="1800" b="1" dirty="0" err="1">
                          <a:latin typeface="Arial" panose="020B0604020202020204" pitchFamily="34" charset="0"/>
                          <a:cs typeface="Arial" panose="020B0604020202020204" pitchFamily="34" charset="0"/>
                        </a:rPr>
                        <a:t>Chiến</a:t>
                      </a:r>
                      <a:r>
                        <a:rPr lang="en-US" sz="1800" b="1" baseline="0" dirty="0">
                          <a:latin typeface="Arial" panose="020B0604020202020204" pitchFamily="34" charset="0"/>
                          <a:cs typeface="Arial" panose="020B0604020202020204" pitchFamily="34" charset="0"/>
                        </a:rPr>
                        <a:t> Binh OCB</a:t>
                      </a:r>
                      <a:endParaRPr lang="en-US" sz="1800" b="1" dirty="0">
                        <a:latin typeface="Arial" panose="020B0604020202020204" pitchFamily="34" charset="0"/>
                        <a:cs typeface="Arial" panose="020B0604020202020204" pitchFamily="34" charset="0"/>
                      </a:endParaRPr>
                    </a:p>
                  </a:txBody>
                  <a:tcPr anchor="ctr"/>
                </a:tc>
                <a:tc>
                  <a:txBody>
                    <a:bodyPr/>
                    <a:lstStyle/>
                    <a:p>
                      <a:pPr algn="ctr"/>
                      <a:r>
                        <a:rPr lang="en-US" sz="1800" dirty="0" err="1">
                          <a:latin typeface="Arial" panose="020B0604020202020204" pitchFamily="34" charset="0"/>
                          <a:cs typeface="Arial" panose="020B0604020202020204" pitchFamily="34" charset="0"/>
                        </a:rPr>
                        <a:t>Áo</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chạy</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bộ</a:t>
                      </a:r>
                      <a:r>
                        <a:rPr lang="en-US" sz="1800" baseline="0" dirty="0">
                          <a:latin typeface="Arial" panose="020B0604020202020204" pitchFamily="34" charset="0"/>
                          <a:cs typeface="Arial" panose="020B0604020202020204" pitchFamily="34" charset="0"/>
                        </a:rPr>
                        <a:t> OCB + </a:t>
                      </a:r>
                      <a:r>
                        <a:rPr lang="en-US" sz="1800" baseline="0" dirty="0" err="1">
                          <a:latin typeface="Arial" panose="020B0604020202020204" pitchFamily="34" charset="0"/>
                          <a:cs typeface="Arial" panose="020B0604020202020204" pitchFamily="34" charset="0"/>
                        </a:rPr>
                        <a:t>Huy</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chương</a:t>
                      </a:r>
                      <a:r>
                        <a:rPr lang="en-US" sz="1800" baseline="0" dirty="0">
                          <a:latin typeface="Arial" panose="020B0604020202020204" pitchFamily="34" charset="0"/>
                          <a:cs typeface="Arial" panose="020B0604020202020204" pitchFamily="34" charset="0"/>
                        </a:rPr>
                        <a:t> + </a:t>
                      </a:r>
                      <a:r>
                        <a:rPr lang="en-US" sz="1800" baseline="0" dirty="0" err="1">
                          <a:latin typeface="Arial" panose="020B0604020202020204" pitchFamily="34" charset="0"/>
                          <a:cs typeface="Arial" panose="020B0604020202020204" pitchFamily="34" charset="0"/>
                        </a:rPr>
                        <a:t>Giấy</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chứng</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nhận</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TOP 100 VĐV</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có</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thành</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tích</a:t>
                      </a:r>
                      <a:r>
                        <a:rPr lang="en-US" sz="1800" baseline="0" dirty="0">
                          <a:latin typeface="Arial" panose="020B0604020202020204" pitchFamily="34" charset="0"/>
                          <a:cs typeface="Arial" panose="020B0604020202020204" pitchFamily="34" charset="0"/>
                        </a:rPr>
                        <a:t> cao </a:t>
                      </a:r>
                      <a:r>
                        <a:rPr lang="en-US" sz="1800" baseline="0" dirty="0" err="1">
                          <a:latin typeface="Arial" panose="020B0604020202020204" pitchFamily="34" charset="0"/>
                          <a:cs typeface="Arial" panose="020B0604020202020204" pitchFamily="34" charset="0"/>
                        </a:rPr>
                        <a:t>nhất</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739331804"/>
                  </a:ext>
                </a:extLst>
              </a:tr>
            </a:tbl>
          </a:graphicData>
        </a:graphic>
      </p:graphicFrame>
      <p:sp>
        <p:nvSpPr>
          <p:cNvPr id="6" name="TextBox 5"/>
          <p:cNvSpPr txBox="1"/>
          <p:nvPr/>
        </p:nvSpPr>
        <p:spPr>
          <a:xfrm>
            <a:off x="1189680" y="3764277"/>
            <a:ext cx="1925527" cy="338554"/>
          </a:xfrm>
          <a:prstGeom prst="rect">
            <a:avLst/>
          </a:prstGeom>
          <a:solidFill>
            <a:schemeClr val="accent6">
              <a:lumMod val="75000"/>
            </a:schemeClr>
          </a:solidFill>
        </p:spPr>
        <p:txBody>
          <a:bodyPr wrap="none" rtlCol="0">
            <a:spAutoFit/>
          </a:bodyPr>
          <a:lstStyle/>
          <a:p>
            <a:r>
              <a:rPr lang="en-US" sz="1600" b="1" dirty="0">
                <a:solidFill>
                  <a:schemeClr val="bg1"/>
                </a:solidFill>
                <a:latin typeface="Arial" panose="020B0604020202020204" pitchFamily="34" charset="0"/>
                <a:cs typeface="Arial" panose="020B0604020202020204" pitchFamily="34" charset="0"/>
              </a:rPr>
              <a:t>Huy </a:t>
            </a:r>
            <a:r>
              <a:rPr lang="en-US" sz="1600" b="1" dirty="0" err="1">
                <a:solidFill>
                  <a:schemeClr val="bg1"/>
                </a:solidFill>
                <a:latin typeface="Arial" panose="020B0604020202020204" pitchFamily="34" charset="0"/>
                <a:cs typeface="Arial" panose="020B0604020202020204" pitchFamily="34" charset="0"/>
              </a:rPr>
              <a:t>chương</a:t>
            </a:r>
            <a:r>
              <a:rPr lang="en-US" sz="1600" b="1" dirty="0">
                <a:solidFill>
                  <a:schemeClr val="bg1"/>
                </a:solidFill>
                <a:latin typeface="Arial" panose="020B0604020202020204" pitchFamily="34" charset="0"/>
                <a:cs typeface="Arial" panose="020B0604020202020204" pitchFamily="34" charset="0"/>
              </a:rPr>
              <a:t> OCB</a:t>
            </a:r>
          </a:p>
        </p:txBody>
      </p:sp>
      <p:sp>
        <p:nvSpPr>
          <p:cNvPr id="7" name="TextBox 6"/>
          <p:cNvSpPr txBox="1"/>
          <p:nvPr/>
        </p:nvSpPr>
        <p:spPr>
          <a:xfrm>
            <a:off x="4887994" y="3738151"/>
            <a:ext cx="1494320" cy="338554"/>
          </a:xfrm>
          <a:prstGeom prst="rect">
            <a:avLst/>
          </a:prstGeom>
          <a:solidFill>
            <a:schemeClr val="accent6">
              <a:lumMod val="75000"/>
            </a:schemeClr>
          </a:solidFill>
        </p:spPr>
        <p:txBody>
          <a:bodyPr wrap="none" rtlCol="0">
            <a:spAutoFit/>
          </a:bodyPr>
          <a:lstStyle/>
          <a:p>
            <a:r>
              <a:rPr lang="en-US" sz="1600" b="1" dirty="0" err="1">
                <a:solidFill>
                  <a:schemeClr val="bg1"/>
                </a:solidFill>
                <a:latin typeface="Arial" panose="020B0604020202020204" pitchFamily="34" charset="0"/>
                <a:cs typeface="Arial" panose="020B0604020202020204" pitchFamily="34" charset="0"/>
              </a:rPr>
              <a:t>Áo</a:t>
            </a:r>
            <a:r>
              <a:rPr lang="en-US" sz="1600" b="1" dirty="0">
                <a:solidFill>
                  <a:schemeClr val="bg1"/>
                </a:solidFill>
                <a:latin typeface="Arial" panose="020B0604020202020204" pitchFamily="34" charset="0"/>
                <a:cs typeface="Arial" panose="020B0604020202020204" pitchFamily="34" charset="0"/>
              </a:rPr>
              <a:t> </a:t>
            </a:r>
            <a:r>
              <a:rPr lang="en-US" sz="1600" b="1" dirty="0" err="1">
                <a:solidFill>
                  <a:schemeClr val="bg1"/>
                </a:solidFill>
                <a:latin typeface="Arial" panose="020B0604020202020204" pitchFamily="34" charset="0"/>
                <a:cs typeface="Arial" panose="020B0604020202020204" pitchFamily="34" charset="0"/>
              </a:rPr>
              <a:t>chạy</a:t>
            </a:r>
            <a:r>
              <a:rPr lang="en-US" sz="1600" b="1" dirty="0">
                <a:solidFill>
                  <a:schemeClr val="bg1"/>
                </a:solidFill>
                <a:latin typeface="Arial" panose="020B0604020202020204" pitchFamily="34" charset="0"/>
                <a:cs typeface="Arial" panose="020B0604020202020204" pitchFamily="34" charset="0"/>
              </a:rPr>
              <a:t> OCB</a:t>
            </a:r>
          </a:p>
        </p:txBody>
      </p:sp>
      <p:sp>
        <p:nvSpPr>
          <p:cNvPr id="8" name="TextBox 7"/>
          <p:cNvSpPr txBox="1"/>
          <p:nvPr/>
        </p:nvSpPr>
        <p:spPr>
          <a:xfrm>
            <a:off x="8821784" y="3764277"/>
            <a:ext cx="2627642" cy="338554"/>
          </a:xfrm>
          <a:prstGeom prst="rect">
            <a:avLst/>
          </a:prstGeom>
          <a:solidFill>
            <a:schemeClr val="accent6">
              <a:lumMod val="75000"/>
            </a:schemeClr>
          </a:solidFill>
        </p:spPr>
        <p:txBody>
          <a:bodyPr wrap="none" rtlCol="0">
            <a:spAutoFit/>
          </a:bodyPr>
          <a:lstStyle/>
          <a:p>
            <a:r>
              <a:rPr lang="en-US" sz="1600" b="1" dirty="0" err="1">
                <a:solidFill>
                  <a:schemeClr val="bg1"/>
                </a:solidFill>
                <a:latin typeface="Arial" panose="020B0604020202020204" pitchFamily="34" charset="0"/>
                <a:cs typeface="Arial" panose="020B0604020202020204" pitchFamily="34" charset="0"/>
              </a:rPr>
              <a:t>Giấy</a:t>
            </a:r>
            <a:r>
              <a:rPr lang="en-US" sz="1600" b="1" dirty="0">
                <a:solidFill>
                  <a:schemeClr val="bg1"/>
                </a:solidFill>
                <a:latin typeface="Arial" panose="020B0604020202020204" pitchFamily="34" charset="0"/>
                <a:cs typeface="Arial" panose="020B0604020202020204" pitchFamily="34" charset="0"/>
              </a:rPr>
              <a:t> </a:t>
            </a:r>
            <a:r>
              <a:rPr lang="en-US" sz="1600" b="1" dirty="0" err="1">
                <a:solidFill>
                  <a:schemeClr val="bg1"/>
                </a:solidFill>
                <a:latin typeface="Arial" panose="020B0604020202020204" pitchFamily="34" charset="0"/>
                <a:cs typeface="Arial" panose="020B0604020202020204" pitchFamily="34" charset="0"/>
              </a:rPr>
              <a:t>chứng</a:t>
            </a:r>
            <a:r>
              <a:rPr lang="en-US" sz="1600" b="1" dirty="0">
                <a:solidFill>
                  <a:schemeClr val="bg1"/>
                </a:solidFill>
                <a:latin typeface="Arial" panose="020B0604020202020204" pitchFamily="34" charset="0"/>
                <a:cs typeface="Arial" panose="020B0604020202020204" pitchFamily="34" charset="0"/>
              </a:rPr>
              <a:t> </a:t>
            </a:r>
            <a:r>
              <a:rPr lang="en-US" sz="1600" b="1" dirty="0" err="1">
                <a:solidFill>
                  <a:schemeClr val="bg1"/>
                </a:solidFill>
                <a:latin typeface="Arial" panose="020B0604020202020204" pitchFamily="34" charset="0"/>
                <a:cs typeface="Arial" panose="020B0604020202020204" pitchFamily="34" charset="0"/>
              </a:rPr>
              <a:t>nhận</a:t>
            </a:r>
            <a:r>
              <a:rPr lang="en-US" sz="1600" b="1" dirty="0">
                <a:solidFill>
                  <a:schemeClr val="bg1"/>
                </a:solidFill>
                <a:latin typeface="Arial" panose="020B0604020202020204" pitchFamily="34" charset="0"/>
                <a:cs typeface="Arial" panose="020B0604020202020204" pitchFamily="34" charset="0"/>
              </a:rPr>
              <a:t> </a:t>
            </a:r>
            <a:r>
              <a:rPr lang="en-US" sz="1600" b="1" dirty="0" err="1">
                <a:solidFill>
                  <a:schemeClr val="bg1"/>
                </a:solidFill>
                <a:latin typeface="Arial" panose="020B0604020202020204" pitchFamily="34" charset="0"/>
                <a:cs typeface="Arial" panose="020B0604020202020204" pitchFamily="34" charset="0"/>
              </a:rPr>
              <a:t>điện</a:t>
            </a:r>
            <a:r>
              <a:rPr lang="en-US" sz="1600" b="1" dirty="0">
                <a:solidFill>
                  <a:schemeClr val="bg1"/>
                </a:solidFill>
                <a:latin typeface="Arial" panose="020B0604020202020204" pitchFamily="34" charset="0"/>
                <a:cs typeface="Arial" panose="020B0604020202020204" pitchFamily="34" charset="0"/>
              </a:rPr>
              <a:t> </a:t>
            </a:r>
            <a:r>
              <a:rPr lang="en-US" sz="1600" b="1" dirty="0" err="1">
                <a:solidFill>
                  <a:schemeClr val="bg1"/>
                </a:solidFill>
                <a:latin typeface="Arial" panose="020B0604020202020204" pitchFamily="34" charset="0"/>
                <a:cs typeface="Arial" panose="020B0604020202020204" pitchFamily="34" charset="0"/>
              </a:rPr>
              <a:t>tử</a:t>
            </a:r>
            <a:endParaRPr lang="en-US" sz="1600" b="1" dirty="0">
              <a:solidFill>
                <a:schemeClr val="bg1"/>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199" y="4341087"/>
            <a:ext cx="2327910" cy="2327910"/>
          </a:xfrm>
          <a:prstGeom prst="rect">
            <a:avLst/>
          </a:prstGeom>
        </p:spPr>
      </p:pic>
      <p:grpSp>
        <p:nvGrpSpPr>
          <p:cNvPr id="11" name="Group 10"/>
          <p:cNvGrpSpPr/>
          <p:nvPr/>
        </p:nvGrpSpPr>
        <p:grpSpPr>
          <a:xfrm>
            <a:off x="7739095" y="4310743"/>
            <a:ext cx="4191648" cy="2547257"/>
            <a:chOff x="0" y="0"/>
            <a:chExt cx="12192000" cy="7409055"/>
          </a:xfrm>
        </p:grpSpPr>
        <p:sp>
          <p:nvSpPr>
            <p:cNvPr id="12" name="Rectangle 11"/>
            <p:cNvSpPr/>
            <p:nvPr/>
          </p:nvSpPr>
          <p:spPr>
            <a:xfrm>
              <a:off x="0" y="1802674"/>
              <a:ext cx="12192000" cy="505532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6205" y="0"/>
              <a:ext cx="12175795" cy="5606381"/>
            </a:xfrm>
            <a:prstGeom prst="rect">
              <a:avLst/>
            </a:prstGeom>
          </p:spPr>
        </p:pic>
        <p:pic>
          <p:nvPicPr>
            <p:cNvPr id="14" name="Picture 13"/>
            <p:cNvPicPr>
              <a:picLocks noChangeAspect="1"/>
            </p:cNvPicPr>
            <p:nvPr/>
          </p:nvPicPr>
          <p:blipFill>
            <a:blip r:embed="rId6" cstate="print">
              <a:duotone>
                <a:schemeClr val="accent4">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689736" y="3309595"/>
              <a:ext cx="7089990" cy="4099460"/>
            </a:xfrm>
            <a:prstGeom prst="rect">
              <a:avLst/>
            </a:prstGeom>
          </p:spPr>
        </p:pic>
        <p:pic>
          <p:nvPicPr>
            <p:cNvPr id="15" name="Picture 113" descr="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8191" y="88260"/>
              <a:ext cx="5952746" cy="113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p:cNvSpPr txBox="1"/>
          <p:nvPr/>
        </p:nvSpPr>
        <p:spPr>
          <a:xfrm>
            <a:off x="8684333" y="4889500"/>
            <a:ext cx="2391039"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GIẤY CHỨNG NHẬN</a:t>
            </a:r>
          </a:p>
        </p:txBody>
      </p:sp>
      <p:sp>
        <p:nvSpPr>
          <p:cNvPr id="17" name="TextBox 16"/>
          <p:cNvSpPr txBox="1"/>
          <p:nvPr/>
        </p:nvSpPr>
        <p:spPr>
          <a:xfrm>
            <a:off x="8496300" y="5207000"/>
            <a:ext cx="2767104"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NGUYỄN VĂN A – THE WARRIOR 2022</a:t>
            </a:r>
          </a:p>
          <a:p>
            <a:pPr algn="ctr"/>
            <a:r>
              <a:rPr lang="en-US" sz="1100" dirty="0" err="1">
                <a:latin typeface="Arial" panose="020B0604020202020204" pitchFamily="34" charset="0"/>
                <a:cs typeface="Arial" panose="020B0604020202020204" pitchFamily="34" charset="0"/>
              </a:rPr>
              <a:t>Đã</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hoàn</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thành</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quãng</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đường</a:t>
            </a:r>
            <a:r>
              <a:rPr lang="en-US" sz="1100" dirty="0">
                <a:latin typeface="Arial" panose="020B0604020202020204" pitchFamily="34" charset="0"/>
                <a:cs typeface="Arial" panose="020B0604020202020204" pitchFamily="34" charset="0"/>
              </a:rPr>
              <a:t> 150 km</a:t>
            </a:r>
          </a:p>
        </p:txBody>
      </p:sp>
      <p:pic>
        <p:nvPicPr>
          <p:cNvPr id="19" name="Picture 18"/>
          <p:cNvPicPr>
            <a:picLocks noChangeAspect="1"/>
          </p:cNvPicPr>
          <p:nvPr/>
        </p:nvPicPr>
        <p:blipFill rotWithShape="1">
          <a:blip r:embed="rId9" cstate="print">
            <a:extLst>
              <a:ext uri="{28A0092B-C50C-407E-A947-70E740481C1C}">
                <a14:useLocalDpi xmlns:a14="http://schemas.microsoft.com/office/drawing/2010/main" val="0"/>
              </a:ext>
            </a:extLst>
          </a:blip>
          <a:srcRect t="17544" b="17544"/>
          <a:stretch/>
        </p:blipFill>
        <p:spPr>
          <a:xfrm>
            <a:off x="359672" y="4341087"/>
            <a:ext cx="3585544" cy="2327458"/>
          </a:xfrm>
          <a:prstGeom prst="rect">
            <a:avLst/>
          </a:prstGeom>
        </p:spPr>
      </p:pic>
    </p:spTree>
    <p:extLst>
      <p:ext uri="{BB962C8B-B14F-4D97-AF65-F5344CB8AC3E}">
        <p14:creationId xmlns:p14="http://schemas.microsoft.com/office/powerpoint/2010/main" val="292141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1517889" y="177800"/>
            <a:ext cx="918494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rPr>
              <a:t>IV. CHI PHÍ TỔ CHỨC ONLINE (1/2)</a:t>
            </a:r>
            <a:endParaRPr lang="vi-VN" sz="2400" b="1" dirty="0">
              <a:solidFill>
                <a:srgbClr val="008C44"/>
              </a:solidFill>
              <a:latin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1203332"/>
              </p:ext>
            </p:extLst>
          </p:nvPr>
        </p:nvGraphicFramePr>
        <p:xfrm>
          <a:off x="1139944" y="1151342"/>
          <a:ext cx="9940834" cy="5348758"/>
        </p:xfrm>
        <a:graphic>
          <a:graphicData uri="http://schemas.openxmlformats.org/drawingml/2006/table">
            <a:tbl>
              <a:tblPr>
                <a:tableStyleId>{5C22544A-7EE6-4342-B048-85BDC9FD1C3A}</a:tableStyleId>
              </a:tblPr>
              <a:tblGrid>
                <a:gridCol w="364070">
                  <a:extLst>
                    <a:ext uri="{9D8B030D-6E8A-4147-A177-3AD203B41FA5}">
                      <a16:colId xmlns:a16="http://schemas.microsoft.com/office/drawing/2014/main" val="2939428381"/>
                    </a:ext>
                  </a:extLst>
                </a:gridCol>
                <a:gridCol w="2773863">
                  <a:extLst>
                    <a:ext uri="{9D8B030D-6E8A-4147-A177-3AD203B41FA5}">
                      <a16:colId xmlns:a16="http://schemas.microsoft.com/office/drawing/2014/main" val="3215008853"/>
                    </a:ext>
                  </a:extLst>
                </a:gridCol>
                <a:gridCol w="1362661">
                  <a:extLst>
                    <a:ext uri="{9D8B030D-6E8A-4147-A177-3AD203B41FA5}">
                      <a16:colId xmlns:a16="http://schemas.microsoft.com/office/drawing/2014/main" val="568451485"/>
                    </a:ext>
                  </a:extLst>
                </a:gridCol>
                <a:gridCol w="1345324">
                  <a:extLst>
                    <a:ext uri="{9D8B030D-6E8A-4147-A177-3AD203B41FA5}">
                      <a16:colId xmlns:a16="http://schemas.microsoft.com/office/drawing/2014/main" val="3838591448"/>
                    </a:ext>
                  </a:extLst>
                </a:gridCol>
                <a:gridCol w="1234369">
                  <a:extLst>
                    <a:ext uri="{9D8B030D-6E8A-4147-A177-3AD203B41FA5}">
                      <a16:colId xmlns:a16="http://schemas.microsoft.com/office/drawing/2014/main" val="3462043984"/>
                    </a:ext>
                  </a:extLst>
                </a:gridCol>
                <a:gridCol w="2860547">
                  <a:extLst>
                    <a:ext uri="{9D8B030D-6E8A-4147-A177-3AD203B41FA5}">
                      <a16:colId xmlns:a16="http://schemas.microsoft.com/office/drawing/2014/main" val="2275132103"/>
                    </a:ext>
                  </a:extLst>
                </a:gridCol>
              </a:tblGrid>
              <a:tr h="358457">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STT</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93" marR="7693" marT="7693" marB="0" anchor="ctr">
                    <a:solidFill>
                      <a:schemeClr val="accent6">
                        <a:lumMod val="75000"/>
                      </a:schemeClr>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NỘI DUNG</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93" marR="7693" marT="7693" marB="0" anchor="ctr">
                    <a:solidFill>
                      <a:schemeClr val="accent6">
                        <a:lumMod val="75000"/>
                      </a:schemeClr>
                    </a:solidFill>
                  </a:tcPr>
                </a:tc>
                <a:tc>
                  <a:txBody>
                    <a:bodyPr/>
                    <a:lstStyle/>
                    <a:p>
                      <a:pPr algn="ctr" fontAlgn="ctr"/>
                      <a:r>
                        <a:rPr lang="vi-VN" sz="1200" b="1" u="none" strike="noStrike" dirty="0">
                          <a:solidFill>
                            <a:schemeClr val="bg1"/>
                          </a:solidFill>
                          <a:effectLst/>
                          <a:latin typeface="Arial" panose="020B0604020202020204" pitchFamily="34" charset="0"/>
                          <a:cs typeface="Arial" panose="020B0604020202020204" pitchFamily="34" charset="0"/>
                        </a:rPr>
                        <a:t>SỐ LƯỢNG</a:t>
                      </a:r>
                      <a:endParaRPr lang="vi-VN" sz="1200" b="1" i="0" u="none" strike="noStrike" dirty="0">
                        <a:solidFill>
                          <a:schemeClr val="bg1"/>
                        </a:solidFill>
                        <a:effectLst/>
                        <a:latin typeface="Arial" panose="020B0604020202020204" pitchFamily="34" charset="0"/>
                        <a:cs typeface="Arial" panose="020B0604020202020204" pitchFamily="34" charset="0"/>
                      </a:endParaRPr>
                    </a:p>
                  </a:txBody>
                  <a:tcPr marL="7693" marR="7693" marT="7693" marB="0" anchor="ctr">
                    <a:solidFill>
                      <a:schemeClr val="accent6">
                        <a:lumMod val="75000"/>
                      </a:schemeClr>
                    </a:solidFill>
                  </a:tcPr>
                </a:tc>
                <a:tc>
                  <a:txBody>
                    <a:bodyPr/>
                    <a:lstStyle/>
                    <a:p>
                      <a:pPr algn="ctr" fontAlgn="ctr"/>
                      <a:r>
                        <a:rPr lang="vi-VN" sz="1200" b="1" u="none" strike="noStrike" dirty="0">
                          <a:solidFill>
                            <a:schemeClr val="bg1"/>
                          </a:solidFill>
                          <a:effectLst/>
                          <a:latin typeface="Arial" panose="020B0604020202020204" pitchFamily="34" charset="0"/>
                          <a:cs typeface="Arial" panose="020B0604020202020204" pitchFamily="34" charset="0"/>
                        </a:rPr>
                        <a:t>ĐƠN GIÁ </a:t>
                      </a:r>
                      <a:r>
                        <a:rPr lang="en-US" sz="1200" b="1" u="none" strike="noStrike" dirty="0">
                          <a:solidFill>
                            <a:schemeClr val="bg1"/>
                          </a:solidFill>
                          <a:effectLst/>
                          <a:latin typeface="Arial" panose="020B0604020202020204" pitchFamily="34" charset="0"/>
                          <a:cs typeface="Arial" panose="020B0604020202020204" pitchFamily="34" charset="0"/>
                        </a:rPr>
                        <a:t>(</a:t>
                      </a:r>
                      <a:r>
                        <a:rPr lang="vi-VN" sz="1200" b="1" u="none" strike="noStrike" dirty="0">
                          <a:solidFill>
                            <a:schemeClr val="bg1"/>
                          </a:solidFill>
                          <a:effectLst/>
                          <a:latin typeface="Arial" panose="020B0604020202020204" pitchFamily="34" charset="0"/>
                          <a:cs typeface="Arial" panose="020B0604020202020204" pitchFamily="34" charset="0"/>
                        </a:rPr>
                        <a:t>vnđ</a:t>
                      </a:r>
                      <a:r>
                        <a:rPr lang="en-US" sz="1200" b="1" u="none" strike="noStrike" dirty="0">
                          <a:solidFill>
                            <a:schemeClr val="bg1"/>
                          </a:solidFill>
                          <a:effectLst/>
                          <a:latin typeface="Arial" panose="020B0604020202020204" pitchFamily="34" charset="0"/>
                          <a:cs typeface="Arial" panose="020B0604020202020204" pitchFamily="34" charset="0"/>
                        </a:rPr>
                        <a:t>)</a:t>
                      </a:r>
                      <a:endParaRPr lang="vi-VN" sz="1200" b="1" i="0" u="none" strike="noStrike" dirty="0">
                        <a:solidFill>
                          <a:schemeClr val="bg1"/>
                        </a:solidFill>
                        <a:effectLst/>
                        <a:latin typeface="Arial" panose="020B0604020202020204" pitchFamily="34" charset="0"/>
                        <a:cs typeface="Arial" panose="020B0604020202020204" pitchFamily="34" charset="0"/>
                      </a:endParaRPr>
                    </a:p>
                  </a:txBody>
                  <a:tcPr marL="7693" marR="7693" marT="7693" marB="0" anchor="ctr">
                    <a:solidFill>
                      <a:schemeClr val="accent6">
                        <a:lumMod val="75000"/>
                      </a:schemeClr>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THÀNH TIỀN</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93" marR="7693" marT="7693" marB="0" anchor="ctr">
                    <a:solidFill>
                      <a:schemeClr val="accent6">
                        <a:lumMod val="75000"/>
                      </a:schemeClr>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GHI CHÚ</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7693" marR="7693" marT="7693" marB="0" anchor="ctr">
                    <a:solidFill>
                      <a:schemeClr val="accent6">
                        <a:lumMod val="75000"/>
                      </a:schemeClr>
                    </a:solidFill>
                  </a:tcPr>
                </a:tc>
                <a:extLst>
                  <a:ext uri="{0D108BD9-81ED-4DB2-BD59-A6C34878D82A}">
                    <a16:rowId xmlns:a16="http://schemas.microsoft.com/office/drawing/2014/main" val="2664956947"/>
                  </a:ext>
                </a:extLst>
              </a:tr>
              <a:tr h="365760">
                <a:tc gridSpan="6">
                  <a:txBody>
                    <a:bodyPr/>
                    <a:lstStyle/>
                    <a:p>
                      <a:pPr algn="l" fontAlgn="ctr"/>
                      <a:r>
                        <a:rPr lang="en-US" sz="1200" b="1" u="none" strike="noStrike" dirty="0">
                          <a:solidFill>
                            <a:schemeClr val="tx1"/>
                          </a:solidFill>
                          <a:effectLst/>
                          <a:latin typeface="Arial" panose="020B0604020202020204" pitchFamily="34" charset="0"/>
                          <a:cs typeface="Arial" panose="020B0604020202020204" pitchFamily="34" charset="0"/>
                        </a:rPr>
                        <a:t>I. </a:t>
                      </a:r>
                      <a:r>
                        <a:rPr lang="en-US" sz="1200" b="1" u="none" strike="noStrike" dirty="0" err="1">
                          <a:solidFill>
                            <a:schemeClr val="tx1"/>
                          </a:solidFill>
                          <a:effectLst/>
                          <a:latin typeface="Arial" panose="020B0604020202020204" pitchFamily="34" charset="0"/>
                          <a:cs typeface="Arial" panose="020B0604020202020204" pitchFamily="34" charset="0"/>
                        </a:rPr>
                        <a:t>Phần</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tổ</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chức</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vận</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hành</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giải</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trên</a:t>
                      </a:r>
                      <a:r>
                        <a:rPr lang="en-US" sz="1200" b="1" u="none" strike="noStrike" dirty="0">
                          <a:solidFill>
                            <a:schemeClr val="tx1"/>
                          </a:solidFill>
                          <a:effectLst/>
                          <a:latin typeface="Arial" panose="020B0604020202020204" pitchFamily="34" charset="0"/>
                          <a:cs typeface="Arial" panose="020B0604020202020204" pitchFamily="34" charset="0"/>
                        </a:rPr>
                        <a:t> app </a:t>
                      </a:r>
                      <a:r>
                        <a:rPr lang="en-US" sz="1200" b="1" u="none" strike="noStrike" dirty="0" err="1">
                          <a:solidFill>
                            <a:schemeClr val="tx1"/>
                          </a:solidFill>
                          <a:effectLst/>
                          <a:latin typeface="Arial" panose="020B0604020202020204" pitchFamily="34" charset="0"/>
                          <a:cs typeface="Arial" panose="020B0604020202020204" pitchFamily="34" charset="0"/>
                        </a:rPr>
                        <a:t>Strava</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và</a:t>
                      </a:r>
                      <a:r>
                        <a:rPr lang="en-US" sz="1200" b="1" u="none" strike="noStrike" dirty="0">
                          <a:solidFill>
                            <a:schemeClr val="tx1"/>
                          </a:solidFill>
                          <a:effectLst/>
                          <a:latin typeface="Arial" panose="020B0604020202020204" pitchFamily="34" charset="0"/>
                          <a:cs typeface="Arial" panose="020B0604020202020204" pitchFamily="34" charset="0"/>
                        </a:rPr>
                        <a:t> website </a:t>
                      </a:r>
                      <a:r>
                        <a:rPr lang="en-US" sz="1200" b="1" u="none" strike="noStrike" dirty="0" err="1">
                          <a:solidFill>
                            <a:schemeClr val="tx1"/>
                          </a:solidFill>
                          <a:effectLst/>
                          <a:latin typeface="Arial" panose="020B0604020202020204" pitchFamily="34" charset="0"/>
                          <a:cs typeface="Arial" panose="020B0604020202020204" pitchFamily="34" charset="0"/>
                        </a:rPr>
                        <a:t>nền</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tháng</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công</a:t>
                      </a:r>
                      <a:r>
                        <a:rPr lang="en-US" sz="1200" b="1" u="none" strike="noStrike" dirty="0">
                          <a:solidFill>
                            <a:schemeClr val="tx1"/>
                          </a:solidFill>
                          <a:effectLst/>
                          <a:latin typeface="Arial" panose="020B0604020202020204" pitchFamily="34" charset="0"/>
                          <a:cs typeface="Arial" panose="020B0604020202020204" pitchFamily="34" charset="0"/>
                        </a:rPr>
                        <a:t> </a:t>
                      </a:r>
                      <a:r>
                        <a:rPr lang="en-US" sz="1200" b="1" u="none" strike="noStrike" dirty="0" err="1">
                          <a:solidFill>
                            <a:schemeClr val="tx1"/>
                          </a:solidFill>
                          <a:effectLst/>
                          <a:latin typeface="Arial" panose="020B0604020202020204" pitchFamily="34" charset="0"/>
                          <a:cs typeface="Arial" panose="020B0604020202020204" pitchFamily="34" charset="0"/>
                        </a:rPr>
                        <a:t>nghệ</a:t>
                      </a:r>
                      <a:r>
                        <a:rPr lang="en-US" sz="1200" b="1" u="none" strike="noStrike" dirty="0">
                          <a:solidFill>
                            <a:schemeClr val="tx1"/>
                          </a:solidFill>
                          <a:effectLst/>
                          <a:latin typeface="Arial" panose="020B0604020202020204" pitchFamily="34" charset="0"/>
                          <a:cs typeface="Arial" panose="020B0604020202020204" pitchFamily="34" charset="0"/>
                        </a:rPr>
                        <a:t> 4.0 Vrun.vn</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7693" marR="7693" marT="7693" marB="0" anchor="ctr">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50143487"/>
                  </a:ext>
                </a:extLst>
              </a:tr>
              <a:tr h="1927944">
                <a:tc>
                  <a:txBody>
                    <a:bodyPr/>
                    <a:lstStyle/>
                    <a:p>
                      <a:pPr algn="ctr" fontAlgn="ctr"/>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l" fontAlgn="ctr"/>
                      <a:r>
                        <a:rPr lang="vi-VN" sz="1200" u="none" strike="noStrike" dirty="0">
                          <a:effectLst/>
                          <a:latin typeface="Arial" panose="020B0604020202020204" pitchFamily="34" charset="0"/>
                          <a:cs typeface="Arial" panose="020B0604020202020204" pitchFamily="34" charset="0"/>
                        </a:rPr>
                        <a:t>Chi phí tổ chức bao gồm: Viết concept nội dung và quy tắc giải chạy riêng cho Đơn vị. Thiết kế banner, huy chương, bib, GCN. Vận hành đăng ký, kết nối dữ liệu người chạy với website. Tổng hợp kết quả trên hệ thống website và strava (Kết nối dữ liệu cá nhân, tổng hợp kết quả cá nhân và đơn vị). Tổng hợp thanh toán (tổng hợp đơn hàng, thanh toán). Lưu trữ kết quả (Lưu trữ kết quả cá nhân - tập thể). Chiết xuất danh sách (Danh sách tham dự, danh sách về đích, danh sách đăng ký mua hàng) </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ctr"/>
                      <a:r>
                        <a:rPr lang="vi-VN" sz="1200" u="none" strike="noStrike" dirty="0">
                          <a:effectLst/>
                          <a:latin typeface="Arial" panose="020B0604020202020204" pitchFamily="34" charset="0"/>
                          <a:cs typeface="Arial" panose="020B0604020202020204" pitchFamily="34" charset="0"/>
                        </a:rPr>
                        <a:t>Từ1000 người/user trở xuống</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r" fontAlgn="ctr"/>
                      <a:r>
                        <a:rPr lang="en-US" sz="1200" u="none" strike="noStrike" dirty="0">
                          <a:effectLst/>
                          <a:latin typeface="Arial" panose="020B0604020202020204" pitchFamily="34" charset="0"/>
                          <a:cs typeface="Arial" panose="020B0604020202020204" pitchFamily="34" charset="0"/>
                        </a:rPr>
                        <a:t>            19,800,000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ctr"/>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ctr"/>
                      <a:r>
                        <a:rPr lang="vi-VN" sz="1200" u="none" strike="noStrike" dirty="0">
                          <a:effectLst/>
                          <a:latin typeface="Arial" panose="020B0604020202020204" pitchFamily="34" charset="0"/>
                          <a:cs typeface="Arial" panose="020B0604020202020204" pitchFamily="34" charset="0"/>
                        </a:rPr>
                        <a:t>* Giá 19.800.000 đồng áp dụng cho giải chạy có dưới 1000 người đăng ký;</a:t>
                      </a:r>
                      <a:br>
                        <a:rPr lang="vi-VN" sz="1200" u="none" strike="noStrike" dirty="0">
                          <a:effectLst/>
                          <a:latin typeface="Arial" panose="020B0604020202020204" pitchFamily="34" charset="0"/>
                          <a:cs typeface="Arial" panose="020B0604020202020204" pitchFamily="34" charset="0"/>
                        </a:rPr>
                      </a:br>
                      <a:br>
                        <a:rPr lang="vi-VN" sz="1200" u="none" strike="noStrike" dirty="0">
                          <a:effectLst/>
                          <a:latin typeface="Arial" panose="020B0604020202020204" pitchFamily="34" charset="0"/>
                          <a:cs typeface="Arial" panose="020B0604020202020204" pitchFamily="34" charset="0"/>
                        </a:rPr>
                      </a:br>
                      <a:r>
                        <a:rPr lang="vi-VN" sz="1200" u="none" strike="noStrike" dirty="0">
                          <a:effectLst/>
                          <a:latin typeface="Arial" panose="020B0604020202020204" pitchFamily="34" charset="0"/>
                          <a:cs typeface="Arial" panose="020B0604020202020204" pitchFamily="34" charset="0"/>
                        </a:rPr>
                        <a:t>* Người thứ 1001 trở đi tính phí 6000 đồng/người;</a:t>
                      </a:r>
                      <a:br>
                        <a:rPr lang="vi-VN" sz="1200" u="none" strike="noStrike" dirty="0">
                          <a:effectLst/>
                          <a:latin typeface="Arial" panose="020B0604020202020204" pitchFamily="34" charset="0"/>
                          <a:cs typeface="Arial" panose="020B0604020202020204" pitchFamily="34" charset="0"/>
                        </a:rPr>
                      </a:br>
                      <a:br>
                        <a:rPr lang="vi-VN" sz="1200" u="none" strike="noStrike" dirty="0">
                          <a:effectLst/>
                          <a:latin typeface="Arial" panose="020B0604020202020204" pitchFamily="34" charset="0"/>
                          <a:cs typeface="Arial" panose="020B0604020202020204" pitchFamily="34" charset="0"/>
                        </a:rPr>
                      </a:br>
                      <a:r>
                        <a:rPr lang="vi-VN" sz="1200" u="none" strike="noStrike" dirty="0">
                          <a:effectLst/>
                          <a:latin typeface="Arial" panose="020B0604020202020204" pitchFamily="34" charset="0"/>
                          <a:cs typeface="Arial" panose="020B0604020202020204" pitchFamily="34" charset="0"/>
                        </a:rPr>
                        <a:t>* Đơn giá chưa bao gồm VAT</a:t>
                      </a:r>
                      <a:endParaRPr lang="vi-VN" sz="1200" b="0" i="1"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extLst>
                  <a:ext uri="{0D108BD9-81ED-4DB2-BD59-A6C34878D82A}">
                    <a16:rowId xmlns:a16="http://schemas.microsoft.com/office/drawing/2014/main" val="690846652"/>
                  </a:ext>
                </a:extLst>
              </a:tr>
              <a:tr h="365760">
                <a:tc gridSpan="6">
                  <a:txBody>
                    <a:bodyPr/>
                    <a:lstStyle/>
                    <a:p>
                      <a:pPr algn="l" fontAlgn="ctr"/>
                      <a:r>
                        <a:rPr lang="vi-VN" sz="1200" b="1" u="none" strike="noStrike" dirty="0">
                          <a:solidFill>
                            <a:schemeClr val="tx1"/>
                          </a:solidFill>
                          <a:effectLst/>
                          <a:latin typeface="Arial" panose="020B0604020202020204" pitchFamily="34" charset="0"/>
                          <a:cs typeface="Arial" panose="020B0604020202020204" pitchFamily="34" charset="0"/>
                        </a:rPr>
                        <a:t>II. Phần thưởng</a:t>
                      </a:r>
                      <a:endParaRPr lang="vi-VN" sz="1200" b="1" i="0" u="none" strike="noStrike" dirty="0">
                        <a:solidFill>
                          <a:schemeClr val="tx1"/>
                        </a:solidFill>
                        <a:effectLst/>
                        <a:latin typeface="Arial" panose="020B0604020202020204" pitchFamily="34" charset="0"/>
                        <a:cs typeface="Arial" panose="020B0604020202020204" pitchFamily="34" charset="0"/>
                      </a:endParaRPr>
                    </a:p>
                  </a:txBody>
                  <a:tcPr marL="7693" marR="7693" marT="7693" marB="0" anchor="ctr">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0516931"/>
                  </a:ext>
                </a:extLst>
              </a:tr>
              <a:tr h="365760">
                <a:tc gridSpan="6">
                  <a:txBody>
                    <a:bodyPr/>
                    <a:lstStyle/>
                    <a:p>
                      <a:pPr algn="l" fontAlgn="ctr"/>
                      <a:r>
                        <a:rPr lang="vi-VN" sz="1200" u="none" strike="noStrike" dirty="0">
                          <a:solidFill>
                            <a:schemeClr val="tx1"/>
                          </a:solidFill>
                          <a:effectLst/>
                          <a:latin typeface="Arial" panose="020B0604020202020204" pitchFamily="34" charset="0"/>
                          <a:cs typeface="Arial" panose="020B0604020202020204" pitchFamily="34" charset="0"/>
                        </a:rPr>
                        <a:t>Phần thưởng cá nhân (bằng hiện vật thật)  - cá nhân tham gia có thể chọn phần thưởng cho mình (có tính thêm chi phí ưu đãi)</a:t>
                      </a:r>
                      <a:endParaRPr lang="vi-VN" sz="1200" b="1" i="0" u="none" strike="noStrike" dirty="0">
                        <a:solidFill>
                          <a:schemeClr val="tx1"/>
                        </a:solidFill>
                        <a:effectLst/>
                        <a:latin typeface="Arial" panose="020B0604020202020204" pitchFamily="34" charset="0"/>
                        <a:cs typeface="Arial" panose="020B0604020202020204" pitchFamily="34" charset="0"/>
                      </a:endParaRPr>
                    </a:p>
                  </a:txBody>
                  <a:tcPr marL="7693" marR="7693" marT="7693" marB="0" anchor="ctr">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69432481"/>
                  </a:ext>
                </a:extLst>
              </a:tr>
              <a:tr h="376972">
                <a:tc>
                  <a:txBody>
                    <a:bodyPr/>
                    <a:lstStyle/>
                    <a:p>
                      <a:pPr algn="ctr" fontAlgn="ctr"/>
                      <a:r>
                        <a:rPr lang="en-US" sz="1200" u="none" strike="noStrike">
                          <a:effectLst/>
                          <a:latin typeface="Arial" panose="020B0604020202020204" pitchFamily="34" charset="0"/>
                          <a:cs typeface="Arial" panose="020B0604020202020204" pitchFamily="34" charset="0"/>
                        </a:rPr>
                        <a:t>2.1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l" fontAlgn="ctr"/>
                      <a:r>
                        <a:rPr lang="vi-VN" sz="1200" u="none" strike="noStrike" dirty="0">
                          <a:effectLst/>
                          <a:latin typeface="Arial" panose="020B0604020202020204" pitchFamily="34" charset="0"/>
                          <a:cs typeface="Arial" panose="020B0604020202020204" pitchFamily="34" charset="0"/>
                        </a:rPr>
                        <a:t>Huy chương chất lượng tốt, tinh xảo.</a:t>
                      </a:r>
                      <a:br>
                        <a:rPr lang="vi-VN" sz="1200" u="none" strike="noStrike" dirty="0">
                          <a:effectLst/>
                          <a:latin typeface="Arial" panose="020B0604020202020204" pitchFamily="34" charset="0"/>
                          <a:cs typeface="Arial" panose="020B0604020202020204" pitchFamily="34" charset="0"/>
                        </a:rPr>
                      </a:br>
                      <a:r>
                        <a:rPr lang="vi-VN" sz="1200" u="none" strike="noStrike" dirty="0">
                          <a:effectLst/>
                          <a:latin typeface="Arial" panose="020B0604020202020204" pitchFamily="34" charset="0"/>
                          <a:cs typeface="Arial" panose="020B0604020202020204" pitchFamily="34" charset="0"/>
                        </a:rPr>
                        <a:t>(thiết kế riêng và cung cấp bởi Vplus)</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ctr" fontAlgn="ctr"/>
                      <a:r>
                        <a:rPr lang="en-US" sz="1200" u="none" strike="noStrike" dirty="0">
                          <a:effectLst/>
                          <a:latin typeface="Arial" panose="020B0604020202020204" pitchFamily="34" charset="0"/>
                          <a:cs typeface="Arial" panose="020B0604020202020204" pitchFamily="34" charset="0"/>
                        </a:rPr>
                        <a:t>                 155,000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l" fontAlgn="ctr"/>
                      <a:r>
                        <a:rPr lang="vi-VN" sz="1200" u="none" strike="noStrike" dirty="0">
                          <a:effectLst/>
                          <a:latin typeface="Arial" panose="020B0604020202020204" pitchFamily="34" charset="0"/>
                          <a:cs typeface="Arial" panose="020B0604020202020204" pitchFamily="34" charset="0"/>
                        </a:rPr>
                        <a:t>Sx 1 tháng, số lượng từ 300 huy chương</a:t>
                      </a:r>
                      <a:endParaRPr lang="vi-VN" sz="1200" b="0" i="1"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extLst>
                  <a:ext uri="{0D108BD9-81ED-4DB2-BD59-A6C34878D82A}">
                    <a16:rowId xmlns:a16="http://schemas.microsoft.com/office/drawing/2014/main" val="698317822"/>
                  </a:ext>
                </a:extLst>
              </a:tr>
              <a:tr h="376972">
                <a:tc>
                  <a:txBody>
                    <a:bodyPr/>
                    <a:lstStyle/>
                    <a:p>
                      <a:pPr algn="ctr" fontAlgn="ctr"/>
                      <a:r>
                        <a:rPr lang="en-US" sz="1200" u="none" strike="noStrike" dirty="0">
                          <a:effectLst/>
                          <a:latin typeface="Arial" panose="020B0604020202020204" pitchFamily="34" charset="0"/>
                          <a:cs typeface="Arial" panose="020B0604020202020204" pitchFamily="34" charset="0"/>
                        </a:rPr>
                        <a:t>2.2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l" fontAlgn="ctr"/>
                      <a:r>
                        <a:rPr lang="vi-VN" sz="1200" u="none" strike="noStrike" dirty="0">
                          <a:effectLst/>
                          <a:latin typeface="Arial" panose="020B0604020202020204" pitchFamily="34" charset="0"/>
                          <a:cs typeface="Arial" panose="020B0604020202020204" pitchFamily="34" charset="0"/>
                        </a:rPr>
                        <a:t>Huy chương chất lượng tốt, tinh xảo.</a:t>
                      </a:r>
                      <a:br>
                        <a:rPr lang="vi-VN" sz="1200" u="none" strike="noStrike" dirty="0">
                          <a:effectLst/>
                          <a:latin typeface="Arial" panose="020B0604020202020204" pitchFamily="34" charset="0"/>
                          <a:cs typeface="Arial" panose="020B0604020202020204" pitchFamily="34" charset="0"/>
                        </a:rPr>
                      </a:br>
                      <a:r>
                        <a:rPr lang="vi-VN" sz="1200" u="none" strike="noStrike" dirty="0">
                          <a:effectLst/>
                          <a:latin typeface="Arial" panose="020B0604020202020204" pitchFamily="34" charset="0"/>
                          <a:cs typeface="Arial" panose="020B0604020202020204" pitchFamily="34" charset="0"/>
                        </a:rPr>
                        <a:t>(thiết kế riêng và cung cấp bởi Vplus)</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dirty="0">
                          <a:effectLst/>
                          <a:latin typeface="Arial" panose="020B0604020202020204" pitchFamily="34" charset="0"/>
                          <a:cs typeface="Arial" panose="020B0604020202020204" pitchFamily="34" charset="0"/>
                        </a:rPr>
                        <a:t>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ctr" fontAlgn="ctr"/>
                      <a:r>
                        <a:rPr lang="en-US" sz="1200" u="none" strike="noStrike" dirty="0">
                          <a:effectLst/>
                          <a:latin typeface="Arial" panose="020B0604020202020204" pitchFamily="34" charset="0"/>
                          <a:cs typeface="Arial" panose="020B0604020202020204" pitchFamily="34" charset="0"/>
                        </a:rPr>
                        <a:t>                 275,000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l" fontAlgn="ctr"/>
                      <a:r>
                        <a:rPr lang="vi-VN" sz="1200" u="none" strike="noStrike">
                          <a:effectLst/>
                          <a:latin typeface="Arial" panose="020B0604020202020204" pitchFamily="34" charset="0"/>
                          <a:cs typeface="Arial" panose="020B0604020202020204" pitchFamily="34" charset="0"/>
                        </a:rPr>
                        <a:t>Sx 1 tháng, số lượng 100-300 cái</a:t>
                      </a:r>
                      <a:endParaRPr lang="vi-VN" sz="1200" b="0" i="1"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ctr"/>
                </a:tc>
                <a:extLst>
                  <a:ext uri="{0D108BD9-81ED-4DB2-BD59-A6C34878D82A}">
                    <a16:rowId xmlns:a16="http://schemas.microsoft.com/office/drawing/2014/main" val="1412542208"/>
                  </a:ext>
                </a:extLst>
              </a:tr>
              <a:tr h="376972">
                <a:tc>
                  <a:txBody>
                    <a:bodyPr/>
                    <a:lstStyle/>
                    <a:p>
                      <a:pPr algn="ctr" fontAlgn="ctr"/>
                      <a:r>
                        <a:rPr lang="en-US" sz="1200" u="none" strike="noStrike">
                          <a:effectLst/>
                          <a:latin typeface="Arial" panose="020B0604020202020204" pitchFamily="34" charset="0"/>
                          <a:cs typeface="Arial" panose="020B0604020202020204" pitchFamily="34" charset="0"/>
                        </a:rPr>
                        <a:t>2.3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l" fontAlgn="ctr"/>
                      <a:r>
                        <a:rPr lang="vi-VN" sz="1200" u="none" strike="noStrike" dirty="0">
                          <a:effectLst/>
                          <a:latin typeface="Arial" panose="020B0604020202020204" pitchFamily="34" charset="0"/>
                          <a:cs typeface="Arial" panose="020B0604020202020204" pitchFamily="34" charset="0"/>
                        </a:rPr>
                        <a:t>Huy chương chất lượng tốt theo khuôn sẵn</a:t>
                      </a:r>
                      <a:endParaRPr lang="vi-VN"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ctr" fontAlgn="ctr"/>
                      <a:r>
                        <a:rPr lang="en-US" sz="1200" u="none" strike="noStrike" dirty="0">
                          <a:effectLst/>
                          <a:latin typeface="Arial" panose="020B0604020202020204" pitchFamily="34" charset="0"/>
                          <a:cs typeface="Arial" panose="020B0604020202020204" pitchFamily="34" charset="0"/>
                        </a:rPr>
                        <a:t>                   95,000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l" fontAlgn="ctr"/>
                      <a:r>
                        <a:rPr lang="vi-VN" sz="1200" u="none" strike="noStrike">
                          <a:effectLst/>
                          <a:latin typeface="Arial" panose="020B0604020202020204" pitchFamily="34" charset="0"/>
                          <a:cs typeface="Arial" panose="020B0604020202020204" pitchFamily="34" charset="0"/>
                        </a:rPr>
                        <a:t>Số lượng dưới 300 huy chương</a:t>
                      </a:r>
                      <a:endParaRPr lang="vi-VN" sz="1200" b="0" i="1"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ctr"/>
                </a:tc>
                <a:extLst>
                  <a:ext uri="{0D108BD9-81ED-4DB2-BD59-A6C34878D82A}">
                    <a16:rowId xmlns:a16="http://schemas.microsoft.com/office/drawing/2014/main" val="2580472293"/>
                  </a:ext>
                </a:extLst>
              </a:tr>
              <a:tr h="376972">
                <a:tc>
                  <a:txBody>
                    <a:bodyPr/>
                    <a:lstStyle/>
                    <a:p>
                      <a:pPr algn="ctr" fontAlgn="ctr"/>
                      <a:r>
                        <a:rPr lang="en-US" sz="1200" u="none" strike="noStrike">
                          <a:effectLst/>
                          <a:latin typeface="Arial" panose="020B0604020202020204" pitchFamily="34" charset="0"/>
                          <a:cs typeface="Arial" panose="020B0604020202020204" pitchFamily="34" charset="0"/>
                        </a:rPr>
                        <a:t>2.4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l" fontAlgn="ctr"/>
                      <a:r>
                        <a:rPr lang="en-US" sz="1200" u="none" strike="noStrike" dirty="0" err="1">
                          <a:effectLst/>
                          <a:latin typeface="Arial" panose="020B0604020202020204" pitchFamily="34" charset="0"/>
                          <a:cs typeface="Arial" panose="020B0604020202020204" pitchFamily="34" charset="0"/>
                        </a:rPr>
                        <a:t>Áo</a:t>
                      </a:r>
                      <a:r>
                        <a:rPr lang="en-US" sz="1200" u="none" strike="noStrike" dirty="0">
                          <a:effectLst/>
                          <a:latin typeface="Arial" panose="020B0604020202020204" pitchFamily="34" charset="0"/>
                          <a:cs typeface="Arial" panose="020B0604020202020204" pitchFamily="34" charset="0"/>
                        </a:rPr>
                        <a:t> runners - </a:t>
                      </a:r>
                      <a:r>
                        <a:rPr lang="en-US" sz="1200" u="none" strike="noStrike" dirty="0" err="1">
                          <a:effectLst/>
                          <a:latin typeface="Arial" panose="020B0604020202020204" pitchFamily="34" charset="0"/>
                          <a:cs typeface="Arial" panose="020B0604020202020204" pitchFamily="34" charset="0"/>
                        </a:rPr>
                        <a:t>thiết</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kế</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theo</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sự</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kiện</a:t>
                      </a:r>
                      <a:r>
                        <a:rPr lang="en-US" sz="1200" u="none" strike="noStrike" dirty="0">
                          <a:effectLst/>
                          <a:latin typeface="Arial" panose="020B0604020202020204" pitchFamily="34" charset="0"/>
                          <a:cs typeface="Arial" panose="020B0604020202020204" pitchFamily="34" charset="0"/>
                        </a:rPr>
                        <a:t> </a:t>
                      </a:r>
                      <a:br>
                        <a:rPr lang="en-US" sz="1200" u="none" strike="noStrike" dirty="0">
                          <a:effectLst/>
                          <a:latin typeface="Arial" panose="020B0604020202020204" pitchFamily="34" charset="0"/>
                          <a:cs typeface="Arial" panose="020B0604020202020204" pitchFamily="34" charset="0"/>
                        </a:rPr>
                      </a:br>
                      <a:r>
                        <a:rPr lang="en-US" sz="1200" u="none" strike="noStrike" dirty="0">
                          <a:effectLst/>
                          <a:latin typeface="Arial" panose="020B0604020202020204" pitchFamily="34" charset="0"/>
                          <a:cs typeface="Arial" panose="020B0604020202020204" pitchFamily="34" charset="0"/>
                        </a:rPr>
                        <a:t>(</a:t>
                      </a:r>
                      <a:r>
                        <a:rPr lang="en-US" sz="1200" u="none" strike="noStrike" dirty="0" err="1">
                          <a:effectLst/>
                          <a:latin typeface="Arial" panose="020B0604020202020204" pitchFamily="34" charset="0"/>
                          <a:cs typeface="Arial" panose="020B0604020202020204" pitchFamily="34" charset="0"/>
                        </a:rPr>
                        <a:t>thiết</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kế</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và</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cung</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cấp</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bởi</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Vplus</a:t>
                      </a:r>
                      <a:r>
                        <a:rPr lang="en-US" sz="1200" u="none" strike="noStrike" dirty="0">
                          <a:effectLst/>
                          <a:latin typeface="Arial" panose="020B0604020202020204" pitchFamily="34" charset="0"/>
                          <a:cs typeface="Arial" panose="020B0604020202020204" pitchFamily="34" charset="0"/>
                        </a:rPr>
                        <a: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ctr" fontAlgn="ctr"/>
                      <a:r>
                        <a:rPr lang="en-US" sz="1200" u="none" strike="noStrike" dirty="0">
                          <a:effectLst/>
                          <a:latin typeface="Arial" panose="020B0604020202020204" pitchFamily="34" charset="0"/>
                          <a:cs typeface="Arial" panose="020B0604020202020204" pitchFamily="34" charset="0"/>
                        </a:rPr>
                        <a:t> 150.000 - 450.000 </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tc>
                  <a:txBody>
                    <a:bodyPr/>
                    <a:lstStyle/>
                    <a:p>
                      <a:pPr algn="ctr" fontAlgn="b"/>
                      <a:r>
                        <a:rPr lang="en-US" sz="1200" u="none" strike="noStrike">
                          <a:effectLst/>
                          <a:latin typeface="Arial" panose="020B0604020202020204" pitchFamily="34" charset="0"/>
                          <a:cs typeface="Arial" panose="020B0604020202020204" pitchFamily="34" charset="0"/>
                        </a:rPr>
                        <a:t> </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7693" marR="7693" marT="7693" marB="0" anchor="b"/>
                </a:tc>
                <a:tc>
                  <a:txBody>
                    <a:bodyPr/>
                    <a:lstStyle/>
                    <a:p>
                      <a:pPr algn="l" fontAlgn="ctr"/>
                      <a:r>
                        <a:rPr lang="vi-VN" sz="1200" u="none" strike="noStrike" dirty="0">
                          <a:effectLst/>
                          <a:latin typeface="Arial" panose="020B0604020202020204" pitchFamily="34" charset="0"/>
                          <a:cs typeface="Arial" panose="020B0604020202020204" pitchFamily="34" charset="0"/>
                        </a:rPr>
                        <a:t>Sx 15 ngày, số lượng từ 50 áo</a:t>
                      </a:r>
                      <a:endParaRPr lang="vi-VN" sz="1200" b="0" i="1" u="none" strike="noStrike" dirty="0">
                        <a:solidFill>
                          <a:srgbClr val="000000"/>
                        </a:solidFill>
                        <a:effectLst/>
                        <a:latin typeface="Arial" panose="020B0604020202020204" pitchFamily="34" charset="0"/>
                        <a:cs typeface="Arial" panose="020B0604020202020204" pitchFamily="34" charset="0"/>
                      </a:endParaRPr>
                    </a:p>
                  </a:txBody>
                  <a:tcPr marL="7693" marR="7693" marT="7693" marB="0" anchor="ctr"/>
                </a:tc>
                <a:extLst>
                  <a:ext uri="{0D108BD9-81ED-4DB2-BD59-A6C34878D82A}">
                    <a16:rowId xmlns:a16="http://schemas.microsoft.com/office/drawing/2014/main" val="1441740433"/>
                  </a:ext>
                </a:extLst>
              </a:tr>
            </a:tbl>
          </a:graphicData>
        </a:graphic>
      </p:graphicFrame>
      <p:sp>
        <p:nvSpPr>
          <p:cNvPr id="10" name="TextBox 9"/>
          <p:cNvSpPr txBox="1"/>
          <p:nvPr/>
        </p:nvSpPr>
        <p:spPr>
          <a:xfrm>
            <a:off x="1038843" y="780335"/>
            <a:ext cx="2983894"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Báo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từ</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đơn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tổ</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Vrun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89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1517889" y="177800"/>
            <a:ext cx="918494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marL="0" indent="0">
              <a:spcAft>
                <a:spcPts val="3000"/>
              </a:spcAft>
              <a:buSzPct val="100000"/>
            </a:pPr>
            <a:r>
              <a:rPr lang="en-US" sz="2400" b="1" dirty="0">
                <a:solidFill>
                  <a:srgbClr val="008C44"/>
                </a:solidFill>
                <a:latin typeface="Arial" pitchFamily="34" charset="0"/>
              </a:rPr>
              <a:t>IV. CHI PHÍ TỔ CHỨC ONLINE (2/2)</a:t>
            </a:r>
            <a:endParaRPr lang="vi-VN" sz="2400" b="1" dirty="0">
              <a:solidFill>
                <a:srgbClr val="008C44"/>
              </a:solidFill>
              <a:latin typeface="Arial" pitchFamily="34" charset="0"/>
            </a:endParaRPr>
          </a:p>
        </p:txBody>
      </p:sp>
      <p:sp>
        <p:nvSpPr>
          <p:cNvPr id="2" name="TextBox 1"/>
          <p:cNvSpPr txBox="1"/>
          <p:nvPr/>
        </p:nvSpPr>
        <p:spPr>
          <a:xfrm>
            <a:off x="966651" y="865419"/>
            <a:ext cx="8321509" cy="1754326"/>
          </a:xfrm>
          <a:prstGeom prst="rect">
            <a:avLst/>
          </a:prstGeom>
          <a:noFill/>
        </p:spPr>
        <p:txBody>
          <a:bodyPr wrap="none" rtlCol="0">
            <a:spAutoFit/>
          </a:bodyPr>
          <a:lstStyle/>
          <a:p>
            <a:pPr>
              <a:lnSpc>
                <a:spcPct val="150000"/>
              </a:lnSpc>
            </a:pPr>
            <a:r>
              <a:rPr lang="en-US" b="1" dirty="0">
                <a:latin typeface="Arial" panose="020B0604020202020204" pitchFamily="34" charset="0"/>
                <a:cs typeface="Arial" panose="020B0604020202020204" pitchFamily="34" charset="0"/>
              </a:rPr>
              <a:t>Chi </a:t>
            </a:r>
            <a:r>
              <a:rPr lang="en-US" b="1" dirty="0" err="1">
                <a:latin typeface="Arial" panose="020B0604020202020204" pitchFamily="34" charset="0"/>
                <a:cs typeface="Arial" panose="020B0604020202020204" pitchFamily="34" charset="0"/>
              </a:rPr>
              <a:t>phí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kiến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dựa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số</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lượng</a:t>
            </a:r>
            <a:r>
              <a:rPr lang="en-US" b="1" dirty="0">
                <a:latin typeface="Arial" panose="020B0604020202020204" pitchFamily="34" charset="0"/>
                <a:cs typeface="Arial" panose="020B0604020202020204" pitchFamily="34" charset="0"/>
              </a:rPr>
              <a:t> CBNV tham gia </a:t>
            </a:r>
            <a:r>
              <a:rPr lang="en-US" b="1" dirty="0" err="1">
                <a:latin typeface="Arial" panose="020B0604020202020204" pitchFamily="34" charset="0"/>
                <a:cs typeface="Arial" panose="020B0604020202020204" pitchFamily="34" charset="0"/>
              </a:rPr>
              <a:t>dự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kiến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giải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thưởng</a:t>
            </a:r>
            <a:r>
              <a:rPr lang="en-US" b="1" dirty="0">
                <a:latin typeface="Arial" panose="020B0604020202020204" pitchFamily="34" charset="0"/>
                <a:cs typeface="Arial" panose="020B0604020202020204" pitchFamily="34" charset="0"/>
              </a:rPr>
              <a:t>:</a:t>
            </a:r>
          </a:p>
          <a:p>
            <a:pPr marL="285750" indent="-285750">
              <a:lnSpc>
                <a:spcPct val="150000"/>
              </a:lnSpc>
              <a:buFontTx/>
              <a:buChar char="-"/>
            </a:pP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CBNV OCB ~4.500 =&gt;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kiến</a:t>
            </a:r>
            <a:r>
              <a:rPr lang="en-US" dirty="0">
                <a:latin typeface="Arial" panose="020B0604020202020204" pitchFamily="34" charset="0"/>
                <a:cs typeface="Arial" panose="020B0604020202020204" pitchFamily="34" charset="0"/>
              </a:rPr>
              <a:t> tham gia: 1.000 VĐV</a:t>
            </a:r>
          </a:p>
          <a:p>
            <a:pPr marL="285750" indent="-285750">
              <a:lnSpc>
                <a:spcPct val="150000"/>
              </a:lnSpc>
              <a:buFontTx/>
              <a:buChar char="-"/>
            </a:pP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áo</a:t>
            </a:r>
            <a:r>
              <a:rPr lang="en-US" dirty="0">
                <a:latin typeface="Arial" panose="020B0604020202020204" pitchFamily="34" charset="0"/>
                <a:cs typeface="Arial" panose="020B0604020202020204" pitchFamily="34" charset="0"/>
              </a:rPr>
              <a:t>: 100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cho VĐV &amp; 10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cho </a:t>
            </a:r>
            <a:r>
              <a:rPr lang="en-US" dirty="0" err="1">
                <a:latin typeface="Arial" panose="020B0604020202020204" pitchFamily="34" charset="0"/>
                <a:cs typeface="Arial" panose="020B0604020202020204" pitchFamily="34" charset="0"/>
              </a:rPr>
              <a:t>nhà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/BTC</a:t>
            </a:r>
          </a:p>
          <a:p>
            <a:pPr marL="285750" indent="-285750">
              <a:lnSpc>
                <a:spcPct val="150000"/>
              </a:lnSpc>
              <a:buFontTx/>
              <a:buChar char="-"/>
            </a:pP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300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cho VĐV &amp; 10 </a:t>
            </a:r>
            <a:r>
              <a:rPr lang="en-US" dirty="0" err="1">
                <a:latin typeface="Arial" panose="020B0604020202020204" pitchFamily="34" charset="0"/>
                <a:cs typeface="Arial" panose="020B0604020202020204" pitchFamily="34" charset="0"/>
              </a:rPr>
              <a:t>cái</a:t>
            </a:r>
            <a:r>
              <a:rPr lang="en-US" dirty="0">
                <a:latin typeface="Arial" panose="020B0604020202020204" pitchFamily="34" charset="0"/>
                <a:cs typeface="Arial" panose="020B0604020202020204" pitchFamily="34" charset="0"/>
              </a:rPr>
              <a:t> cho </a:t>
            </a:r>
            <a:r>
              <a:rPr lang="en-US" dirty="0" err="1">
                <a:latin typeface="Arial" panose="020B0604020202020204" pitchFamily="34" charset="0"/>
                <a:cs typeface="Arial" panose="020B0604020202020204" pitchFamily="34" charset="0"/>
              </a:rPr>
              <a:t>nhà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/BTC</a:t>
            </a:r>
          </a:p>
        </p:txBody>
      </p:sp>
      <p:graphicFrame>
        <p:nvGraphicFramePr>
          <p:cNvPr id="6" name="Table 5"/>
          <p:cNvGraphicFramePr>
            <a:graphicFrameLocks noGrp="1"/>
          </p:cNvGraphicFramePr>
          <p:nvPr>
            <p:extLst>
              <p:ext uri="{D42A27DB-BD31-4B8C-83A1-F6EECF244321}">
                <p14:modId xmlns:p14="http://schemas.microsoft.com/office/powerpoint/2010/main" val="2204368877"/>
              </p:ext>
            </p:extLst>
          </p:nvPr>
        </p:nvGraphicFramePr>
        <p:xfrm>
          <a:off x="823265" y="2990630"/>
          <a:ext cx="10526124" cy="2273721"/>
        </p:xfrm>
        <a:graphic>
          <a:graphicData uri="http://schemas.openxmlformats.org/drawingml/2006/table">
            <a:tbl>
              <a:tblPr firstRow="1" bandRow="1">
                <a:tableStyleId>{5C22544A-7EE6-4342-B048-85BDC9FD1C3A}</a:tableStyleId>
              </a:tblPr>
              <a:tblGrid>
                <a:gridCol w="4921959">
                  <a:extLst>
                    <a:ext uri="{9D8B030D-6E8A-4147-A177-3AD203B41FA5}">
                      <a16:colId xmlns:a16="http://schemas.microsoft.com/office/drawing/2014/main" val="1149674885"/>
                    </a:ext>
                  </a:extLst>
                </a:gridCol>
                <a:gridCol w="2095457">
                  <a:extLst>
                    <a:ext uri="{9D8B030D-6E8A-4147-A177-3AD203B41FA5}">
                      <a16:colId xmlns:a16="http://schemas.microsoft.com/office/drawing/2014/main" val="2133690147"/>
                    </a:ext>
                  </a:extLst>
                </a:gridCol>
                <a:gridCol w="3508708">
                  <a:extLst>
                    <a:ext uri="{9D8B030D-6E8A-4147-A177-3AD203B41FA5}">
                      <a16:colId xmlns:a16="http://schemas.microsoft.com/office/drawing/2014/main" val="1470966400"/>
                    </a:ext>
                  </a:extLst>
                </a:gridCol>
              </a:tblGrid>
              <a:tr h="397085">
                <a:tc>
                  <a:txBody>
                    <a:bodyPr/>
                    <a:lstStyle/>
                    <a:p>
                      <a:pPr algn="ctr"/>
                      <a:r>
                        <a:rPr lang="en-US" dirty="0">
                          <a:latin typeface="Arial" panose="020B0604020202020204" pitchFamily="34" charset="0"/>
                          <a:cs typeface="Arial" panose="020B0604020202020204" pitchFamily="34" charset="0"/>
                        </a:rPr>
                        <a:t>LOẠI</a:t>
                      </a:r>
                      <a:r>
                        <a:rPr lang="en-US" baseline="0" dirty="0">
                          <a:latin typeface="Arial" panose="020B0604020202020204" pitchFamily="34" charset="0"/>
                          <a:cs typeface="Arial" panose="020B0604020202020204" pitchFamily="34" charset="0"/>
                        </a:rPr>
                        <a:t> CHI PHÍ</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SỐ</a:t>
                      </a:r>
                      <a:r>
                        <a:rPr lang="en-US" baseline="0" dirty="0">
                          <a:latin typeface="Arial" panose="020B0604020202020204" pitchFamily="34" charset="0"/>
                          <a:cs typeface="Arial" panose="020B0604020202020204" pitchFamily="34" charset="0"/>
                        </a:rPr>
                        <a:t> LƯỢNG</a:t>
                      </a:r>
                      <a:endParaRPr lang="en-US"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THÀNH</a:t>
                      </a:r>
                      <a:r>
                        <a:rPr lang="en-US" baseline="0" dirty="0">
                          <a:latin typeface="Arial" panose="020B0604020202020204" pitchFamily="34" charset="0"/>
                          <a:cs typeface="Arial" panose="020B0604020202020204" pitchFamily="34" charset="0"/>
                        </a:rPr>
                        <a:t> TIỀN (VNĐ)</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89015608"/>
                  </a:ext>
                </a:extLst>
              </a:tr>
              <a:tr h="469159">
                <a:tc>
                  <a:txBody>
                    <a:bodyPr/>
                    <a:lstStyle/>
                    <a:p>
                      <a:r>
                        <a:rPr lang="en-US" sz="1800" dirty="0">
                          <a:latin typeface="Arial" panose="020B0604020202020204" pitchFamily="34" charset="0"/>
                          <a:cs typeface="Arial" panose="020B0604020202020204" pitchFamily="34" charset="0"/>
                        </a:rPr>
                        <a:t>Chi</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phí</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tổ</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chức</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và</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vận</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hành</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giải</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chạy</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Vrun</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1000 User</a:t>
                      </a:r>
                    </a:p>
                  </a:txBody>
                  <a:tcPr anchor="ctr"/>
                </a:tc>
                <a:tc>
                  <a:txBody>
                    <a:bodyPr/>
                    <a:lstStyle/>
                    <a:p>
                      <a:pPr algn="ctr"/>
                      <a:r>
                        <a:rPr lang="en-US" sz="1800" dirty="0">
                          <a:latin typeface="Arial" panose="020B0604020202020204" pitchFamily="34" charset="0"/>
                          <a:cs typeface="Arial" panose="020B0604020202020204" pitchFamily="34" charset="0"/>
                        </a:rPr>
                        <a:t>19,800,000</a:t>
                      </a:r>
                    </a:p>
                  </a:txBody>
                  <a:tcPr anchor="ctr"/>
                </a:tc>
                <a:extLst>
                  <a:ext uri="{0D108BD9-81ED-4DB2-BD59-A6C34878D82A}">
                    <a16:rowId xmlns:a16="http://schemas.microsoft.com/office/drawing/2014/main" val="777996054"/>
                  </a:ext>
                </a:extLst>
              </a:tr>
              <a:tr h="469159">
                <a:tc>
                  <a:txBody>
                    <a:bodyPr/>
                    <a:lstStyle/>
                    <a:p>
                      <a:r>
                        <a:rPr lang="en-US" sz="1800" dirty="0">
                          <a:latin typeface="Arial" panose="020B0604020202020204" pitchFamily="34" charset="0"/>
                          <a:cs typeface="Arial" panose="020B0604020202020204" pitchFamily="34" charset="0"/>
                        </a:rPr>
                        <a:t>Huy</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chương</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thiết</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kế</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310 </a:t>
                      </a:r>
                      <a:r>
                        <a:rPr lang="en-US" sz="1800" dirty="0" err="1">
                          <a:latin typeface="Arial" panose="020B0604020202020204" pitchFamily="34" charset="0"/>
                          <a:cs typeface="Arial" panose="020B0604020202020204" pitchFamily="34" charset="0"/>
                        </a:rPr>
                        <a:t>cái</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48,050,000</a:t>
                      </a:r>
                    </a:p>
                  </a:txBody>
                  <a:tcPr anchor="ctr"/>
                </a:tc>
                <a:extLst>
                  <a:ext uri="{0D108BD9-81ED-4DB2-BD59-A6C34878D82A}">
                    <a16:rowId xmlns:a16="http://schemas.microsoft.com/office/drawing/2014/main" val="3319825005"/>
                  </a:ext>
                </a:extLst>
              </a:tr>
              <a:tr h="469159">
                <a:tc>
                  <a:txBody>
                    <a:bodyPr/>
                    <a:lstStyle/>
                    <a:p>
                      <a:r>
                        <a:rPr lang="en-US" sz="1800" dirty="0" err="1">
                          <a:latin typeface="Arial" panose="020B0604020202020204" pitchFamily="34" charset="0"/>
                          <a:cs typeface="Arial" panose="020B0604020202020204" pitchFamily="34" charset="0"/>
                        </a:rPr>
                        <a:t>Áo</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chạy</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bộ</a:t>
                      </a:r>
                      <a:r>
                        <a:rPr lang="en-US" sz="1800" baseline="0" dirty="0">
                          <a:latin typeface="Arial" panose="020B0604020202020204" pitchFamily="34" charset="0"/>
                          <a:cs typeface="Arial" panose="020B0604020202020204" pitchFamily="34" charset="0"/>
                        </a:rPr>
                        <a:t> OCB</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110 </a:t>
                      </a:r>
                      <a:r>
                        <a:rPr lang="en-US" sz="1800" dirty="0" err="1">
                          <a:latin typeface="Arial" panose="020B0604020202020204" pitchFamily="34" charset="0"/>
                          <a:cs typeface="Arial" panose="020B0604020202020204" pitchFamily="34" charset="0"/>
                        </a:rPr>
                        <a:t>cái</a:t>
                      </a:r>
                      <a:r>
                        <a:rPr lang="en-US" sz="1800" baseline="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22,000,000</a:t>
                      </a:r>
                    </a:p>
                  </a:txBody>
                  <a:tcPr anchor="ctr"/>
                </a:tc>
                <a:extLst>
                  <a:ext uri="{0D108BD9-81ED-4DB2-BD59-A6C34878D82A}">
                    <a16:rowId xmlns:a16="http://schemas.microsoft.com/office/drawing/2014/main" val="1603222321"/>
                  </a:ext>
                </a:extLst>
              </a:tr>
              <a:tr h="469159">
                <a:tc>
                  <a:txBody>
                    <a:bodyPr/>
                    <a:lstStyle/>
                    <a:p>
                      <a:r>
                        <a:rPr lang="en-US" sz="1800" dirty="0" err="1">
                          <a:latin typeface="Arial" panose="020B0604020202020204" pitchFamily="34" charset="0"/>
                          <a:cs typeface="Arial" panose="020B0604020202020204" pitchFamily="34" charset="0"/>
                        </a:rPr>
                        <a:t>Tổng</a:t>
                      </a:r>
                      <a:r>
                        <a:rPr lang="en-US" sz="1800" baseline="0" dirty="0">
                          <a:latin typeface="Arial" panose="020B0604020202020204" pitchFamily="34" charset="0"/>
                          <a:cs typeface="Arial" panose="020B0604020202020204" pitchFamily="34" charset="0"/>
                        </a:rPr>
                        <a:t> c</a:t>
                      </a:r>
                      <a:r>
                        <a:rPr lang="en-US" sz="1800" dirty="0">
                          <a:latin typeface="Arial" panose="020B0604020202020204" pitchFamily="34" charset="0"/>
                          <a:cs typeface="Arial" panose="020B0604020202020204" pitchFamily="34" charset="0"/>
                        </a:rPr>
                        <a:t>hi</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phí</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dự</a:t>
                      </a:r>
                      <a:r>
                        <a:rPr lang="en-US" sz="1800" baseline="0" dirty="0">
                          <a:latin typeface="Arial" panose="020B0604020202020204" pitchFamily="34" charset="0"/>
                          <a:cs typeface="Arial" panose="020B0604020202020204" pitchFamily="34" charset="0"/>
                        </a:rPr>
                        <a:t> </a:t>
                      </a:r>
                      <a:r>
                        <a:rPr lang="en-US" sz="1800" baseline="0" dirty="0" err="1">
                          <a:latin typeface="Arial" panose="020B0604020202020204" pitchFamily="34" charset="0"/>
                          <a:cs typeface="Arial" panose="020B0604020202020204" pitchFamily="34" charset="0"/>
                        </a:rPr>
                        <a:t>kiến</a:t>
                      </a:r>
                      <a:endParaRPr lang="en-US" sz="1800" dirty="0">
                        <a:latin typeface="Arial" panose="020B0604020202020204" pitchFamily="34" charset="0"/>
                        <a:cs typeface="Arial" panose="020B0604020202020204" pitchFamily="34" charset="0"/>
                      </a:endParaRPr>
                    </a:p>
                  </a:txBody>
                  <a:tcPr/>
                </a:tc>
                <a:tc gridSpan="2">
                  <a:txBody>
                    <a:bodyPr/>
                    <a:lstStyle/>
                    <a:p>
                      <a:pPr algn="ctr"/>
                      <a:r>
                        <a:rPr lang="en-US" sz="1800" b="1" dirty="0">
                          <a:latin typeface="Arial" panose="020B0604020202020204" pitchFamily="34" charset="0"/>
                          <a:cs typeface="Arial" panose="020B0604020202020204" pitchFamily="34" charset="0"/>
                        </a:rPr>
                        <a:t>89,850,000</a:t>
                      </a:r>
                    </a:p>
                  </a:txBody>
                  <a:tcPr anchor="ctr"/>
                </a:tc>
                <a:tc hMerge="1">
                  <a:txBody>
                    <a:bodyPr/>
                    <a:lstStyle/>
                    <a:p>
                      <a:endParaRPr lang="en-US" dirty="0"/>
                    </a:p>
                  </a:txBody>
                  <a:tcPr/>
                </a:tc>
                <a:extLst>
                  <a:ext uri="{0D108BD9-81ED-4DB2-BD59-A6C34878D82A}">
                    <a16:rowId xmlns:a16="http://schemas.microsoft.com/office/drawing/2014/main" val="1986788001"/>
                  </a:ext>
                </a:extLst>
              </a:tr>
            </a:tbl>
          </a:graphicData>
        </a:graphic>
      </p:graphicFrame>
    </p:spTree>
    <p:extLst>
      <p:ext uri="{BB962C8B-B14F-4D97-AF65-F5344CB8AC3E}">
        <p14:creationId xmlns:p14="http://schemas.microsoft.com/office/powerpoint/2010/main" val="640724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46WVwaDZ0mtDT41oxpnZ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pIJ__RXctEuIEHNQAedr2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O_tZKwmokCKUqMyY3Bw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SQFmA3x.E2mVfv.eMIhZ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6yv_yvWzUuzBGcXynMLp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HhCG_8hLUy6x6AbPGfhr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EF0zNcGQEeJHHgVWjK1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xZeVyvzUOv.1GYTTkAV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B25MERLdEKpz99oeVeil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2377</Words>
  <Application>Microsoft Office PowerPoint</Application>
  <PresentationFormat>Widescreen</PresentationFormat>
  <Paragraphs>396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Hien, Vi Thi Thu - Phong Kiem soat va cai tien chat luong - Chuyen vien Giam sat va cai tien chat luong QLTD</dc:creator>
  <cp:lastModifiedBy>ACER</cp:lastModifiedBy>
  <cp:revision>83</cp:revision>
  <dcterms:created xsi:type="dcterms:W3CDTF">2022-08-15T02:58:57Z</dcterms:created>
  <dcterms:modified xsi:type="dcterms:W3CDTF">2022-08-18T15:24:01Z</dcterms:modified>
</cp:coreProperties>
</file>