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257" r:id="rId6"/>
    <p:sldId id="258" r:id="rId7"/>
    <p:sldId id="262" r:id="rId8"/>
    <p:sldId id="259" r:id="rId9"/>
    <p:sldId id="260" r:id="rId10"/>
    <p:sldId id="261" r:id="rId11"/>
    <p:sldId id="264" r:id="rId12"/>
    <p:sldId id="263" r:id="rId13"/>
    <p:sldId id="313" r:id="rId14"/>
    <p:sldId id="266" r:id="rId15"/>
    <p:sldId id="265" r:id="rId16"/>
    <p:sldId id="267" r:id="rId17"/>
    <p:sldId id="268" r:id="rId18"/>
    <p:sldId id="269" r:id="rId19"/>
    <p:sldId id="270" r:id="rId20"/>
    <p:sldId id="271" r:id="rId21"/>
    <p:sldId id="272" r:id="rId22"/>
    <p:sldId id="273" r:id="rId23"/>
    <p:sldId id="281" r:id="rId24"/>
    <p:sldId id="282" r:id="rId25"/>
    <p:sldId id="274" r:id="rId26"/>
    <p:sldId id="275" r:id="rId27"/>
    <p:sldId id="278" r:id="rId28"/>
    <p:sldId id="277" r:id="rId29"/>
    <p:sldId id="276" r:id="rId30"/>
    <p:sldId id="279" r:id="rId31"/>
    <p:sldId id="280" r:id="rId32"/>
    <p:sldId id="283" r:id="rId33"/>
    <p:sldId id="286" r:id="rId34"/>
    <p:sldId id="285" r:id="rId35"/>
    <p:sldId id="284" r:id="rId36"/>
    <p:sldId id="290" r:id="rId37"/>
    <p:sldId id="291" r:id="rId38"/>
    <p:sldId id="292" r:id="rId39"/>
    <p:sldId id="293" r:id="rId40"/>
    <p:sldId id="294" r:id="rId41"/>
    <p:sldId id="295" r:id="rId42"/>
    <p:sldId id="314" r:id="rId43"/>
    <p:sldId id="315" r:id="rId44"/>
    <p:sldId id="316" r:id="rId45"/>
    <p:sldId id="297" r:id="rId46"/>
    <p:sldId id="298" r:id="rId47"/>
    <p:sldId id="299" r:id="rId48"/>
    <p:sldId id="303" r:id="rId49"/>
    <p:sldId id="300" r:id="rId50"/>
    <p:sldId id="301" r:id="rId51"/>
    <p:sldId id="304" r:id="rId52"/>
    <p:sldId id="302" r:id="rId53"/>
    <p:sldId id="305" r:id="rId54"/>
    <p:sldId id="306" r:id="rId55"/>
    <p:sldId id="307" r:id="rId56"/>
    <p:sldId id="312" r:id="rId57"/>
    <p:sldId id="308" r:id="rId58"/>
    <p:sldId id="309" r:id="rId59"/>
    <p:sldId id="310" r:id="rId6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86536" autoAdjust="0"/>
  </p:normalViewPr>
  <p:slideViewPr>
    <p:cSldViewPr showGuides="1">
      <p:cViewPr varScale="1">
        <p:scale>
          <a:sx n="101" d="100"/>
          <a:sy n="101" d="100"/>
        </p:scale>
        <p:origin x="444" y="96"/>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4" d="100"/>
          <a:sy n="74" d="100"/>
        </p:scale>
        <p:origin x="2376" y="45"/>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16/04/2016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16/04/2016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Yep.</a:t>
            </a:r>
          </a:p>
          <a:p>
            <a:r>
              <a:rPr lang="en-AU" dirty="0"/>
              <a:t>We</a:t>
            </a:r>
            <a:r>
              <a:rPr lang="en-AU" baseline="0" dirty="0"/>
              <a:t> get asked all the time about new services in Azure – the pace of innovation is genuinely hard to keep up with. I’m going to try and cover services you need to know about if you’re just getting started, as well as some of the more recent ones the veterans might not have had a chance to explore yet.</a:t>
            </a:r>
          </a:p>
          <a:p>
            <a:endParaRPr lang="en-AU" baseline="0" dirty="0"/>
          </a:p>
          <a:p>
            <a:r>
              <a:rPr lang="en-AU" baseline="0" dirty="0"/>
              <a:t>If you can’t keep up, don’t worry, I’ll send you the slide deck, but it’s probably out of date by the time you have a chance to open it on your machines.</a:t>
            </a:r>
            <a:endParaRPr lang="en-GB" dirty="0"/>
          </a:p>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64349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17</a:t>
            </a:fld>
            <a:endParaRPr lang="en-AU"/>
          </a:p>
        </p:txBody>
      </p:sp>
    </p:spTree>
    <p:extLst>
      <p:ext uri="{BB962C8B-B14F-4D97-AF65-F5344CB8AC3E}">
        <p14:creationId xmlns:p14="http://schemas.microsoft.com/office/powerpoint/2010/main" val="381622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18</a:t>
            </a:fld>
            <a:endParaRPr lang="en-AU"/>
          </a:p>
        </p:txBody>
      </p:sp>
    </p:spTree>
    <p:extLst>
      <p:ext uri="{BB962C8B-B14F-4D97-AF65-F5344CB8AC3E}">
        <p14:creationId xmlns:p14="http://schemas.microsoft.com/office/powerpoint/2010/main" val="334342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Been saying different to on </a:t>
            </a:r>
            <a:r>
              <a:rPr lang="en-AU" dirty="0" err="1"/>
              <a:t>prem</a:t>
            </a:r>
            <a:r>
              <a:rPr lang="en-AU" dirty="0"/>
              <a:t> </a:t>
            </a:r>
            <a:r>
              <a:rPr lang="en-AU" dirty="0" err="1"/>
              <a:t>sql</a:t>
            </a:r>
            <a:r>
              <a:rPr lang="en-AU" dirty="0"/>
              <a:t> for years – not as true anymore!</a:t>
            </a:r>
          </a:p>
          <a:p>
            <a:r>
              <a:rPr lang="en-AU" dirty="0"/>
              <a:t>Database throughput unit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19</a:t>
            </a:fld>
            <a:endParaRPr lang="en-AU"/>
          </a:p>
        </p:txBody>
      </p:sp>
    </p:spTree>
    <p:extLst>
      <p:ext uri="{BB962C8B-B14F-4D97-AF65-F5344CB8AC3E}">
        <p14:creationId xmlns:p14="http://schemas.microsoft.com/office/powerpoint/2010/main" val="417551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20</a:t>
            </a:fld>
            <a:endParaRPr lang="en-AU"/>
          </a:p>
        </p:txBody>
      </p:sp>
    </p:spTree>
    <p:extLst>
      <p:ext uri="{BB962C8B-B14F-4D97-AF65-F5344CB8AC3E}">
        <p14:creationId xmlns:p14="http://schemas.microsoft.com/office/powerpoint/2010/main" val="2558326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Mention </a:t>
            </a:r>
            <a:r>
              <a:rPr lang="en-AU" dirty="0" err="1"/>
              <a:t>StorSimple</a:t>
            </a:r>
            <a:r>
              <a:rPr lang="en-AU" baseline="0" dirty="0"/>
              <a:t> here</a:t>
            </a:r>
          </a:p>
          <a:p>
            <a:r>
              <a:rPr lang="en-AU" baseline="0" dirty="0"/>
              <a:t>Server Message Block protocol</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21</a:t>
            </a:fld>
            <a:endParaRPr lang="en-AU"/>
          </a:p>
        </p:txBody>
      </p:sp>
    </p:spTree>
    <p:extLst>
      <p:ext uri="{BB962C8B-B14F-4D97-AF65-F5344CB8AC3E}">
        <p14:creationId xmlns:p14="http://schemas.microsoft.com/office/powerpoint/2010/main" val="380751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22</a:t>
            </a:fld>
            <a:endParaRPr lang="en-AU"/>
          </a:p>
        </p:txBody>
      </p:sp>
    </p:spTree>
    <p:extLst>
      <p:ext uri="{BB962C8B-B14F-4D97-AF65-F5344CB8AC3E}">
        <p14:creationId xmlns:p14="http://schemas.microsoft.com/office/powerpoint/2010/main" val="674277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23</a:t>
            </a:fld>
            <a:endParaRPr lang="en-AU"/>
          </a:p>
        </p:txBody>
      </p:sp>
    </p:spTree>
    <p:extLst>
      <p:ext uri="{BB962C8B-B14F-4D97-AF65-F5344CB8AC3E}">
        <p14:creationId xmlns:p14="http://schemas.microsoft.com/office/powerpoint/2010/main" val="1639392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data loaded from source systems – nothing is turned away</a:t>
            </a:r>
          </a:p>
          <a:p>
            <a:r>
              <a:rPr lang="en-AU" dirty="0"/>
              <a:t>Stored</a:t>
            </a:r>
            <a:r>
              <a:rPr lang="en-AU" baseline="0" dirty="0"/>
              <a:t> in a nearly untransformed state</a:t>
            </a:r>
          </a:p>
          <a:p>
            <a:r>
              <a:rPr lang="en-AU" baseline="0" dirty="0"/>
              <a:t>Transformed with a schema applied to fulfil the needs of analysis</a:t>
            </a:r>
          </a:p>
          <a:p>
            <a:r>
              <a:rPr lang="en-AU" baseline="0" dirty="0"/>
              <a:t>Retain all data</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24</a:t>
            </a:fld>
            <a:endParaRPr lang="en-AU"/>
          </a:p>
        </p:txBody>
      </p:sp>
    </p:spTree>
    <p:extLst>
      <p:ext uri="{BB962C8B-B14F-4D97-AF65-F5344CB8AC3E}">
        <p14:creationId xmlns:p14="http://schemas.microsoft.com/office/powerpoint/2010/main" val="2189895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Can turn down the DWU scale</a:t>
            </a:r>
            <a:r>
              <a:rPr lang="en-AU" baseline="0" dirty="0"/>
              <a:t> on weekends, not running queries etc.</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25</a:t>
            </a:fld>
            <a:endParaRPr lang="en-AU"/>
          </a:p>
        </p:txBody>
      </p:sp>
    </p:spTree>
    <p:extLst>
      <p:ext uri="{BB962C8B-B14F-4D97-AF65-F5344CB8AC3E}">
        <p14:creationId xmlns:p14="http://schemas.microsoft.com/office/powerpoint/2010/main" val="6523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26</a:t>
            </a:fld>
            <a:endParaRPr lang="en-AU"/>
          </a:p>
        </p:txBody>
      </p:sp>
    </p:spTree>
    <p:extLst>
      <p:ext uri="{BB962C8B-B14F-4D97-AF65-F5344CB8AC3E}">
        <p14:creationId xmlns:p14="http://schemas.microsoft.com/office/powerpoint/2010/main" val="119234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can count really, really fast you’ll see there’s 58</a:t>
            </a:r>
            <a:r>
              <a:rPr lang="en-AU" baseline="0" dirty="0"/>
              <a:t> services here. This was the most recent diagram we could find, and it doesn’t even include recent releases like Azure functions.</a:t>
            </a:r>
          </a:p>
          <a:p>
            <a:endParaRPr lang="en-AU" baseline="0" dirty="0"/>
          </a:p>
          <a:p>
            <a:r>
              <a:rPr lang="en-AU" baseline="0" dirty="0"/>
              <a:t>I’m going to take a selection for each category you see here. The first and second are must knows, the next is intermediate and the last few are advanced.</a:t>
            </a:r>
          </a:p>
          <a:p>
            <a:endParaRPr lang="en-AU" baseline="0" dirty="0"/>
          </a:p>
          <a:p>
            <a:r>
              <a:rPr lang="en-AU" baseline="0" dirty="0"/>
              <a:t>What do you want to get out of this – at least understand the first one or two services in each group.</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3045505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27</a:t>
            </a:fld>
            <a:endParaRPr lang="en-AU"/>
          </a:p>
        </p:txBody>
      </p:sp>
    </p:spTree>
    <p:extLst>
      <p:ext uri="{BB962C8B-B14F-4D97-AF65-F5344CB8AC3E}">
        <p14:creationId xmlns:p14="http://schemas.microsoft.com/office/powerpoint/2010/main" val="249728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28</a:t>
            </a:fld>
            <a:endParaRPr lang="en-AU"/>
          </a:p>
        </p:txBody>
      </p:sp>
    </p:spTree>
    <p:extLst>
      <p:ext uri="{BB962C8B-B14F-4D97-AF65-F5344CB8AC3E}">
        <p14:creationId xmlns:p14="http://schemas.microsoft.com/office/powerpoint/2010/main" val="1621381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29</a:t>
            </a:fld>
            <a:endParaRPr lang="en-AU"/>
          </a:p>
        </p:txBody>
      </p:sp>
    </p:spTree>
    <p:extLst>
      <p:ext uri="{BB962C8B-B14F-4D97-AF65-F5344CB8AC3E}">
        <p14:creationId xmlns:p14="http://schemas.microsoft.com/office/powerpoint/2010/main" val="993195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30</a:t>
            </a:fld>
            <a:endParaRPr lang="en-AU"/>
          </a:p>
        </p:txBody>
      </p:sp>
    </p:spTree>
    <p:extLst>
      <p:ext uri="{BB962C8B-B14F-4D97-AF65-F5344CB8AC3E}">
        <p14:creationId xmlns:p14="http://schemas.microsoft.com/office/powerpoint/2010/main" val="337279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Newer technology</a:t>
            </a:r>
            <a:r>
              <a:rPr lang="en-AU" baseline="0" dirty="0"/>
              <a:t> with some overlap with Service Bus replays. With Service Bus Relays you host a cloud based service which Azure hooks into to forward messages through to the listening application on premises. Limitations like needing to use your own WCF based listener to handle the communications.</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31</a:t>
            </a:fld>
            <a:endParaRPr lang="en-AU"/>
          </a:p>
        </p:txBody>
      </p:sp>
    </p:spTree>
    <p:extLst>
      <p:ext uri="{BB962C8B-B14F-4D97-AF65-F5344CB8AC3E}">
        <p14:creationId xmlns:p14="http://schemas.microsoft.com/office/powerpoint/2010/main" val="374402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32</a:t>
            </a:fld>
            <a:endParaRPr lang="en-AU"/>
          </a:p>
        </p:txBody>
      </p:sp>
    </p:spTree>
    <p:extLst>
      <p:ext uri="{BB962C8B-B14F-4D97-AF65-F5344CB8AC3E}">
        <p14:creationId xmlns:p14="http://schemas.microsoft.com/office/powerpoint/2010/main" val="41160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33</a:t>
            </a:fld>
            <a:endParaRPr lang="en-AU"/>
          </a:p>
        </p:txBody>
      </p:sp>
    </p:spTree>
    <p:extLst>
      <p:ext uri="{BB962C8B-B14F-4D97-AF65-F5344CB8AC3E}">
        <p14:creationId xmlns:p14="http://schemas.microsoft.com/office/powerpoint/2010/main" val="415611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34</a:t>
            </a:fld>
            <a:endParaRPr lang="en-AU"/>
          </a:p>
        </p:txBody>
      </p:sp>
    </p:spTree>
    <p:extLst>
      <p:ext uri="{BB962C8B-B14F-4D97-AF65-F5344CB8AC3E}">
        <p14:creationId xmlns:p14="http://schemas.microsoft.com/office/powerpoint/2010/main" val="1767763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35</a:t>
            </a:fld>
            <a:endParaRPr lang="en-AU"/>
          </a:p>
        </p:txBody>
      </p:sp>
    </p:spTree>
    <p:extLst>
      <p:ext uri="{BB962C8B-B14F-4D97-AF65-F5344CB8AC3E}">
        <p14:creationId xmlns:p14="http://schemas.microsoft.com/office/powerpoint/2010/main" val="316451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36</a:t>
            </a:fld>
            <a:endParaRPr lang="en-AU"/>
          </a:p>
        </p:txBody>
      </p:sp>
    </p:spTree>
    <p:extLst>
      <p:ext uri="{BB962C8B-B14F-4D97-AF65-F5344CB8AC3E}">
        <p14:creationId xmlns:p14="http://schemas.microsoft.com/office/powerpoint/2010/main" val="163070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thing you think of when you’re new to cloud. </a:t>
            </a:r>
            <a:r>
              <a:rPr lang="en-AU" dirty="0" err="1"/>
              <a:t>Equivalient</a:t>
            </a:r>
            <a:r>
              <a:rPr lang="en-AU" dirty="0"/>
              <a:t> of an on-premises Virtual Machine,</a:t>
            </a:r>
            <a:r>
              <a:rPr lang="en-AU" baseline="0" dirty="0"/>
              <a:t> with a dedicated amount of resources. You can spin these up at the click of a button</a:t>
            </a:r>
            <a:r>
              <a:rPr lang="en-AU" baseline="0" dirty="0" smtClean="0"/>
              <a:t>.</a:t>
            </a:r>
          </a:p>
          <a:p>
            <a:endParaRPr lang="en-AU" baseline="0" dirty="0" smtClean="0"/>
          </a:p>
          <a:p>
            <a:r>
              <a:rPr lang="en-AU" baseline="0" dirty="0" smtClean="0"/>
              <a:t>Gavin’s point – architecting for the cloud.</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792891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37</a:t>
            </a:fld>
            <a:endParaRPr lang="en-AU"/>
          </a:p>
        </p:txBody>
      </p:sp>
    </p:spTree>
    <p:extLst>
      <p:ext uri="{BB962C8B-B14F-4D97-AF65-F5344CB8AC3E}">
        <p14:creationId xmlns:p14="http://schemas.microsoft.com/office/powerpoint/2010/main" val="3173069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38</a:t>
            </a:fld>
            <a:endParaRPr lang="en-AU"/>
          </a:p>
        </p:txBody>
      </p:sp>
    </p:spTree>
    <p:extLst>
      <p:ext uri="{BB962C8B-B14F-4D97-AF65-F5344CB8AC3E}">
        <p14:creationId xmlns:p14="http://schemas.microsoft.com/office/powerpoint/2010/main" val="2521534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39</a:t>
            </a:fld>
            <a:endParaRPr lang="en-AU"/>
          </a:p>
        </p:txBody>
      </p:sp>
    </p:spTree>
    <p:extLst>
      <p:ext uri="{BB962C8B-B14F-4D97-AF65-F5344CB8AC3E}">
        <p14:creationId xmlns:p14="http://schemas.microsoft.com/office/powerpoint/2010/main" val="2938143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40</a:t>
            </a:fld>
            <a:endParaRPr lang="en-AU"/>
          </a:p>
        </p:txBody>
      </p:sp>
    </p:spTree>
    <p:extLst>
      <p:ext uri="{BB962C8B-B14F-4D97-AF65-F5344CB8AC3E}">
        <p14:creationId xmlns:p14="http://schemas.microsoft.com/office/powerpoint/2010/main" val="1723685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41</a:t>
            </a:fld>
            <a:endParaRPr lang="en-AU"/>
          </a:p>
        </p:txBody>
      </p:sp>
    </p:spTree>
    <p:extLst>
      <p:ext uri="{BB962C8B-B14F-4D97-AF65-F5344CB8AC3E}">
        <p14:creationId xmlns:p14="http://schemas.microsoft.com/office/powerpoint/2010/main" val="571195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42</a:t>
            </a:fld>
            <a:endParaRPr lang="en-AU"/>
          </a:p>
        </p:txBody>
      </p:sp>
    </p:spTree>
    <p:extLst>
      <p:ext uri="{BB962C8B-B14F-4D97-AF65-F5344CB8AC3E}">
        <p14:creationId xmlns:p14="http://schemas.microsoft.com/office/powerpoint/2010/main" val="3998155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43</a:t>
            </a:fld>
            <a:endParaRPr lang="en-AU"/>
          </a:p>
        </p:txBody>
      </p:sp>
    </p:spTree>
    <p:extLst>
      <p:ext uri="{BB962C8B-B14F-4D97-AF65-F5344CB8AC3E}">
        <p14:creationId xmlns:p14="http://schemas.microsoft.com/office/powerpoint/2010/main" val="446864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44</a:t>
            </a:fld>
            <a:endParaRPr lang="en-AU"/>
          </a:p>
        </p:txBody>
      </p:sp>
    </p:spTree>
    <p:extLst>
      <p:ext uri="{BB962C8B-B14F-4D97-AF65-F5344CB8AC3E}">
        <p14:creationId xmlns:p14="http://schemas.microsoft.com/office/powerpoint/2010/main" val="1469965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45</a:t>
            </a:fld>
            <a:endParaRPr lang="en-AU"/>
          </a:p>
        </p:txBody>
      </p:sp>
    </p:spTree>
    <p:extLst>
      <p:ext uri="{BB962C8B-B14F-4D97-AF65-F5344CB8AC3E}">
        <p14:creationId xmlns:p14="http://schemas.microsoft.com/office/powerpoint/2010/main" val="658959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46</a:t>
            </a:fld>
            <a:endParaRPr lang="en-AU"/>
          </a:p>
        </p:txBody>
      </p:sp>
    </p:spTree>
    <p:extLst>
      <p:ext uri="{BB962C8B-B14F-4D97-AF65-F5344CB8AC3E}">
        <p14:creationId xmlns:p14="http://schemas.microsoft.com/office/powerpoint/2010/main" val="389327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of the earliest Azure</a:t>
            </a:r>
            <a:r>
              <a:rPr lang="en-AU" baseline="0" dirty="0"/>
              <a:t> services.</a:t>
            </a:r>
          </a:p>
          <a:p>
            <a:r>
              <a:rPr lang="en-AU" baseline="0" dirty="0"/>
              <a:t>Hard to scale out multiple instances on a VM because you need to make an image for each and it gets tricky when you want to make changes.</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4211036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47</a:t>
            </a:fld>
            <a:endParaRPr lang="en-AU"/>
          </a:p>
        </p:txBody>
      </p:sp>
    </p:spTree>
    <p:extLst>
      <p:ext uri="{BB962C8B-B14F-4D97-AF65-F5344CB8AC3E}">
        <p14:creationId xmlns:p14="http://schemas.microsoft.com/office/powerpoint/2010/main" val="2937770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48</a:t>
            </a:fld>
            <a:endParaRPr lang="en-AU"/>
          </a:p>
        </p:txBody>
      </p:sp>
    </p:spTree>
    <p:extLst>
      <p:ext uri="{BB962C8B-B14F-4D97-AF65-F5344CB8AC3E}">
        <p14:creationId xmlns:p14="http://schemas.microsoft.com/office/powerpoint/2010/main" val="1522234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49</a:t>
            </a:fld>
            <a:endParaRPr lang="en-AU"/>
          </a:p>
        </p:txBody>
      </p:sp>
    </p:spTree>
    <p:extLst>
      <p:ext uri="{BB962C8B-B14F-4D97-AF65-F5344CB8AC3E}">
        <p14:creationId xmlns:p14="http://schemas.microsoft.com/office/powerpoint/2010/main" val="652659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50</a:t>
            </a:fld>
            <a:endParaRPr lang="en-AU"/>
          </a:p>
        </p:txBody>
      </p:sp>
    </p:spTree>
    <p:extLst>
      <p:ext uri="{BB962C8B-B14F-4D97-AF65-F5344CB8AC3E}">
        <p14:creationId xmlns:p14="http://schemas.microsoft.com/office/powerpoint/2010/main" val="46607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 about MFA</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51</a:t>
            </a:fld>
            <a:endParaRPr lang="en-AU"/>
          </a:p>
        </p:txBody>
      </p:sp>
    </p:spTree>
    <p:extLst>
      <p:ext uri="{BB962C8B-B14F-4D97-AF65-F5344CB8AC3E}">
        <p14:creationId xmlns:p14="http://schemas.microsoft.com/office/powerpoint/2010/main" val="267524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52</a:t>
            </a:fld>
            <a:endParaRPr lang="en-AU"/>
          </a:p>
        </p:txBody>
      </p:sp>
    </p:spTree>
    <p:extLst>
      <p:ext uri="{BB962C8B-B14F-4D97-AF65-F5344CB8AC3E}">
        <p14:creationId xmlns:p14="http://schemas.microsoft.com/office/powerpoint/2010/main" val="1447667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53</a:t>
            </a:fld>
            <a:endParaRPr lang="en-AU"/>
          </a:p>
        </p:txBody>
      </p:sp>
    </p:spTree>
    <p:extLst>
      <p:ext uri="{BB962C8B-B14F-4D97-AF65-F5344CB8AC3E}">
        <p14:creationId xmlns:p14="http://schemas.microsoft.com/office/powerpoint/2010/main" val="31701064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54</a:t>
            </a:fld>
            <a:endParaRPr lang="en-AU"/>
          </a:p>
        </p:txBody>
      </p:sp>
    </p:spTree>
    <p:extLst>
      <p:ext uri="{BB962C8B-B14F-4D97-AF65-F5344CB8AC3E}">
        <p14:creationId xmlns:p14="http://schemas.microsoft.com/office/powerpoint/2010/main" val="3056932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55</a:t>
            </a:fld>
            <a:endParaRPr lang="en-AU"/>
          </a:p>
        </p:txBody>
      </p:sp>
    </p:spTree>
    <p:extLst>
      <p:ext uri="{BB962C8B-B14F-4D97-AF65-F5344CB8AC3E}">
        <p14:creationId xmlns:p14="http://schemas.microsoft.com/office/powerpoint/2010/main" val="1788381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56</a:t>
            </a:fld>
            <a:endParaRPr lang="en-AU"/>
          </a:p>
        </p:txBody>
      </p:sp>
    </p:spTree>
    <p:extLst>
      <p:ext uri="{BB962C8B-B14F-4D97-AF65-F5344CB8AC3E}">
        <p14:creationId xmlns:p14="http://schemas.microsoft.com/office/powerpoint/2010/main" val="172906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Containers – isolated deployable units containing both core OS libraries and</a:t>
            </a:r>
            <a:r>
              <a:rPr lang="en-AU" baseline="0" dirty="0"/>
              <a:t> configuration as well as an application you want to deploy.</a:t>
            </a:r>
          </a:p>
          <a:p>
            <a:r>
              <a:rPr lang="en-AU" baseline="0" dirty="0"/>
              <a:t>Clever things like projecting through copies of files in the host OS until containers differ, at which point they get their own copy.</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340266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GA now</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165561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388790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couple</a:t>
            </a:r>
            <a:r>
              <a:rPr lang="en-AU" baseline="0" dirty="0"/>
              <a:t> of clicks (or via JSON in source control if you want to get clever) you can have a fully working IIS website with a bunch of stuff managed for you.</a:t>
            </a:r>
            <a:endParaRPr lang="en-GB" baseline="0" dirty="0"/>
          </a:p>
          <a:p>
            <a:r>
              <a:rPr lang="en-AU" baseline="0" dirty="0"/>
              <a:t>API, Logic, Mobile Apps</a:t>
            </a:r>
          </a:p>
          <a:p>
            <a:r>
              <a:rPr lang="en-AU" baseline="0" dirty="0"/>
              <a:t>.NET, Node, PHP, Python, Java</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76692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Based upon the activity from your </a:t>
            </a:r>
            <a:r>
              <a:rPr lang="en-AU" dirty="0" err="1"/>
              <a:t>facebook</a:t>
            </a:r>
            <a:r>
              <a:rPr lang="en-AU" baseline="0" dirty="0"/>
              <a:t> or twitter accounts create a CRM task. Connect your cloud marketing solution to your on-premises billing system.</a:t>
            </a:r>
          </a:p>
          <a:p>
            <a:r>
              <a:rPr lang="en-AU" baseline="0" dirty="0"/>
              <a:t>Can leverage BizTalk for more advanced scenarios.</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14</a:t>
            </a:fld>
            <a:endParaRPr lang="en-AU"/>
          </a:p>
        </p:txBody>
      </p:sp>
    </p:spTree>
    <p:extLst>
      <p:ext uri="{BB962C8B-B14F-4D97-AF65-F5344CB8AC3E}">
        <p14:creationId xmlns:p14="http://schemas.microsoft.com/office/powerpoint/2010/main" val="325650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7" y="0"/>
            <a:ext cx="12200259" cy="6872955"/>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Freestyle_Whit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3816" y="6390524"/>
            <a:ext cx="426390" cy="239670"/>
          </a:xfrm>
          <a:prstGeom prst="rect">
            <a:avLst/>
          </a:prstGeom>
        </p:spPr>
      </p:pic>
      <p:sp>
        <p:nvSpPr>
          <p:cNvPr id="12" name="Title 1"/>
          <p:cNvSpPr>
            <a:spLocks noGrp="1"/>
          </p:cNvSpPr>
          <p:nvPr>
            <p:ph type="title" hasCustomPrompt="1"/>
          </p:nvPr>
        </p:nvSpPr>
        <p:spPr>
          <a:xfrm>
            <a:off x="838622" y="333450"/>
            <a:ext cx="10048720" cy="1143265"/>
          </a:xfrm>
        </p:spPr>
        <p:txBody>
          <a:bodyPr/>
          <a:lstStyle>
            <a:lvl1pPr>
              <a:defRPr>
                <a:solidFill>
                  <a:schemeClr val="accent1"/>
                </a:solidFill>
              </a:defRPr>
            </a:lvl1pPr>
          </a:lstStyle>
          <a:p>
            <a:r>
              <a:rPr lang="en-AU" noProof="0" dirty="0"/>
              <a:t>Click to add title</a:t>
            </a:r>
          </a:p>
        </p:txBody>
      </p:sp>
      <p:sp>
        <p:nvSpPr>
          <p:cNvPr id="13" name="Content Placeholder 2"/>
          <p:cNvSpPr>
            <a:spLocks noGrp="1"/>
          </p:cNvSpPr>
          <p:nvPr>
            <p:ph idx="1" hasCustomPrompt="1"/>
          </p:nvPr>
        </p:nvSpPr>
        <p:spPr>
          <a:xfrm>
            <a:off x="838622" y="1694577"/>
            <a:ext cx="10048720" cy="4527011"/>
          </a:xfrm>
        </p:spPr>
        <p:txBody>
          <a:bodyPr/>
          <a:lstStyle>
            <a:lvl1pPr>
              <a:buClr>
                <a:srgbClr val="E5007E"/>
              </a:buClr>
              <a:defRPr spc="0" baseline="0"/>
            </a:lvl1pPr>
            <a:lvl2pPr>
              <a:buClr>
                <a:srgbClr val="E5007E"/>
              </a:buClr>
              <a:defRPr spc="0" baseline="0"/>
            </a:lvl2pPr>
            <a:lvl3pPr>
              <a:buClr>
                <a:srgbClr val="E5007E"/>
              </a:buClr>
              <a:defRPr spc="0" baseline="0"/>
            </a:lvl3pPr>
            <a:lvl4pPr>
              <a:buClr>
                <a:srgbClr val="E5007E"/>
              </a:buClr>
              <a:defRPr spc="0" baseline="0"/>
            </a:lvl4pPr>
            <a:lvl5pPr>
              <a:buClr>
                <a:srgbClr val="E5007E"/>
              </a:buClr>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4029328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Freestyle_Black">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3816" y="6390524"/>
            <a:ext cx="426390" cy="239670"/>
          </a:xfrm>
          <a:prstGeom prst="rect">
            <a:avLst/>
          </a:prstGeom>
        </p:spPr>
      </p:pic>
      <p:sp>
        <p:nvSpPr>
          <p:cNvPr id="12" name="Title 1"/>
          <p:cNvSpPr>
            <a:spLocks noGrp="1"/>
          </p:cNvSpPr>
          <p:nvPr>
            <p:ph type="title" hasCustomPrompt="1"/>
          </p:nvPr>
        </p:nvSpPr>
        <p:spPr>
          <a:xfrm>
            <a:off x="838622" y="333450"/>
            <a:ext cx="10048720" cy="1143265"/>
          </a:xfrm>
        </p:spPr>
        <p:txBody>
          <a:bodyPr/>
          <a:lstStyle>
            <a:lvl1pPr>
              <a:defRPr>
                <a:solidFill>
                  <a:schemeClr val="accent1"/>
                </a:solidFill>
              </a:defRPr>
            </a:lvl1pPr>
          </a:lstStyle>
          <a:p>
            <a:r>
              <a:rPr lang="en-AU" noProof="0" dirty="0"/>
              <a:t>Click to add title</a:t>
            </a:r>
          </a:p>
        </p:txBody>
      </p:sp>
      <p:sp>
        <p:nvSpPr>
          <p:cNvPr id="13" name="Content Placeholder 2"/>
          <p:cNvSpPr>
            <a:spLocks noGrp="1"/>
          </p:cNvSpPr>
          <p:nvPr>
            <p:ph idx="1" hasCustomPrompt="1"/>
          </p:nvPr>
        </p:nvSpPr>
        <p:spPr>
          <a:xfrm>
            <a:off x="838622" y="1694577"/>
            <a:ext cx="10048720" cy="4527011"/>
          </a:xfrm>
        </p:spPr>
        <p:txBody>
          <a:bodyPr/>
          <a:lstStyle>
            <a:lvl1pPr>
              <a:buClr>
                <a:srgbClr val="E5007E"/>
              </a:buClr>
              <a:defRPr spc="0" baseline="0">
                <a:solidFill>
                  <a:schemeClr val="bg1"/>
                </a:solidFill>
              </a:defRPr>
            </a:lvl1pPr>
            <a:lvl2pPr>
              <a:buClr>
                <a:srgbClr val="E5007E"/>
              </a:buClr>
              <a:defRPr spc="0" baseline="0">
                <a:solidFill>
                  <a:schemeClr val="bg1"/>
                </a:solidFill>
              </a:defRPr>
            </a:lvl2pPr>
            <a:lvl3pPr>
              <a:buClr>
                <a:srgbClr val="E5007E"/>
              </a:buClr>
              <a:defRPr spc="0" baseline="0">
                <a:solidFill>
                  <a:schemeClr val="bg1"/>
                </a:solidFill>
              </a:defRPr>
            </a:lvl3pPr>
            <a:lvl4pPr>
              <a:buClr>
                <a:srgbClr val="E5007E"/>
              </a:buClr>
              <a:defRPr spc="0" baseline="0">
                <a:solidFill>
                  <a:schemeClr val="bg1"/>
                </a:solidFill>
              </a:defRPr>
            </a:lvl4pPr>
            <a:lvl5pPr>
              <a:buClr>
                <a:srgbClr val="E5007E"/>
              </a:buClr>
              <a:defRPr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3133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81365592-B95A-4E1B-8688-B9BAC9237151}" type="datetime1">
              <a:rPr lang="en-AU" smtClean="0"/>
              <a:t>16/04/2016</a:t>
            </a:fld>
            <a:endParaRPr lang="en-AU"/>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B0F0"/>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AD4CC7D5-0035-4193-9F83-5592C7C73289}" type="datetime1">
              <a:rPr lang="en-AU" smtClean="0"/>
              <a:t>16/04/2016</a:t>
            </a:fld>
            <a:endParaRPr lang="en-AU"/>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noProof="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16/04/2016</a:t>
            </a:fld>
            <a:endParaRPr lang="en-AU"/>
          </a:p>
        </p:txBody>
      </p:sp>
      <p:sp>
        <p:nvSpPr>
          <p:cNvPr id="4" name="Footer Placeholder 3"/>
          <p:cNvSpPr>
            <a:spLocks noGrp="1"/>
          </p:cNvSpPr>
          <p:nvPr>
            <p:ph type="ftr" sz="quarter" idx="11"/>
          </p:nvPr>
        </p:nvSpPr>
        <p:spPr/>
        <p:txBody>
          <a:bodyPr/>
          <a:lstStyle/>
          <a:p>
            <a:r>
              <a:rPr lang="en-AU" dirty="0"/>
              <a:t>/ Copyright ©2015 by Readify Limited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act/Thank you__Gree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466"/>
            <a:ext cx="12234761" cy="6882053"/>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2"/>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2371920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act/Thank you__Purp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3"/>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3031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Thank you_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2843349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Thank you__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51"/>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310029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Thank you__Digita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0" y="794"/>
            <a:ext cx="12193413" cy="6858795"/>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tx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16/04/2016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331073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tx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16/04/2016</a:t>
            </a:fld>
            <a:endParaRPr lang="en-AU"/>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410341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1341893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403149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16/04/2016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9220" cy="6866736"/>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9" y="0"/>
            <a:ext cx="12190722" cy="6867582"/>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tx1"/>
                </a:solidFill>
              </a:defRPr>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tx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
                <a:srgbClr val="E5007E"/>
              </a:buClr>
              <a:defRPr spc="0" baseline="0"/>
            </a:lvl1pPr>
            <a:lvl2pPr>
              <a:buClr>
                <a:srgbClr val="E5007E"/>
              </a:buClr>
              <a:defRPr spc="0" baseline="0"/>
            </a:lvl2pPr>
            <a:lvl3pPr>
              <a:buClr>
                <a:srgbClr val="E5007E"/>
              </a:buClr>
              <a:defRPr spc="0" baseline="0"/>
            </a:lvl3pPr>
            <a:lvl4pPr>
              <a:buClr>
                <a:srgbClr val="E5007E"/>
              </a:buClr>
              <a:defRPr spc="0" baseline="0"/>
            </a:lvl4pPr>
            <a:lvl5pPr>
              <a:buClr>
                <a:srgbClr val="E5007E"/>
              </a:buClr>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AB80E0E-1F2C-4E6E-B168-928DCCD9FC96}" type="datetime1">
              <a:rPr lang="en-AU" smtClean="0"/>
              <a:t>16/04/2016</a:t>
            </a:fld>
            <a:endParaRPr lang="en-AU" dirty="0"/>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0" baseline="0">
                <a:solidFill>
                  <a:schemeClr val="bg1"/>
                </a:solidFill>
              </a:defRPr>
            </a:lvl1pPr>
            <a:lvl2pPr marL="358775" indent="-179388">
              <a:buClrTx/>
              <a:defRPr sz="2000" spc="0" baseline="0">
                <a:solidFill>
                  <a:schemeClr val="bg1"/>
                </a:solidFill>
              </a:defRPr>
            </a:lvl2pPr>
            <a:lvl3pPr marL="538163" indent="-179388">
              <a:buClrTx/>
              <a:defRPr sz="2000" spc="0" baseline="0">
                <a:solidFill>
                  <a:schemeClr val="bg1"/>
                </a:solidFill>
              </a:defRPr>
            </a:lvl3pPr>
            <a:lvl4pPr marL="717550" indent="-179388">
              <a:buClrTx/>
              <a:defRPr sz="2000" spc="0" baseline="0">
                <a:solidFill>
                  <a:schemeClr val="bg1"/>
                </a:solidFill>
              </a:defRPr>
            </a:lvl4pPr>
            <a:lvl5pPr marL="896938" indent="-179388">
              <a:buClrTx/>
              <a:defRPr sz="2000"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16/04/2016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8"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16/04/2016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Readify Limited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57" r:id="rId3"/>
    <p:sldLayoutId id="2147483659" r:id="rId4"/>
    <p:sldLayoutId id="2147483660" r:id="rId5"/>
    <p:sldLayoutId id="2147483649" r:id="rId6"/>
    <p:sldLayoutId id="2147483650" r:id="rId7"/>
    <p:sldLayoutId id="2147483683" r:id="rId8"/>
    <p:sldLayoutId id="2147483678" r:id="rId9"/>
    <p:sldLayoutId id="2147483679" r:id="rId10"/>
    <p:sldLayoutId id="2147483698" r:id="rId11"/>
    <p:sldLayoutId id="2147483699" r:id="rId12"/>
    <p:sldLayoutId id="2147483680" r:id="rId13"/>
    <p:sldLayoutId id="2147483681" r:id="rId14"/>
    <p:sldLayoutId id="2147483654" r:id="rId15"/>
    <p:sldLayoutId id="2147483684" r:id="rId16"/>
    <p:sldLayoutId id="2147483685" r:id="rId17"/>
    <p:sldLayoutId id="2147483693" r:id="rId18"/>
    <p:sldLayoutId id="2147483695" r:id="rId19"/>
    <p:sldLayoutId id="2147483692" r:id="rId20"/>
    <p:sldLayoutId id="2147483696" r:id="rId21"/>
    <p:sldLayoutId id="2147483694" r:id="rId22"/>
    <p:sldLayoutId id="2147483661" r:id="rId23"/>
    <p:sldLayoutId id="2147483663" r:id="rId24"/>
    <p:sldLayoutId id="2147483662" r:id="rId25"/>
    <p:sldLayoutId id="2147483664" r:id="rId26"/>
    <p:sldLayoutId id="2147483665" r:id="rId27"/>
    <p:sldLayoutId id="2147483651" r:id="rId28"/>
    <p:sldLayoutId id="2147483667" r:id="rId29"/>
    <p:sldLayoutId id="2147483669" r:id="rId30"/>
    <p:sldLayoutId id="2147483668" r:id="rId31"/>
    <p:sldLayoutId id="2147483670" r:id="rId32"/>
    <p:sldLayoutId id="2147483671" r:id="rId33"/>
    <p:sldLayoutId id="2147483666" r:id="rId34"/>
    <p:sldLayoutId id="2147483673" r:id="rId35"/>
    <p:sldLayoutId id="2147483675" r:id="rId36"/>
    <p:sldLayoutId id="2147483674" r:id="rId37"/>
    <p:sldLayoutId id="2147483676" r:id="rId38"/>
    <p:sldLayoutId id="2147483677" r:id="rId39"/>
    <p:sldLayoutId id="2147483672" r:id="rId40"/>
    <p:sldLayoutId id="2147483687" r:id="rId41"/>
    <p:sldLayoutId id="2147483689" r:id="rId42"/>
    <p:sldLayoutId id="2147483688" r:id="rId43"/>
    <p:sldLayoutId id="2147483690" r:id="rId44"/>
    <p:sldLayoutId id="2147483691" r:id="rId45"/>
    <p:sldLayoutId id="2147483686" r:id="rId46"/>
  </p:sldLayoutIdLst>
  <p:hf hdr="0" dt="0"/>
  <p:txStyles>
    <p:titleStyle>
      <a:lvl1pPr algn="l" defTabSz="1088502" rtl="0" eaLnBrk="1" latinLnBrk="0" hangingPunct="1">
        <a:lnSpc>
          <a:spcPts val="5000"/>
        </a:lnSpc>
        <a:spcBef>
          <a:spcPct val="0"/>
        </a:spcBef>
        <a:buNone/>
        <a:defRPr sz="5800" kern="1200" spc="-200" baseline="0">
          <a:solidFill>
            <a:srgbClr val="00B0F0"/>
          </a:solidFill>
          <a:latin typeface="+mj-lt"/>
          <a:ea typeface="+mj-ea"/>
          <a:cs typeface="+mj-cs"/>
        </a:defRPr>
      </a:lvl1pPr>
    </p:titleStyle>
    <p:bodyStyle>
      <a:lvl1pPr marL="265113" indent="-265113" algn="l" defTabSz="1088502" rtl="0" eaLnBrk="1" latinLnBrk="0" hangingPunct="1">
        <a:spcBef>
          <a:spcPts val="1200"/>
        </a:spcBef>
        <a:buClr>
          <a:srgbClr val="E5007E"/>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45 Azure Services in 45 Minutes</a:t>
            </a:r>
          </a:p>
        </p:txBody>
      </p:sp>
      <p:sp>
        <p:nvSpPr>
          <p:cNvPr id="3" name="Subtitle 2"/>
          <p:cNvSpPr>
            <a:spLocks noGrp="1"/>
          </p:cNvSpPr>
          <p:nvPr>
            <p:ph type="subTitle" idx="1"/>
          </p:nvPr>
        </p:nvSpPr>
        <p:spPr/>
        <p:txBody>
          <a:bodyPr/>
          <a:lstStyle/>
          <a:p>
            <a:r>
              <a:rPr lang="en-AU" dirty="0"/>
              <a:t>Matt Davies</a:t>
            </a:r>
          </a:p>
          <a:p>
            <a:r>
              <a:rPr lang="en-AU" dirty="0"/>
              <a:t>Principal Consultant, Readify</a:t>
            </a:r>
          </a:p>
        </p:txBody>
      </p:sp>
      <p:pic>
        <p:nvPicPr>
          <p:cNvPr id="1028" name="Picture 4" descr="http://global.azurebootcamp.net/wp-content/uploads/2014/10/2016-logo-250x1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558" y="4861496"/>
            <a:ext cx="2381250" cy="160972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975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Functions</a:t>
            </a:r>
            <a:endParaRPr lang="en-GB" dirty="0"/>
          </a:p>
        </p:txBody>
      </p:sp>
      <p:sp>
        <p:nvSpPr>
          <p:cNvPr id="3" name="Content Placeholder 2"/>
          <p:cNvSpPr>
            <a:spLocks noGrp="1"/>
          </p:cNvSpPr>
          <p:nvPr>
            <p:ph idx="1"/>
          </p:nvPr>
        </p:nvSpPr>
        <p:spPr/>
        <p:txBody>
          <a:bodyPr/>
          <a:lstStyle/>
          <a:p>
            <a:r>
              <a:rPr lang="en-AU" dirty="0"/>
              <a:t>Event driven compute</a:t>
            </a:r>
          </a:p>
          <a:p>
            <a:r>
              <a:rPr lang="en-AU" dirty="0"/>
              <a:t>Write code that runs on events in any Azure service and a variety of third party services by connecting to existing messaging systems</a:t>
            </a:r>
          </a:p>
          <a:p>
            <a:r>
              <a:rPr lang="en-AU" dirty="0"/>
              <a:t>Bash, PowerShell, </a:t>
            </a:r>
            <a:r>
              <a:rPr lang="en-AU" dirty="0" err="1"/>
              <a:t>Javascript</a:t>
            </a:r>
            <a:r>
              <a:rPr lang="en-AU" dirty="0"/>
              <a:t>, C#, Python, PHP…</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6</a:t>
            </a:r>
            <a:endParaRPr lang="en-GB" dirty="0"/>
          </a:p>
        </p:txBody>
      </p:sp>
    </p:spTree>
    <p:extLst>
      <p:ext uri="{BB962C8B-B14F-4D97-AF65-F5344CB8AC3E}">
        <p14:creationId xmlns:p14="http://schemas.microsoft.com/office/powerpoint/2010/main" val="136777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 and Mobile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11</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61774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 Services - Web Apps</a:t>
            </a:r>
            <a:endParaRPr lang="en-GB" dirty="0"/>
          </a:p>
        </p:txBody>
      </p:sp>
      <p:sp>
        <p:nvSpPr>
          <p:cNvPr id="3" name="Content Placeholder 2"/>
          <p:cNvSpPr>
            <a:spLocks noGrp="1"/>
          </p:cNvSpPr>
          <p:nvPr>
            <p:ph idx="1"/>
          </p:nvPr>
        </p:nvSpPr>
        <p:spPr/>
        <p:txBody>
          <a:bodyPr/>
          <a:lstStyle/>
          <a:p>
            <a:r>
              <a:rPr lang="en-AU" dirty="0"/>
              <a:t>IIS as a service</a:t>
            </a:r>
          </a:p>
          <a:p>
            <a:r>
              <a:rPr lang="en-AU" dirty="0"/>
              <a:t>Deployments and rollbacks</a:t>
            </a:r>
          </a:p>
          <a:p>
            <a:r>
              <a:rPr lang="en-AU" dirty="0" err="1"/>
              <a:t>Autoscaling</a:t>
            </a:r>
            <a:r>
              <a:rPr lang="en-AU" dirty="0"/>
              <a:t> on a variety of metrics</a:t>
            </a:r>
          </a:p>
          <a:p>
            <a:r>
              <a:rPr lang="en-AU" dirty="0"/>
              <a:t>Deployment slots</a:t>
            </a:r>
          </a:p>
          <a:p>
            <a:r>
              <a:rPr lang="en-AU" dirty="0"/>
              <a:t>Redundancy</a:t>
            </a:r>
          </a:p>
          <a:p>
            <a:r>
              <a:rPr lang="en-AU" dirty="0"/>
              <a:t>Multiple programming languages</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7</a:t>
            </a:r>
            <a:endParaRPr lang="en-AU" dirty="0"/>
          </a:p>
        </p:txBody>
      </p:sp>
    </p:spTree>
    <p:extLst>
      <p:ext uri="{BB962C8B-B14F-4D97-AF65-F5344CB8AC3E}">
        <p14:creationId xmlns:p14="http://schemas.microsoft.com/office/powerpoint/2010/main" val="272478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API Apps</a:t>
            </a:r>
            <a:endParaRPr lang="en-GB" dirty="0"/>
          </a:p>
        </p:txBody>
      </p:sp>
      <p:sp>
        <p:nvSpPr>
          <p:cNvPr id="3" name="Content Placeholder 2"/>
          <p:cNvSpPr>
            <a:spLocks noGrp="1"/>
          </p:cNvSpPr>
          <p:nvPr>
            <p:ph idx="1"/>
          </p:nvPr>
        </p:nvSpPr>
        <p:spPr/>
        <p:txBody>
          <a:bodyPr/>
          <a:lstStyle/>
          <a:p>
            <a:r>
              <a:rPr lang="en-AU" dirty="0"/>
              <a:t>Swagger metadata</a:t>
            </a:r>
          </a:p>
          <a:p>
            <a:r>
              <a:rPr lang="en-AU" dirty="0"/>
              <a:t>Access control via Azure AD, social authentication</a:t>
            </a:r>
          </a:p>
          <a:p>
            <a:r>
              <a:rPr lang="en-AU" dirty="0"/>
              <a:t>Trigger APIs called from logic apps to look for a workflow trigger e.g. search data found</a:t>
            </a:r>
          </a:p>
          <a:p>
            <a:r>
              <a:rPr lang="en-AU" dirty="0"/>
              <a:t>Action APIs, perform actions in response to logic app triggers e.g. send notification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8</a:t>
            </a:r>
            <a:endParaRPr lang="en-GB" dirty="0"/>
          </a:p>
        </p:txBody>
      </p:sp>
    </p:spTree>
    <p:extLst>
      <p:ext uri="{BB962C8B-B14F-4D97-AF65-F5344CB8AC3E}">
        <p14:creationId xmlns:p14="http://schemas.microsoft.com/office/powerpoint/2010/main" val="3975902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Logic Apps</a:t>
            </a:r>
            <a:endParaRPr lang="en-GB" dirty="0"/>
          </a:p>
        </p:txBody>
      </p:sp>
      <p:sp>
        <p:nvSpPr>
          <p:cNvPr id="3" name="Content Placeholder 2"/>
          <p:cNvSpPr>
            <a:spLocks noGrp="1"/>
          </p:cNvSpPr>
          <p:nvPr>
            <p:ph idx="1"/>
          </p:nvPr>
        </p:nvSpPr>
        <p:spPr/>
        <p:txBody>
          <a:bodyPr/>
          <a:lstStyle/>
          <a:p>
            <a:r>
              <a:rPr lang="en-AU" dirty="0"/>
              <a:t>Integrate disparate data sources</a:t>
            </a:r>
          </a:p>
          <a:p>
            <a:r>
              <a:rPr lang="en-AU" dirty="0"/>
              <a:t>Design workflows that execute triggers and then a series of steps</a:t>
            </a:r>
          </a:p>
          <a:p>
            <a:r>
              <a:rPr lang="en-AU" dirty="0" err="1"/>
              <a:t>Composable</a:t>
            </a:r>
            <a:r>
              <a:rPr lang="en-AU" dirty="0"/>
              <a:t> SaaS</a:t>
            </a:r>
          </a:p>
          <a:p>
            <a:r>
              <a:rPr lang="en-AU" dirty="0"/>
              <a:t>Use a gallery of existing APIs or make an API app</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14</a:t>
            </a:fld>
            <a:endParaRPr lang="en-AU"/>
          </a:p>
        </p:txBody>
      </p:sp>
      <p:sp>
        <p:nvSpPr>
          <p:cNvPr id="7" name="Oval 6"/>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9</a:t>
            </a:r>
            <a:endParaRPr lang="en-GB" dirty="0"/>
          </a:p>
        </p:txBody>
      </p:sp>
    </p:spTree>
    <p:extLst>
      <p:ext uri="{BB962C8B-B14F-4D97-AF65-F5344CB8AC3E}">
        <p14:creationId xmlns:p14="http://schemas.microsoft.com/office/powerpoint/2010/main" val="59840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Mobile Apps</a:t>
            </a:r>
            <a:endParaRPr lang="en-GB" dirty="0"/>
          </a:p>
        </p:txBody>
      </p:sp>
      <p:sp>
        <p:nvSpPr>
          <p:cNvPr id="3" name="Content Placeholder 2"/>
          <p:cNvSpPr>
            <a:spLocks noGrp="1"/>
          </p:cNvSpPr>
          <p:nvPr>
            <p:ph idx="1"/>
          </p:nvPr>
        </p:nvSpPr>
        <p:spPr/>
        <p:txBody>
          <a:bodyPr/>
          <a:lstStyle/>
          <a:p>
            <a:r>
              <a:rPr lang="en-AU" dirty="0"/>
              <a:t>Authentication SDKs for mobile apps</a:t>
            </a:r>
          </a:p>
          <a:p>
            <a:r>
              <a:rPr lang="en-AU" dirty="0"/>
              <a:t>Data access via OData linked to SQL Server, NoSQL, Table Storage, </a:t>
            </a:r>
            <a:r>
              <a:rPr lang="en-AU" dirty="0" err="1"/>
              <a:t>DocumentDB</a:t>
            </a:r>
            <a:r>
              <a:rPr lang="en-AU" dirty="0"/>
              <a:t>, SaaS APIs</a:t>
            </a:r>
          </a:p>
          <a:p>
            <a:r>
              <a:rPr lang="en-AU" dirty="0"/>
              <a:t>Offline Sync SDK</a:t>
            </a:r>
          </a:p>
          <a:p>
            <a:r>
              <a:rPr lang="en-AU" dirty="0"/>
              <a:t>Push notifications via WNS, APNS, GCM, Notification Hubs</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10</a:t>
            </a:r>
            <a:endParaRPr lang="en-GB" dirty="0"/>
          </a:p>
        </p:txBody>
      </p:sp>
    </p:spTree>
    <p:extLst>
      <p:ext uri="{BB962C8B-B14F-4D97-AF65-F5344CB8AC3E}">
        <p14:creationId xmlns:p14="http://schemas.microsoft.com/office/powerpoint/2010/main" val="64104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622" y="333450"/>
            <a:ext cx="10513168" cy="1143265"/>
          </a:xfrm>
        </p:spPr>
        <p:txBody>
          <a:bodyPr/>
          <a:lstStyle/>
          <a:p>
            <a:r>
              <a:rPr lang="en-AU" dirty="0"/>
              <a:t>Notification Hubs</a:t>
            </a:r>
            <a:endParaRPr lang="en-GB" dirty="0"/>
          </a:p>
        </p:txBody>
      </p:sp>
      <p:sp>
        <p:nvSpPr>
          <p:cNvPr id="3" name="Content Placeholder 2"/>
          <p:cNvSpPr>
            <a:spLocks noGrp="1"/>
          </p:cNvSpPr>
          <p:nvPr>
            <p:ph idx="1"/>
          </p:nvPr>
        </p:nvSpPr>
        <p:spPr/>
        <p:txBody>
          <a:bodyPr/>
          <a:lstStyle/>
          <a:p>
            <a:r>
              <a:rPr lang="en-AU" dirty="0"/>
              <a:t>Managed mobile push notifications</a:t>
            </a:r>
          </a:p>
          <a:p>
            <a:r>
              <a:rPr lang="en-AU" dirty="0"/>
              <a:t>Abstracts away the provider notification systems</a:t>
            </a:r>
          </a:p>
          <a:p>
            <a:r>
              <a:rPr lang="en-AU" dirty="0"/>
              <a:t>Target individuals or segments with millions of users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11</a:t>
            </a:r>
            <a:endParaRPr lang="en-GB" dirty="0"/>
          </a:p>
        </p:txBody>
      </p:sp>
    </p:spTree>
    <p:extLst>
      <p:ext uri="{BB962C8B-B14F-4D97-AF65-F5344CB8AC3E}">
        <p14:creationId xmlns:p14="http://schemas.microsoft.com/office/powerpoint/2010/main" val="14729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API Management</a:t>
            </a:r>
            <a:endParaRPr lang="en-GB" dirty="0"/>
          </a:p>
        </p:txBody>
      </p:sp>
      <p:sp>
        <p:nvSpPr>
          <p:cNvPr id="3" name="Content Placeholder 2"/>
          <p:cNvSpPr>
            <a:spLocks noGrp="1"/>
          </p:cNvSpPr>
          <p:nvPr>
            <p:ph idx="1"/>
          </p:nvPr>
        </p:nvSpPr>
        <p:spPr/>
        <p:txBody>
          <a:bodyPr/>
          <a:lstStyle/>
          <a:p>
            <a:r>
              <a:rPr lang="en-AU" dirty="0"/>
              <a:t>Full API gateway</a:t>
            </a:r>
          </a:p>
          <a:p>
            <a:r>
              <a:rPr lang="en-AU" dirty="0"/>
              <a:t>Signup, login flows for developers using your APIs</a:t>
            </a:r>
          </a:p>
          <a:p>
            <a:r>
              <a:rPr lang="en-AU" dirty="0"/>
              <a:t>Rate limiting, key management, authentication, documentation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12</a:t>
            </a:r>
            <a:endParaRPr lang="en-GB" dirty="0"/>
          </a:p>
        </p:txBody>
      </p:sp>
    </p:spTree>
    <p:extLst>
      <p:ext uri="{BB962C8B-B14F-4D97-AF65-F5344CB8AC3E}">
        <p14:creationId xmlns:p14="http://schemas.microsoft.com/office/powerpoint/2010/main" val="28865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18</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403518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SQL Database</a:t>
            </a:r>
            <a:endParaRPr lang="en-GB" dirty="0"/>
          </a:p>
        </p:txBody>
      </p:sp>
      <p:sp>
        <p:nvSpPr>
          <p:cNvPr id="3" name="Content Placeholder 2"/>
          <p:cNvSpPr>
            <a:spLocks noGrp="1"/>
          </p:cNvSpPr>
          <p:nvPr>
            <p:ph idx="1"/>
          </p:nvPr>
        </p:nvSpPr>
        <p:spPr/>
        <p:txBody>
          <a:bodyPr/>
          <a:lstStyle/>
          <a:p>
            <a:r>
              <a:rPr lang="en-AU" dirty="0"/>
              <a:t>Managed relational database</a:t>
            </a:r>
          </a:p>
          <a:p>
            <a:r>
              <a:rPr lang="en-AU" dirty="0"/>
              <a:t>High functional compatibility with SQL Server</a:t>
            </a:r>
          </a:p>
          <a:p>
            <a:r>
              <a:rPr lang="en-AU" dirty="0"/>
              <a:t>Elastic pools of DTUs</a:t>
            </a:r>
          </a:p>
          <a:p>
            <a:r>
              <a:rPr lang="en-AU" dirty="0"/>
              <a:t>Point in time restore</a:t>
            </a:r>
          </a:p>
          <a:p>
            <a:r>
              <a:rPr lang="en-AU" dirty="0"/>
              <a:t>Row level security</a:t>
            </a:r>
          </a:p>
          <a:p>
            <a:r>
              <a:rPr lang="en-AU" dirty="0"/>
              <a:t>Transparent encryption / always encrypted</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13</a:t>
            </a:r>
            <a:endParaRPr lang="en-GB" dirty="0"/>
          </a:p>
        </p:txBody>
      </p:sp>
    </p:spTree>
    <p:extLst>
      <p:ext uri="{BB962C8B-B14F-4D97-AF65-F5344CB8AC3E}">
        <p14:creationId xmlns:p14="http://schemas.microsoft.com/office/powerpoint/2010/main" val="186742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Seriously?</a:t>
            </a:r>
            <a:endParaRPr lang="en-GB" dirty="0"/>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2</a:t>
            </a:fld>
            <a:endParaRPr lang="en-AU" dirty="0"/>
          </a:p>
        </p:txBody>
      </p:sp>
    </p:spTree>
    <p:extLst>
      <p:ext uri="{BB962C8B-B14F-4D97-AF65-F5344CB8AC3E}">
        <p14:creationId xmlns:p14="http://schemas.microsoft.com/office/powerpoint/2010/main" val="271186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Blob Storage</a:t>
            </a:r>
            <a:endParaRPr lang="en-GB" dirty="0"/>
          </a:p>
        </p:txBody>
      </p:sp>
      <p:sp>
        <p:nvSpPr>
          <p:cNvPr id="3" name="Content Placeholder 2"/>
          <p:cNvSpPr>
            <a:spLocks noGrp="1"/>
          </p:cNvSpPr>
          <p:nvPr>
            <p:ph idx="1"/>
          </p:nvPr>
        </p:nvSpPr>
        <p:spPr/>
        <p:txBody>
          <a:bodyPr/>
          <a:lstStyle/>
          <a:p>
            <a:r>
              <a:rPr lang="en-AU" dirty="0"/>
              <a:t>Storage for any text or binary data (object storage)</a:t>
            </a:r>
          </a:p>
          <a:p>
            <a:r>
              <a:rPr lang="en-AU" dirty="0"/>
              <a:t>Can directly serve out files to </a:t>
            </a:r>
            <a:r>
              <a:rPr lang="en-AU" dirty="0" smtClean="0"/>
              <a:t>users</a:t>
            </a:r>
          </a:p>
          <a:p>
            <a:r>
              <a:rPr lang="en-AU" dirty="0" smtClean="0"/>
              <a:t>Storage layer behind majority of Azure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14</a:t>
            </a:r>
            <a:endParaRPr lang="en-GB" dirty="0"/>
          </a:p>
        </p:txBody>
      </p:sp>
    </p:spTree>
    <p:extLst>
      <p:ext uri="{BB962C8B-B14F-4D97-AF65-F5344CB8AC3E}">
        <p14:creationId xmlns:p14="http://schemas.microsoft.com/office/powerpoint/2010/main" val="252822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Files</a:t>
            </a:r>
            <a:endParaRPr lang="en-GB" dirty="0"/>
          </a:p>
        </p:txBody>
      </p:sp>
      <p:sp>
        <p:nvSpPr>
          <p:cNvPr id="3" name="Content Placeholder 2"/>
          <p:cNvSpPr>
            <a:spLocks noGrp="1"/>
          </p:cNvSpPr>
          <p:nvPr>
            <p:ph idx="1"/>
          </p:nvPr>
        </p:nvSpPr>
        <p:spPr/>
        <p:txBody>
          <a:bodyPr/>
          <a:lstStyle/>
          <a:p>
            <a:r>
              <a:rPr lang="en-AU" dirty="0"/>
              <a:t>File shares backed by blob storage using SMB</a:t>
            </a:r>
          </a:p>
          <a:p>
            <a:r>
              <a:rPr lang="en-AU" dirty="0"/>
              <a:t>Access via Cloud Services and Virtual Machines</a:t>
            </a:r>
          </a:p>
          <a:p>
            <a:r>
              <a:rPr lang="en-AU" dirty="0"/>
              <a:t>Designed for existing applications built without awareness of blob storage APIs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15</a:t>
            </a:r>
            <a:endParaRPr lang="en-GB" dirty="0"/>
          </a:p>
        </p:txBody>
      </p:sp>
    </p:spTree>
    <p:extLst>
      <p:ext uri="{BB962C8B-B14F-4D97-AF65-F5344CB8AC3E}">
        <p14:creationId xmlns:p14="http://schemas.microsoft.com/office/powerpoint/2010/main" val="376511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Storage</a:t>
            </a:r>
            <a:endParaRPr lang="en-GB" dirty="0"/>
          </a:p>
        </p:txBody>
      </p:sp>
      <p:sp>
        <p:nvSpPr>
          <p:cNvPr id="3" name="Content Placeholder 2"/>
          <p:cNvSpPr>
            <a:spLocks noGrp="1"/>
          </p:cNvSpPr>
          <p:nvPr>
            <p:ph idx="1"/>
          </p:nvPr>
        </p:nvSpPr>
        <p:spPr/>
        <p:txBody>
          <a:bodyPr/>
          <a:lstStyle/>
          <a:p>
            <a:r>
              <a:rPr lang="en-AU" dirty="0"/>
              <a:t>Structured NoSQL data</a:t>
            </a:r>
          </a:p>
          <a:p>
            <a:r>
              <a:rPr lang="en-AU" dirty="0"/>
              <a:t>Partition / row key for lookups</a:t>
            </a:r>
          </a:p>
          <a:p>
            <a:r>
              <a:rPr lang="en-AU" dirty="0"/>
              <a:t>Low cost, simple and extremely high performance for some scenarios</a:t>
            </a:r>
          </a:p>
          <a:p>
            <a:r>
              <a:rPr lang="en-AU" dirty="0"/>
              <a:t>Up to the developer to design applications efficiently</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16</a:t>
            </a:r>
            <a:endParaRPr lang="en-GB" dirty="0"/>
          </a:p>
        </p:txBody>
      </p:sp>
    </p:spTree>
    <p:extLst>
      <p:ext uri="{BB962C8B-B14F-4D97-AF65-F5344CB8AC3E}">
        <p14:creationId xmlns:p14="http://schemas.microsoft.com/office/powerpoint/2010/main" val="159733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DocumentDB</a:t>
            </a:r>
            <a:endParaRPr lang="en-GB" dirty="0"/>
          </a:p>
        </p:txBody>
      </p:sp>
      <p:sp>
        <p:nvSpPr>
          <p:cNvPr id="3" name="Content Placeholder 2"/>
          <p:cNvSpPr>
            <a:spLocks noGrp="1"/>
          </p:cNvSpPr>
          <p:nvPr>
            <p:ph idx="1"/>
          </p:nvPr>
        </p:nvSpPr>
        <p:spPr/>
        <p:txBody>
          <a:bodyPr/>
          <a:lstStyle/>
          <a:p>
            <a:r>
              <a:rPr lang="en-AU" dirty="0"/>
              <a:t>NoSQL database engine</a:t>
            </a:r>
          </a:p>
          <a:p>
            <a:r>
              <a:rPr lang="en-AU" dirty="0"/>
              <a:t>Natively supports JSON</a:t>
            </a:r>
          </a:p>
          <a:p>
            <a:r>
              <a:rPr lang="en-AU" dirty="0"/>
              <a:t>Automatically indexes documents</a:t>
            </a:r>
          </a:p>
          <a:p>
            <a:r>
              <a:rPr lang="en-AU" dirty="0"/>
              <a:t>Uses an SQL language</a:t>
            </a:r>
          </a:p>
          <a:p>
            <a:r>
              <a:rPr lang="en-AU" dirty="0"/>
              <a:t>JavaScript functions</a:t>
            </a:r>
          </a:p>
          <a:p>
            <a:r>
              <a:rPr lang="en-AU" dirty="0"/>
              <a:t>Higher cost for equivalent table storage performance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17</a:t>
            </a:r>
            <a:endParaRPr lang="en-GB" dirty="0"/>
          </a:p>
        </p:txBody>
      </p:sp>
    </p:spTree>
    <p:extLst>
      <p:ext uri="{BB962C8B-B14F-4D97-AF65-F5344CB8AC3E}">
        <p14:creationId xmlns:p14="http://schemas.microsoft.com/office/powerpoint/2010/main" val="1049519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Lake</a:t>
            </a:r>
            <a:endParaRPr lang="en-GB" dirty="0"/>
          </a:p>
        </p:txBody>
      </p:sp>
      <p:sp>
        <p:nvSpPr>
          <p:cNvPr id="3" name="Content Placeholder 2"/>
          <p:cNvSpPr>
            <a:spLocks noGrp="1"/>
          </p:cNvSpPr>
          <p:nvPr>
            <p:ph idx="1"/>
          </p:nvPr>
        </p:nvSpPr>
        <p:spPr/>
        <p:txBody>
          <a:bodyPr/>
          <a:lstStyle/>
          <a:p>
            <a:r>
              <a:rPr lang="en-AU" dirty="0"/>
              <a:t>Store any size or type of data in a single place</a:t>
            </a:r>
          </a:p>
          <a:p>
            <a:r>
              <a:rPr lang="en-AU" dirty="0"/>
              <a:t>Dynamically scalable</a:t>
            </a:r>
          </a:p>
          <a:p>
            <a:r>
              <a:rPr lang="en-AU" dirty="0"/>
              <a:t>Explore patterns</a:t>
            </a:r>
          </a:p>
          <a:p>
            <a:r>
              <a:rPr lang="en-AU" dirty="0"/>
              <a:t>Reuse existing technology like U-SQL, Apache Spark, Hive, </a:t>
            </a:r>
            <a:r>
              <a:rPr lang="en-AU" dirty="0" err="1"/>
              <a:t>Hbase</a:t>
            </a:r>
            <a:r>
              <a:rPr lang="en-AU" dirty="0"/>
              <a:t>, Storm</a:t>
            </a:r>
          </a:p>
          <a:p>
            <a:r>
              <a:rPr lang="en-AU" dirty="0"/>
              <a:t>Azure AD</a:t>
            </a:r>
          </a:p>
          <a:p>
            <a:r>
              <a:rPr lang="en-AU" dirty="0"/>
              <a:t>Analytics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18</a:t>
            </a:r>
            <a:endParaRPr lang="en-GB" dirty="0"/>
          </a:p>
        </p:txBody>
      </p:sp>
    </p:spTree>
    <p:extLst>
      <p:ext uri="{BB962C8B-B14F-4D97-AF65-F5344CB8AC3E}">
        <p14:creationId xmlns:p14="http://schemas.microsoft.com/office/powerpoint/2010/main" val="2678467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SQL Data Warehouse</a:t>
            </a:r>
            <a:endParaRPr lang="en-GB" dirty="0"/>
          </a:p>
        </p:txBody>
      </p:sp>
      <p:sp>
        <p:nvSpPr>
          <p:cNvPr id="3" name="Content Placeholder 2"/>
          <p:cNvSpPr>
            <a:spLocks noGrp="1"/>
          </p:cNvSpPr>
          <p:nvPr>
            <p:ph idx="1"/>
          </p:nvPr>
        </p:nvSpPr>
        <p:spPr/>
        <p:txBody>
          <a:bodyPr/>
          <a:lstStyle/>
          <a:p>
            <a:r>
              <a:rPr lang="en-AU" dirty="0"/>
              <a:t>Different kind of central repository for data</a:t>
            </a:r>
          </a:p>
          <a:p>
            <a:r>
              <a:rPr lang="en-AU" dirty="0"/>
              <a:t>Highly transformed and structured data</a:t>
            </a:r>
          </a:p>
          <a:p>
            <a:r>
              <a:rPr lang="en-AU" dirty="0"/>
              <a:t>Loaded into the warehouse once a use is defined</a:t>
            </a:r>
          </a:p>
          <a:p>
            <a:r>
              <a:rPr lang="en-AU" dirty="0"/>
              <a:t>Dynamically scalable</a:t>
            </a:r>
          </a:p>
          <a:p>
            <a:r>
              <a:rPr lang="en-AU" dirty="0"/>
              <a:t>Highly optimised query performance via T-SQL</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19</a:t>
            </a:r>
            <a:endParaRPr lang="en-GB" dirty="0"/>
          </a:p>
        </p:txBody>
      </p:sp>
    </p:spTree>
    <p:extLst>
      <p:ext uri="{BB962C8B-B14F-4D97-AF65-F5344CB8AC3E}">
        <p14:creationId xmlns:p14="http://schemas.microsoft.com/office/powerpoint/2010/main" val="2194571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Search</a:t>
            </a:r>
            <a:endParaRPr lang="en-GB" dirty="0"/>
          </a:p>
        </p:txBody>
      </p:sp>
      <p:sp>
        <p:nvSpPr>
          <p:cNvPr id="3" name="Content Placeholder 2"/>
          <p:cNvSpPr>
            <a:spLocks noGrp="1"/>
          </p:cNvSpPr>
          <p:nvPr>
            <p:ph idx="1"/>
          </p:nvPr>
        </p:nvSpPr>
        <p:spPr/>
        <p:txBody>
          <a:bodyPr/>
          <a:lstStyle/>
          <a:p>
            <a:r>
              <a:rPr lang="en-AU" dirty="0"/>
              <a:t>Search as a service</a:t>
            </a:r>
          </a:p>
          <a:p>
            <a:r>
              <a:rPr lang="en-AU" dirty="0"/>
              <a:t>Add search to your apps using a REST API or a .NET SDK</a:t>
            </a:r>
          </a:p>
          <a:p>
            <a:r>
              <a:rPr lang="en-AU" dirty="0"/>
              <a:t>Lucene query syntax</a:t>
            </a:r>
          </a:p>
          <a:p>
            <a:r>
              <a:rPr lang="en-AU" dirty="0"/>
              <a:t>Natural language support</a:t>
            </a:r>
            <a:endParaRPr lang="en-GB" dirty="0"/>
          </a:p>
          <a:p>
            <a:r>
              <a:rPr lang="en-AU" dirty="0"/>
              <a:t>Drill down filters</a:t>
            </a:r>
          </a:p>
          <a:p>
            <a:r>
              <a:rPr lang="en-AU" dirty="0"/>
              <a:t>Crawlers, PDF, Word indexing, scoring, paging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20</a:t>
            </a:r>
            <a:endParaRPr lang="en-GB" dirty="0"/>
          </a:p>
        </p:txBody>
      </p:sp>
    </p:spTree>
    <p:extLst>
      <p:ext uri="{BB962C8B-B14F-4D97-AF65-F5344CB8AC3E}">
        <p14:creationId xmlns:p14="http://schemas.microsoft.com/office/powerpoint/2010/main" val="1537510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Redis</a:t>
            </a:r>
            <a:r>
              <a:rPr lang="en-AU" dirty="0"/>
              <a:t> Cache</a:t>
            </a:r>
            <a:endParaRPr lang="en-GB" dirty="0"/>
          </a:p>
        </p:txBody>
      </p:sp>
      <p:sp>
        <p:nvSpPr>
          <p:cNvPr id="3" name="Content Placeholder 2"/>
          <p:cNvSpPr>
            <a:spLocks noGrp="1"/>
          </p:cNvSpPr>
          <p:nvPr>
            <p:ph idx="1"/>
          </p:nvPr>
        </p:nvSpPr>
        <p:spPr/>
        <p:txBody>
          <a:bodyPr/>
          <a:lstStyle/>
          <a:p>
            <a:r>
              <a:rPr lang="en-AU" dirty="0"/>
              <a:t>PaaS version of </a:t>
            </a:r>
            <a:r>
              <a:rPr lang="en-AU" dirty="0" err="1"/>
              <a:t>Redis</a:t>
            </a:r>
            <a:endParaRPr lang="en-AU" dirty="0"/>
          </a:p>
          <a:p>
            <a:r>
              <a:rPr lang="en-AU" dirty="0"/>
              <a:t>Azure handles scaling, persistence, performance, configuration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21</a:t>
            </a:r>
            <a:endParaRPr lang="en-GB" dirty="0"/>
          </a:p>
        </p:txBody>
      </p:sp>
    </p:spTree>
    <p:extLst>
      <p:ext uri="{BB962C8B-B14F-4D97-AF65-F5344CB8AC3E}">
        <p14:creationId xmlns:p14="http://schemas.microsoft.com/office/powerpoint/2010/main" val="1164627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28</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3960317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Storage Queues</a:t>
            </a:r>
            <a:endParaRPr lang="en-GB" dirty="0"/>
          </a:p>
        </p:txBody>
      </p:sp>
      <p:sp>
        <p:nvSpPr>
          <p:cNvPr id="3" name="Content Placeholder 2"/>
          <p:cNvSpPr>
            <a:spLocks noGrp="1"/>
          </p:cNvSpPr>
          <p:nvPr>
            <p:ph idx="1"/>
          </p:nvPr>
        </p:nvSpPr>
        <p:spPr/>
        <p:txBody>
          <a:bodyPr/>
          <a:lstStyle/>
          <a:p>
            <a:r>
              <a:rPr lang="en-AU" dirty="0"/>
              <a:t>Basic queue service</a:t>
            </a:r>
          </a:p>
          <a:p>
            <a:r>
              <a:rPr lang="en-AU" dirty="0"/>
              <a:t>Access via HTTP</a:t>
            </a:r>
            <a:r>
              <a:rPr lang="en-GB" dirty="0"/>
              <a:t>/S</a:t>
            </a:r>
          </a:p>
          <a:p>
            <a:r>
              <a:rPr lang="en-AU" dirty="0"/>
              <a:t>Messages up to 64KB/s</a:t>
            </a:r>
          </a:p>
          <a:p>
            <a:r>
              <a:rPr lang="en-AU" dirty="0"/>
              <a:t>No locking, maximum 7 days in queue</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22</a:t>
            </a:r>
            <a:endParaRPr lang="en-GB" dirty="0"/>
          </a:p>
        </p:txBody>
      </p:sp>
    </p:spTree>
    <p:extLst>
      <p:ext uri="{BB962C8B-B14F-4D97-AF65-F5344CB8AC3E}">
        <p14:creationId xmlns:p14="http://schemas.microsoft.com/office/powerpoint/2010/main" val="246385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a:t>
            </a:fld>
            <a:endParaRPr lang="en-AU"/>
          </a:p>
        </p:txBody>
      </p:sp>
      <p:pic>
        <p:nvPicPr>
          <p:cNvPr id="2050" name="Picture 2" descr="http://blogs.msdn.com/cfs-filesystemfile.ashx/__key/communityserver-blogs-components-weblogfiles/00-00-01-62-62/4846.az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74374" cy="688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963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Service Bus</a:t>
            </a:r>
            <a:endParaRPr lang="en-GB" dirty="0"/>
          </a:p>
        </p:txBody>
      </p:sp>
      <p:sp>
        <p:nvSpPr>
          <p:cNvPr id="3" name="Content Placeholder 2"/>
          <p:cNvSpPr>
            <a:spLocks noGrp="1"/>
          </p:cNvSpPr>
          <p:nvPr>
            <p:ph idx="1"/>
          </p:nvPr>
        </p:nvSpPr>
        <p:spPr/>
        <p:txBody>
          <a:bodyPr/>
          <a:lstStyle/>
          <a:p>
            <a:r>
              <a:rPr lang="en-AU" dirty="0"/>
              <a:t>Feature rich elastic messaging system</a:t>
            </a:r>
          </a:p>
          <a:p>
            <a:r>
              <a:rPr lang="en-AU" dirty="0"/>
              <a:t>Range of protocols and APIs to access messages</a:t>
            </a:r>
          </a:p>
          <a:p>
            <a:r>
              <a:rPr lang="en-AU" dirty="0"/>
              <a:t>Publish/subscribe pattern</a:t>
            </a:r>
          </a:p>
          <a:p>
            <a:r>
              <a:rPr lang="en-AU" dirty="0"/>
              <a:t>Guaranteed message order</a:t>
            </a:r>
          </a:p>
          <a:p>
            <a:r>
              <a:rPr lang="en-AU" dirty="0"/>
              <a:t>Duplicate detection</a:t>
            </a:r>
          </a:p>
          <a:p>
            <a:r>
              <a:rPr lang="en-AU" dirty="0"/>
              <a:t>Transactions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23</a:t>
            </a:r>
            <a:endParaRPr lang="en-GB" dirty="0"/>
          </a:p>
        </p:txBody>
      </p:sp>
    </p:spTree>
    <p:extLst>
      <p:ext uri="{BB962C8B-B14F-4D97-AF65-F5344CB8AC3E}">
        <p14:creationId xmlns:p14="http://schemas.microsoft.com/office/powerpoint/2010/main" val="3438068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Hybrid Connections</a:t>
            </a:r>
            <a:endParaRPr lang="en-GB" dirty="0"/>
          </a:p>
        </p:txBody>
      </p:sp>
      <p:sp>
        <p:nvSpPr>
          <p:cNvPr id="3" name="Content Placeholder 2"/>
          <p:cNvSpPr>
            <a:spLocks noGrp="1"/>
          </p:cNvSpPr>
          <p:nvPr>
            <p:ph idx="1"/>
          </p:nvPr>
        </p:nvSpPr>
        <p:spPr/>
        <p:txBody>
          <a:bodyPr/>
          <a:lstStyle/>
          <a:p>
            <a:r>
              <a:rPr lang="en-AU" dirty="0"/>
              <a:t>Connect Web Apps and Mobile Apps to on-premises resources behind a firewall</a:t>
            </a:r>
          </a:p>
          <a:p>
            <a:r>
              <a:rPr lang="en-AU" dirty="0"/>
              <a:t>Minimal TCP ports</a:t>
            </a:r>
          </a:p>
          <a:p>
            <a:r>
              <a:rPr lang="en-AU" dirty="0"/>
              <a:t>Limited to apps that use a static TCP port such as SQL server, APIs, custom web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24</a:t>
            </a:r>
            <a:endParaRPr lang="en-GB" dirty="0"/>
          </a:p>
        </p:txBody>
      </p:sp>
    </p:spTree>
    <p:extLst>
      <p:ext uri="{BB962C8B-B14F-4D97-AF65-F5344CB8AC3E}">
        <p14:creationId xmlns:p14="http://schemas.microsoft.com/office/powerpoint/2010/main" val="1043666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Biztalk</a:t>
            </a:r>
            <a:r>
              <a:rPr lang="en-AU" dirty="0"/>
              <a:t> Services</a:t>
            </a:r>
            <a:endParaRPr lang="en-GB" dirty="0"/>
          </a:p>
        </p:txBody>
      </p:sp>
      <p:sp>
        <p:nvSpPr>
          <p:cNvPr id="3" name="Content Placeholder 2"/>
          <p:cNvSpPr>
            <a:spLocks noGrp="1"/>
          </p:cNvSpPr>
          <p:nvPr>
            <p:ph idx="1"/>
          </p:nvPr>
        </p:nvSpPr>
        <p:spPr/>
        <p:txBody>
          <a:bodyPr/>
          <a:lstStyle/>
          <a:p>
            <a:r>
              <a:rPr lang="en-AU" dirty="0"/>
              <a:t>Out of the box, line of business integration for SAP, Oracle, SQL, PeopleSoft</a:t>
            </a:r>
          </a:p>
          <a:p>
            <a:r>
              <a:rPr lang="en-AU" dirty="0"/>
              <a:t>Route messages using Service Bus, SQL, Blob Storage</a:t>
            </a:r>
          </a:p>
          <a:p>
            <a:r>
              <a:rPr lang="en-AU" dirty="0"/>
              <a:t>Supports more complex integration scenarios</a:t>
            </a:r>
          </a:p>
          <a:p>
            <a:r>
              <a:rPr lang="en-AU" dirty="0"/>
              <a:t>Useful for extending on-premises systems to Azure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25</a:t>
            </a:r>
            <a:endParaRPr lang="en-GB" dirty="0"/>
          </a:p>
        </p:txBody>
      </p:sp>
    </p:spTree>
    <p:extLst>
      <p:ext uri="{BB962C8B-B14F-4D97-AF65-F5344CB8AC3E}">
        <p14:creationId xmlns:p14="http://schemas.microsoft.com/office/powerpoint/2010/main" val="112592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Analytics, Events &amp; </a:t>
            </a:r>
            <a:r>
              <a:rPr lang="en-AU" dirty="0" err="1"/>
              <a:t>IoT</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33</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492846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HDInsight</a:t>
            </a:r>
            <a:endParaRPr lang="en-GB" dirty="0"/>
          </a:p>
        </p:txBody>
      </p:sp>
      <p:sp>
        <p:nvSpPr>
          <p:cNvPr id="3" name="Content Placeholder 2"/>
          <p:cNvSpPr>
            <a:spLocks noGrp="1"/>
          </p:cNvSpPr>
          <p:nvPr>
            <p:ph idx="1"/>
          </p:nvPr>
        </p:nvSpPr>
        <p:spPr/>
        <p:txBody>
          <a:bodyPr/>
          <a:lstStyle/>
          <a:p>
            <a:r>
              <a:rPr lang="en-AU" dirty="0"/>
              <a:t>One of the analysis services associated with Data Lake</a:t>
            </a:r>
          </a:p>
          <a:p>
            <a:r>
              <a:rPr lang="en-AU" dirty="0"/>
              <a:t>Extensions for Java and .NET</a:t>
            </a:r>
          </a:p>
          <a:p>
            <a:r>
              <a:rPr lang="en-AU" dirty="0"/>
              <a:t>Real time stream processing</a:t>
            </a:r>
          </a:p>
          <a:p>
            <a:r>
              <a:rPr lang="en-AU" dirty="0"/>
              <a:t>Integrates with R for predictive </a:t>
            </a:r>
            <a:r>
              <a:rPr lang="en-AU" dirty="0" err="1"/>
              <a:t>modeling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26</a:t>
            </a:r>
            <a:endParaRPr lang="en-GB" dirty="0"/>
          </a:p>
        </p:txBody>
      </p:sp>
    </p:spTree>
    <p:extLst>
      <p:ext uri="{BB962C8B-B14F-4D97-AF65-F5344CB8AC3E}">
        <p14:creationId xmlns:p14="http://schemas.microsoft.com/office/powerpoint/2010/main" val="317733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Machine Learning</a:t>
            </a:r>
            <a:endParaRPr lang="en-GB" dirty="0"/>
          </a:p>
        </p:txBody>
      </p:sp>
      <p:sp>
        <p:nvSpPr>
          <p:cNvPr id="3" name="Content Placeholder 2"/>
          <p:cNvSpPr>
            <a:spLocks noGrp="1"/>
          </p:cNvSpPr>
          <p:nvPr>
            <p:ph idx="1"/>
          </p:nvPr>
        </p:nvSpPr>
        <p:spPr/>
        <p:txBody>
          <a:bodyPr/>
          <a:lstStyle/>
          <a:p>
            <a:r>
              <a:rPr lang="en-AU" dirty="0"/>
              <a:t>Easy build and deployment of predictive analytics</a:t>
            </a:r>
          </a:p>
          <a:p>
            <a:r>
              <a:rPr lang="en-AU" dirty="0"/>
              <a:t>Drag and drop based model construction</a:t>
            </a:r>
          </a:p>
          <a:p>
            <a:r>
              <a:rPr lang="en-AU" dirty="0"/>
              <a:t>R or Python language support for more complex cases</a:t>
            </a:r>
          </a:p>
          <a:p>
            <a:r>
              <a:rPr lang="en-AU" dirty="0"/>
              <a:t>Automatic provision of web services based on your model</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27</a:t>
            </a:r>
            <a:endParaRPr lang="en-GB" dirty="0"/>
          </a:p>
        </p:txBody>
      </p:sp>
    </p:spTree>
    <p:extLst>
      <p:ext uri="{BB962C8B-B14F-4D97-AF65-F5344CB8AC3E}">
        <p14:creationId xmlns:p14="http://schemas.microsoft.com/office/powerpoint/2010/main" val="1479647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Factory</a:t>
            </a:r>
            <a:endParaRPr lang="en-GB" dirty="0"/>
          </a:p>
        </p:txBody>
      </p:sp>
      <p:sp>
        <p:nvSpPr>
          <p:cNvPr id="3" name="Content Placeholder 2"/>
          <p:cNvSpPr>
            <a:spLocks noGrp="1"/>
          </p:cNvSpPr>
          <p:nvPr>
            <p:ph idx="1"/>
          </p:nvPr>
        </p:nvSpPr>
        <p:spPr/>
        <p:txBody>
          <a:bodyPr/>
          <a:lstStyle/>
          <a:p>
            <a:r>
              <a:rPr lang="en-AU" dirty="0"/>
              <a:t>Create data </a:t>
            </a:r>
            <a:r>
              <a:rPr lang="en-AU" dirty="0" err="1"/>
              <a:t>pielines</a:t>
            </a:r>
            <a:endParaRPr lang="en-AU" dirty="0"/>
          </a:p>
          <a:p>
            <a:r>
              <a:rPr lang="en-AU" dirty="0"/>
              <a:t>Visualisation</a:t>
            </a:r>
          </a:p>
          <a:p>
            <a:r>
              <a:rPr lang="en-AU" dirty="0"/>
              <a:t>Scheduling</a:t>
            </a:r>
          </a:p>
          <a:p>
            <a:r>
              <a:rPr lang="en-AU" dirty="0"/>
              <a:t>Orchestration</a:t>
            </a:r>
          </a:p>
          <a:p>
            <a:r>
              <a:rPr lang="en-AU" dirty="0"/>
              <a:t>Health monitoring</a:t>
            </a:r>
          </a:p>
          <a:p>
            <a:r>
              <a:rPr lang="en-AU" dirty="0"/>
              <a:t>Variety of data sources</a:t>
            </a:r>
          </a:p>
          <a:p>
            <a:r>
              <a:rPr lang="en-AU" dirty="0"/>
              <a:t>Publish results to other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28</a:t>
            </a:r>
            <a:endParaRPr lang="en-GB" dirty="0"/>
          </a:p>
        </p:txBody>
      </p:sp>
    </p:spTree>
    <p:extLst>
      <p:ext uri="{BB962C8B-B14F-4D97-AF65-F5344CB8AC3E}">
        <p14:creationId xmlns:p14="http://schemas.microsoft.com/office/powerpoint/2010/main" val="22657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Event Hubs</a:t>
            </a:r>
            <a:endParaRPr lang="en-GB" dirty="0"/>
          </a:p>
        </p:txBody>
      </p:sp>
      <p:sp>
        <p:nvSpPr>
          <p:cNvPr id="3" name="Content Placeholder 2"/>
          <p:cNvSpPr>
            <a:spLocks noGrp="1"/>
          </p:cNvSpPr>
          <p:nvPr>
            <p:ph idx="1"/>
          </p:nvPr>
        </p:nvSpPr>
        <p:spPr/>
        <p:txBody>
          <a:bodyPr/>
          <a:lstStyle/>
          <a:p>
            <a:r>
              <a:rPr lang="en-AU" dirty="0"/>
              <a:t>Publish subscribe service</a:t>
            </a:r>
          </a:p>
          <a:p>
            <a:r>
              <a:rPr lang="en-AU" dirty="0"/>
              <a:t>Log millions of events per second in near real time</a:t>
            </a:r>
          </a:p>
          <a:p>
            <a:r>
              <a:rPr lang="en-AU" dirty="0"/>
              <a:t>Designed for </a:t>
            </a:r>
            <a:r>
              <a:rPr lang="en-AU" dirty="0" err="1"/>
              <a:t>IoT</a:t>
            </a:r>
            <a:r>
              <a:rPr lang="en-AU" dirty="0"/>
              <a:t> – direct ingestion from a variety of devices and data sources</a:t>
            </a:r>
          </a:p>
          <a:p>
            <a:r>
              <a:rPr lang="en-AU" dirty="0"/>
              <a:t>Preserves event order per device</a:t>
            </a:r>
          </a:p>
          <a:p>
            <a:r>
              <a:rPr lang="en-AU" dirty="0"/>
              <a:t>Perform analytics or batch and store the events</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29</a:t>
            </a:r>
            <a:endParaRPr lang="en-GB" dirty="0"/>
          </a:p>
        </p:txBody>
      </p:sp>
    </p:spTree>
    <p:extLst>
      <p:ext uri="{BB962C8B-B14F-4D97-AF65-F5344CB8AC3E}">
        <p14:creationId xmlns:p14="http://schemas.microsoft.com/office/powerpoint/2010/main" val="252950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Stream Analytics</a:t>
            </a:r>
            <a:endParaRPr lang="en-GB" dirty="0"/>
          </a:p>
        </p:txBody>
      </p:sp>
      <p:sp>
        <p:nvSpPr>
          <p:cNvPr id="3" name="Content Placeholder 2"/>
          <p:cNvSpPr>
            <a:spLocks noGrp="1"/>
          </p:cNvSpPr>
          <p:nvPr>
            <p:ph idx="1"/>
          </p:nvPr>
        </p:nvSpPr>
        <p:spPr/>
        <p:txBody>
          <a:bodyPr/>
          <a:lstStyle/>
          <a:p>
            <a:r>
              <a:rPr lang="en-AU" dirty="0"/>
              <a:t>Service that integrates with Event Hubs</a:t>
            </a:r>
          </a:p>
          <a:p>
            <a:r>
              <a:rPr lang="en-AU" dirty="0"/>
              <a:t>Real time analytics on data</a:t>
            </a:r>
          </a:p>
          <a:p>
            <a:r>
              <a:rPr lang="en-AU" dirty="0"/>
              <a:t>Real time dashboards</a:t>
            </a:r>
          </a:p>
          <a:p>
            <a:r>
              <a:rPr lang="en-AU" dirty="0"/>
              <a:t>Mission critical reliability and scale</a:t>
            </a:r>
          </a:p>
          <a:p>
            <a:r>
              <a:rPr lang="en-AU" dirty="0"/>
              <a:t>Can detect </a:t>
            </a:r>
            <a:r>
              <a:rPr lang="en-AU" dirty="0" err="1"/>
              <a:t>anomoloies</a:t>
            </a:r>
            <a:r>
              <a:rPr lang="en-AU" dirty="0"/>
              <a:t> in </a:t>
            </a:r>
            <a:r>
              <a:rPr lang="en-AU" dirty="0" err="1"/>
              <a:t>realtime</a:t>
            </a:r>
            <a:r>
              <a:rPr lang="en-AU" dirty="0"/>
              <a:t> and trigger alerts or a change in your dashboard</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38</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a:t>
            </a:r>
            <a:endParaRPr lang="en-GB" dirty="0"/>
          </a:p>
        </p:txBody>
      </p:sp>
    </p:spTree>
    <p:extLst>
      <p:ext uri="{BB962C8B-B14F-4D97-AF65-F5344CB8AC3E}">
        <p14:creationId xmlns:p14="http://schemas.microsoft.com/office/powerpoint/2010/main" val="528975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Media</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39</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06164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4</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200454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Media Services</a:t>
            </a:r>
            <a:endParaRPr lang="en-GB" dirty="0"/>
          </a:p>
        </p:txBody>
      </p:sp>
      <p:sp>
        <p:nvSpPr>
          <p:cNvPr id="3" name="Content Placeholder 2"/>
          <p:cNvSpPr>
            <a:spLocks noGrp="1"/>
          </p:cNvSpPr>
          <p:nvPr>
            <p:ph idx="1"/>
          </p:nvPr>
        </p:nvSpPr>
        <p:spPr/>
        <p:txBody>
          <a:bodyPr/>
          <a:lstStyle/>
          <a:p>
            <a:r>
              <a:rPr lang="en-AU" dirty="0"/>
              <a:t>Highly scalable content encoding</a:t>
            </a:r>
          </a:p>
          <a:p>
            <a:r>
              <a:rPr lang="en-AU" dirty="0"/>
              <a:t>Media intelligence services</a:t>
            </a:r>
          </a:p>
          <a:p>
            <a:r>
              <a:rPr lang="en-AU" dirty="0"/>
              <a:t>Content protection</a:t>
            </a:r>
          </a:p>
          <a:p>
            <a:r>
              <a:rPr lang="en-AU" dirty="0"/>
              <a:t>Live video streaming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31</a:t>
            </a:r>
            <a:endParaRPr lang="en-GB" dirty="0"/>
          </a:p>
        </p:txBody>
      </p:sp>
    </p:spTree>
    <p:extLst>
      <p:ext uri="{BB962C8B-B14F-4D97-AF65-F5344CB8AC3E}">
        <p14:creationId xmlns:p14="http://schemas.microsoft.com/office/powerpoint/2010/main" val="2221903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CDN</a:t>
            </a:r>
            <a:endParaRPr lang="en-GB" dirty="0"/>
          </a:p>
        </p:txBody>
      </p:sp>
      <p:sp>
        <p:nvSpPr>
          <p:cNvPr id="3" name="Content Placeholder 2"/>
          <p:cNvSpPr>
            <a:spLocks noGrp="1"/>
          </p:cNvSpPr>
          <p:nvPr>
            <p:ph idx="1"/>
          </p:nvPr>
        </p:nvSpPr>
        <p:spPr/>
        <p:txBody>
          <a:bodyPr/>
          <a:lstStyle/>
          <a:p>
            <a:r>
              <a:rPr lang="en-AU" dirty="0"/>
              <a:t>Azure’s content delivery network</a:t>
            </a:r>
          </a:p>
          <a:p>
            <a:r>
              <a:rPr lang="en-AU" dirty="0"/>
              <a:t>Recently </a:t>
            </a:r>
            <a:r>
              <a:rPr lang="en-AU" dirty="0" err="1"/>
              <a:t>partered</a:t>
            </a:r>
            <a:r>
              <a:rPr lang="en-AU" dirty="0"/>
              <a:t> with Akamai</a:t>
            </a:r>
          </a:p>
          <a:p>
            <a:r>
              <a:rPr lang="en-AU" dirty="0"/>
              <a:t>Analytics</a:t>
            </a:r>
          </a:p>
          <a:p>
            <a:r>
              <a:rPr lang="en-AU" dirty="0"/>
              <a:t>Highly scalable</a:t>
            </a:r>
          </a:p>
          <a:p>
            <a:r>
              <a:rPr lang="en-AU" dirty="0"/>
              <a:t>Easy content selection</a:t>
            </a:r>
          </a:p>
          <a:p>
            <a:r>
              <a:rPr lang="en-AU" dirty="0"/>
              <a:t>Purging, filtering, load balancing, DDoS</a:t>
            </a:r>
          </a:p>
          <a:p>
            <a:r>
              <a:rPr lang="en-AU" dirty="0"/>
              <a:t>Rules based on client e.g. mobile files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32</a:t>
            </a:r>
            <a:endParaRPr lang="en-GB" dirty="0"/>
          </a:p>
        </p:txBody>
      </p:sp>
    </p:spTree>
    <p:extLst>
      <p:ext uri="{BB962C8B-B14F-4D97-AF65-F5344CB8AC3E}">
        <p14:creationId xmlns:p14="http://schemas.microsoft.com/office/powerpoint/2010/main" val="631876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Networking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42</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1709751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Virtual Network</a:t>
            </a:r>
            <a:endParaRPr lang="en-GB" dirty="0"/>
          </a:p>
        </p:txBody>
      </p:sp>
      <p:sp>
        <p:nvSpPr>
          <p:cNvPr id="3" name="Content Placeholder 2"/>
          <p:cNvSpPr>
            <a:spLocks noGrp="1"/>
          </p:cNvSpPr>
          <p:nvPr>
            <p:ph idx="1"/>
          </p:nvPr>
        </p:nvSpPr>
        <p:spPr/>
        <p:txBody>
          <a:bodyPr/>
          <a:lstStyle/>
          <a:p>
            <a:r>
              <a:rPr lang="en-AU" dirty="0"/>
              <a:t>Extend your on-premises network into Azure</a:t>
            </a:r>
          </a:p>
          <a:p>
            <a:r>
              <a:rPr lang="en-AU" dirty="0"/>
              <a:t>Use your own internal IP addresses, DNS servers, </a:t>
            </a:r>
            <a:r>
              <a:rPr lang="en-AU" dirty="0" err="1"/>
              <a:t>etc</a:t>
            </a:r>
            <a:endParaRPr lang="en-AU" dirty="0"/>
          </a:p>
          <a:p>
            <a:r>
              <a:rPr lang="en-AU" dirty="0"/>
              <a:t>Fine grained control over your networking environment in Azure and how it connects to on-premises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33</a:t>
            </a:r>
            <a:endParaRPr lang="en-GB" dirty="0"/>
          </a:p>
        </p:txBody>
      </p:sp>
    </p:spTree>
    <p:extLst>
      <p:ext uri="{BB962C8B-B14F-4D97-AF65-F5344CB8AC3E}">
        <p14:creationId xmlns:p14="http://schemas.microsoft.com/office/powerpoint/2010/main" val="4140972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Express Route</a:t>
            </a:r>
            <a:endParaRPr lang="en-GB" dirty="0"/>
          </a:p>
        </p:txBody>
      </p:sp>
      <p:sp>
        <p:nvSpPr>
          <p:cNvPr id="3" name="Content Placeholder 2"/>
          <p:cNvSpPr>
            <a:spLocks noGrp="1"/>
          </p:cNvSpPr>
          <p:nvPr>
            <p:ph idx="1"/>
          </p:nvPr>
        </p:nvSpPr>
        <p:spPr/>
        <p:txBody>
          <a:bodyPr/>
          <a:lstStyle/>
          <a:p>
            <a:r>
              <a:rPr lang="en-AU" dirty="0"/>
              <a:t>Highly redundant, reliable, direct private connection</a:t>
            </a:r>
          </a:p>
          <a:p>
            <a:r>
              <a:rPr lang="en-AU" dirty="0"/>
              <a:t>Connect your datacentres and infrastructure directly to Azure datacentres</a:t>
            </a:r>
          </a:p>
          <a:p>
            <a:r>
              <a:rPr lang="en-AU" dirty="0"/>
              <a:t>Partner with a provider to set it up - </a:t>
            </a:r>
            <a:r>
              <a:rPr lang="en-AU" dirty="0" err="1"/>
              <a:t>NextDC</a:t>
            </a:r>
            <a:r>
              <a:rPr lang="en-AU" dirty="0"/>
              <a:t>, Telstra, </a:t>
            </a:r>
            <a:r>
              <a:rPr lang="en-AU" dirty="0" err="1"/>
              <a:t>Equinix</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34</a:t>
            </a:r>
            <a:endParaRPr lang="en-GB" dirty="0"/>
          </a:p>
        </p:txBody>
      </p:sp>
    </p:spTree>
    <p:extLst>
      <p:ext uri="{BB962C8B-B14F-4D97-AF65-F5344CB8AC3E}">
        <p14:creationId xmlns:p14="http://schemas.microsoft.com/office/powerpoint/2010/main" val="1150817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VPN Gateway</a:t>
            </a:r>
            <a:endParaRPr lang="en-GB" dirty="0"/>
          </a:p>
        </p:txBody>
      </p:sp>
      <p:sp>
        <p:nvSpPr>
          <p:cNvPr id="3" name="Content Placeholder 2"/>
          <p:cNvSpPr>
            <a:spLocks noGrp="1"/>
          </p:cNvSpPr>
          <p:nvPr>
            <p:ph idx="1"/>
          </p:nvPr>
        </p:nvSpPr>
        <p:spPr/>
        <p:txBody>
          <a:bodyPr/>
          <a:lstStyle/>
          <a:p>
            <a:r>
              <a:rPr lang="en-AU" dirty="0"/>
              <a:t>Fully managed gateway on the Azure side of the virtual network</a:t>
            </a:r>
          </a:p>
          <a:p>
            <a:r>
              <a:rPr lang="en-AU" dirty="0"/>
              <a:t>Allows configuration of subnet, security and IP rules</a:t>
            </a:r>
          </a:p>
          <a:p>
            <a:r>
              <a:rPr lang="en-AU" dirty="0"/>
              <a:t>Automatically provisioned and maintained on your behalf</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35</a:t>
            </a:r>
            <a:endParaRPr lang="en-GB" dirty="0"/>
          </a:p>
        </p:txBody>
      </p:sp>
    </p:spTree>
    <p:extLst>
      <p:ext uri="{BB962C8B-B14F-4D97-AF65-F5344CB8AC3E}">
        <p14:creationId xmlns:p14="http://schemas.microsoft.com/office/powerpoint/2010/main" val="1482698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Load Balancer</a:t>
            </a:r>
            <a:endParaRPr lang="en-GB" dirty="0"/>
          </a:p>
        </p:txBody>
      </p:sp>
      <p:sp>
        <p:nvSpPr>
          <p:cNvPr id="3" name="Content Placeholder 2"/>
          <p:cNvSpPr>
            <a:spLocks noGrp="1"/>
          </p:cNvSpPr>
          <p:nvPr>
            <p:ph idx="1"/>
          </p:nvPr>
        </p:nvSpPr>
        <p:spPr/>
        <p:txBody>
          <a:bodyPr/>
          <a:lstStyle/>
          <a:p>
            <a:r>
              <a:rPr lang="en-AU" dirty="0"/>
              <a:t>Layer 4 (TCP, UDP) load balancer</a:t>
            </a:r>
          </a:p>
          <a:p>
            <a:r>
              <a:rPr lang="en-AU" dirty="0"/>
              <a:t>Distribute traffic to virtual machines from the internet</a:t>
            </a:r>
          </a:p>
          <a:p>
            <a:r>
              <a:rPr lang="en-AU" dirty="0"/>
              <a:t>Distribute traffic between virtual machines in a network</a:t>
            </a:r>
          </a:p>
          <a:p>
            <a:r>
              <a:rPr lang="en-AU" dirty="0"/>
              <a:t>Multiple probing types, instant reconfiguration, port forwarding, monitoring, distribution types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36</a:t>
            </a:r>
            <a:endParaRPr lang="en-GB" dirty="0"/>
          </a:p>
        </p:txBody>
      </p:sp>
    </p:spTree>
    <p:extLst>
      <p:ext uri="{BB962C8B-B14F-4D97-AF65-F5344CB8AC3E}">
        <p14:creationId xmlns:p14="http://schemas.microsoft.com/office/powerpoint/2010/main" val="3524499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Traffic Manager</a:t>
            </a:r>
            <a:endParaRPr lang="en-GB" dirty="0"/>
          </a:p>
        </p:txBody>
      </p:sp>
      <p:sp>
        <p:nvSpPr>
          <p:cNvPr id="3" name="Content Placeholder 2"/>
          <p:cNvSpPr>
            <a:spLocks noGrp="1"/>
          </p:cNvSpPr>
          <p:nvPr>
            <p:ph idx="1"/>
          </p:nvPr>
        </p:nvSpPr>
        <p:spPr/>
        <p:txBody>
          <a:bodyPr/>
          <a:lstStyle/>
          <a:p>
            <a:r>
              <a:rPr lang="en-AU" dirty="0"/>
              <a:t>Control distribution of public user traffic</a:t>
            </a:r>
          </a:p>
          <a:p>
            <a:r>
              <a:rPr lang="en-AU" dirty="0"/>
              <a:t>DNS based</a:t>
            </a:r>
          </a:p>
          <a:p>
            <a:r>
              <a:rPr lang="en-AU" dirty="0"/>
              <a:t>Deployments, upgrades, responsiveness, availability</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37</a:t>
            </a:r>
            <a:endParaRPr lang="en-GB" dirty="0"/>
          </a:p>
        </p:txBody>
      </p:sp>
    </p:spTree>
    <p:extLst>
      <p:ext uri="{BB962C8B-B14F-4D97-AF65-F5344CB8AC3E}">
        <p14:creationId xmlns:p14="http://schemas.microsoft.com/office/powerpoint/2010/main" val="2851026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Application Gateway</a:t>
            </a:r>
            <a:endParaRPr lang="en-GB" dirty="0"/>
          </a:p>
        </p:txBody>
      </p:sp>
      <p:sp>
        <p:nvSpPr>
          <p:cNvPr id="3" name="Content Placeholder 2"/>
          <p:cNvSpPr>
            <a:spLocks noGrp="1"/>
          </p:cNvSpPr>
          <p:nvPr>
            <p:ph idx="1"/>
          </p:nvPr>
        </p:nvSpPr>
        <p:spPr/>
        <p:txBody>
          <a:bodyPr/>
          <a:lstStyle/>
          <a:p>
            <a:r>
              <a:rPr lang="en-AU" dirty="0"/>
              <a:t>HTTP based load balancing</a:t>
            </a:r>
          </a:p>
          <a:p>
            <a:r>
              <a:rPr lang="en-AU" dirty="0"/>
              <a:t>Cookie affinity</a:t>
            </a:r>
          </a:p>
          <a:p>
            <a:r>
              <a:rPr lang="en-AU" dirty="0"/>
              <a:t>SSL offload (better utilisation, streamline certificate management)</a:t>
            </a:r>
          </a:p>
          <a:p>
            <a:r>
              <a:rPr lang="en-AU" dirty="0"/>
              <a:t>Integration with traffic manager for region redirection, failover and maintenance scenarios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48</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38</a:t>
            </a:r>
            <a:endParaRPr lang="en-GB" dirty="0"/>
          </a:p>
        </p:txBody>
      </p:sp>
    </p:spTree>
    <p:extLst>
      <p:ext uri="{BB962C8B-B14F-4D97-AF65-F5344CB8AC3E}">
        <p14:creationId xmlns:p14="http://schemas.microsoft.com/office/powerpoint/2010/main" val="2833423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DNS</a:t>
            </a:r>
            <a:endParaRPr lang="en-GB" dirty="0"/>
          </a:p>
        </p:txBody>
      </p:sp>
      <p:sp>
        <p:nvSpPr>
          <p:cNvPr id="3" name="Content Placeholder 2"/>
          <p:cNvSpPr>
            <a:spLocks noGrp="1"/>
          </p:cNvSpPr>
          <p:nvPr>
            <p:ph idx="1"/>
          </p:nvPr>
        </p:nvSpPr>
        <p:spPr/>
        <p:txBody>
          <a:bodyPr/>
          <a:lstStyle/>
          <a:p>
            <a:r>
              <a:rPr lang="en-AU" dirty="0"/>
              <a:t>Host your DNS in Azure</a:t>
            </a:r>
          </a:p>
          <a:p>
            <a:r>
              <a:rPr lang="en-AU" dirty="0"/>
              <a:t>High availability</a:t>
            </a:r>
          </a:p>
          <a:p>
            <a:r>
              <a:rPr lang="en-AU" dirty="0"/>
              <a:t>Instant updates</a:t>
            </a:r>
          </a:p>
          <a:p>
            <a:r>
              <a:rPr lang="en-AU" dirty="0"/>
              <a:t>Global network of name servers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39</a:t>
            </a:r>
            <a:endParaRPr lang="en-GB" dirty="0"/>
          </a:p>
        </p:txBody>
      </p:sp>
    </p:spTree>
    <p:extLst>
      <p:ext uri="{BB962C8B-B14F-4D97-AF65-F5344CB8AC3E}">
        <p14:creationId xmlns:p14="http://schemas.microsoft.com/office/powerpoint/2010/main" val="36738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Virtual Machines</a:t>
            </a:r>
            <a:endParaRPr lang="en-GB" dirty="0"/>
          </a:p>
        </p:txBody>
      </p:sp>
      <p:sp>
        <p:nvSpPr>
          <p:cNvPr id="3" name="Content Placeholder 2"/>
          <p:cNvSpPr>
            <a:spLocks noGrp="1"/>
          </p:cNvSpPr>
          <p:nvPr>
            <p:ph idx="1"/>
          </p:nvPr>
        </p:nvSpPr>
        <p:spPr/>
        <p:txBody>
          <a:bodyPr/>
          <a:lstStyle/>
          <a:p>
            <a:r>
              <a:rPr lang="en-AU" dirty="0"/>
              <a:t>Persistent, dedicated resources</a:t>
            </a:r>
          </a:p>
          <a:p>
            <a:r>
              <a:rPr lang="en-AU" dirty="0"/>
              <a:t>Full control over your installed apps and OS</a:t>
            </a:r>
          </a:p>
          <a:p>
            <a:r>
              <a:rPr lang="en-AU" dirty="0"/>
              <a:t>Power and flexibility</a:t>
            </a:r>
          </a:p>
          <a:p>
            <a:pPr lvl="1"/>
            <a:r>
              <a:rPr lang="en-AU" dirty="0"/>
              <a:t>At the cost of high maintenance</a:t>
            </a:r>
          </a:p>
          <a:p>
            <a:r>
              <a:rPr lang="en-AU" dirty="0"/>
              <a:t>Difficult to scale automatically</a:t>
            </a:r>
          </a:p>
          <a:p>
            <a:pPr>
              <a:buFont typeface="Wingdings" panose="05000000000000000000" pitchFamily="2" charset="2"/>
              <a:buChar char="ü"/>
            </a:pPr>
            <a:endParaRPr lang="en-AU" dirty="0"/>
          </a:p>
          <a:p>
            <a:pPr>
              <a:buFont typeface="Wingdings" panose="05000000000000000000" pitchFamily="2" charset="2"/>
              <a:buChar char="ü"/>
            </a:pP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a:t>
            </a:fld>
            <a:endParaRPr lang="en-AU"/>
          </a:p>
        </p:txBody>
      </p:sp>
      <p:sp>
        <p:nvSpPr>
          <p:cNvPr id="8" name="Oval 7"/>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endParaRPr lang="en-GB" dirty="0"/>
          </a:p>
        </p:txBody>
      </p:sp>
    </p:spTree>
    <p:extLst>
      <p:ext uri="{BB962C8B-B14F-4D97-AF65-F5344CB8AC3E}">
        <p14:creationId xmlns:p14="http://schemas.microsoft.com/office/powerpoint/2010/main" val="3192134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Security &amp; Management</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50</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357516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Active Directory</a:t>
            </a:r>
            <a:endParaRPr lang="en-GB" dirty="0"/>
          </a:p>
        </p:txBody>
      </p:sp>
      <p:sp>
        <p:nvSpPr>
          <p:cNvPr id="3" name="Content Placeholder 2"/>
          <p:cNvSpPr>
            <a:spLocks noGrp="1"/>
          </p:cNvSpPr>
          <p:nvPr>
            <p:ph idx="1"/>
          </p:nvPr>
        </p:nvSpPr>
        <p:spPr/>
        <p:txBody>
          <a:bodyPr/>
          <a:lstStyle/>
          <a:p>
            <a:r>
              <a:rPr lang="en-AU" dirty="0"/>
              <a:t>Fully managed active directory</a:t>
            </a:r>
          </a:p>
          <a:p>
            <a:r>
              <a:rPr lang="en-AU" dirty="0"/>
              <a:t>SSO out of the box</a:t>
            </a:r>
          </a:p>
          <a:p>
            <a:r>
              <a:rPr lang="en-AU" dirty="0"/>
              <a:t>Third party provider integration</a:t>
            </a:r>
          </a:p>
          <a:p>
            <a:r>
              <a:rPr lang="en-AU" dirty="0"/>
              <a:t>B2C Consumer identity management</a:t>
            </a:r>
          </a:p>
          <a:p>
            <a:r>
              <a:rPr lang="en-AU" dirty="0"/>
              <a:t>Password reset, roles, identity management, managed security, 2FA</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40</a:t>
            </a:r>
            <a:endParaRPr lang="en-GB" dirty="0"/>
          </a:p>
        </p:txBody>
      </p:sp>
    </p:spTree>
    <p:extLst>
      <p:ext uri="{BB962C8B-B14F-4D97-AF65-F5344CB8AC3E}">
        <p14:creationId xmlns:p14="http://schemas.microsoft.com/office/powerpoint/2010/main" val="2779753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Scheduler</a:t>
            </a:r>
            <a:endParaRPr lang="en-GB" dirty="0"/>
          </a:p>
        </p:txBody>
      </p:sp>
      <p:sp>
        <p:nvSpPr>
          <p:cNvPr id="3" name="Content Placeholder 2"/>
          <p:cNvSpPr>
            <a:spLocks noGrp="1"/>
          </p:cNvSpPr>
          <p:nvPr>
            <p:ph idx="1"/>
          </p:nvPr>
        </p:nvSpPr>
        <p:spPr/>
        <p:txBody>
          <a:bodyPr/>
          <a:lstStyle/>
          <a:p>
            <a:r>
              <a:rPr lang="en-AU" dirty="0"/>
              <a:t>Simple scheduling service</a:t>
            </a:r>
          </a:p>
          <a:p>
            <a:r>
              <a:rPr lang="en-AU" dirty="0"/>
              <a:t>Run jobs on a schedule</a:t>
            </a:r>
          </a:p>
          <a:p>
            <a:r>
              <a:rPr lang="en-AU" dirty="0"/>
              <a:t>Invoke web endpoint, post messages to queues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41</a:t>
            </a:r>
            <a:endParaRPr lang="en-GB" dirty="0"/>
          </a:p>
        </p:txBody>
      </p:sp>
    </p:spTree>
    <p:extLst>
      <p:ext uri="{BB962C8B-B14F-4D97-AF65-F5344CB8AC3E}">
        <p14:creationId xmlns:p14="http://schemas.microsoft.com/office/powerpoint/2010/main" val="1802861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Automation</a:t>
            </a:r>
            <a:endParaRPr lang="en-GB" dirty="0"/>
          </a:p>
        </p:txBody>
      </p:sp>
      <p:sp>
        <p:nvSpPr>
          <p:cNvPr id="3" name="Content Placeholder 2"/>
          <p:cNvSpPr>
            <a:spLocks noGrp="1"/>
          </p:cNvSpPr>
          <p:nvPr>
            <p:ph idx="1"/>
          </p:nvPr>
        </p:nvSpPr>
        <p:spPr/>
        <p:txBody>
          <a:bodyPr/>
          <a:lstStyle/>
          <a:p>
            <a:r>
              <a:rPr lang="en-AU" dirty="0"/>
              <a:t>Automate anything within Azure via PowerShell scripts</a:t>
            </a:r>
          </a:p>
          <a:p>
            <a:pPr lvl="1"/>
            <a:r>
              <a:rPr lang="en-AU" dirty="0"/>
              <a:t>Scaling, enabling/disabling, update DSC on all nodes</a:t>
            </a:r>
          </a:p>
          <a:p>
            <a:r>
              <a:rPr lang="en-AU" dirty="0"/>
              <a:t>Dashboard and logging functionality</a:t>
            </a:r>
          </a:p>
          <a:p>
            <a:r>
              <a:rPr lang="en-AU" dirty="0"/>
              <a:t>Workflow crash handling and resumption</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42</a:t>
            </a:r>
            <a:endParaRPr lang="en-GB" dirty="0"/>
          </a:p>
        </p:txBody>
      </p:sp>
    </p:spTree>
    <p:extLst>
      <p:ext uri="{BB962C8B-B14F-4D97-AF65-F5344CB8AC3E}">
        <p14:creationId xmlns:p14="http://schemas.microsoft.com/office/powerpoint/2010/main" val="674222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Vault</a:t>
            </a:r>
            <a:endParaRPr lang="en-GB" dirty="0"/>
          </a:p>
        </p:txBody>
      </p:sp>
      <p:sp>
        <p:nvSpPr>
          <p:cNvPr id="3" name="Content Placeholder 2"/>
          <p:cNvSpPr>
            <a:spLocks noGrp="1"/>
          </p:cNvSpPr>
          <p:nvPr>
            <p:ph idx="1"/>
          </p:nvPr>
        </p:nvSpPr>
        <p:spPr/>
        <p:txBody>
          <a:bodyPr/>
          <a:lstStyle/>
          <a:p>
            <a:r>
              <a:rPr lang="en-AU" dirty="0"/>
              <a:t>Secure key management as a service</a:t>
            </a:r>
          </a:p>
          <a:p>
            <a:r>
              <a:rPr lang="en-AU" dirty="0"/>
              <a:t>Encrypt keys and secrets using hardware security modules</a:t>
            </a:r>
          </a:p>
          <a:p>
            <a:r>
              <a:rPr lang="en-AU" dirty="0"/>
              <a:t>Simple but highly flexible access control to services</a:t>
            </a:r>
          </a:p>
          <a:p>
            <a:r>
              <a:rPr lang="en-AU" dirty="0"/>
              <a:t>Key vault can perform crypto operations without the application ever seeing the keys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43</a:t>
            </a:r>
            <a:endParaRPr lang="en-GB" dirty="0"/>
          </a:p>
        </p:txBody>
      </p:sp>
    </p:spTree>
    <p:extLst>
      <p:ext uri="{BB962C8B-B14F-4D97-AF65-F5344CB8AC3E}">
        <p14:creationId xmlns:p14="http://schemas.microsoft.com/office/powerpoint/2010/main" val="1704810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Backup</a:t>
            </a:r>
            <a:endParaRPr lang="en-GB" dirty="0"/>
          </a:p>
        </p:txBody>
      </p:sp>
      <p:sp>
        <p:nvSpPr>
          <p:cNvPr id="3" name="Content Placeholder 2"/>
          <p:cNvSpPr>
            <a:spLocks noGrp="1"/>
          </p:cNvSpPr>
          <p:nvPr>
            <p:ph idx="1"/>
          </p:nvPr>
        </p:nvSpPr>
        <p:spPr/>
        <p:txBody>
          <a:bodyPr/>
          <a:lstStyle/>
          <a:p>
            <a:r>
              <a:rPr lang="en-AU" dirty="0"/>
              <a:t>Incremental or full backups</a:t>
            </a:r>
          </a:p>
          <a:p>
            <a:r>
              <a:rPr lang="en-AU" dirty="0"/>
              <a:t>Azure VMs</a:t>
            </a:r>
          </a:p>
          <a:p>
            <a:r>
              <a:rPr lang="en-AU" dirty="0"/>
              <a:t>On-premises VMs, SQL Server, Hyper-V, SharePoint, Exchange, </a:t>
            </a:r>
            <a:r>
              <a:rPr lang="en-AU" dirty="0" err="1"/>
              <a:t>etc</a:t>
            </a:r>
            <a:endParaRPr lang="en-AU" dirty="0"/>
          </a:p>
          <a:p>
            <a:r>
              <a:rPr lang="en-AU" dirty="0"/>
              <a:t>Send on-premises backups to Azure for secure, cheap storage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44</a:t>
            </a:r>
            <a:endParaRPr lang="en-GB" dirty="0"/>
          </a:p>
        </p:txBody>
      </p:sp>
    </p:spTree>
    <p:extLst>
      <p:ext uri="{BB962C8B-B14F-4D97-AF65-F5344CB8AC3E}">
        <p14:creationId xmlns:p14="http://schemas.microsoft.com/office/powerpoint/2010/main" val="3433388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Site Recovery</a:t>
            </a:r>
            <a:endParaRPr lang="en-GB" dirty="0"/>
          </a:p>
        </p:txBody>
      </p:sp>
      <p:sp>
        <p:nvSpPr>
          <p:cNvPr id="3" name="Content Placeholder 2"/>
          <p:cNvSpPr>
            <a:spLocks noGrp="1"/>
          </p:cNvSpPr>
          <p:nvPr>
            <p:ph idx="1"/>
          </p:nvPr>
        </p:nvSpPr>
        <p:spPr/>
        <p:txBody>
          <a:bodyPr/>
          <a:lstStyle/>
          <a:p>
            <a:r>
              <a:rPr lang="en-AU" dirty="0"/>
              <a:t>Protect on-premises Hyper-V, VMWare and physical servers through replication to Azure as a secondary data centre</a:t>
            </a:r>
          </a:p>
          <a:p>
            <a:r>
              <a:rPr lang="en-AU" dirty="0"/>
              <a:t>System </a:t>
            </a:r>
            <a:r>
              <a:rPr lang="en-AU" dirty="0" err="1"/>
              <a:t>Center</a:t>
            </a:r>
            <a:r>
              <a:rPr lang="en-AU" dirty="0"/>
              <a:t>, SQL Server </a:t>
            </a:r>
            <a:r>
              <a:rPr lang="en-AU" dirty="0" err="1"/>
              <a:t>AlwaysOn</a:t>
            </a:r>
            <a:endParaRPr lang="en-AU" dirty="0"/>
          </a:p>
          <a:p>
            <a:r>
              <a:rPr lang="en-AU" dirty="0"/>
              <a:t>Test and automate a recovery process</a:t>
            </a:r>
          </a:p>
          <a:p>
            <a:r>
              <a:rPr lang="en-AU" dirty="0"/>
              <a:t>Burst to Azure in periods of high demand</a:t>
            </a:r>
          </a:p>
          <a:p>
            <a:r>
              <a:rPr lang="en-AU" dirty="0"/>
              <a:t>Site </a:t>
            </a:r>
            <a:r>
              <a:rPr lang="en-AU"/>
              <a:t>health monitoring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45</a:t>
            </a:r>
            <a:endParaRPr lang="en-GB" dirty="0"/>
          </a:p>
        </p:txBody>
      </p:sp>
    </p:spTree>
    <p:extLst>
      <p:ext uri="{BB962C8B-B14F-4D97-AF65-F5344CB8AC3E}">
        <p14:creationId xmlns:p14="http://schemas.microsoft.com/office/powerpoint/2010/main" val="114797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Cloud Services </a:t>
            </a:r>
            <a:endParaRPr lang="en-GB" dirty="0"/>
          </a:p>
        </p:txBody>
      </p:sp>
      <p:sp>
        <p:nvSpPr>
          <p:cNvPr id="3" name="Content Placeholder 2"/>
          <p:cNvSpPr>
            <a:spLocks noGrp="1"/>
          </p:cNvSpPr>
          <p:nvPr>
            <p:ph idx="1"/>
          </p:nvPr>
        </p:nvSpPr>
        <p:spPr/>
        <p:txBody>
          <a:bodyPr/>
          <a:lstStyle/>
          <a:p>
            <a:r>
              <a:rPr lang="en-AU" dirty="0"/>
              <a:t>Transient, dedicated resources</a:t>
            </a:r>
          </a:p>
          <a:p>
            <a:r>
              <a:rPr lang="en-AU" dirty="0"/>
              <a:t>Run a custom .NET app you provide on </a:t>
            </a:r>
            <a:r>
              <a:rPr lang="en-AU" dirty="0" err="1"/>
              <a:t>startup</a:t>
            </a:r>
            <a:endParaRPr lang="en-GB" dirty="0"/>
          </a:p>
          <a:p>
            <a:r>
              <a:rPr lang="en-AU" dirty="0"/>
              <a:t>Azure will restart the app if it fails</a:t>
            </a:r>
          </a:p>
          <a:p>
            <a:r>
              <a:rPr lang="en-AU" dirty="0"/>
              <a:t>Easily scalable to multiple instances</a:t>
            </a:r>
          </a:p>
          <a:p>
            <a:r>
              <a:rPr lang="en-AU" dirty="0"/>
              <a:t>Still quite low level – you write everything you need in your .NET code</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endParaRPr lang="en-GB" dirty="0"/>
          </a:p>
        </p:txBody>
      </p:sp>
    </p:spTree>
    <p:extLst>
      <p:ext uri="{BB962C8B-B14F-4D97-AF65-F5344CB8AC3E}">
        <p14:creationId xmlns:p14="http://schemas.microsoft.com/office/powerpoint/2010/main" val="194250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Azure Containers</a:t>
            </a:r>
            <a:endParaRPr lang="en-GB" dirty="0"/>
          </a:p>
        </p:txBody>
      </p:sp>
      <p:sp>
        <p:nvSpPr>
          <p:cNvPr id="3" name="Content Placeholder 2"/>
          <p:cNvSpPr>
            <a:spLocks noGrp="1"/>
          </p:cNvSpPr>
          <p:nvPr>
            <p:ph idx="1"/>
          </p:nvPr>
        </p:nvSpPr>
        <p:spPr/>
        <p:txBody>
          <a:bodyPr/>
          <a:lstStyle/>
          <a:p>
            <a:r>
              <a:rPr lang="en-AU" dirty="0"/>
              <a:t>Docker containers as a service</a:t>
            </a:r>
          </a:p>
          <a:p>
            <a:r>
              <a:rPr lang="en-AU" dirty="0"/>
              <a:t>Existing tooling</a:t>
            </a:r>
          </a:p>
          <a:p>
            <a:r>
              <a:rPr lang="en-AU" dirty="0"/>
              <a:t>Handles replication, scaling, isolation, deployment</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7</a:t>
            </a:fld>
            <a:endParaRPr lang="en-AU"/>
          </a:p>
        </p:txBody>
      </p:sp>
      <p:sp>
        <p:nvSpPr>
          <p:cNvPr id="7" name="Oval 6"/>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endParaRPr lang="en-GB" dirty="0"/>
          </a:p>
        </p:txBody>
      </p:sp>
    </p:spTree>
    <p:extLst>
      <p:ext uri="{BB962C8B-B14F-4D97-AF65-F5344CB8AC3E}">
        <p14:creationId xmlns:p14="http://schemas.microsoft.com/office/powerpoint/2010/main" val="19650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Service Fabric</a:t>
            </a:r>
            <a:endParaRPr lang="en-GB" dirty="0"/>
          </a:p>
        </p:txBody>
      </p:sp>
      <p:sp>
        <p:nvSpPr>
          <p:cNvPr id="3" name="Content Placeholder 2"/>
          <p:cNvSpPr>
            <a:spLocks noGrp="1"/>
          </p:cNvSpPr>
          <p:nvPr>
            <p:ph idx="1"/>
          </p:nvPr>
        </p:nvSpPr>
        <p:spPr/>
        <p:txBody>
          <a:bodyPr/>
          <a:lstStyle/>
          <a:p>
            <a:r>
              <a:rPr lang="en-AU" dirty="0" err="1"/>
              <a:t>Microservice</a:t>
            </a:r>
            <a:r>
              <a:rPr lang="en-AU" dirty="0"/>
              <a:t> development services and hosting</a:t>
            </a:r>
          </a:p>
          <a:p>
            <a:r>
              <a:rPr lang="en-AU" dirty="0"/>
              <a:t>In place deployments, auto scaling, health monitoring, service healing</a:t>
            </a:r>
          </a:p>
          <a:p>
            <a:pPr lvl="1"/>
            <a:r>
              <a:rPr lang="en-AU" dirty="0"/>
              <a:t>Failover, leader election, state management</a:t>
            </a:r>
          </a:p>
          <a:p>
            <a:r>
              <a:rPr lang="en-AU" dirty="0"/>
              <a:t>APIs that support many of the cross cutting concerns relevant to building </a:t>
            </a:r>
            <a:r>
              <a:rPr lang="en-AU" dirty="0" err="1"/>
              <a:t>microservices</a:t>
            </a:r>
            <a:endParaRPr lang="en-AU" dirty="0"/>
          </a:p>
          <a:p>
            <a:endParaRPr lang="en-AU" dirty="0"/>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8</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endParaRPr lang="en-GB" dirty="0"/>
          </a:p>
        </p:txBody>
      </p:sp>
    </p:spTree>
    <p:extLst>
      <p:ext uri="{BB962C8B-B14F-4D97-AF65-F5344CB8AC3E}">
        <p14:creationId xmlns:p14="http://schemas.microsoft.com/office/powerpoint/2010/main" val="243162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Batch</a:t>
            </a:r>
            <a:endParaRPr lang="en-GB" dirty="0"/>
          </a:p>
        </p:txBody>
      </p:sp>
      <p:sp>
        <p:nvSpPr>
          <p:cNvPr id="3" name="Content Placeholder 2"/>
          <p:cNvSpPr>
            <a:spLocks noGrp="1"/>
          </p:cNvSpPr>
          <p:nvPr>
            <p:ph idx="1"/>
          </p:nvPr>
        </p:nvSpPr>
        <p:spPr/>
        <p:txBody>
          <a:bodyPr/>
          <a:lstStyle/>
          <a:p>
            <a:r>
              <a:rPr lang="en-AU" dirty="0"/>
              <a:t>Programmatically define large scale batch jobs</a:t>
            </a:r>
          </a:p>
          <a:p>
            <a:r>
              <a:rPr lang="en-AU" dirty="0"/>
              <a:t>Ideal for highly parallel tasks e.g. media encoding, image processing, modelling and data analysis</a:t>
            </a:r>
          </a:p>
          <a:p>
            <a:r>
              <a:rPr lang="en-AU" dirty="0"/>
              <a:t>Handles scheduling, scaling and reducing</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endParaRPr lang="en-GB" dirty="0"/>
          </a:p>
        </p:txBody>
      </p:sp>
    </p:spTree>
    <p:extLst>
      <p:ext uri="{BB962C8B-B14F-4D97-AF65-F5344CB8AC3E}">
        <p14:creationId xmlns:p14="http://schemas.microsoft.com/office/powerpoint/2010/main" val="1661387745"/>
      </p:ext>
    </p:extLst>
  </p:cSld>
  <p:clrMapOvr>
    <a:masterClrMapping/>
  </p:clrMapOvr>
</p:sld>
</file>

<file path=ppt/theme/theme1.xml><?xml version="1.0" encoding="utf-8"?>
<a:theme xmlns:a="http://schemas.openxmlformats.org/drawingml/2006/main" name="Readify Theme">
  <a:themeElements>
    <a:clrScheme name="Custom 1">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66FF"/>
      </a:hlink>
      <a:folHlink>
        <a:srgbClr val="333333"/>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0599D74-24D5-4767-B853-5F9C21BB426C}" vid="{EC687717-D97F-486D-BDE4-90A7BE54F9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0705aab-28ed-4f14-9e72-801ff7570ec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C79711059E8D46ADE79FA0C3FB19E4" ma:contentTypeVersion="3" ma:contentTypeDescription="Create a new document." ma:contentTypeScope="" ma:versionID="656a8090b405f8f442598db378bd18f1">
  <xsd:schema xmlns:xsd="http://www.w3.org/2001/XMLSchema" xmlns:xs="http://www.w3.org/2001/XMLSchema" xmlns:p="http://schemas.microsoft.com/office/2006/metadata/properties" xmlns:ns2="a0705aab-28ed-4f14-9e72-801ff7570ecf" targetNamespace="http://schemas.microsoft.com/office/2006/metadata/properties" ma:root="true" ma:fieldsID="bd09b046ab988b2ab24220481138f443" ns2:_="">
    <xsd:import namespace="a0705aab-28ed-4f14-9e72-801ff7570ec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05aab-28ed-4f14-9e72-801ff7570e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9FA1EF-CD23-4139-920B-9EDB05CD48C7}">
  <ds:schemaRefs>
    <ds:schemaRef ds:uri="http://purl.org/dc/dcmitype/"/>
    <ds:schemaRef ds:uri="http://schemas.microsoft.com/office/infopath/2007/PartnerControls"/>
    <ds:schemaRef ds:uri="a0705aab-28ed-4f14-9e72-801ff7570ecf"/>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72FCBA9-0E7F-4D64-B543-2B2870B85E8B}">
  <ds:schemaRefs>
    <ds:schemaRef ds:uri="http://schemas.microsoft.com/sharepoint/v3/contenttype/forms"/>
  </ds:schemaRefs>
</ds:datastoreItem>
</file>

<file path=customXml/itemProps3.xml><?xml version="1.0" encoding="utf-8"?>
<ds:datastoreItem xmlns:ds="http://schemas.openxmlformats.org/officeDocument/2006/customXml" ds:itemID="{104926FD-9052-4656-B252-C0ECC8A066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705aab-28ed-4f14-9e72-801ff7570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316</TotalTime>
  <Words>2665</Words>
  <Application>Microsoft Office PowerPoint</Application>
  <PresentationFormat>Custom</PresentationFormat>
  <Paragraphs>511</Paragraphs>
  <Slides>56</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Segoe UI</vt:lpstr>
      <vt:lpstr>Wingdings</vt:lpstr>
      <vt:lpstr>Readify Theme</vt:lpstr>
      <vt:lpstr>45 Azure Services in 45 Minutes</vt:lpstr>
      <vt:lpstr>Seriously?</vt:lpstr>
      <vt:lpstr>PowerPoint Presentation</vt:lpstr>
      <vt:lpstr>Compute</vt:lpstr>
      <vt:lpstr>Virtual Machines</vt:lpstr>
      <vt:lpstr>Cloud Services </vt:lpstr>
      <vt:lpstr>Azure Containers</vt:lpstr>
      <vt:lpstr>Service Fabric</vt:lpstr>
      <vt:lpstr>Batch</vt:lpstr>
      <vt:lpstr>Azure Functions</vt:lpstr>
      <vt:lpstr>Web and Mobile</vt:lpstr>
      <vt:lpstr>App Services - Web Apps</vt:lpstr>
      <vt:lpstr>API Apps</vt:lpstr>
      <vt:lpstr>Logic Apps</vt:lpstr>
      <vt:lpstr>Mobile Apps</vt:lpstr>
      <vt:lpstr>Notification Hubs</vt:lpstr>
      <vt:lpstr>API Management</vt:lpstr>
      <vt:lpstr>Data</vt:lpstr>
      <vt:lpstr>SQL Database</vt:lpstr>
      <vt:lpstr>Blob Storage</vt:lpstr>
      <vt:lpstr>Azure Files</vt:lpstr>
      <vt:lpstr>Table Storage</vt:lpstr>
      <vt:lpstr>DocumentDB</vt:lpstr>
      <vt:lpstr>Data Lake</vt:lpstr>
      <vt:lpstr>SQL Data Warehouse</vt:lpstr>
      <vt:lpstr>Search</vt:lpstr>
      <vt:lpstr>Redis Cache</vt:lpstr>
      <vt:lpstr>Integration</vt:lpstr>
      <vt:lpstr>Storage Queues</vt:lpstr>
      <vt:lpstr>Service Bus</vt:lpstr>
      <vt:lpstr>Hybrid Connections</vt:lpstr>
      <vt:lpstr>Biztalk Services</vt:lpstr>
      <vt:lpstr>Analytics, Events &amp; IoT</vt:lpstr>
      <vt:lpstr>HDInsight</vt:lpstr>
      <vt:lpstr>Machine Learning</vt:lpstr>
      <vt:lpstr>Data Factory</vt:lpstr>
      <vt:lpstr>Event Hubs</vt:lpstr>
      <vt:lpstr>Stream Analytics</vt:lpstr>
      <vt:lpstr>Media</vt:lpstr>
      <vt:lpstr>Media Services</vt:lpstr>
      <vt:lpstr>CDN</vt:lpstr>
      <vt:lpstr>Networking</vt:lpstr>
      <vt:lpstr>Virtual Network</vt:lpstr>
      <vt:lpstr>Express Route</vt:lpstr>
      <vt:lpstr>VPN Gateway</vt:lpstr>
      <vt:lpstr>Load Balancer</vt:lpstr>
      <vt:lpstr>Traffic Manager</vt:lpstr>
      <vt:lpstr>Application Gateway</vt:lpstr>
      <vt:lpstr>DNS</vt:lpstr>
      <vt:lpstr>Security &amp; Management</vt:lpstr>
      <vt:lpstr>Active Directory</vt:lpstr>
      <vt:lpstr>Scheduler</vt:lpstr>
      <vt:lpstr>Automation</vt:lpstr>
      <vt:lpstr>Key Vault</vt:lpstr>
      <vt:lpstr>Backup</vt:lpstr>
      <vt:lpstr>Site Recovery</vt:lpstr>
    </vt:vector>
  </TitlesOfParts>
  <Company>Readify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Tatham Oddie</dc:creator>
  <cp:lastModifiedBy>Matt</cp:lastModifiedBy>
  <cp:revision>46</cp:revision>
  <dcterms:created xsi:type="dcterms:W3CDTF">2016-03-21T09:13:10Z</dcterms:created>
  <dcterms:modified xsi:type="dcterms:W3CDTF">2016-04-15T16:25:05Z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0x010100E6C79711059E8D46ADE79FA0C3FB19E4</vt:lpwstr>
  </property>
</Properties>
</file>