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 id="2147484234" r:id="rId6"/>
    <p:sldMasterId id="2147484249" r:id="rId7"/>
    <p:sldMasterId id="2147484251" r:id="rId8"/>
    <p:sldMasterId id="2147484260" r:id="rId9"/>
    <p:sldMasterId id="2147484275" r:id="rId10"/>
  </p:sldMasterIdLst>
  <p:notesMasterIdLst>
    <p:notesMasterId r:id="rId30"/>
  </p:notesMasterIdLst>
  <p:handoutMasterIdLst>
    <p:handoutMasterId r:id="rId31"/>
  </p:handoutMasterIdLst>
  <p:sldIdLst>
    <p:sldId id="257" r:id="rId11"/>
    <p:sldId id="280" r:id="rId12"/>
    <p:sldId id="261" r:id="rId13"/>
    <p:sldId id="260" r:id="rId14"/>
    <p:sldId id="269" r:id="rId15"/>
    <p:sldId id="259" r:id="rId16"/>
    <p:sldId id="270" r:id="rId17"/>
    <p:sldId id="268" r:id="rId18"/>
    <p:sldId id="263" r:id="rId19"/>
    <p:sldId id="271" r:id="rId20"/>
    <p:sldId id="272" r:id="rId21"/>
    <p:sldId id="273" r:id="rId22"/>
    <p:sldId id="274" r:id="rId23"/>
    <p:sldId id="275" r:id="rId24"/>
    <p:sldId id="276" r:id="rId25"/>
    <p:sldId id="266" r:id="rId26"/>
    <p:sldId id="277" r:id="rId27"/>
    <p:sldId id="278" r:id="rId28"/>
    <p:sldId id="279"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24" autoAdjust="0"/>
  </p:normalViewPr>
  <p:slideViewPr>
    <p:cSldViewPr snapToObjects="1">
      <p:cViewPr varScale="1">
        <p:scale>
          <a:sx n="110" d="100"/>
          <a:sy n="110" d="100"/>
        </p:scale>
        <p:origin x="372" y="12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5/2/2015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5/2/2015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6434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Show adding assignment in portal</a:t>
            </a:r>
          </a:p>
          <a:p>
            <a:r>
              <a:rPr lang="en-AU" dirty="0" smtClean="0"/>
              <a:t>ARM Client to show different role</a:t>
            </a:r>
            <a:r>
              <a:rPr lang="en-AU" baseline="0" dirty="0" smtClean="0"/>
              <a:t> definitions</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834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4547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http://azure.microsoft.com/en-us/documentation/templates/</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5661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65298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674889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66941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98434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44279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55125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4828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Click around the portal – show a resource group with stuff in it</a:t>
            </a:r>
            <a:endParaRPr lang="en-AU"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6192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ARMClient</a:t>
            </a:r>
            <a:r>
              <a:rPr lang="en-AU" dirty="0" smtClean="0"/>
              <a:t>:</a:t>
            </a:r>
          </a:p>
          <a:p>
            <a:pPr lvl="1"/>
            <a:r>
              <a:rPr lang="en-AU" dirty="0" smtClean="0"/>
              <a:t>Show subscription</a:t>
            </a:r>
          </a:p>
          <a:p>
            <a:pPr lvl="1"/>
            <a:r>
              <a:rPr lang="en-AU" dirty="0" smtClean="0"/>
              <a:t>List providers</a:t>
            </a:r>
          </a:p>
          <a:p>
            <a:pPr lvl="1"/>
            <a:r>
              <a:rPr lang="en-AU" dirty="0" smtClean="0"/>
              <a:t>List websites</a:t>
            </a:r>
          </a:p>
          <a:p>
            <a:pPr lvl="1"/>
            <a:r>
              <a:rPr lang="en-AU" dirty="0" smtClean="0"/>
              <a:t>Show website</a:t>
            </a:r>
          </a:p>
          <a:p>
            <a:pPr lvl="1"/>
            <a:r>
              <a:rPr lang="en-AU" dirty="0" smtClean="0"/>
              <a:t>Show website </a:t>
            </a:r>
            <a:r>
              <a:rPr lang="en-AU" dirty="0" err="1" smtClean="0"/>
              <a:t>config</a:t>
            </a:r>
            <a:endParaRPr lang="en-AU" dirty="0" smtClean="0"/>
          </a:p>
          <a:p>
            <a:pPr lvl="1"/>
            <a:r>
              <a:rPr lang="en-AU" dirty="0" smtClean="0"/>
              <a:t>Update </a:t>
            </a:r>
            <a:r>
              <a:rPr lang="en-AU" dirty="0" err="1" smtClean="0"/>
              <a:t>config</a:t>
            </a:r>
            <a:endParaRPr lang="en-AU" dirty="0" smtClean="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5/2/2015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66586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660812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575845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62278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3898038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211060961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74452548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6036981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0697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305922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166573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3302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4399230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658456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8331" y="2014296"/>
            <a:ext cx="9049348" cy="2435131"/>
          </a:xfrm>
        </p:spPr>
        <p:txBody>
          <a:bodyPr anchor="ctr">
            <a:noAutofit/>
          </a:bodyPr>
          <a:lstStyle>
            <a:lvl1pPr algn="l">
              <a:defRPr sz="9791"/>
            </a:lvl1pPr>
          </a:lstStyle>
          <a:p>
            <a:r>
              <a:rPr lang="en-US" dirty="0" smtClean="0"/>
              <a:t>Title of the talk goes here</a:t>
            </a:r>
            <a:endParaRPr lang="en-US" dirty="0"/>
          </a:p>
        </p:txBody>
      </p:sp>
      <p:sp>
        <p:nvSpPr>
          <p:cNvPr id="3" name="Subtitle 2"/>
          <p:cNvSpPr>
            <a:spLocks noGrp="1"/>
          </p:cNvSpPr>
          <p:nvPr>
            <p:ph type="subTitle" idx="1" hasCustomPrompt="1"/>
          </p:nvPr>
        </p:nvSpPr>
        <p:spPr>
          <a:xfrm>
            <a:off x="618331" y="5217538"/>
            <a:ext cx="9049348" cy="1323288"/>
          </a:xfrm>
        </p:spPr>
        <p:txBody>
          <a:bodyPr>
            <a:noAutofit/>
          </a:bodyPr>
          <a:lstStyle>
            <a:lvl1pPr marL="0" indent="0" algn="l">
              <a:buNone/>
              <a:defRPr sz="2040">
                <a:solidFill>
                  <a:srgbClr val="00B0F0"/>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Presenter Name</a:t>
            </a:r>
          </a:p>
          <a:p>
            <a:r>
              <a:rPr lang="en-US" dirty="0" smtClean="0"/>
              <a:t>Presenter Title</a:t>
            </a:r>
          </a:p>
          <a:p>
            <a:r>
              <a:rPr lang="en-US" dirty="0" smtClean="0"/>
              <a:t>04/02/2014</a:t>
            </a:r>
            <a:endParaRPr lang="en-US" dirty="0"/>
          </a:p>
        </p:txBody>
      </p:sp>
    </p:spTree>
    <p:extLst>
      <p:ext uri="{BB962C8B-B14F-4D97-AF65-F5344CB8AC3E}">
        <p14:creationId xmlns:p14="http://schemas.microsoft.com/office/powerpoint/2010/main" val="161277595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0" y="1144706"/>
            <a:ext cx="11255709" cy="2435131"/>
          </a:xfrm>
        </p:spPr>
        <p:txBody>
          <a:bodyPr anchor="b"/>
          <a:lstStyle>
            <a:lvl1pPr algn="l">
              <a:defRPr sz="6119"/>
            </a:lvl1pPr>
          </a:lstStyle>
          <a:p>
            <a:r>
              <a:rPr lang="en-US" dirty="0" smtClean="0"/>
              <a:t>Click to edit Master title style</a:t>
            </a:r>
            <a:endParaRPr lang="en-US" dirty="0"/>
          </a:p>
        </p:txBody>
      </p:sp>
      <p:sp>
        <p:nvSpPr>
          <p:cNvPr id="3" name="Subtitle 2"/>
          <p:cNvSpPr>
            <a:spLocks noGrp="1"/>
          </p:cNvSpPr>
          <p:nvPr>
            <p:ph type="subTitle" idx="1"/>
          </p:nvPr>
        </p:nvSpPr>
        <p:spPr>
          <a:xfrm>
            <a:off x="618330" y="3673745"/>
            <a:ext cx="11255709" cy="1688724"/>
          </a:xfrm>
        </p:spPr>
        <p:txBody>
          <a:bodyPr>
            <a:normAutofit/>
          </a:bodyPr>
          <a:lstStyle>
            <a:lvl1pPr marL="0" indent="0" algn="l">
              <a:buNone/>
              <a:defRPr sz="3672"/>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dirty="0" smtClean="0"/>
              <a:t>Click to edit Master subtitle style</a:t>
            </a:r>
            <a:endParaRPr lang="en-US" dirty="0"/>
          </a:p>
        </p:txBody>
      </p:sp>
    </p:spTree>
    <p:extLst>
      <p:ext uri="{BB962C8B-B14F-4D97-AF65-F5344CB8AC3E}">
        <p14:creationId xmlns:p14="http://schemas.microsoft.com/office/powerpoint/2010/main" val="14164436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779044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72043" y="2153641"/>
            <a:ext cx="11301996" cy="40602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5886554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3256985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9979995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6"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53208726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43216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4" y="466301"/>
            <a:ext cx="4295671" cy="1975233"/>
          </a:xfrm>
        </p:spPr>
        <p:txBody>
          <a:bodyPr anchor="b">
            <a:noAutofit/>
          </a:bodyPr>
          <a:lstStyle>
            <a:lvl1pPr>
              <a:defRPr sz="4080"/>
            </a:lvl1pPr>
          </a:lstStyle>
          <a:p>
            <a:r>
              <a:rPr lang="en-US" smtClean="0"/>
              <a:t>Click to edit Master title style</a:t>
            </a:r>
            <a:endParaRPr lang="en-US"/>
          </a:p>
        </p:txBody>
      </p:sp>
      <p:sp>
        <p:nvSpPr>
          <p:cNvPr id="3" name="Content Placeholder 2"/>
          <p:cNvSpPr>
            <a:spLocks noGrp="1"/>
          </p:cNvSpPr>
          <p:nvPr>
            <p:ph idx="1"/>
          </p:nvPr>
        </p:nvSpPr>
        <p:spPr>
          <a:xfrm>
            <a:off x="5287122" y="1007083"/>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2044" y="2655911"/>
            <a:ext cx="4295671" cy="3329913"/>
          </a:xfrm>
        </p:spPr>
        <p:txBody>
          <a:bodyPr>
            <a:normAutofit/>
          </a:bodyPr>
          <a:lstStyle>
            <a:lvl1pPr marL="0" indent="0">
              <a:buNone/>
              <a:defRPr sz="2040"/>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1496204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86158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14932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4488992"/>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36683186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48511294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78394882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7430521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620422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2569297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6994" lvl="2" indent="-228497" algn="l" defTabSz="913991"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223489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270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0959507"/>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147391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34527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404040"/>
              </a:solidFill>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897295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931659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61615363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smtClean="0"/>
              <a:t>Click to edit Master title style</a:t>
            </a:r>
            <a:endParaRPr lang="en-US" dirty="0"/>
          </a:p>
        </p:txBody>
      </p:sp>
    </p:spTree>
    <p:extLst>
      <p:ext uri="{BB962C8B-B14F-4D97-AF65-F5344CB8AC3E}">
        <p14:creationId xmlns:p14="http://schemas.microsoft.com/office/powerpoint/2010/main" val="349851338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35858526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1672737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8423385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163105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smtClean="0"/>
              <a:t>Click to edit Master text styles</a:t>
            </a:r>
          </a:p>
          <a:p>
            <a:pPr marL="0" lvl="1" indent="0" algn="l" defTabSz="913991" rtl="0" eaLnBrk="1" latinLnBrk="0" hangingPunct="1">
              <a:spcBef>
                <a:spcPct val="20000"/>
              </a:spcBef>
              <a:spcAft>
                <a:spcPts val="816"/>
              </a:spcAft>
              <a:buFont typeface="Arial" pitchFamily="34" charset="0"/>
              <a:buNone/>
            </a:pPr>
            <a:r>
              <a:rPr lang="en-US" smtClean="0"/>
              <a:t>Second level</a:t>
            </a:r>
          </a:p>
          <a:p>
            <a:pPr marL="0" lvl="2" indent="0" algn="l" defTabSz="913991"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429340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63072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4728754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28541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microsoft.com/office/2007/relationships/hdphoto" Target="../media/hdphoto1.wdp"/><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5.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3.emf"/><Relationship Id="rId5" Type="http://schemas.openxmlformats.org/officeDocument/2006/relationships/slideLayout" Target="../slideLayouts/slideLayout45.xml"/><Relationship Id="rId10" Type="http://schemas.openxmlformats.org/officeDocument/2006/relationships/image" Target="../media/image4.pn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5" r:id="rId12"/>
    <p:sldLayoutId id="214748420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657567152"/>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7" r:id="rId12"/>
    <p:sldLayoutId id="2147484248"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3"/>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spTree>
    <p:extLst>
      <p:ext uri="{BB962C8B-B14F-4D97-AF65-F5344CB8AC3E}">
        <p14:creationId xmlns:p14="http://schemas.microsoft.com/office/powerpoint/2010/main" val="559632511"/>
      </p:ext>
    </p:extLst>
  </p:cSld>
  <p:clrMap bg1="lt1" tx1="dk1" bg2="lt2" tx2="dk2" accent1="accent1" accent2="accent2" accent3="accent3" accent4="accent4" accent5="accent5" accent6="accent6" hlink="hlink" folHlink="folHlink"/>
  <p:sldLayoutIdLst>
    <p:sldLayoutId id="2147484250" r:id="rId1"/>
  </p:sldLayoutIdLst>
  <p:timing>
    <p:tnLst>
      <p:par>
        <p:cTn id="1" dur="indefinite" restart="never" nodeType="tmRoot"/>
      </p:par>
    </p:tnLst>
  </p:timing>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0" cstate="print">
            <a:extLst>
              <a:ext uri="{28A0092B-C50C-407E-A947-70E740481C1C}">
                <a14:useLocalDpi xmlns:a14="http://schemas.microsoft.com/office/drawing/2010/main" val="0"/>
              </a:ext>
            </a:extLst>
          </a:blip>
          <a:srcRect r="3957" b="4063"/>
          <a:stretch/>
        </p:blipFill>
        <p:spPr>
          <a:xfrm>
            <a:off x="0" y="0"/>
            <a:ext cx="12414142" cy="6993533"/>
          </a:xfrm>
          <a:prstGeom prst="rect">
            <a:avLst/>
          </a:prstGeom>
        </p:spPr>
      </p:pic>
      <p:sp>
        <p:nvSpPr>
          <p:cNvPr id="2" name="Title Placeholder 1"/>
          <p:cNvSpPr>
            <a:spLocks noGrp="1"/>
          </p:cNvSpPr>
          <p:nvPr>
            <p:ph type="title"/>
          </p:nvPr>
        </p:nvSpPr>
        <p:spPr>
          <a:xfrm>
            <a:off x="572043"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3"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57629" y="-1954867"/>
            <a:ext cx="1955144" cy="1954867"/>
          </a:xfrm>
          <a:prstGeom prst="rect">
            <a:avLst/>
          </a:prstGeom>
        </p:spPr>
      </p:pic>
      <p:sp>
        <p:nvSpPr>
          <p:cNvPr id="8" name="Rectangle 7"/>
          <p:cNvSpPr/>
          <p:nvPr userDrawn="1"/>
        </p:nvSpPr>
        <p:spPr>
          <a:xfrm>
            <a:off x="2566627" y="-1325831"/>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9" name="Rectangle 8"/>
          <p:cNvSpPr/>
          <p:nvPr userDrawn="1"/>
        </p:nvSpPr>
        <p:spPr>
          <a:xfrm>
            <a:off x="3537826" y="-1325831"/>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0" name="Rectangle 9"/>
          <p:cNvSpPr/>
          <p:nvPr userDrawn="1"/>
        </p:nvSpPr>
        <p:spPr>
          <a:xfrm>
            <a:off x="4557105" y="-1325831"/>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1" name="Rectangle 10"/>
          <p:cNvSpPr/>
          <p:nvPr userDrawn="1"/>
        </p:nvSpPr>
        <p:spPr>
          <a:xfrm>
            <a:off x="5509072" y="-1325831"/>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2" name="Rectangle 11"/>
          <p:cNvSpPr/>
          <p:nvPr userDrawn="1"/>
        </p:nvSpPr>
        <p:spPr>
          <a:xfrm>
            <a:off x="6461038" y="-1325831"/>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3" name="Rectangle 12"/>
          <p:cNvSpPr/>
          <p:nvPr userDrawn="1"/>
        </p:nvSpPr>
        <p:spPr>
          <a:xfrm>
            <a:off x="7451468" y="-1325831"/>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srgbClr val="FFFFFF"/>
              </a:solidFill>
            </a:endParaRPr>
          </a:p>
        </p:txBody>
      </p:sp>
      <p:sp>
        <p:nvSpPr>
          <p:cNvPr id="14" name="Slide Number Placeholder 5"/>
          <p:cNvSpPr txBox="1">
            <a:spLocks/>
          </p:cNvSpPr>
          <p:nvPr userDrawn="1"/>
        </p:nvSpPr>
        <p:spPr>
          <a:xfrm>
            <a:off x="445995" y="6242128"/>
            <a:ext cx="4419355" cy="372394"/>
          </a:xfrm>
          <a:prstGeom prst="rect">
            <a:avLst/>
          </a:prstGeom>
        </p:spPr>
        <p:txBody>
          <a:bodyPr vert="horz" lIns="93260" tIns="46630" rIns="93260" bIns="4663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48" dirty="0" smtClean="0">
                <a:solidFill>
                  <a:srgbClr val="00B0F0"/>
                </a:solidFill>
                <a:latin typeface="Segoe UI"/>
              </a:rPr>
              <a:t>Azure Saturday – Perth 2015</a:t>
            </a:r>
            <a:endParaRPr lang="en-US" sz="2448" dirty="0">
              <a:solidFill>
                <a:srgbClr val="00B0F0"/>
              </a:solidFill>
              <a:latin typeface="Segoe UI"/>
            </a:endParaRPr>
          </a:p>
        </p:txBody>
      </p:sp>
      <p:sp>
        <p:nvSpPr>
          <p:cNvPr id="18" name="Slide Number Placeholder 17"/>
          <p:cNvSpPr>
            <a:spLocks noGrp="1"/>
          </p:cNvSpPr>
          <p:nvPr>
            <p:ph type="sldNum" sz="quarter" idx="4"/>
          </p:nvPr>
        </p:nvSpPr>
        <p:spPr>
          <a:xfrm>
            <a:off x="9075832" y="6399061"/>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97"/>
            <a:fld id="{0D099E2A-118A-4377-8F98-2DF40BCBA9FE}" type="slidenum">
              <a:rPr lang="en-US" smtClean="0"/>
              <a:pPr defTabSz="932597"/>
              <a:t>‹#›</a:t>
            </a:fld>
            <a:endParaRPr lang="en-US"/>
          </a:p>
        </p:txBody>
      </p:sp>
      <p:pic>
        <p:nvPicPr>
          <p:cNvPr id="17" name="Picture 16"/>
          <p:cNvPicPr>
            <a:picLocks noChangeAspect="1"/>
          </p:cNvPicPr>
          <p:nvPr userDrawn="1"/>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invGray">
          <a:xfrm>
            <a:off x="10786651" y="424788"/>
            <a:ext cx="1087388" cy="232901"/>
          </a:xfrm>
          <a:prstGeom prst="rect">
            <a:avLst/>
          </a:prstGeom>
        </p:spPr>
      </p:pic>
    </p:spTree>
    <p:extLst>
      <p:ext uri="{BB962C8B-B14F-4D97-AF65-F5344CB8AC3E}">
        <p14:creationId xmlns:p14="http://schemas.microsoft.com/office/powerpoint/2010/main" val="2305672279"/>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defTabSz="932597" rtl="0" eaLnBrk="1" latinLnBrk="0" hangingPunct="1">
        <a:lnSpc>
          <a:spcPct val="90000"/>
        </a:lnSpc>
        <a:spcBef>
          <a:spcPct val="0"/>
        </a:spcBef>
        <a:buNone/>
        <a:defRPr sz="5507" kern="1200">
          <a:solidFill>
            <a:schemeClr val="bg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905965795"/>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3" r:id="rId12"/>
    <p:sldLayoutId id="2147484274"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121142159"/>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 id="2147484288" r:id="rId12"/>
    <p:sldLayoutId id="2147484289" r:id="rId13"/>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9125" y="2014295"/>
            <a:ext cx="9735235" cy="2435131"/>
          </a:xfrm>
        </p:spPr>
        <p:txBody>
          <a:bodyPr/>
          <a:lstStyle/>
          <a:p>
            <a:r>
              <a:rPr lang="en-US" sz="8159" dirty="0" smtClean="0"/>
              <a:t>Azure </a:t>
            </a:r>
            <a:r>
              <a:rPr lang="en-US" sz="8159" dirty="0"/>
              <a:t>Resource Manager</a:t>
            </a:r>
          </a:p>
        </p:txBody>
      </p:sp>
      <p:sp>
        <p:nvSpPr>
          <p:cNvPr id="3" name="Subtitle 2"/>
          <p:cNvSpPr>
            <a:spLocks noGrp="1"/>
          </p:cNvSpPr>
          <p:nvPr>
            <p:ph type="subTitle" idx="1"/>
          </p:nvPr>
        </p:nvSpPr>
        <p:spPr>
          <a:xfrm>
            <a:off x="619124" y="5217537"/>
            <a:ext cx="3770313" cy="1323288"/>
          </a:xfrm>
        </p:spPr>
        <p:txBody>
          <a:bodyPr/>
          <a:lstStyle/>
          <a:p>
            <a:r>
              <a:rPr lang="en-US" dirty="0" smtClean="0"/>
              <a:t>Rob Moore</a:t>
            </a:r>
          </a:p>
          <a:p>
            <a:r>
              <a:rPr lang="en-US" dirty="0" smtClean="0"/>
              <a:t>Principal Consultant, Readify</a:t>
            </a:r>
          </a:p>
          <a:p>
            <a:r>
              <a:rPr lang="en-US" dirty="0" smtClean="0"/>
              <a:t>@</a:t>
            </a:r>
            <a:r>
              <a:rPr lang="en-US" dirty="0" err="1" smtClean="0"/>
              <a:t>robdmoore</a:t>
            </a:r>
            <a:endParaRPr lang="en-US" dirty="0"/>
          </a:p>
        </p:txBody>
      </p:sp>
      <p:sp>
        <p:nvSpPr>
          <p:cNvPr id="4" name="Subtitle 2"/>
          <p:cNvSpPr txBox="1">
            <a:spLocks/>
          </p:cNvSpPr>
          <p:nvPr/>
        </p:nvSpPr>
        <p:spPr>
          <a:xfrm>
            <a:off x="8742950" y="5217536"/>
            <a:ext cx="3222819" cy="1323288"/>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0B0F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40" dirty="0" smtClean="0"/>
              <a:t>Matt Davies</a:t>
            </a:r>
            <a:endParaRPr lang="en-US" sz="2040" dirty="0"/>
          </a:p>
          <a:p>
            <a:pPr algn="r"/>
            <a:r>
              <a:rPr lang="en-US" sz="2040" dirty="0" smtClean="0"/>
              <a:t>Lead Consultant, Readify</a:t>
            </a:r>
            <a:endParaRPr lang="en-US" sz="2040" dirty="0"/>
          </a:p>
          <a:p>
            <a:pPr algn="r"/>
            <a:r>
              <a:rPr lang="en-US" sz="2040" dirty="0" smtClean="0"/>
              <a:t>@</a:t>
            </a:r>
            <a:r>
              <a:rPr lang="en-US" sz="2040" dirty="0" err="1" smtClean="0"/>
              <a:t>mdaviesnet</a:t>
            </a:r>
            <a:endParaRPr lang="en-US" sz="2040" dirty="0"/>
          </a:p>
        </p:txBody>
      </p:sp>
    </p:spTree>
    <p:extLst>
      <p:ext uri="{BB962C8B-B14F-4D97-AF65-F5344CB8AC3E}">
        <p14:creationId xmlns:p14="http://schemas.microsoft.com/office/powerpoint/2010/main" val="15976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Resource Groups Demo</a:t>
            </a:r>
            <a:endParaRPr lang="en-AU" dirty="0"/>
          </a:p>
        </p:txBody>
      </p:sp>
    </p:spTree>
    <p:extLst>
      <p:ext uri="{BB962C8B-B14F-4D97-AF65-F5344CB8AC3E}">
        <p14:creationId xmlns:p14="http://schemas.microsoft.com/office/powerpoint/2010/main" val="370209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108 PowerShell </a:t>
            </a:r>
            <a:r>
              <a:rPr lang="en-AU" dirty="0" err="1" smtClean="0"/>
              <a:t>commandlets</a:t>
            </a:r>
            <a:r>
              <a:rPr lang="en-AU" dirty="0" smtClean="0"/>
              <a:t> -&gt; 33</a:t>
            </a:r>
          </a:p>
          <a:p>
            <a:r>
              <a:rPr lang="en-AU" dirty="0" smtClean="0"/>
              <a:t>Resources can be tagged -&gt; search and billing</a:t>
            </a:r>
          </a:p>
          <a:p>
            <a:r>
              <a:rPr lang="en-AU" dirty="0" smtClean="0"/>
              <a:t>Resource providers define resource interactions</a:t>
            </a:r>
          </a:p>
          <a:p>
            <a:pPr lvl="1"/>
            <a:r>
              <a:rPr lang="en-AU" dirty="0" smtClean="0"/>
              <a:t>Namespace e.g. </a:t>
            </a:r>
            <a:r>
              <a:rPr lang="en-AU" dirty="0" err="1" smtClean="0"/>
              <a:t>Microsoft.Web</a:t>
            </a:r>
            <a:endParaRPr lang="en-AU" dirty="0" smtClean="0"/>
          </a:p>
          <a:p>
            <a:pPr lvl="1"/>
            <a:r>
              <a:rPr lang="en-AU" dirty="0" smtClean="0"/>
              <a:t>Resource Type e.g. sites</a:t>
            </a:r>
          </a:p>
          <a:p>
            <a:pPr lvl="1"/>
            <a:r>
              <a:rPr lang="en-AU" dirty="0" err="1" smtClean="0"/>
              <a:t>Api</a:t>
            </a:r>
            <a:r>
              <a:rPr lang="en-AU" dirty="0" smtClean="0"/>
              <a:t> versions e.g. 2014-04-01</a:t>
            </a:r>
          </a:p>
          <a:p>
            <a:pPr lvl="1"/>
            <a:r>
              <a:rPr lang="en-AU" dirty="0" smtClean="0"/>
              <a:t>Regions e.g. East US, Southeast Asia</a:t>
            </a:r>
          </a:p>
          <a:p>
            <a:pPr lvl="1"/>
            <a:r>
              <a:rPr lang="en-AU" dirty="0" smtClean="0"/>
              <a:t>Operations e.g. /list /</a:t>
            </a:r>
            <a:r>
              <a:rPr lang="en-AU" dirty="0" err="1" smtClean="0"/>
              <a:t>config</a:t>
            </a:r>
            <a:r>
              <a:rPr lang="en-AU" dirty="0" smtClean="0"/>
              <a:t> etc.</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pic>
        <p:nvPicPr>
          <p:cNvPr id="5" name="Picture 4"/>
          <p:cNvPicPr>
            <a:picLocks noChangeAspect="1"/>
          </p:cNvPicPr>
          <p:nvPr/>
        </p:nvPicPr>
        <p:blipFill rotWithShape="1">
          <a:blip r:embed="rId2"/>
          <a:srcRect l="15151" t="84854" r="15503"/>
          <a:stretch/>
        </p:blipFill>
        <p:spPr>
          <a:xfrm>
            <a:off x="3921735" y="334216"/>
            <a:ext cx="6553200" cy="853009"/>
          </a:xfrm>
          <a:prstGeom prst="rect">
            <a:avLst/>
          </a:prstGeom>
        </p:spPr>
      </p:pic>
    </p:spTree>
    <p:extLst>
      <p:ext uri="{BB962C8B-B14F-4D97-AF65-F5344CB8AC3E}">
        <p14:creationId xmlns:p14="http://schemas.microsoft.com/office/powerpoint/2010/main" val="163798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ARM API Demo</a:t>
            </a:r>
            <a:endParaRPr lang="en-AU" dirty="0"/>
          </a:p>
        </p:txBody>
      </p:sp>
    </p:spTree>
    <p:extLst>
      <p:ext uri="{BB962C8B-B14F-4D97-AF65-F5344CB8AC3E}">
        <p14:creationId xmlns:p14="http://schemas.microsoft.com/office/powerpoint/2010/main" val="328594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Role-Based Access Control (RBAC)</a:t>
            </a:r>
            <a:endParaRPr lang="en-AU" dirty="0"/>
          </a:p>
        </p:txBody>
      </p:sp>
      <p:sp>
        <p:nvSpPr>
          <p:cNvPr id="3" name="Content Placeholder 2"/>
          <p:cNvSpPr>
            <a:spLocks noGrp="1"/>
          </p:cNvSpPr>
          <p:nvPr>
            <p:ph idx="1"/>
          </p:nvPr>
        </p:nvSpPr>
        <p:spPr/>
        <p:txBody>
          <a:bodyPr/>
          <a:lstStyle/>
          <a:p>
            <a:r>
              <a:rPr lang="en-AU" b="1" dirty="0" smtClean="0"/>
              <a:t>Scope</a:t>
            </a:r>
            <a:r>
              <a:rPr lang="en-AU" dirty="0" smtClean="0"/>
              <a:t>, e.g. subscription, resource group, specific resource</a:t>
            </a:r>
          </a:p>
          <a:p>
            <a:r>
              <a:rPr lang="en-AU" b="1" dirty="0" smtClean="0"/>
              <a:t>Subject</a:t>
            </a:r>
            <a:r>
              <a:rPr lang="en-AU" dirty="0" smtClean="0"/>
              <a:t>, e.g. AAD users, groups, service principals</a:t>
            </a:r>
          </a:p>
          <a:p>
            <a:r>
              <a:rPr lang="en-AU" b="1" dirty="0" smtClean="0"/>
              <a:t>Role</a:t>
            </a:r>
            <a:r>
              <a:rPr lang="en-AU" dirty="0" smtClean="0"/>
              <a:t>, e.g. Owner</a:t>
            </a:r>
            <a:r>
              <a:rPr lang="en-AU" dirty="0"/>
              <a:t>, </a:t>
            </a:r>
            <a:r>
              <a:rPr lang="en-AU" dirty="0" smtClean="0"/>
              <a:t>Contributor, Reader, …</a:t>
            </a:r>
          </a:p>
          <a:p>
            <a:pPr lvl="1"/>
            <a:r>
              <a:rPr lang="en-AU" dirty="0" smtClean="0"/>
              <a:t>Permissions, which provider operations you can perform</a:t>
            </a:r>
          </a:p>
          <a:p>
            <a:endParaRPr lang="en-AU" dirty="0" smtClean="0"/>
          </a:p>
          <a:p>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Tree>
    <p:extLst>
      <p:ext uri="{BB962C8B-B14F-4D97-AF65-F5344CB8AC3E}">
        <p14:creationId xmlns:p14="http://schemas.microsoft.com/office/powerpoint/2010/main" val="72078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RBAC</a:t>
            </a:r>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grpSp>
        <p:nvGrpSpPr>
          <p:cNvPr id="5" name="Group 4"/>
          <p:cNvGrpSpPr/>
          <p:nvPr/>
        </p:nvGrpSpPr>
        <p:grpSpPr>
          <a:xfrm>
            <a:off x="3900814" y="2318353"/>
            <a:ext cx="4689590" cy="3604437"/>
            <a:chOff x="7232268" y="2214170"/>
            <a:chExt cx="4689590" cy="3604437"/>
          </a:xfrm>
        </p:grpSpPr>
        <p:pic>
          <p:nvPicPr>
            <p:cNvPr id="6" name="Picture 5"/>
            <p:cNvPicPr>
              <a:picLocks noChangeAspect="1"/>
            </p:cNvPicPr>
            <p:nvPr/>
          </p:nvPicPr>
          <p:blipFill>
            <a:blip r:embed="rId2">
              <a:lum bright="70000" contrast="-70000"/>
            </a:blip>
            <a:stretch>
              <a:fillRect/>
            </a:stretch>
          </p:blipFill>
          <p:spPr>
            <a:xfrm rot="16200000">
              <a:off x="7702984" y="2508797"/>
              <a:ext cx="2567537" cy="2570307"/>
            </a:xfrm>
            <a:prstGeom prst="rect">
              <a:avLst/>
            </a:prstGeom>
          </p:spPr>
        </p:pic>
        <p:sp>
          <p:nvSpPr>
            <p:cNvPr id="7" name="Rectangle 6"/>
            <p:cNvSpPr/>
            <p:nvPr/>
          </p:nvSpPr>
          <p:spPr>
            <a:xfrm>
              <a:off x="9124679" y="3011881"/>
              <a:ext cx="579815" cy="286306"/>
            </a:xfrm>
            <a:prstGeom prst="rect">
              <a:avLst/>
            </a:prstGeom>
            <a:noFill/>
          </p:spPr>
          <p:txBody>
            <a:bodyPr wrap="square">
              <a:spAutoFit/>
            </a:bodyPr>
            <a:lstStyle/>
            <a:p>
              <a:pPr algn="ctr" defTabSz="932597"/>
              <a:r>
                <a:rPr lang="en-US" sz="1224" dirty="0">
                  <a:solidFill>
                    <a:srgbClr val="505050"/>
                  </a:solidFill>
                </a:rPr>
                <a:t>RG</a:t>
              </a:r>
            </a:p>
          </p:txBody>
        </p:sp>
        <p:sp>
          <p:nvSpPr>
            <p:cNvPr id="8" name="Rectangle 7"/>
            <p:cNvSpPr/>
            <p:nvPr/>
          </p:nvSpPr>
          <p:spPr>
            <a:xfrm>
              <a:off x="7755596" y="3649239"/>
              <a:ext cx="1109293" cy="286306"/>
            </a:xfrm>
            <a:prstGeom prst="rect">
              <a:avLst/>
            </a:prstGeom>
            <a:noFill/>
          </p:spPr>
          <p:txBody>
            <a:bodyPr wrap="square">
              <a:spAutoFit/>
            </a:bodyPr>
            <a:lstStyle/>
            <a:p>
              <a:pPr algn="ctr" defTabSz="932597"/>
              <a:r>
                <a:rPr lang="en-US" sz="1224" dirty="0">
                  <a:solidFill>
                    <a:srgbClr val="505050"/>
                  </a:solidFill>
                </a:rPr>
                <a:t>S</a:t>
              </a:r>
            </a:p>
          </p:txBody>
        </p:sp>
        <p:sp>
          <p:nvSpPr>
            <p:cNvPr id="9" name="Rectangle 8"/>
            <p:cNvSpPr/>
            <p:nvPr/>
          </p:nvSpPr>
          <p:spPr>
            <a:xfrm>
              <a:off x="9176578" y="3668679"/>
              <a:ext cx="476016" cy="286306"/>
            </a:xfrm>
            <a:prstGeom prst="rect">
              <a:avLst/>
            </a:prstGeom>
            <a:noFill/>
          </p:spPr>
          <p:txBody>
            <a:bodyPr wrap="square">
              <a:spAutoFit/>
            </a:bodyPr>
            <a:lstStyle/>
            <a:p>
              <a:pPr algn="ctr" defTabSz="932597"/>
              <a:r>
                <a:rPr lang="en-US" sz="1224" dirty="0">
                  <a:solidFill>
                    <a:srgbClr val="505050"/>
                  </a:solidFill>
                </a:rPr>
                <a:t>RG</a:t>
              </a:r>
            </a:p>
          </p:txBody>
        </p:sp>
        <p:sp>
          <p:nvSpPr>
            <p:cNvPr id="10" name="Rectangle 9"/>
            <p:cNvSpPr/>
            <p:nvPr/>
          </p:nvSpPr>
          <p:spPr>
            <a:xfrm>
              <a:off x="9159310" y="4326135"/>
              <a:ext cx="549410" cy="286306"/>
            </a:xfrm>
            <a:prstGeom prst="rect">
              <a:avLst/>
            </a:prstGeom>
            <a:noFill/>
          </p:spPr>
          <p:txBody>
            <a:bodyPr wrap="square">
              <a:spAutoFit/>
            </a:bodyPr>
            <a:lstStyle/>
            <a:p>
              <a:pPr algn="ctr" defTabSz="932597"/>
              <a:r>
                <a:rPr lang="en-US" sz="1224" dirty="0">
                  <a:solidFill>
                    <a:srgbClr val="505050"/>
                  </a:solidFill>
                </a:rPr>
                <a:t>RG</a:t>
              </a:r>
            </a:p>
          </p:txBody>
        </p:sp>
        <p:sp>
          <p:nvSpPr>
            <p:cNvPr id="11" name="Rectangle 10"/>
            <p:cNvSpPr/>
            <p:nvPr/>
          </p:nvSpPr>
          <p:spPr>
            <a:xfrm>
              <a:off x="9873642" y="2611683"/>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2" name="Rectangle 11"/>
            <p:cNvSpPr/>
            <p:nvPr/>
          </p:nvSpPr>
          <p:spPr>
            <a:xfrm>
              <a:off x="9874308" y="3065960"/>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3" name="Rectangle 12"/>
            <p:cNvSpPr/>
            <p:nvPr/>
          </p:nvSpPr>
          <p:spPr>
            <a:xfrm>
              <a:off x="9873641" y="3459395"/>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4" name="Rectangle 13"/>
            <p:cNvSpPr/>
            <p:nvPr/>
          </p:nvSpPr>
          <p:spPr>
            <a:xfrm>
              <a:off x="9873640" y="3872414"/>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5" name="Rectangle 14"/>
            <p:cNvSpPr/>
            <p:nvPr/>
          </p:nvSpPr>
          <p:spPr>
            <a:xfrm>
              <a:off x="9873640" y="4262553"/>
              <a:ext cx="302361" cy="286306"/>
            </a:xfrm>
            <a:prstGeom prst="rect">
              <a:avLst/>
            </a:prstGeom>
            <a:noFill/>
          </p:spPr>
          <p:txBody>
            <a:bodyPr wrap="square">
              <a:spAutoFit/>
            </a:bodyPr>
            <a:lstStyle/>
            <a:p>
              <a:pPr algn="ctr" defTabSz="932597"/>
              <a:r>
                <a:rPr lang="en-US" sz="1224" dirty="0">
                  <a:solidFill>
                    <a:srgbClr val="505050"/>
                  </a:solidFill>
                </a:rPr>
                <a:t>R</a:t>
              </a:r>
            </a:p>
          </p:txBody>
        </p:sp>
        <p:sp>
          <p:nvSpPr>
            <p:cNvPr id="16" name="Rectangle 15"/>
            <p:cNvSpPr/>
            <p:nvPr/>
          </p:nvSpPr>
          <p:spPr>
            <a:xfrm>
              <a:off x="9873639" y="4678868"/>
              <a:ext cx="302361" cy="286306"/>
            </a:xfrm>
            <a:prstGeom prst="rect">
              <a:avLst/>
            </a:prstGeom>
            <a:noFill/>
          </p:spPr>
          <p:txBody>
            <a:bodyPr wrap="square">
              <a:spAutoFit/>
            </a:bodyPr>
            <a:lstStyle/>
            <a:p>
              <a:pPr algn="ctr" defTabSz="932597"/>
              <a:r>
                <a:rPr lang="en-US" sz="1224" dirty="0">
                  <a:solidFill>
                    <a:srgbClr val="505050"/>
                  </a:solidFill>
                </a:rPr>
                <a:t>R</a:t>
              </a:r>
            </a:p>
          </p:txBody>
        </p:sp>
        <p:pic>
          <p:nvPicPr>
            <p:cNvPr id="17" name="Picture 16"/>
            <p:cNvPicPr>
              <a:picLocks noChangeAspect="1"/>
            </p:cNvPicPr>
            <p:nvPr/>
          </p:nvPicPr>
          <p:blipFill>
            <a:blip r:embed="rId3">
              <a:duotone>
                <a:schemeClr val="accent6">
                  <a:shade val="45000"/>
                  <a:satMod val="135000"/>
                </a:schemeClr>
                <a:prstClr val="white"/>
              </a:duotone>
            </a:blip>
            <a:stretch>
              <a:fillRect/>
            </a:stretch>
          </p:blipFill>
          <p:spPr>
            <a:xfrm>
              <a:off x="7987984" y="4120572"/>
              <a:ext cx="309374" cy="374314"/>
            </a:xfrm>
            <a:prstGeom prst="rect">
              <a:avLst/>
            </a:prstGeom>
          </p:spPr>
        </p:pic>
        <p:pic>
          <p:nvPicPr>
            <p:cNvPr id="18" name="Picture 17"/>
            <p:cNvPicPr>
              <a:picLocks noChangeAspect="1"/>
            </p:cNvPicPr>
            <p:nvPr/>
          </p:nvPicPr>
          <p:blipFill>
            <a:blip r:embed="rId4">
              <a:duotone>
                <a:schemeClr val="accent6">
                  <a:shade val="45000"/>
                  <a:satMod val="135000"/>
                </a:schemeClr>
                <a:prstClr val="white"/>
              </a:duotone>
            </a:blip>
            <a:stretch>
              <a:fillRect/>
            </a:stretch>
          </p:blipFill>
          <p:spPr>
            <a:xfrm>
              <a:off x="8210352" y="4233116"/>
              <a:ext cx="143279" cy="258208"/>
            </a:xfrm>
            <a:prstGeom prst="rect">
              <a:avLst/>
            </a:prstGeom>
          </p:spPr>
        </p:pic>
        <p:pic>
          <p:nvPicPr>
            <p:cNvPr id="19" name="Picture 18"/>
            <p:cNvPicPr>
              <a:picLocks noChangeAspect="1"/>
            </p:cNvPicPr>
            <p:nvPr/>
          </p:nvPicPr>
          <p:blipFill>
            <a:blip r:embed="rId4">
              <a:duotone>
                <a:schemeClr val="accent6">
                  <a:shade val="45000"/>
                  <a:satMod val="135000"/>
                </a:schemeClr>
                <a:prstClr val="white"/>
              </a:duotone>
            </a:blip>
            <a:stretch>
              <a:fillRect/>
            </a:stretch>
          </p:blipFill>
          <p:spPr>
            <a:xfrm>
              <a:off x="8311007" y="4233116"/>
              <a:ext cx="143279" cy="258208"/>
            </a:xfrm>
            <a:prstGeom prst="rect">
              <a:avLst/>
            </a:prstGeom>
          </p:spPr>
        </p:pic>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10184872" y="3895939"/>
              <a:ext cx="309374" cy="374314"/>
            </a:xfrm>
            <a:prstGeom prst="rect">
              <a:avLst/>
            </a:prstGeom>
          </p:spPr>
        </p:pic>
        <p:pic>
          <p:nvPicPr>
            <p:cNvPr id="21" name="Picture 20"/>
            <p:cNvPicPr>
              <a:picLocks noChangeAspect="1"/>
            </p:cNvPicPr>
            <p:nvPr/>
          </p:nvPicPr>
          <p:blipFill>
            <a:blip r:embed="rId4">
              <a:duotone>
                <a:schemeClr val="accent6">
                  <a:shade val="45000"/>
                  <a:satMod val="135000"/>
                </a:schemeClr>
                <a:prstClr val="white"/>
              </a:duotone>
            </a:blip>
            <a:stretch>
              <a:fillRect/>
            </a:stretch>
          </p:blipFill>
          <p:spPr>
            <a:xfrm>
              <a:off x="10407240" y="4008483"/>
              <a:ext cx="143279" cy="258208"/>
            </a:xfrm>
            <a:prstGeom prst="rect">
              <a:avLst/>
            </a:prstGeom>
          </p:spPr>
        </p:pic>
        <p:pic>
          <p:nvPicPr>
            <p:cNvPr id="22" name="Picture 21"/>
            <p:cNvPicPr>
              <a:picLocks noChangeAspect="1"/>
            </p:cNvPicPr>
            <p:nvPr/>
          </p:nvPicPr>
          <p:blipFill>
            <a:blip r:embed="rId4">
              <a:duotone>
                <a:schemeClr val="accent6">
                  <a:shade val="45000"/>
                  <a:satMod val="135000"/>
                </a:schemeClr>
                <a:prstClr val="white"/>
              </a:duotone>
            </a:blip>
            <a:stretch>
              <a:fillRect/>
            </a:stretch>
          </p:blipFill>
          <p:spPr>
            <a:xfrm>
              <a:off x="10507895" y="4008483"/>
              <a:ext cx="143279" cy="258208"/>
            </a:xfrm>
            <a:prstGeom prst="rect">
              <a:avLst/>
            </a:prstGeom>
          </p:spPr>
        </p:pic>
        <p:sp>
          <p:nvSpPr>
            <p:cNvPr id="23" name="Rectangle 22"/>
            <p:cNvSpPr/>
            <p:nvPr/>
          </p:nvSpPr>
          <p:spPr>
            <a:xfrm>
              <a:off x="7232268" y="4434609"/>
              <a:ext cx="1736986"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Reader</a:t>
              </a:r>
              <a:r>
                <a:rPr lang="en-US" sz="1122" dirty="0">
                  <a:solidFill>
                    <a:srgbClr val="FFFFFF"/>
                  </a:solidFill>
                </a:rPr>
                <a:t>’</a:t>
              </a:r>
            </a:p>
            <a:p>
              <a:pPr defTabSz="932597"/>
              <a:r>
                <a:rPr lang="en-US" sz="1122" dirty="0">
                  <a:solidFill>
                    <a:srgbClr val="FFFFFF"/>
                  </a:solidFill>
                </a:rPr>
                <a:t>Subject = AAD Group</a:t>
              </a:r>
            </a:p>
            <a:p>
              <a:pPr defTabSz="932597"/>
              <a:r>
                <a:rPr lang="en-US" sz="1122" dirty="0">
                  <a:solidFill>
                    <a:srgbClr val="FFFFFF"/>
                  </a:solidFill>
                </a:rPr>
                <a:t>Scope = </a:t>
              </a:r>
              <a:r>
                <a:rPr lang="en-US" sz="1122" b="1" dirty="0">
                  <a:solidFill>
                    <a:srgbClr val="FFFFFF"/>
                  </a:solidFill>
                </a:rPr>
                <a:t>Subscription</a:t>
              </a:r>
            </a:p>
          </p:txBody>
        </p:sp>
        <p:sp>
          <p:nvSpPr>
            <p:cNvPr id="24" name="Rectangle 23"/>
            <p:cNvSpPr/>
            <p:nvPr/>
          </p:nvSpPr>
          <p:spPr>
            <a:xfrm>
              <a:off x="10184872" y="4191812"/>
              <a:ext cx="1736986"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Owner</a:t>
              </a:r>
              <a:r>
                <a:rPr lang="en-US" sz="1122" dirty="0">
                  <a:solidFill>
                    <a:srgbClr val="FFFFFF"/>
                  </a:solidFill>
                </a:rPr>
                <a:t>’</a:t>
              </a:r>
            </a:p>
            <a:p>
              <a:pPr defTabSz="932597"/>
              <a:r>
                <a:rPr lang="en-US" sz="1122" dirty="0">
                  <a:solidFill>
                    <a:srgbClr val="FFFFFF"/>
                  </a:solidFill>
                </a:rPr>
                <a:t>Subject = AAD User</a:t>
              </a:r>
            </a:p>
            <a:p>
              <a:pPr defTabSz="932597"/>
              <a:r>
                <a:rPr lang="en-US" sz="1122" dirty="0">
                  <a:solidFill>
                    <a:srgbClr val="FFFFFF"/>
                  </a:solidFill>
                </a:rPr>
                <a:t>Scope = </a:t>
              </a:r>
              <a:r>
                <a:rPr lang="en-US" sz="1122" b="1" dirty="0">
                  <a:solidFill>
                    <a:srgbClr val="FFFFFF"/>
                  </a:solidFill>
                </a:rPr>
                <a:t>Resource</a:t>
              </a:r>
            </a:p>
          </p:txBody>
        </p:sp>
        <p:pic>
          <p:nvPicPr>
            <p:cNvPr id="25" name="Picture 24"/>
            <p:cNvPicPr>
              <a:picLocks noChangeAspect="1"/>
            </p:cNvPicPr>
            <p:nvPr/>
          </p:nvPicPr>
          <p:blipFill>
            <a:blip r:embed="rId3">
              <a:duotone>
                <a:schemeClr val="accent6">
                  <a:shade val="45000"/>
                  <a:satMod val="135000"/>
                </a:schemeClr>
                <a:prstClr val="white"/>
              </a:duotone>
            </a:blip>
            <a:stretch>
              <a:fillRect/>
            </a:stretch>
          </p:blipFill>
          <p:spPr>
            <a:xfrm>
              <a:off x="9142470" y="4667684"/>
              <a:ext cx="309374" cy="374314"/>
            </a:xfrm>
            <a:prstGeom prst="rect">
              <a:avLst/>
            </a:prstGeom>
          </p:spPr>
        </p:pic>
        <p:pic>
          <p:nvPicPr>
            <p:cNvPr id="26" name="Picture 25"/>
            <p:cNvPicPr>
              <a:picLocks noChangeAspect="1"/>
            </p:cNvPicPr>
            <p:nvPr/>
          </p:nvPicPr>
          <p:blipFill>
            <a:blip r:embed="rId4">
              <a:duotone>
                <a:schemeClr val="accent6">
                  <a:shade val="45000"/>
                  <a:satMod val="135000"/>
                </a:schemeClr>
                <a:prstClr val="white"/>
              </a:duotone>
            </a:blip>
            <a:stretch>
              <a:fillRect/>
            </a:stretch>
          </p:blipFill>
          <p:spPr>
            <a:xfrm>
              <a:off x="9364839" y="4780229"/>
              <a:ext cx="143280" cy="258208"/>
            </a:xfrm>
            <a:prstGeom prst="rect">
              <a:avLst/>
            </a:prstGeom>
          </p:spPr>
        </p:pic>
        <p:pic>
          <p:nvPicPr>
            <p:cNvPr id="27" name="Picture 26"/>
            <p:cNvPicPr>
              <a:picLocks noChangeAspect="1"/>
            </p:cNvPicPr>
            <p:nvPr/>
          </p:nvPicPr>
          <p:blipFill>
            <a:blip r:embed="rId4">
              <a:duotone>
                <a:schemeClr val="accent6">
                  <a:shade val="45000"/>
                  <a:satMod val="135000"/>
                </a:schemeClr>
                <a:prstClr val="white"/>
              </a:duotone>
            </a:blip>
            <a:stretch>
              <a:fillRect/>
            </a:stretch>
          </p:blipFill>
          <p:spPr>
            <a:xfrm>
              <a:off x="9465492" y="4780228"/>
              <a:ext cx="143280" cy="258208"/>
            </a:xfrm>
            <a:prstGeom prst="rect">
              <a:avLst/>
            </a:prstGeom>
          </p:spPr>
        </p:pic>
        <p:sp>
          <p:nvSpPr>
            <p:cNvPr id="28" name="Rectangle 27"/>
            <p:cNvSpPr/>
            <p:nvPr/>
          </p:nvSpPr>
          <p:spPr>
            <a:xfrm>
              <a:off x="8719402" y="5003961"/>
              <a:ext cx="1884549" cy="814646"/>
            </a:xfrm>
            <a:prstGeom prst="rect">
              <a:avLst/>
            </a:prstGeom>
            <a:noFill/>
          </p:spPr>
          <p:txBody>
            <a:bodyPr wrap="square">
              <a:spAutoFit/>
            </a:bodyPr>
            <a:lstStyle/>
            <a:p>
              <a:pPr defTabSz="932597"/>
              <a:r>
                <a:rPr lang="en-US" sz="1224" dirty="0">
                  <a:solidFill>
                    <a:srgbClr val="FFFFFF"/>
                  </a:solidFill>
                </a:rPr>
                <a:t>Role Assignment</a:t>
              </a:r>
            </a:p>
            <a:p>
              <a:pPr defTabSz="932597"/>
              <a:r>
                <a:rPr lang="en-US" sz="1122" dirty="0">
                  <a:solidFill>
                    <a:srgbClr val="FFFFFF"/>
                  </a:solidFill>
                </a:rPr>
                <a:t>Role = ‘</a:t>
              </a:r>
              <a:r>
                <a:rPr lang="en-US" sz="1122" b="1" dirty="0">
                  <a:solidFill>
                    <a:srgbClr val="FFFFFF"/>
                  </a:solidFill>
                </a:rPr>
                <a:t>Contributor</a:t>
              </a:r>
              <a:r>
                <a:rPr lang="en-US" sz="1122" dirty="0">
                  <a:solidFill>
                    <a:srgbClr val="FFFFFF"/>
                  </a:solidFill>
                </a:rPr>
                <a:t>’</a:t>
              </a:r>
            </a:p>
            <a:p>
              <a:pPr defTabSz="932597"/>
              <a:r>
                <a:rPr lang="en-US" sz="1122" dirty="0">
                  <a:solidFill>
                    <a:srgbClr val="FFFFFF"/>
                  </a:solidFill>
                </a:rPr>
                <a:t>Subject = AAD User</a:t>
              </a:r>
            </a:p>
            <a:p>
              <a:pPr defTabSz="932597"/>
              <a:r>
                <a:rPr lang="en-US" sz="1122" dirty="0">
                  <a:solidFill>
                    <a:srgbClr val="FFFFFF"/>
                  </a:solidFill>
                </a:rPr>
                <a:t>Scope = </a:t>
              </a:r>
              <a:r>
                <a:rPr lang="en-US" sz="1122" b="1" dirty="0">
                  <a:solidFill>
                    <a:srgbClr val="FFFFFF"/>
                  </a:solidFill>
                </a:rPr>
                <a:t>Resource Group</a:t>
              </a:r>
            </a:p>
          </p:txBody>
        </p:sp>
        <p:cxnSp>
          <p:nvCxnSpPr>
            <p:cNvPr id="29" name="Straight Arrow Connector 28"/>
            <p:cNvCxnSpPr/>
            <p:nvPr/>
          </p:nvCxnSpPr>
          <p:spPr>
            <a:xfrm flipV="1">
              <a:off x="8189508" y="2214170"/>
              <a:ext cx="1606742" cy="792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9983844">
              <a:off x="8154616" y="2367029"/>
              <a:ext cx="1480797" cy="286306"/>
            </a:xfrm>
            <a:prstGeom prst="rect">
              <a:avLst/>
            </a:prstGeom>
            <a:noFill/>
          </p:spPr>
          <p:txBody>
            <a:bodyPr wrap="square">
              <a:spAutoFit/>
            </a:bodyPr>
            <a:lstStyle/>
            <a:p>
              <a:pPr algn="ctr" defTabSz="932597"/>
              <a:r>
                <a:rPr lang="en-US" sz="1224" dirty="0">
                  <a:solidFill>
                    <a:srgbClr val="FFFFFF"/>
                  </a:solidFill>
                </a:rPr>
                <a:t>Access Inheritance</a:t>
              </a:r>
            </a:p>
          </p:txBody>
        </p:sp>
      </p:grpSp>
    </p:spTree>
    <p:extLst>
      <p:ext uri="{BB962C8B-B14F-4D97-AF65-F5344CB8AC3E}">
        <p14:creationId xmlns:p14="http://schemas.microsoft.com/office/powerpoint/2010/main" val="2067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RBAC Demo</a:t>
            </a:r>
            <a:endParaRPr lang="en-AU" dirty="0"/>
          </a:p>
        </p:txBody>
      </p:sp>
    </p:spTree>
    <p:extLst>
      <p:ext uri="{BB962C8B-B14F-4D97-AF65-F5344CB8AC3E}">
        <p14:creationId xmlns:p14="http://schemas.microsoft.com/office/powerpoint/2010/main" val="136607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572844" y="1204384"/>
            <a:ext cx="3647306" cy="518847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958" dirty="0">
                <a:solidFill>
                  <a:srgbClr val="FFFFFF"/>
                </a:solidFill>
              </a:rPr>
              <a:t>Azure Templates can:</a:t>
            </a:r>
          </a:p>
          <a:p>
            <a:pPr>
              <a:lnSpc>
                <a:spcPct val="120000"/>
              </a:lnSpc>
            </a:pPr>
            <a:r>
              <a:rPr lang="en-US" sz="1836" dirty="0">
                <a:solidFill>
                  <a:srgbClr val="FFFFFF"/>
                </a:solidFill>
                <a:latin typeface="Segoe UI Light"/>
              </a:rPr>
              <a:t>Ensure </a:t>
            </a:r>
            <a:r>
              <a:rPr lang="en-US" sz="1836" dirty="0" err="1">
                <a:solidFill>
                  <a:srgbClr val="FFFFFF"/>
                </a:solidFill>
                <a:latin typeface="Segoe UI Light"/>
              </a:rPr>
              <a:t>Idempotency</a:t>
            </a:r>
            <a:endParaRPr lang="en-US" sz="1836" dirty="0">
              <a:solidFill>
                <a:srgbClr val="FFFFFF"/>
              </a:solidFill>
              <a:latin typeface="Segoe UI Light"/>
            </a:endParaRPr>
          </a:p>
          <a:p>
            <a:pPr>
              <a:lnSpc>
                <a:spcPct val="120000"/>
              </a:lnSpc>
            </a:pPr>
            <a:r>
              <a:rPr lang="en-US" sz="1836" dirty="0">
                <a:solidFill>
                  <a:srgbClr val="FFFFFF"/>
                </a:solidFill>
                <a:latin typeface="Segoe UI Light"/>
              </a:rPr>
              <a:t>Simplify Orchestration</a:t>
            </a:r>
          </a:p>
          <a:p>
            <a:pPr>
              <a:lnSpc>
                <a:spcPct val="120000"/>
              </a:lnSpc>
            </a:pPr>
            <a:r>
              <a:rPr lang="en-US" sz="1836" dirty="0">
                <a:solidFill>
                  <a:srgbClr val="FFFFFF"/>
                </a:solidFill>
                <a:latin typeface="Segoe UI Light"/>
              </a:rPr>
              <a:t>Simplify Roll-back</a:t>
            </a:r>
          </a:p>
          <a:p>
            <a:pPr>
              <a:lnSpc>
                <a:spcPct val="120000"/>
              </a:lnSpc>
            </a:pPr>
            <a:r>
              <a:rPr lang="en-US" sz="1836" dirty="0">
                <a:solidFill>
                  <a:srgbClr val="FFFFFF"/>
                </a:solidFill>
                <a:latin typeface="Segoe UI Light"/>
              </a:rPr>
              <a:t>Provide Cross-Resource Configuration and Update Support </a:t>
            </a:r>
          </a:p>
          <a:p>
            <a:pPr marL="0" indent="0">
              <a:buNone/>
            </a:pPr>
            <a:endParaRPr lang="en-US" sz="3672" dirty="0">
              <a:solidFill>
                <a:srgbClr val="FFFFFF"/>
              </a:solidFill>
              <a:latin typeface="Segoe UI Light"/>
            </a:endParaRPr>
          </a:p>
          <a:p>
            <a:pPr marL="0" indent="0">
              <a:buNone/>
            </a:pPr>
            <a:r>
              <a:rPr lang="en-US" sz="2958" dirty="0">
                <a:solidFill>
                  <a:srgbClr val="FFFFFF"/>
                </a:solidFill>
              </a:rPr>
              <a:t>Azure Templates are: </a:t>
            </a:r>
          </a:p>
          <a:p>
            <a:pPr>
              <a:lnSpc>
                <a:spcPct val="120000"/>
              </a:lnSpc>
            </a:pPr>
            <a:r>
              <a:rPr lang="en-US" sz="1836" dirty="0">
                <a:solidFill>
                  <a:srgbClr val="FFFFFF"/>
                </a:solidFill>
                <a:latin typeface="Segoe UI Light"/>
              </a:rPr>
              <a:t>Source file, checked-in</a:t>
            </a:r>
          </a:p>
          <a:p>
            <a:pPr>
              <a:lnSpc>
                <a:spcPct val="120000"/>
              </a:lnSpc>
            </a:pPr>
            <a:r>
              <a:rPr lang="en-US" sz="1836" dirty="0">
                <a:solidFill>
                  <a:srgbClr val="FFFFFF"/>
                </a:solidFill>
                <a:latin typeface="Segoe UI Light"/>
              </a:rPr>
              <a:t>Specifies resources and dependencies (VMs, </a:t>
            </a:r>
            <a:r>
              <a:rPr lang="en-US" sz="1836" dirty="0" err="1">
                <a:solidFill>
                  <a:srgbClr val="FFFFFF"/>
                </a:solidFill>
                <a:latin typeface="Segoe UI Light"/>
              </a:rPr>
              <a:t>WebSites</a:t>
            </a:r>
            <a:r>
              <a:rPr lang="en-US" sz="1836" dirty="0">
                <a:solidFill>
                  <a:srgbClr val="FFFFFF"/>
                </a:solidFill>
                <a:latin typeface="Segoe UI Light"/>
              </a:rPr>
              <a:t>, DBs) and connections (</a:t>
            </a:r>
            <a:r>
              <a:rPr lang="en-US" sz="1836" dirty="0" err="1">
                <a:solidFill>
                  <a:srgbClr val="FFFFFF"/>
                </a:solidFill>
                <a:latin typeface="Segoe UI Light"/>
              </a:rPr>
              <a:t>config</a:t>
            </a:r>
            <a:r>
              <a:rPr lang="en-US" sz="1836" dirty="0">
                <a:solidFill>
                  <a:srgbClr val="FFFFFF"/>
                </a:solidFill>
                <a:latin typeface="Segoe UI Light"/>
              </a:rPr>
              <a:t>, LB sets)</a:t>
            </a:r>
          </a:p>
          <a:p>
            <a:pPr>
              <a:lnSpc>
                <a:spcPct val="120000"/>
              </a:lnSpc>
            </a:pPr>
            <a:r>
              <a:rPr lang="en-US" sz="1836" dirty="0" err="1">
                <a:solidFill>
                  <a:srgbClr val="FFFFFF"/>
                </a:solidFill>
                <a:latin typeface="Segoe UI Light"/>
              </a:rPr>
              <a:t>Parametized</a:t>
            </a:r>
            <a:r>
              <a:rPr lang="en-US" sz="1836" dirty="0">
                <a:solidFill>
                  <a:srgbClr val="FFFFFF"/>
                </a:solidFill>
                <a:latin typeface="Segoe UI Light"/>
              </a:rPr>
              <a:t> </a:t>
            </a:r>
            <a:r>
              <a:rPr lang="en-US" sz="1836" dirty="0" smtClean="0">
                <a:solidFill>
                  <a:srgbClr val="FFFFFF"/>
                </a:solidFill>
                <a:latin typeface="Segoe UI Light"/>
              </a:rPr>
              <a:t>input/output – multiple environments!</a:t>
            </a:r>
            <a:endParaRPr lang="en-US" sz="1836" dirty="0">
              <a:solidFill>
                <a:srgbClr val="FFFFFF"/>
              </a:solidFill>
              <a:latin typeface="Segoe UI Light"/>
            </a:endParaRPr>
          </a:p>
        </p:txBody>
      </p:sp>
      <p:sp>
        <p:nvSpPr>
          <p:cNvPr id="9" name="Title 1"/>
          <p:cNvSpPr>
            <a:spLocks noGrp="1"/>
          </p:cNvSpPr>
          <p:nvPr>
            <p:ph type="title"/>
          </p:nvPr>
        </p:nvSpPr>
        <p:spPr>
          <a:xfrm>
            <a:off x="572843" y="349170"/>
            <a:ext cx="11300393" cy="976663"/>
          </a:xfrm>
        </p:spPr>
        <p:txBody>
          <a:bodyPr>
            <a:normAutofit/>
          </a:bodyPr>
          <a:lstStyle/>
          <a:p>
            <a:r>
              <a:rPr lang="en-US" sz="4488" dirty="0" smtClean="0"/>
              <a:t>Template Deployments</a:t>
            </a:r>
            <a:endParaRPr lang="en-US" sz="4488" dirty="0"/>
          </a:p>
        </p:txBody>
      </p:sp>
      <p:sp>
        <p:nvSpPr>
          <p:cNvPr id="3" name="AutoShape 3"/>
          <p:cNvSpPr>
            <a:spLocks noChangeAspect="1" noChangeArrowheads="1" noTextEdit="1"/>
          </p:cNvSpPr>
          <p:nvPr/>
        </p:nvSpPr>
        <p:spPr bwMode="auto">
          <a:xfrm>
            <a:off x="4637993" y="516494"/>
            <a:ext cx="7047957" cy="577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 name="Freeform 5"/>
          <p:cNvSpPr>
            <a:spLocks/>
          </p:cNvSpPr>
          <p:nvPr/>
        </p:nvSpPr>
        <p:spPr bwMode="auto">
          <a:xfrm>
            <a:off x="4642850" y="4246907"/>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 name="Freeform 6"/>
          <p:cNvSpPr>
            <a:spLocks/>
          </p:cNvSpPr>
          <p:nvPr/>
        </p:nvSpPr>
        <p:spPr bwMode="auto">
          <a:xfrm>
            <a:off x="4636374" y="4242050"/>
            <a:ext cx="2211695"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 name="Freeform 17"/>
          <p:cNvSpPr>
            <a:spLocks/>
          </p:cNvSpPr>
          <p:nvPr/>
        </p:nvSpPr>
        <p:spPr bwMode="auto">
          <a:xfrm>
            <a:off x="7006741" y="4246907"/>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1" name="Freeform 18"/>
          <p:cNvSpPr>
            <a:spLocks/>
          </p:cNvSpPr>
          <p:nvPr/>
        </p:nvSpPr>
        <p:spPr bwMode="auto">
          <a:xfrm>
            <a:off x="6998646" y="4242050"/>
            <a:ext cx="2213314"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2" name="Freeform 19"/>
          <p:cNvSpPr>
            <a:spLocks/>
          </p:cNvSpPr>
          <p:nvPr/>
        </p:nvSpPr>
        <p:spPr bwMode="auto">
          <a:xfrm>
            <a:off x="7175128" y="4533488"/>
            <a:ext cx="550495" cy="48735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3" name="Freeform 20"/>
          <p:cNvSpPr>
            <a:spLocks/>
          </p:cNvSpPr>
          <p:nvPr/>
        </p:nvSpPr>
        <p:spPr bwMode="auto">
          <a:xfrm>
            <a:off x="7175128" y="4533488"/>
            <a:ext cx="550495" cy="487350"/>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4" name="Freeform 21"/>
          <p:cNvSpPr>
            <a:spLocks/>
          </p:cNvSpPr>
          <p:nvPr/>
        </p:nvSpPr>
        <p:spPr bwMode="auto">
          <a:xfrm>
            <a:off x="7241511" y="4606348"/>
            <a:ext cx="68002" cy="174863"/>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5" name="Freeform 22"/>
          <p:cNvSpPr>
            <a:spLocks/>
          </p:cNvSpPr>
          <p:nvPr/>
        </p:nvSpPr>
        <p:spPr bwMode="auto">
          <a:xfrm>
            <a:off x="7324086" y="4789306"/>
            <a:ext cx="328678" cy="163529"/>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6" name="Freeform 23"/>
          <p:cNvSpPr>
            <a:spLocks/>
          </p:cNvSpPr>
          <p:nvPr/>
        </p:nvSpPr>
        <p:spPr bwMode="auto">
          <a:xfrm>
            <a:off x="7455233" y="4664635"/>
            <a:ext cx="233151" cy="19591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7" name="Freeform 24"/>
          <p:cNvSpPr>
            <a:spLocks/>
          </p:cNvSpPr>
          <p:nvPr/>
        </p:nvSpPr>
        <p:spPr bwMode="auto">
          <a:xfrm>
            <a:off x="7341896" y="4544822"/>
            <a:ext cx="102004" cy="97146"/>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8" name="Freeform 25"/>
          <p:cNvSpPr>
            <a:spLocks/>
          </p:cNvSpPr>
          <p:nvPr/>
        </p:nvSpPr>
        <p:spPr bwMode="auto">
          <a:xfrm>
            <a:off x="7251226" y="4781211"/>
            <a:ext cx="72860" cy="184578"/>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9" name="Freeform 26"/>
          <p:cNvSpPr>
            <a:spLocks/>
          </p:cNvSpPr>
          <p:nvPr/>
        </p:nvSpPr>
        <p:spPr bwMode="auto">
          <a:xfrm>
            <a:off x="7285227" y="4641968"/>
            <a:ext cx="170006" cy="186197"/>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0" name="Freeform 27"/>
          <p:cNvSpPr>
            <a:spLocks/>
          </p:cNvSpPr>
          <p:nvPr/>
        </p:nvSpPr>
        <p:spPr bwMode="auto">
          <a:xfrm>
            <a:off x="7408279" y="4583680"/>
            <a:ext cx="233151" cy="10200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1" name="Freeform 28"/>
          <p:cNvSpPr>
            <a:spLocks/>
          </p:cNvSpPr>
          <p:nvPr/>
        </p:nvSpPr>
        <p:spPr bwMode="auto">
          <a:xfrm>
            <a:off x="7534569" y="4729399"/>
            <a:ext cx="121433" cy="116575"/>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29"/>
          <p:cNvSpPr>
            <a:spLocks/>
          </p:cNvSpPr>
          <p:nvPr/>
        </p:nvSpPr>
        <p:spPr bwMode="auto">
          <a:xfrm>
            <a:off x="7432565" y="4860547"/>
            <a:ext cx="106861" cy="108480"/>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30"/>
          <p:cNvSpPr>
            <a:spLocks/>
          </p:cNvSpPr>
          <p:nvPr/>
        </p:nvSpPr>
        <p:spPr bwMode="auto">
          <a:xfrm>
            <a:off x="7235035" y="4698636"/>
            <a:ext cx="166768" cy="163529"/>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Rectangle 31"/>
          <p:cNvSpPr>
            <a:spLocks noChangeArrowheads="1"/>
          </p:cNvSpPr>
          <p:nvPr/>
        </p:nvSpPr>
        <p:spPr bwMode="auto">
          <a:xfrm>
            <a:off x="7908582" y="4595014"/>
            <a:ext cx="964986" cy="35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a:solidFill>
                  <a:srgbClr val="FFFFFF"/>
                </a:solidFill>
                <a:latin typeface="Segoe Pro Display Light" panose="020B0302040504020203" pitchFamily="34" charset="0"/>
              </a:rPr>
              <a:t>Website</a:t>
            </a:r>
            <a:endParaRPr lang="en-US" altLang="en-US" sz="1836" dirty="0">
              <a:solidFill>
                <a:srgbClr val="00B0F0"/>
              </a:solidFill>
            </a:endParaRPr>
          </a:p>
        </p:txBody>
      </p:sp>
      <p:sp>
        <p:nvSpPr>
          <p:cNvPr id="35" name="Freeform 32"/>
          <p:cNvSpPr>
            <a:spLocks/>
          </p:cNvSpPr>
          <p:nvPr/>
        </p:nvSpPr>
        <p:spPr bwMode="auto">
          <a:xfrm>
            <a:off x="9356060" y="4183762"/>
            <a:ext cx="2190647" cy="1047559"/>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6" name="Freeform 33"/>
          <p:cNvSpPr>
            <a:spLocks/>
          </p:cNvSpPr>
          <p:nvPr/>
        </p:nvSpPr>
        <p:spPr bwMode="auto">
          <a:xfrm>
            <a:off x="9346346" y="4174047"/>
            <a:ext cx="2210076" cy="106698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7" name="Freeform 34"/>
          <p:cNvSpPr>
            <a:spLocks/>
          </p:cNvSpPr>
          <p:nvPr/>
        </p:nvSpPr>
        <p:spPr bwMode="auto">
          <a:xfrm>
            <a:off x="9480731" y="4305195"/>
            <a:ext cx="2198742" cy="1060512"/>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8" name="Freeform 35"/>
          <p:cNvSpPr>
            <a:spLocks/>
          </p:cNvSpPr>
          <p:nvPr/>
        </p:nvSpPr>
        <p:spPr bwMode="auto">
          <a:xfrm>
            <a:off x="9472636" y="4300337"/>
            <a:ext cx="2213314" cy="1070227"/>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39"/>
          <p:cNvSpPr>
            <a:spLocks/>
          </p:cNvSpPr>
          <p:nvPr/>
        </p:nvSpPr>
        <p:spPr bwMode="auto">
          <a:xfrm>
            <a:off x="9777027" y="4590157"/>
            <a:ext cx="438777" cy="297915"/>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41"/>
          <p:cNvSpPr>
            <a:spLocks/>
          </p:cNvSpPr>
          <p:nvPr/>
        </p:nvSpPr>
        <p:spPr bwMode="auto">
          <a:xfrm>
            <a:off x="9777027" y="4590157"/>
            <a:ext cx="401538" cy="297915"/>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Oval 43"/>
          <p:cNvSpPr>
            <a:spLocks noChangeArrowheads="1"/>
          </p:cNvSpPr>
          <p:nvPr/>
        </p:nvSpPr>
        <p:spPr bwMode="auto">
          <a:xfrm>
            <a:off x="9985891" y="4564251"/>
            <a:ext cx="16191" cy="1457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2" name="Freeform 49"/>
          <p:cNvSpPr>
            <a:spLocks/>
          </p:cNvSpPr>
          <p:nvPr/>
        </p:nvSpPr>
        <p:spPr bwMode="auto">
          <a:xfrm>
            <a:off x="7337038" y="514875"/>
            <a:ext cx="1530053" cy="1546243"/>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3" name="Freeform 50"/>
          <p:cNvSpPr>
            <a:spLocks/>
          </p:cNvSpPr>
          <p:nvPr/>
        </p:nvSpPr>
        <p:spPr bwMode="auto">
          <a:xfrm>
            <a:off x="7534569" y="514875"/>
            <a:ext cx="1431287" cy="194292"/>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Freeform 51"/>
          <p:cNvSpPr>
            <a:spLocks/>
          </p:cNvSpPr>
          <p:nvPr/>
        </p:nvSpPr>
        <p:spPr bwMode="auto">
          <a:xfrm>
            <a:off x="7466567" y="613640"/>
            <a:ext cx="165149" cy="95527"/>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Freeform 52"/>
          <p:cNvSpPr>
            <a:spLocks/>
          </p:cNvSpPr>
          <p:nvPr/>
        </p:nvSpPr>
        <p:spPr bwMode="auto">
          <a:xfrm>
            <a:off x="7337038" y="1866826"/>
            <a:ext cx="98765" cy="98765"/>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Freeform 53"/>
          <p:cNvSpPr>
            <a:spLocks/>
          </p:cNvSpPr>
          <p:nvPr/>
        </p:nvSpPr>
        <p:spPr bwMode="auto">
          <a:xfrm>
            <a:off x="7238273" y="1866826"/>
            <a:ext cx="197531" cy="194292"/>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7" name="Rectangle 54"/>
          <p:cNvSpPr>
            <a:spLocks noChangeArrowheads="1"/>
          </p:cNvSpPr>
          <p:nvPr/>
        </p:nvSpPr>
        <p:spPr bwMode="auto">
          <a:xfrm>
            <a:off x="7660859" y="846791"/>
            <a:ext cx="973081" cy="78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550" dirty="0" err="1" smtClean="0">
                <a:solidFill>
                  <a:srgbClr val="414042"/>
                </a:solidFill>
                <a:latin typeface="Segoe Pro Display Light" panose="020B0302040504020203" pitchFamily="34" charset="0"/>
              </a:rPr>
              <a:t>deploy.json</a:t>
            </a:r>
            <a:endParaRPr lang="en-US" altLang="en-US" sz="1836" dirty="0">
              <a:solidFill>
                <a:srgbClr val="00B0F0"/>
              </a:solidFill>
            </a:endParaRPr>
          </a:p>
        </p:txBody>
      </p:sp>
      <p:sp>
        <p:nvSpPr>
          <p:cNvPr id="60" name="Freeform 57"/>
          <p:cNvSpPr>
            <a:spLocks/>
          </p:cNvSpPr>
          <p:nvPr/>
        </p:nvSpPr>
        <p:spPr bwMode="auto">
          <a:xfrm>
            <a:off x="5722792" y="2284554"/>
            <a:ext cx="2156646" cy="1713011"/>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1" name="Oval 58"/>
          <p:cNvSpPr>
            <a:spLocks noChangeArrowheads="1"/>
          </p:cNvSpPr>
          <p:nvPr/>
        </p:nvSpPr>
        <p:spPr bwMode="auto">
          <a:xfrm>
            <a:off x="7787149" y="2214933"/>
            <a:ext cx="145719"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Freeform 59"/>
          <p:cNvSpPr>
            <a:spLocks/>
          </p:cNvSpPr>
          <p:nvPr/>
        </p:nvSpPr>
        <p:spPr bwMode="auto">
          <a:xfrm>
            <a:off x="5662886" y="3973278"/>
            <a:ext cx="158672" cy="13438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Freeform 61"/>
          <p:cNvSpPr>
            <a:spLocks/>
          </p:cNvSpPr>
          <p:nvPr/>
        </p:nvSpPr>
        <p:spPr bwMode="auto">
          <a:xfrm>
            <a:off x="8088302" y="2284554"/>
            <a:ext cx="37239" cy="1756726"/>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Freeform 64"/>
          <p:cNvSpPr>
            <a:spLocks/>
          </p:cNvSpPr>
          <p:nvPr/>
        </p:nvSpPr>
        <p:spPr bwMode="auto">
          <a:xfrm>
            <a:off x="8334406" y="2284554"/>
            <a:ext cx="2292650" cy="1756726"/>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Oval 65"/>
          <p:cNvSpPr>
            <a:spLocks noChangeArrowheads="1"/>
          </p:cNvSpPr>
          <p:nvPr/>
        </p:nvSpPr>
        <p:spPr bwMode="auto">
          <a:xfrm>
            <a:off x="8280976" y="2214933"/>
            <a:ext cx="147338"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Freeform 66"/>
          <p:cNvSpPr>
            <a:spLocks/>
          </p:cNvSpPr>
          <p:nvPr/>
        </p:nvSpPr>
        <p:spPr bwMode="auto">
          <a:xfrm>
            <a:off x="10528291" y="4020232"/>
            <a:ext cx="158672" cy="134386"/>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Freeform 71"/>
          <p:cNvSpPr>
            <a:spLocks/>
          </p:cNvSpPr>
          <p:nvPr/>
        </p:nvSpPr>
        <p:spPr bwMode="auto">
          <a:xfrm>
            <a:off x="5667743" y="5305800"/>
            <a:ext cx="2485324" cy="807932"/>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Oval 72"/>
          <p:cNvSpPr>
            <a:spLocks noChangeArrowheads="1"/>
          </p:cNvSpPr>
          <p:nvPr/>
        </p:nvSpPr>
        <p:spPr bwMode="auto">
          <a:xfrm>
            <a:off x="5614312" y="5234559"/>
            <a:ext cx="145719" cy="147338"/>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Freeform 73"/>
          <p:cNvSpPr>
            <a:spLocks/>
          </p:cNvSpPr>
          <p:nvPr/>
        </p:nvSpPr>
        <p:spPr bwMode="auto">
          <a:xfrm>
            <a:off x="8057539" y="5378660"/>
            <a:ext cx="155434" cy="132766"/>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Freeform 74"/>
          <p:cNvSpPr>
            <a:spLocks/>
          </p:cNvSpPr>
          <p:nvPr/>
        </p:nvSpPr>
        <p:spPr bwMode="auto">
          <a:xfrm>
            <a:off x="6362338" y="5885439"/>
            <a:ext cx="1102609" cy="412871"/>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algn="ctr" defTabSz="932597"/>
            <a:r>
              <a:rPr lang="en-US" sz="1200" dirty="0" smtClean="0">
                <a:solidFill>
                  <a:schemeClr val="bg1"/>
                </a:solidFill>
              </a:rPr>
              <a:t>Dependency</a:t>
            </a:r>
            <a:endParaRPr lang="en-US" sz="1200" dirty="0">
              <a:solidFill>
                <a:schemeClr val="bg1"/>
              </a:solidFill>
            </a:endParaRPr>
          </a:p>
        </p:txBody>
      </p:sp>
      <p:sp>
        <p:nvSpPr>
          <p:cNvPr id="10" name="Freeform 7"/>
          <p:cNvSpPr>
            <a:spLocks/>
          </p:cNvSpPr>
          <p:nvPr/>
        </p:nvSpPr>
        <p:spPr bwMode="auto">
          <a:xfrm>
            <a:off x="9754360" y="4582617"/>
            <a:ext cx="231532" cy="527827"/>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 name="Freeform 8"/>
          <p:cNvSpPr>
            <a:spLocks/>
          </p:cNvSpPr>
          <p:nvPr/>
        </p:nvSpPr>
        <p:spPr bwMode="auto">
          <a:xfrm>
            <a:off x="9982654" y="4582617"/>
            <a:ext cx="233151" cy="527827"/>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 name="Oval 9"/>
          <p:cNvSpPr>
            <a:spLocks noChangeArrowheads="1"/>
          </p:cNvSpPr>
          <p:nvPr/>
        </p:nvSpPr>
        <p:spPr bwMode="auto">
          <a:xfrm>
            <a:off x="9754360" y="4498424"/>
            <a:ext cx="461444" cy="16676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 name="Oval 10"/>
          <p:cNvSpPr>
            <a:spLocks noChangeArrowheads="1"/>
          </p:cNvSpPr>
          <p:nvPr/>
        </p:nvSpPr>
        <p:spPr bwMode="auto">
          <a:xfrm>
            <a:off x="9802934" y="4521091"/>
            <a:ext cx="365917" cy="11171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u="sng" dirty="0">
              <a:solidFill>
                <a:srgbClr val="00B0F0"/>
              </a:solidFill>
            </a:endParaRPr>
          </a:p>
        </p:txBody>
      </p:sp>
      <p:sp>
        <p:nvSpPr>
          <p:cNvPr id="14" name="Freeform 11"/>
          <p:cNvSpPr>
            <a:spLocks/>
          </p:cNvSpPr>
          <p:nvPr/>
        </p:nvSpPr>
        <p:spPr bwMode="auto">
          <a:xfrm>
            <a:off x="9802934" y="4521091"/>
            <a:ext cx="365917" cy="90670"/>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 name="Freeform 12"/>
          <p:cNvSpPr>
            <a:spLocks noEditPoints="1"/>
          </p:cNvSpPr>
          <p:nvPr/>
        </p:nvSpPr>
        <p:spPr bwMode="auto">
          <a:xfrm>
            <a:off x="9819125" y="4768814"/>
            <a:ext cx="335154" cy="191054"/>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 name="Freeform 13"/>
          <p:cNvSpPr>
            <a:spLocks/>
          </p:cNvSpPr>
          <p:nvPr/>
        </p:nvSpPr>
        <p:spPr bwMode="auto">
          <a:xfrm>
            <a:off x="9861221" y="4804434"/>
            <a:ext cx="79336" cy="11981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 name="Freeform 14"/>
          <p:cNvSpPr>
            <a:spLocks/>
          </p:cNvSpPr>
          <p:nvPr/>
        </p:nvSpPr>
        <p:spPr bwMode="auto">
          <a:xfrm>
            <a:off x="10053895" y="4801196"/>
            <a:ext cx="46954" cy="45335"/>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 name="Freeform 15"/>
          <p:cNvSpPr>
            <a:spLocks/>
          </p:cNvSpPr>
          <p:nvPr/>
        </p:nvSpPr>
        <p:spPr bwMode="auto">
          <a:xfrm>
            <a:off x="10053895" y="4877294"/>
            <a:ext cx="53430" cy="48573"/>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 name="Rectangle 16"/>
          <p:cNvSpPr>
            <a:spLocks noChangeArrowheads="1"/>
          </p:cNvSpPr>
          <p:nvPr/>
        </p:nvSpPr>
        <p:spPr bwMode="auto">
          <a:xfrm>
            <a:off x="10393906" y="4623095"/>
            <a:ext cx="498684" cy="34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smtClean="0">
                <a:solidFill>
                  <a:srgbClr val="FFFFFF"/>
                </a:solidFill>
                <a:latin typeface="Segoe Pro Display Light" panose="020B0302040504020203" pitchFamily="34" charset="0"/>
              </a:rPr>
              <a:t>SQL</a:t>
            </a:r>
            <a:endParaRPr lang="en-US" altLang="en-US" sz="1836" dirty="0">
              <a:solidFill>
                <a:srgbClr val="00B0F0"/>
              </a:solidFill>
            </a:endParaRPr>
          </a:p>
        </p:txBody>
      </p:sp>
      <p:pic>
        <p:nvPicPr>
          <p:cNvPr id="81" name="Picture 80"/>
          <p:cNvPicPr>
            <a:picLocks noChangeAspect="1"/>
          </p:cNvPicPr>
          <p:nvPr/>
        </p:nvPicPr>
        <p:blipFill>
          <a:blip r:embed="rId3"/>
          <a:stretch>
            <a:fillRect/>
          </a:stretch>
        </p:blipFill>
        <p:spPr>
          <a:xfrm>
            <a:off x="4770437" y="4496499"/>
            <a:ext cx="557213" cy="567801"/>
          </a:xfrm>
          <a:prstGeom prst="rect">
            <a:avLst/>
          </a:prstGeom>
        </p:spPr>
      </p:pic>
      <p:sp>
        <p:nvSpPr>
          <p:cNvPr id="82" name="Rectangle 31"/>
          <p:cNvSpPr>
            <a:spLocks noChangeArrowheads="1"/>
          </p:cNvSpPr>
          <p:nvPr/>
        </p:nvSpPr>
        <p:spPr bwMode="auto">
          <a:xfrm>
            <a:off x="5491180" y="4411662"/>
            <a:ext cx="1156040" cy="69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244" dirty="0" smtClean="0">
                <a:solidFill>
                  <a:srgbClr val="FFFFFF"/>
                </a:solidFill>
                <a:latin typeface="Segoe Pro Display Light" panose="020B0302040504020203" pitchFamily="34" charset="0"/>
              </a:rPr>
              <a:t>Hosting plan</a:t>
            </a:r>
            <a:endParaRPr lang="en-US" altLang="en-US" sz="1836" dirty="0">
              <a:solidFill>
                <a:srgbClr val="00B0F0"/>
              </a:solidFill>
            </a:endParaRPr>
          </a:p>
        </p:txBody>
      </p:sp>
    </p:spTree>
    <p:extLst>
      <p:ext uri="{BB962C8B-B14F-4D97-AF65-F5344CB8AC3E}">
        <p14:creationId xmlns:p14="http://schemas.microsoft.com/office/powerpoint/2010/main" val="187988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Template deployment demo</a:t>
            </a:r>
            <a:endParaRPr lang="en-AU" dirty="0"/>
          </a:p>
        </p:txBody>
      </p:sp>
    </p:spTree>
    <p:extLst>
      <p:ext uri="{BB962C8B-B14F-4D97-AF65-F5344CB8AC3E}">
        <p14:creationId xmlns:p14="http://schemas.microsoft.com/office/powerpoint/2010/main" val="256271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Workshop time!!!</a:t>
            </a:r>
            <a:endParaRPr lang="en-AU" dirty="0"/>
          </a:p>
        </p:txBody>
      </p:sp>
      <p:sp>
        <p:nvSpPr>
          <p:cNvPr id="3" name="Subtitle 2"/>
          <p:cNvSpPr>
            <a:spLocks noGrp="1"/>
          </p:cNvSpPr>
          <p:nvPr>
            <p:ph type="subTitle" idx="1"/>
          </p:nvPr>
        </p:nvSpPr>
        <p:spPr/>
        <p:txBody>
          <a:bodyPr/>
          <a:lstStyle/>
          <a:p>
            <a:r>
              <a:rPr lang="en-AU" dirty="0" smtClean="0"/>
              <a:t>Try it out yourself…</a:t>
            </a:r>
          </a:p>
          <a:p>
            <a:r>
              <a:rPr lang="en-AU" dirty="0" smtClean="0"/>
              <a:t>	Go </a:t>
            </a:r>
            <a:r>
              <a:rPr lang="en-AU" dirty="0"/>
              <a:t>to http://bit.ly/azsatperth2015_arm</a:t>
            </a:r>
          </a:p>
        </p:txBody>
      </p:sp>
    </p:spTree>
    <p:extLst>
      <p:ext uri="{BB962C8B-B14F-4D97-AF65-F5344CB8AC3E}">
        <p14:creationId xmlns:p14="http://schemas.microsoft.com/office/powerpoint/2010/main" val="169587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19125" y="68262"/>
            <a:ext cx="9735235" cy="2435131"/>
          </a:xfrm>
        </p:spPr>
        <p:txBody>
          <a:bodyPr/>
          <a:lstStyle/>
          <a:p>
            <a:r>
              <a:rPr lang="en-US" sz="8159" dirty="0" smtClean="0"/>
              <a:t>Thanks…</a:t>
            </a:r>
            <a:endParaRPr lang="en-US" sz="8159" dirty="0"/>
          </a:p>
        </p:txBody>
      </p:sp>
      <p:sp>
        <p:nvSpPr>
          <p:cNvPr id="3" name="Subtitle 2"/>
          <p:cNvSpPr>
            <a:spLocks noGrp="1"/>
          </p:cNvSpPr>
          <p:nvPr>
            <p:ph type="subTitle" idx="1"/>
          </p:nvPr>
        </p:nvSpPr>
        <p:spPr>
          <a:xfrm>
            <a:off x="619124" y="3954463"/>
            <a:ext cx="6208713" cy="1323288"/>
          </a:xfrm>
        </p:spPr>
        <p:txBody>
          <a:bodyPr>
            <a:noAutofit/>
          </a:bodyPr>
          <a:lstStyle/>
          <a:p>
            <a:r>
              <a:rPr lang="en-US" sz="3200" dirty="0" smtClean="0"/>
              <a:t>Rob Moore</a:t>
            </a:r>
          </a:p>
          <a:p>
            <a:r>
              <a:rPr lang="en-US" sz="3200" dirty="0" smtClean="0"/>
              <a:t>Principal Consultant, Readify</a:t>
            </a:r>
          </a:p>
          <a:p>
            <a:r>
              <a:rPr lang="en-US" sz="3200" dirty="0" smtClean="0"/>
              <a:t>@</a:t>
            </a:r>
            <a:r>
              <a:rPr lang="en-US" sz="3200" dirty="0" err="1" smtClean="0"/>
              <a:t>robdmoore</a:t>
            </a:r>
            <a:endParaRPr lang="en-US" sz="3200" dirty="0"/>
          </a:p>
        </p:txBody>
      </p:sp>
      <p:sp>
        <p:nvSpPr>
          <p:cNvPr id="4" name="Subtitle 2"/>
          <p:cNvSpPr txBox="1">
            <a:spLocks/>
          </p:cNvSpPr>
          <p:nvPr/>
        </p:nvSpPr>
        <p:spPr>
          <a:xfrm>
            <a:off x="6142038" y="3954462"/>
            <a:ext cx="5823732" cy="1323288"/>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0B0F0"/>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200" dirty="0" smtClean="0">
                <a:solidFill>
                  <a:schemeClr val="bg1"/>
                </a:solidFill>
              </a:rPr>
              <a:t>Matt Davies</a:t>
            </a:r>
            <a:endParaRPr lang="en-US" sz="3200" dirty="0">
              <a:solidFill>
                <a:schemeClr val="bg1"/>
              </a:solidFill>
            </a:endParaRPr>
          </a:p>
          <a:p>
            <a:pPr algn="r"/>
            <a:r>
              <a:rPr lang="en-US" sz="3200" dirty="0" smtClean="0">
                <a:solidFill>
                  <a:schemeClr val="bg1"/>
                </a:solidFill>
              </a:rPr>
              <a:t>Lead Consultant, Readify</a:t>
            </a:r>
            <a:endParaRPr lang="en-US" sz="3200" dirty="0">
              <a:solidFill>
                <a:schemeClr val="bg1"/>
              </a:solidFill>
            </a:endParaRPr>
          </a:p>
          <a:p>
            <a:pPr algn="r"/>
            <a:r>
              <a:rPr lang="en-US" sz="3200" dirty="0" smtClean="0">
                <a:solidFill>
                  <a:schemeClr val="bg1"/>
                </a:solidFill>
              </a:rPr>
              <a:t>@</a:t>
            </a:r>
            <a:r>
              <a:rPr lang="en-US" sz="3200" dirty="0" err="1" smtClean="0">
                <a:solidFill>
                  <a:schemeClr val="bg1"/>
                </a:solidFill>
              </a:rPr>
              <a:t>mdaviesnet</a:t>
            </a:r>
            <a:endParaRPr lang="en-US" sz="3200" dirty="0">
              <a:solidFill>
                <a:schemeClr val="bg1"/>
              </a:solidFill>
            </a:endParaRPr>
          </a:p>
        </p:txBody>
      </p:sp>
    </p:spTree>
    <p:extLst>
      <p:ext uri="{BB962C8B-B14F-4D97-AF65-F5344CB8AC3E}">
        <p14:creationId xmlns:p14="http://schemas.microsoft.com/office/powerpoint/2010/main" val="213876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377" y="2313112"/>
            <a:ext cx="4553721" cy="2368301"/>
          </a:xfrm>
          <a:prstGeom prst="rect">
            <a:avLst/>
          </a:prstGeom>
        </p:spPr>
      </p:pic>
      <p:sp>
        <p:nvSpPr>
          <p:cNvPr id="3" name="TextBox 2"/>
          <p:cNvSpPr txBox="1"/>
          <p:nvPr/>
        </p:nvSpPr>
        <p:spPr>
          <a:xfrm>
            <a:off x="4564803" y="5088330"/>
            <a:ext cx="3306867" cy="627864"/>
          </a:xfrm>
          <a:prstGeom prst="rect">
            <a:avLst/>
          </a:prstGeom>
          <a:noFill/>
        </p:spPr>
        <p:txBody>
          <a:bodyPr wrap="none" lIns="182880" tIns="146304" rIns="182880" bIns="146304" rtlCol="0">
            <a:spAutoFit/>
          </a:bodyPr>
          <a:lstStyle/>
          <a:p>
            <a:pPr>
              <a:lnSpc>
                <a:spcPct val="90000"/>
              </a:lnSpc>
              <a:spcAft>
                <a:spcPts val="600"/>
              </a:spcAft>
            </a:pPr>
            <a:r>
              <a:rPr lang="en-AU" sz="2400" u="sng" dirty="0" smtClean="0">
                <a:solidFill>
                  <a:schemeClr val="accent4">
                    <a:lumMod val="50000"/>
                  </a:schemeClr>
                </a:solidFill>
              </a:rPr>
              <a:t>https://dddperth.com</a:t>
            </a:r>
            <a:endParaRPr lang="en-AU" sz="2400" u="sng" dirty="0" smtClean="0">
              <a:solidFill>
                <a:schemeClr val="accent4">
                  <a:lumMod val="50000"/>
                </a:schemeClr>
              </a:solidFill>
            </a:endParaRPr>
          </a:p>
        </p:txBody>
      </p:sp>
    </p:spTree>
    <p:extLst>
      <p:ext uri="{BB962C8B-B14F-4D97-AF65-F5344CB8AC3E}">
        <p14:creationId xmlns:p14="http://schemas.microsoft.com/office/powerpoint/2010/main" val="39724091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Portal: Component-centric Views</a:t>
            </a:r>
            <a:endParaRPr lang="en-US" dirty="0"/>
          </a:p>
        </p:txBody>
      </p:sp>
      <p:pic>
        <p:nvPicPr>
          <p:cNvPr id="6" name="Content Placeholder 5"/>
          <p:cNvPicPr>
            <a:picLocks noGrp="1" noChangeAspect="1"/>
          </p:cNvPicPr>
          <p:nvPr>
            <p:ph idx="1"/>
          </p:nvPr>
        </p:nvPicPr>
        <p:blipFill rotWithShape="1">
          <a:blip r:embed="rId3"/>
          <a:srcRect l="2419" r="-2419" b="29821"/>
          <a:stretch/>
        </p:blipFill>
        <p:spPr>
          <a:xfrm>
            <a:off x="2584981" y="1459646"/>
            <a:ext cx="7545093" cy="4581263"/>
          </a:xfrm>
          <a:prstGeom prst="rect">
            <a:avLst/>
          </a:prstGeom>
        </p:spPr>
      </p:pic>
      <p:sp>
        <p:nvSpPr>
          <p:cNvPr id="4" name="Slide Number Placeholder 3"/>
          <p:cNvSpPr>
            <a:spLocks noGrp="1"/>
          </p:cNvSpPr>
          <p:nvPr>
            <p:ph type="sldNum" sz="quarter" idx="12"/>
          </p:nvPr>
        </p:nvSpPr>
        <p:spPr/>
        <p:txBody>
          <a:bodyPr/>
          <a:lstStyle/>
          <a:p>
            <a:fld id="{0A164282-434E-41D4-9582-783D542A7B68}" type="slidenum">
              <a:rPr lang="en-US" smtClean="0"/>
              <a:pPr/>
              <a:t>3</a:t>
            </a:fld>
            <a:endParaRPr lang="en-US"/>
          </a:p>
        </p:txBody>
      </p:sp>
    </p:spTree>
    <p:extLst>
      <p:ext uri="{BB962C8B-B14F-4D97-AF65-F5344CB8AC3E}">
        <p14:creationId xmlns:p14="http://schemas.microsoft.com/office/powerpoint/2010/main" val="1057829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5837" y="321014"/>
            <a:ext cx="5807399" cy="2435131"/>
          </a:xfrm>
        </p:spPr>
        <p:txBody>
          <a:bodyPr/>
          <a:lstStyle/>
          <a:p>
            <a:r>
              <a:rPr lang="en-US" dirty="0" smtClean="0"/>
              <a:t>Component-centric</a:t>
            </a:r>
            <a:endParaRPr lang="en-US" dirty="0"/>
          </a:p>
        </p:txBody>
      </p:sp>
      <p:sp>
        <p:nvSpPr>
          <p:cNvPr id="3" name="Subtitle 2"/>
          <p:cNvSpPr>
            <a:spLocks noGrp="1"/>
          </p:cNvSpPr>
          <p:nvPr>
            <p:ph type="subTitle" idx="1"/>
          </p:nvPr>
        </p:nvSpPr>
        <p:spPr>
          <a:xfrm>
            <a:off x="6065837" y="3133570"/>
            <a:ext cx="5807399" cy="3411691"/>
          </a:xfrm>
        </p:spPr>
        <p:txBody>
          <a:bodyPr>
            <a:normAutofit/>
          </a:bodyPr>
          <a:lstStyle/>
          <a:p>
            <a:pPr marL="408011" indent="-408011"/>
            <a:r>
              <a:rPr lang="en-US" sz="2448" dirty="0" smtClean="0">
                <a:latin typeface="Segoe UI Light" panose="020B0502040204020203" pitchFamily="34" charset="0"/>
                <a:cs typeface="Segoe UI Light" panose="020B0502040204020203" pitchFamily="34" charset="0"/>
                <a:sym typeface="Wingdings" panose="05000000000000000000" pitchFamily="2" charset="2"/>
              </a:rPr>
              <a:t> Deployment and specification of application components is imperative</a:t>
            </a:r>
            <a:endParaRPr lang="en-US" sz="2448" dirty="0" smtClean="0">
              <a:latin typeface="Segoe UI Light" panose="020B0502040204020203" pitchFamily="34" charset="0"/>
              <a:cs typeface="Segoe UI Light" panose="020B0502040204020203" pitchFamily="34" charset="0"/>
            </a:endParaRP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sym typeface="Wingdings" panose="05000000000000000000" pitchFamily="2" charset="2"/>
              </a:rPr>
              <a:t>Seeing all the components that make up an application together is difficult</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sym typeface="Wingdings" panose="05000000000000000000" pitchFamily="2" charset="2"/>
              </a:rPr>
              <a:t>More complex management/APIs/documentation</a:t>
            </a:r>
          </a:p>
          <a:p>
            <a:pPr marL="408011" indent="-408011"/>
            <a:r>
              <a:rPr lang="en-US" sz="2448" dirty="0" smtClean="0">
                <a:latin typeface="Segoe UI Light" panose="020B0502040204020203" pitchFamily="34" charset="0"/>
                <a:cs typeface="Segoe UI Light" panose="020B0502040204020203" pitchFamily="34" charset="0"/>
                <a:sym typeface="Wingdings" panose="05000000000000000000" pitchFamily="2" charset="2"/>
              </a:rPr>
              <a:t> Access control is global to subscription</a:t>
            </a:r>
            <a:endParaRPr lang="en-US" sz="2448" dirty="0" smtClean="0">
              <a:latin typeface="Segoe UI Light" panose="020B0502040204020203" pitchFamily="34" charset="0"/>
              <a:cs typeface="Segoe UI Light" panose="020B0502040204020203" pitchFamily="34" charset="0"/>
            </a:endParaRPr>
          </a:p>
          <a:p>
            <a:pPr marL="352962" indent="-352962"/>
            <a:endParaRPr lang="en-US" dirty="0"/>
          </a:p>
        </p:txBody>
      </p:sp>
      <p:grpSp>
        <p:nvGrpSpPr>
          <p:cNvPr id="127" name="Group 126"/>
          <p:cNvGrpSpPr/>
          <p:nvPr/>
        </p:nvGrpSpPr>
        <p:grpSpPr>
          <a:xfrm>
            <a:off x="1388453" y="-13537321"/>
            <a:ext cx="4203191" cy="14863844"/>
            <a:chOff x="1360488" y="-13273088"/>
            <a:chExt cx="4121150" cy="14573719"/>
          </a:xfrm>
        </p:grpSpPr>
        <p:pic>
          <p:nvPicPr>
            <p:cNvPr id="11" name="Picture 10"/>
            <p:cNvPicPr>
              <a:picLocks noChangeAspect="1"/>
            </p:cNvPicPr>
            <p:nvPr/>
          </p:nvPicPr>
          <p:blipFill>
            <a:blip r:embed="rId3"/>
            <a:stretch>
              <a:fillRect/>
            </a:stretch>
          </p:blipFill>
          <p:spPr>
            <a:xfrm>
              <a:off x="3128646" y="716437"/>
              <a:ext cx="584194" cy="584194"/>
            </a:xfrm>
            <a:prstGeom prst="rect">
              <a:avLst/>
            </a:prstGeom>
          </p:spPr>
        </p:pic>
        <p:pic>
          <p:nvPicPr>
            <p:cNvPr id="13" name="Picture 12"/>
            <p:cNvPicPr>
              <a:picLocks noChangeAspect="1"/>
            </p:cNvPicPr>
            <p:nvPr/>
          </p:nvPicPr>
          <p:blipFill>
            <a:blip r:embed="rId3"/>
            <a:stretch>
              <a:fillRect/>
            </a:stretch>
          </p:blipFill>
          <p:spPr>
            <a:xfrm>
              <a:off x="3128646" y="-4171717"/>
              <a:ext cx="584194" cy="584194"/>
            </a:xfrm>
            <a:prstGeom prst="rect">
              <a:avLst/>
            </a:prstGeom>
          </p:spPr>
        </p:pic>
        <p:pic>
          <p:nvPicPr>
            <p:cNvPr id="14" name="Picture 13"/>
            <p:cNvPicPr>
              <a:picLocks noChangeAspect="1"/>
            </p:cNvPicPr>
            <p:nvPr/>
          </p:nvPicPr>
          <p:blipFill>
            <a:blip r:embed="rId3"/>
            <a:stretch>
              <a:fillRect/>
            </a:stretch>
          </p:blipFill>
          <p:spPr>
            <a:xfrm>
              <a:off x="3128646" y="-9059870"/>
              <a:ext cx="584194" cy="584194"/>
            </a:xfrm>
            <a:prstGeom prst="rect">
              <a:avLst/>
            </a:prstGeom>
          </p:spPr>
        </p:pic>
        <p:grpSp>
          <p:nvGrpSpPr>
            <p:cNvPr id="30" name="Group 22"/>
            <p:cNvGrpSpPr>
              <a:grpSpLocks noChangeAspect="1"/>
            </p:cNvGrpSpPr>
            <p:nvPr/>
          </p:nvGrpSpPr>
          <p:grpSpPr bwMode="auto">
            <a:xfrm>
              <a:off x="1360488" y="-8383588"/>
              <a:ext cx="4121150" cy="4124325"/>
              <a:chOff x="857" y="-5281"/>
              <a:chExt cx="2596" cy="2598"/>
            </a:xfrm>
          </p:grpSpPr>
          <p:sp>
            <p:nvSpPr>
              <p:cNvPr id="31" name="AutoShape 21"/>
              <p:cNvSpPr>
                <a:spLocks noChangeAspect="1" noChangeArrowheads="1" noTextEdit="1"/>
              </p:cNvSpPr>
              <p:nvPr/>
            </p:nvSpPr>
            <p:spPr bwMode="auto">
              <a:xfrm>
                <a:off x="857" y="-528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23"/>
              <p:cNvSpPr>
                <a:spLocks/>
              </p:cNvSpPr>
              <p:nvPr/>
            </p:nvSpPr>
            <p:spPr bwMode="auto">
              <a:xfrm>
                <a:off x="870" y="-5268"/>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24"/>
              <p:cNvSpPr>
                <a:spLocks/>
              </p:cNvSpPr>
              <p:nvPr/>
            </p:nvSpPr>
            <p:spPr bwMode="auto">
              <a:xfrm>
                <a:off x="859" y="-5279"/>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7"/>
                      <a:pt x="1350" y="1371"/>
                      <a:pt x="1343" y="1371"/>
                    </a:cubicBezTo>
                    <a:cubicBezTo>
                      <a:pt x="39" y="1371"/>
                      <a:pt x="39" y="1371"/>
                      <a:pt x="39" y="1371"/>
                    </a:cubicBezTo>
                    <a:cubicBezTo>
                      <a:pt x="31" y="1371"/>
                      <a:pt x="25" y="1367"/>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Rectangle 25"/>
              <p:cNvSpPr>
                <a:spLocks noChangeArrowheads="1"/>
              </p:cNvSpPr>
              <p:nvPr/>
            </p:nvSpPr>
            <p:spPr bwMode="auto">
              <a:xfrm>
                <a:off x="1376" y="-3242"/>
                <a:ext cx="1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VI</a:t>
                </a:r>
                <a:endParaRPr lang="en-US" altLang="en-US" sz="1836">
                  <a:solidFill>
                    <a:srgbClr val="00B0F0"/>
                  </a:solidFill>
                </a:endParaRPr>
              </a:p>
            </p:txBody>
          </p:sp>
          <p:sp>
            <p:nvSpPr>
              <p:cNvPr id="35" name="Rectangle 26"/>
              <p:cNvSpPr>
                <a:spLocks noChangeArrowheads="1"/>
              </p:cNvSpPr>
              <p:nvPr/>
            </p:nvSpPr>
            <p:spPr bwMode="auto">
              <a:xfrm>
                <a:off x="1543" y="-3242"/>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R</a:t>
                </a:r>
                <a:endParaRPr lang="en-US" altLang="en-US" sz="1836">
                  <a:solidFill>
                    <a:srgbClr val="00B0F0"/>
                  </a:solidFill>
                </a:endParaRPr>
              </a:p>
            </p:txBody>
          </p:sp>
          <p:sp>
            <p:nvSpPr>
              <p:cNvPr id="36" name="Rectangle 27"/>
              <p:cNvSpPr>
                <a:spLocks noChangeArrowheads="1"/>
              </p:cNvSpPr>
              <p:nvPr/>
            </p:nvSpPr>
            <p:spPr bwMode="auto">
              <a:xfrm>
                <a:off x="1650" y="-324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37" name="Rectangle 28"/>
              <p:cNvSpPr>
                <a:spLocks noChangeArrowheads="1"/>
              </p:cNvSpPr>
              <p:nvPr/>
            </p:nvSpPr>
            <p:spPr bwMode="auto">
              <a:xfrm>
                <a:off x="1749" y="-3242"/>
                <a:ext cx="13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U</a:t>
                </a:r>
                <a:endParaRPr lang="en-US" altLang="en-US" sz="1836">
                  <a:solidFill>
                    <a:srgbClr val="00B0F0"/>
                  </a:solidFill>
                </a:endParaRPr>
              </a:p>
            </p:txBody>
          </p:sp>
          <p:sp>
            <p:nvSpPr>
              <p:cNvPr id="38" name="Rectangle 29"/>
              <p:cNvSpPr>
                <a:spLocks noChangeArrowheads="1"/>
              </p:cNvSpPr>
              <p:nvPr/>
            </p:nvSpPr>
            <p:spPr bwMode="auto">
              <a:xfrm>
                <a:off x="1871" y="-3242"/>
                <a:ext cx="4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AL M</a:t>
                </a:r>
                <a:endParaRPr lang="en-US" altLang="en-US" sz="1836">
                  <a:solidFill>
                    <a:srgbClr val="00B0F0"/>
                  </a:solidFill>
                </a:endParaRPr>
              </a:p>
            </p:txBody>
          </p:sp>
          <p:sp>
            <p:nvSpPr>
              <p:cNvPr id="39" name="Rectangle 30"/>
              <p:cNvSpPr>
                <a:spLocks noChangeArrowheads="1"/>
              </p:cNvSpPr>
              <p:nvPr/>
            </p:nvSpPr>
            <p:spPr bwMode="auto">
              <a:xfrm>
                <a:off x="2293" y="-324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40" name="Rectangle 31"/>
              <p:cNvSpPr>
                <a:spLocks noChangeArrowheads="1"/>
              </p:cNvSpPr>
              <p:nvPr/>
            </p:nvSpPr>
            <p:spPr bwMode="auto">
              <a:xfrm>
                <a:off x="2411" y="-3242"/>
                <a:ext cx="55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CHINE</a:t>
                </a:r>
                <a:endParaRPr lang="en-US" altLang="en-US" sz="1836">
                  <a:solidFill>
                    <a:srgbClr val="00B0F0"/>
                  </a:solidFill>
                </a:endParaRPr>
              </a:p>
            </p:txBody>
          </p:sp>
          <p:sp>
            <p:nvSpPr>
              <p:cNvPr id="41" name="Freeform 32"/>
              <p:cNvSpPr>
                <a:spLocks/>
              </p:cNvSpPr>
              <p:nvPr/>
            </p:nvSpPr>
            <p:spPr bwMode="auto">
              <a:xfrm>
                <a:off x="1771" y="-3764"/>
                <a:ext cx="768" cy="227"/>
              </a:xfrm>
              <a:custGeom>
                <a:avLst/>
                <a:gdLst>
                  <a:gd name="T0" fmla="*/ 298 w 409"/>
                  <a:gd name="T1" fmla="*/ 0 h 121"/>
                  <a:gd name="T2" fmla="*/ 283 w 409"/>
                  <a:gd name="T3" fmla="*/ 0 h 121"/>
                  <a:gd name="T4" fmla="*/ 135 w 409"/>
                  <a:gd name="T5" fmla="*/ 0 h 121"/>
                  <a:gd name="T6" fmla="*/ 128 w 409"/>
                  <a:gd name="T7" fmla="*/ 0 h 121"/>
                  <a:gd name="T8" fmla="*/ 0 w 409"/>
                  <a:gd name="T9" fmla="*/ 83 h 121"/>
                  <a:gd name="T10" fmla="*/ 0 w 409"/>
                  <a:gd name="T11" fmla="*/ 121 h 121"/>
                  <a:gd name="T12" fmla="*/ 153 w 409"/>
                  <a:gd name="T13" fmla="*/ 121 h 121"/>
                  <a:gd name="T14" fmla="*/ 265 w 409"/>
                  <a:gd name="T15" fmla="*/ 121 h 121"/>
                  <a:gd name="T16" fmla="*/ 409 w 409"/>
                  <a:gd name="T17" fmla="*/ 121 h 121"/>
                  <a:gd name="T18" fmla="*/ 409 w 409"/>
                  <a:gd name="T19" fmla="*/ 83 h 121"/>
                  <a:gd name="T20" fmla="*/ 298 w 409"/>
                  <a:gd name="T2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1">
                    <a:moveTo>
                      <a:pt x="298" y="0"/>
                    </a:moveTo>
                    <a:cubicBezTo>
                      <a:pt x="283" y="0"/>
                      <a:pt x="283" y="0"/>
                      <a:pt x="283" y="0"/>
                    </a:cubicBezTo>
                    <a:cubicBezTo>
                      <a:pt x="135" y="0"/>
                      <a:pt x="135" y="0"/>
                      <a:pt x="135" y="0"/>
                    </a:cubicBezTo>
                    <a:cubicBezTo>
                      <a:pt x="128" y="0"/>
                      <a:pt x="128" y="0"/>
                      <a:pt x="128" y="0"/>
                    </a:cubicBezTo>
                    <a:cubicBezTo>
                      <a:pt x="148" y="73"/>
                      <a:pt x="121" y="83"/>
                      <a:pt x="0" y="83"/>
                    </a:cubicBezTo>
                    <a:cubicBezTo>
                      <a:pt x="0" y="121"/>
                      <a:pt x="0" y="121"/>
                      <a:pt x="0" y="121"/>
                    </a:cubicBezTo>
                    <a:cubicBezTo>
                      <a:pt x="153" y="121"/>
                      <a:pt x="153" y="121"/>
                      <a:pt x="153" y="121"/>
                    </a:cubicBezTo>
                    <a:cubicBezTo>
                      <a:pt x="265" y="121"/>
                      <a:pt x="265" y="121"/>
                      <a:pt x="265" y="121"/>
                    </a:cubicBezTo>
                    <a:cubicBezTo>
                      <a:pt x="409" y="121"/>
                      <a:pt x="409" y="121"/>
                      <a:pt x="409" y="121"/>
                    </a:cubicBezTo>
                    <a:cubicBezTo>
                      <a:pt x="409" y="83"/>
                      <a:pt x="409" y="83"/>
                      <a:pt x="409" y="83"/>
                    </a:cubicBezTo>
                    <a:cubicBezTo>
                      <a:pt x="289" y="83"/>
                      <a:pt x="277" y="73"/>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33"/>
              <p:cNvSpPr>
                <a:spLocks noEditPoints="1"/>
              </p:cNvSpPr>
              <p:nvPr/>
            </p:nvSpPr>
            <p:spPr bwMode="auto">
              <a:xfrm>
                <a:off x="1569" y="-4622"/>
                <a:ext cx="1175" cy="858"/>
              </a:xfrm>
              <a:custGeom>
                <a:avLst/>
                <a:gdLst>
                  <a:gd name="T0" fmla="*/ 588 w 626"/>
                  <a:gd name="T1" fmla="*/ 0 h 457"/>
                  <a:gd name="T2" fmla="*/ 34 w 626"/>
                  <a:gd name="T3" fmla="*/ 0 h 457"/>
                  <a:gd name="T4" fmla="*/ 0 w 626"/>
                  <a:gd name="T5" fmla="*/ 36 h 457"/>
                  <a:gd name="T6" fmla="*/ 0 w 626"/>
                  <a:gd name="T7" fmla="*/ 422 h 457"/>
                  <a:gd name="T8" fmla="*/ 34 w 626"/>
                  <a:gd name="T9" fmla="*/ 457 h 457"/>
                  <a:gd name="T10" fmla="*/ 588 w 626"/>
                  <a:gd name="T11" fmla="*/ 457 h 457"/>
                  <a:gd name="T12" fmla="*/ 626 w 626"/>
                  <a:gd name="T13" fmla="*/ 422 h 457"/>
                  <a:gd name="T14" fmla="*/ 626 w 626"/>
                  <a:gd name="T15" fmla="*/ 36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8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7"/>
                      <a:pt x="0" y="36"/>
                    </a:cubicBezTo>
                    <a:cubicBezTo>
                      <a:pt x="0" y="422"/>
                      <a:pt x="0" y="422"/>
                      <a:pt x="0" y="422"/>
                    </a:cubicBezTo>
                    <a:cubicBezTo>
                      <a:pt x="0" y="441"/>
                      <a:pt x="15" y="457"/>
                      <a:pt x="34" y="457"/>
                    </a:cubicBezTo>
                    <a:cubicBezTo>
                      <a:pt x="588" y="457"/>
                      <a:pt x="588" y="457"/>
                      <a:pt x="588" y="457"/>
                    </a:cubicBezTo>
                    <a:cubicBezTo>
                      <a:pt x="607" y="457"/>
                      <a:pt x="626" y="441"/>
                      <a:pt x="626" y="422"/>
                    </a:cubicBezTo>
                    <a:cubicBezTo>
                      <a:pt x="626" y="36"/>
                      <a:pt x="626" y="36"/>
                      <a:pt x="626" y="36"/>
                    </a:cubicBezTo>
                    <a:cubicBezTo>
                      <a:pt x="626" y="17"/>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8"/>
                      <a:pt x="579" y="48"/>
                      <a:pt x="579" y="48"/>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3" name="Freeform 34"/>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35"/>
              <p:cNvSpPr>
                <a:spLocks/>
              </p:cNvSpPr>
              <p:nvPr/>
            </p:nvSpPr>
            <p:spPr bwMode="auto">
              <a:xfrm>
                <a:off x="1657" y="-4532"/>
                <a:ext cx="996" cy="678"/>
              </a:xfrm>
              <a:custGeom>
                <a:avLst/>
                <a:gdLst>
                  <a:gd name="T0" fmla="*/ 995 w 996"/>
                  <a:gd name="T1" fmla="*/ 0 h 678"/>
                  <a:gd name="T2" fmla="*/ 995 w 996"/>
                  <a:gd name="T3" fmla="*/ 678 h 678"/>
                  <a:gd name="T4" fmla="*/ 0 w 996"/>
                  <a:gd name="T5" fmla="*/ 678 h 678"/>
                  <a:gd name="T6" fmla="*/ 0 w 996"/>
                  <a:gd name="T7" fmla="*/ 0 h 678"/>
                  <a:gd name="T8" fmla="*/ 996 w 996"/>
                  <a:gd name="T9" fmla="*/ 0 h 678"/>
                  <a:gd name="T10" fmla="*/ 995 w 996"/>
                  <a:gd name="T11" fmla="*/ 0 h 678"/>
                </a:gdLst>
                <a:ahLst/>
                <a:cxnLst>
                  <a:cxn ang="0">
                    <a:pos x="T0" y="T1"/>
                  </a:cxn>
                  <a:cxn ang="0">
                    <a:pos x="T2" y="T3"/>
                  </a:cxn>
                  <a:cxn ang="0">
                    <a:pos x="T4" y="T5"/>
                  </a:cxn>
                  <a:cxn ang="0">
                    <a:pos x="T6" y="T7"/>
                  </a:cxn>
                  <a:cxn ang="0">
                    <a:pos x="T8" y="T9"/>
                  </a:cxn>
                  <a:cxn ang="0">
                    <a:pos x="T10" y="T11"/>
                  </a:cxn>
                </a:cxnLst>
                <a:rect l="0" t="0" r="r" b="b"/>
                <a:pathLst>
                  <a:path w="996" h="678">
                    <a:moveTo>
                      <a:pt x="995" y="0"/>
                    </a:moveTo>
                    <a:lnTo>
                      <a:pt x="995" y="678"/>
                    </a:lnTo>
                    <a:lnTo>
                      <a:pt x="0" y="678"/>
                    </a:lnTo>
                    <a:lnTo>
                      <a:pt x="0" y="0"/>
                    </a:lnTo>
                    <a:lnTo>
                      <a:pt x="996" y="0"/>
                    </a:lnTo>
                    <a:lnTo>
                      <a:pt x="9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5" name="Freeform 36"/>
              <p:cNvSpPr>
                <a:spLocks/>
              </p:cNvSpPr>
              <p:nvPr/>
            </p:nvSpPr>
            <p:spPr bwMode="auto">
              <a:xfrm>
                <a:off x="1569" y="-4622"/>
                <a:ext cx="1103" cy="858"/>
              </a:xfrm>
              <a:custGeom>
                <a:avLst/>
                <a:gdLst>
                  <a:gd name="T0" fmla="*/ 48 w 588"/>
                  <a:gd name="T1" fmla="*/ 409 h 457"/>
                  <a:gd name="T2" fmla="*/ 47 w 588"/>
                  <a:gd name="T3" fmla="*/ 409 h 457"/>
                  <a:gd name="T4" fmla="*/ 47 w 588"/>
                  <a:gd name="T5" fmla="*/ 48 h 457"/>
                  <a:gd name="T6" fmla="*/ 532 w 588"/>
                  <a:gd name="T7" fmla="*/ 48 h 457"/>
                  <a:gd name="T8" fmla="*/ 588 w 588"/>
                  <a:gd name="T9" fmla="*/ 0 h 457"/>
                  <a:gd name="T10" fmla="*/ 588 w 588"/>
                  <a:gd name="T11" fmla="*/ 0 h 457"/>
                  <a:gd name="T12" fmla="*/ 34 w 588"/>
                  <a:gd name="T13" fmla="*/ 0 h 457"/>
                  <a:gd name="T14" fmla="*/ 0 w 588"/>
                  <a:gd name="T15" fmla="*/ 36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8"/>
                      <a:pt x="532" y="48"/>
                      <a:pt x="532" y="48"/>
                    </a:cubicBezTo>
                    <a:cubicBezTo>
                      <a:pt x="588" y="0"/>
                      <a:pt x="588" y="0"/>
                      <a:pt x="588" y="0"/>
                    </a:cubicBezTo>
                    <a:cubicBezTo>
                      <a:pt x="588" y="0"/>
                      <a:pt x="588" y="0"/>
                      <a:pt x="588" y="0"/>
                    </a:cubicBezTo>
                    <a:cubicBezTo>
                      <a:pt x="34" y="0"/>
                      <a:pt x="34" y="0"/>
                      <a:pt x="34" y="0"/>
                    </a:cubicBezTo>
                    <a:cubicBezTo>
                      <a:pt x="15" y="0"/>
                      <a:pt x="0" y="17"/>
                      <a:pt x="0" y="36"/>
                    </a:cubicBezTo>
                    <a:cubicBezTo>
                      <a:pt x="0" y="422"/>
                      <a:pt x="0" y="422"/>
                      <a:pt x="0" y="422"/>
                    </a:cubicBezTo>
                    <a:cubicBezTo>
                      <a:pt x="0" y="441"/>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Freeform 37"/>
              <p:cNvSpPr>
                <a:spLocks/>
              </p:cNvSpPr>
              <p:nvPr/>
            </p:nvSpPr>
            <p:spPr bwMode="auto">
              <a:xfrm>
                <a:off x="1657" y="-4532"/>
                <a:ext cx="910" cy="678"/>
              </a:xfrm>
              <a:custGeom>
                <a:avLst/>
                <a:gdLst>
                  <a:gd name="T0" fmla="*/ 0 w 910"/>
                  <a:gd name="T1" fmla="*/ 678 h 678"/>
                  <a:gd name="T2" fmla="*/ 2 w 910"/>
                  <a:gd name="T3" fmla="*/ 678 h 678"/>
                  <a:gd name="T4" fmla="*/ 2 w 910"/>
                  <a:gd name="T5" fmla="*/ 0 h 678"/>
                  <a:gd name="T6" fmla="*/ 910 w 910"/>
                  <a:gd name="T7" fmla="*/ 0 h 678"/>
                  <a:gd name="T8" fmla="*/ 910 w 910"/>
                  <a:gd name="T9" fmla="*/ 0 h 678"/>
                  <a:gd name="T10" fmla="*/ 0 w 910"/>
                  <a:gd name="T11" fmla="*/ 0 h 678"/>
                  <a:gd name="T12" fmla="*/ 0 w 910"/>
                  <a:gd name="T13" fmla="*/ 678 h 678"/>
                </a:gdLst>
                <a:ahLst/>
                <a:cxnLst>
                  <a:cxn ang="0">
                    <a:pos x="T0" y="T1"/>
                  </a:cxn>
                  <a:cxn ang="0">
                    <a:pos x="T2" y="T3"/>
                  </a:cxn>
                  <a:cxn ang="0">
                    <a:pos x="T4" y="T5"/>
                  </a:cxn>
                  <a:cxn ang="0">
                    <a:pos x="T6" y="T7"/>
                  </a:cxn>
                  <a:cxn ang="0">
                    <a:pos x="T8" y="T9"/>
                  </a:cxn>
                  <a:cxn ang="0">
                    <a:pos x="T10" y="T11"/>
                  </a:cxn>
                  <a:cxn ang="0">
                    <a:pos x="T12" y="T13"/>
                  </a:cxn>
                </a:cxnLst>
                <a:rect l="0" t="0" r="r" b="b"/>
                <a:pathLst>
                  <a:path w="910" h="678">
                    <a:moveTo>
                      <a:pt x="0" y="678"/>
                    </a:moveTo>
                    <a:lnTo>
                      <a:pt x="2" y="678"/>
                    </a:lnTo>
                    <a:lnTo>
                      <a:pt x="2" y="0"/>
                    </a:lnTo>
                    <a:lnTo>
                      <a:pt x="910" y="0"/>
                    </a:lnTo>
                    <a:lnTo>
                      <a:pt x="910" y="0"/>
                    </a:lnTo>
                    <a:lnTo>
                      <a:pt x="0" y="0"/>
                    </a:lnTo>
                    <a:lnTo>
                      <a:pt x="0" y="678"/>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7" name="Rectangle 38"/>
              <p:cNvSpPr>
                <a:spLocks noChangeArrowheads="1"/>
              </p:cNvSpPr>
              <p:nvPr/>
            </p:nvSpPr>
            <p:spPr bwMode="auto">
              <a:xfrm>
                <a:off x="1771" y="-3608"/>
                <a:ext cx="768" cy="7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8" name="Oval 39"/>
              <p:cNvSpPr>
                <a:spLocks noChangeArrowheads="1"/>
              </p:cNvSpPr>
              <p:nvPr/>
            </p:nvSpPr>
            <p:spPr bwMode="auto">
              <a:xfrm>
                <a:off x="2135" y="-4588"/>
                <a:ext cx="32" cy="32"/>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9" name="Freeform 40"/>
              <p:cNvSpPr>
                <a:spLocks/>
              </p:cNvSpPr>
              <p:nvPr/>
            </p:nvSpPr>
            <p:spPr bwMode="auto">
              <a:xfrm>
                <a:off x="1942" y="-4455"/>
                <a:ext cx="424" cy="252"/>
              </a:xfrm>
              <a:custGeom>
                <a:avLst/>
                <a:gdLst>
                  <a:gd name="T0" fmla="*/ 113 w 226"/>
                  <a:gd name="T1" fmla="*/ 0 h 134"/>
                  <a:gd name="T2" fmla="*/ 111 w 226"/>
                  <a:gd name="T3" fmla="*/ 1 h 134"/>
                  <a:gd name="T4" fmla="*/ 2 w 226"/>
                  <a:gd name="T5" fmla="*/ 64 h 134"/>
                  <a:gd name="T6" fmla="*/ 0 w 226"/>
                  <a:gd name="T7" fmla="*/ 67 h 134"/>
                  <a:gd name="T8" fmla="*/ 2 w 226"/>
                  <a:gd name="T9" fmla="*/ 70 h 134"/>
                  <a:gd name="T10" fmla="*/ 112 w 226"/>
                  <a:gd name="T11" fmla="*/ 133 h 134"/>
                  <a:gd name="T12" fmla="*/ 114 w 226"/>
                  <a:gd name="T13" fmla="*/ 134 h 134"/>
                  <a:gd name="T14" fmla="*/ 115 w 226"/>
                  <a:gd name="T15" fmla="*/ 133 h 134"/>
                  <a:gd name="T16" fmla="*/ 225 w 226"/>
                  <a:gd name="T17" fmla="*/ 70 h 134"/>
                  <a:gd name="T18" fmla="*/ 226 w 226"/>
                  <a:gd name="T19" fmla="*/ 67 h 134"/>
                  <a:gd name="T20" fmla="*/ 225 w 226"/>
                  <a:gd name="T21" fmla="*/ 64 h 134"/>
                  <a:gd name="T22" fmla="*/ 115 w 226"/>
                  <a:gd name="T23" fmla="*/ 1 h 134"/>
                  <a:gd name="T24" fmla="*/ 113 w 226"/>
                  <a:gd name="T2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4">
                    <a:moveTo>
                      <a:pt x="113" y="0"/>
                    </a:moveTo>
                    <a:cubicBezTo>
                      <a:pt x="112" y="0"/>
                      <a:pt x="112" y="0"/>
                      <a:pt x="111" y="1"/>
                    </a:cubicBezTo>
                    <a:cubicBezTo>
                      <a:pt x="2" y="64"/>
                      <a:pt x="2" y="64"/>
                      <a:pt x="2" y="64"/>
                    </a:cubicBezTo>
                    <a:cubicBezTo>
                      <a:pt x="1" y="64"/>
                      <a:pt x="0" y="65"/>
                      <a:pt x="0" y="67"/>
                    </a:cubicBezTo>
                    <a:cubicBezTo>
                      <a:pt x="0" y="68"/>
                      <a:pt x="1" y="69"/>
                      <a:pt x="2" y="70"/>
                    </a:cubicBezTo>
                    <a:cubicBezTo>
                      <a:pt x="112" y="133"/>
                      <a:pt x="112" y="133"/>
                      <a:pt x="112" y="133"/>
                    </a:cubicBezTo>
                    <a:cubicBezTo>
                      <a:pt x="112" y="133"/>
                      <a:pt x="113" y="134"/>
                      <a:pt x="114" y="134"/>
                    </a:cubicBezTo>
                    <a:cubicBezTo>
                      <a:pt x="114" y="134"/>
                      <a:pt x="115" y="133"/>
                      <a:pt x="115" y="133"/>
                    </a:cubicBezTo>
                    <a:cubicBezTo>
                      <a:pt x="225" y="70"/>
                      <a:pt x="225" y="70"/>
                      <a:pt x="225" y="70"/>
                    </a:cubicBezTo>
                    <a:cubicBezTo>
                      <a:pt x="226" y="69"/>
                      <a:pt x="226" y="68"/>
                      <a:pt x="226" y="67"/>
                    </a:cubicBezTo>
                    <a:cubicBezTo>
                      <a:pt x="226" y="66"/>
                      <a:pt x="226" y="65"/>
                      <a:pt x="225" y="64"/>
                    </a:cubicBezTo>
                    <a:cubicBezTo>
                      <a:pt x="115" y="1"/>
                      <a:pt x="115" y="1"/>
                      <a:pt x="115" y="1"/>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0" name="Freeform 41"/>
              <p:cNvSpPr>
                <a:spLocks/>
              </p:cNvSpPr>
              <p:nvPr/>
            </p:nvSpPr>
            <p:spPr bwMode="auto">
              <a:xfrm>
                <a:off x="1914" y="-4284"/>
                <a:ext cx="218" cy="370"/>
              </a:xfrm>
              <a:custGeom>
                <a:avLst/>
                <a:gdLst>
                  <a:gd name="T0" fmla="*/ 3 w 116"/>
                  <a:gd name="T1" fmla="*/ 0 h 197"/>
                  <a:gd name="T2" fmla="*/ 1 w 116"/>
                  <a:gd name="T3" fmla="*/ 0 h 197"/>
                  <a:gd name="T4" fmla="*/ 0 w 116"/>
                  <a:gd name="T5" fmla="*/ 3 h 197"/>
                  <a:gd name="T6" fmla="*/ 0 w 116"/>
                  <a:gd name="T7" fmla="*/ 130 h 197"/>
                  <a:gd name="T8" fmla="*/ 1 w 116"/>
                  <a:gd name="T9" fmla="*/ 133 h 197"/>
                  <a:gd name="T10" fmla="*/ 111 w 116"/>
                  <a:gd name="T11" fmla="*/ 197 h 197"/>
                  <a:gd name="T12" fmla="*/ 113 w 116"/>
                  <a:gd name="T13" fmla="*/ 197 h 197"/>
                  <a:gd name="T14" fmla="*/ 114 w 116"/>
                  <a:gd name="T15" fmla="*/ 197 h 197"/>
                  <a:gd name="T16" fmla="*/ 116 w 116"/>
                  <a:gd name="T17" fmla="*/ 194 h 197"/>
                  <a:gd name="T18" fmla="*/ 116 w 116"/>
                  <a:gd name="T19" fmla="*/ 67 h 197"/>
                  <a:gd name="T20" fmla="*/ 114 w 116"/>
                  <a:gd name="T21" fmla="*/ 64 h 197"/>
                  <a:gd name="T22" fmla="*/ 5 w 116"/>
                  <a:gd name="T23" fmla="*/ 0 h 197"/>
                  <a:gd name="T24" fmla="*/ 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3" y="0"/>
                    </a:moveTo>
                    <a:cubicBezTo>
                      <a:pt x="2" y="0"/>
                      <a:pt x="2" y="0"/>
                      <a:pt x="1" y="0"/>
                    </a:cubicBezTo>
                    <a:cubicBezTo>
                      <a:pt x="0" y="1"/>
                      <a:pt x="0" y="2"/>
                      <a:pt x="0" y="3"/>
                    </a:cubicBezTo>
                    <a:cubicBezTo>
                      <a:pt x="0" y="130"/>
                      <a:pt x="0" y="130"/>
                      <a:pt x="0" y="130"/>
                    </a:cubicBezTo>
                    <a:cubicBezTo>
                      <a:pt x="0" y="132"/>
                      <a:pt x="0" y="133"/>
                      <a:pt x="1" y="133"/>
                    </a:cubicBezTo>
                    <a:cubicBezTo>
                      <a:pt x="111" y="197"/>
                      <a:pt x="111" y="197"/>
                      <a:pt x="111" y="197"/>
                    </a:cubicBezTo>
                    <a:cubicBezTo>
                      <a:pt x="112" y="197"/>
                      <a:pt x="112" y="197"/>
                      <a:pt x="113" y="197"/>
                    </a:cubicBezTo>
                    <a:cubicBezTo>
                      <a:pt x="113" y="197"/>
                      <a:pt x="114" y="197"/>
                      <a:pt x="114" y="197"/>
                    </a:cubicBezTo>
                    <a:cubicBezTo>
                      <a:pt x="115" y="196"/>
                      <a:pt x="116" y="195"/>
                      <a:pt x="116" y="194"/>
                    </a:cubicBezTo>
                    <a:cubicBezTo>
                      <a:pt x="116" y="67"/>
                      <a:pt x="116" y="67"/>
                      <a:pt x="116" y="67"/>
                    </a:cubicBezTo>
                    <a:cubicBezTo>
                      <a:pt x="116" y="65"/>
                      <a:pt x="115" y="64"/>
                      <a:pt x="114" y="64"/>
                    </a:cubicBezTo>
                    <a:cubicBezTo>
                      <a:pt x="5" y="0"/>
                      <a:pt x="5" y="0"/>
                      <a:pt x="5" y="0"/>
                    </a:cubicBezTo>
                    <a:cubicBezTo>
                      <a:pt x="4" y="0"/>
                      <a:pt x="4"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1" name="Freeform 42"/>
              <p:cNvSpPr>
                <a:spLocks/>
              </p:cNvSpPr>
              <p:nvPr/>
            </p:nvSpPr>
            <p:spPr bwMode="auto">
              <a:xfrm>
                <a:off x="2179" y="-4282"/>
                <a:ext cx="217" cy="368"/>
              </a:xfrm>
              <a:custGeom>
                <a:avLst/>
                <a:gdLst>
                  <a:gd name="T0" fmla="*/ 113 w 116"/>
                  <a:gd name="T1" fmla="*/ 0 h 196"/>
                  <a:gd name="T2" fmla="*/ 111 w 116"/>
                  <a:gd name="T3" fmla="*/ 0 h 196"/>
                  <a:gd name="T4" fmla="*/ 1 w 116"/>
                  <a:gd name="T5" fmla="*/ 64 h 196"/>
                  <a:gd name="T6" fmla="*/ 0 w 116"/>
                  <a:gd name="T7" fmla="*/ 66 h 196"/>
                  <a:gd name="T8" fmla="*/ 0 w 116"/>
                  <a:gd name="T9" fmla="*/ 193 h 196"/>
                  <a:gd name="T10" fmla="*/ 1 w 116"/>
                  <a:gd name="T11" fmla="*/ 196 h 196"/>
                  <a:gd name="T12" fmla="*/ 3 w 116"/>
                  <a:gd name="T13" fmla="*/ 196 h 196"/>
                  <a:gd name="T14" fmla="*/ 5 w 116"/>
                  <a:gd name="T15" fmla="*/ 196 h 196"/>
                  <a:gd name="T16" fmla="*/ 114 w 116"/>
                  <a:gd name="T17" fmla="*/ 132 h 196"/>
                  <a:gd name="T18" fmla="*/ 116 w 116"/>
                  <a:gd name="T19" fmla="*/ 129 h 196"/>
                  <a:gd name="T20" fmla="*/ 116 w 116"/>
                  <a:gd name="T21" fmla="*/ 3 h 196"/>
                  <a:gd name="T22" fmla="*/ 114 w 116"/>
                  <a:gd name="T23" fmla="*/ 0 h 196"/>
                  <a:gd name="T24" fmla="*/ 113 w 116"/>
                  <a:gd name="T2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6">
                    <a:moveTo>
                      <a:pt x="113" y="0"/>
                    </a:moveTo>
                    <a:cubicBezTo>
                      <a:pt x="112" y="0"/>
                      <a:pt x="112" y="0"/>
                      <a:pt x="111" y="0"/>
                    </a:cubicBezTo>
                    <a:cubicBezTo>
                      <a:pt x="1" y="64"/>
                      <a:pt x="1" y="64"/>
                      <a:pt x="1" y="64"/>
                    </a:cubicBezTo>
                    <a:cubicBezTo>
                      <a:pt x="0" y="64"/>
                      <a:pt x="0" y="65"/>
                      <a:pt x="0" y="66"/>
                    </a:cubicBezTo>
                    <a:cubicBezTo>
                      <a:pt x="0" y="193"/>
                      <a:pt x="0" y="193"/>
                      <a:pt x="0" y="193"/>
                    </a:cubicBezTo>
                    <a:cubicBezTo>
                      <a:pt x="0" y="194"/>
                      <a:pt x="0" y="195"/>
                      <a:pt x="1" y="196"/>
                    </a:cubicBezTo>
                    <a:cubicBezTo>
                      <a:pt x="2" y="196"/>
                      <a:pt x="2" y="196"/>
                      <a:pt x="3" y="196"/>
                    </a:cubicBezTo>
                    <a:cubicBezTo>
                      <a:pt x="3" y="196"/>
                      <a:pt x="4" y="196"/>
                      <a:pt x="5" y="196"/>
                    </a:cubicBezTo>
                    <a:cubicBezTo>
                      <a:pt x="114" y="132"/>
                      <a:pt x="114" y="132"/>
                      <a:pt x="114" y="132"/>
                    </a:cubicBezTo>
                    <a:cubicBezTo>
                      <a:pt x="115" y="132"/>
                      <a:pt x="116" y="131"/>
                      <a:pt x="116" y="129"/>
                    </a:cubicBezTo>
                    <a:cubicBezTo>
                      <a:pt x="116" y="3"/>
                      <a:pt x="116" y="3"/>
                      <a:pt x="116" y="3"/>
                    </a:cubicBezTo>
                    <a:cubicBezTo>
                      <a:pt x="116" y="2"/>
                      <a:pt x="115" y="1"/>
                      <a:pt x="114" y="0"/>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nvGrpSpPr>
            <p:cNvPr id="52" name="Group 45"/>
            <p:cNvGrpSpPr>
              <a:grpSpLocks noChangeAspect="1"/>
            </p:cNvGrpSpPr>
            <p:nvPr/>
          </p:nvGrpSpPr>
          <p:grpSpPr bwMode="auto">
            <a:xfrm>
              <a:off x="1360488" y="-3495675"/>
              <a:ext cx="4121150" cy="4124325"/>
              <a:chOff x="857" y="-2202"/>
              <a:chExt cx="2596" cy="2598"/>
            </a:xfrm>
          </p:grpSpPr>
          <p:sp>
            <p:nvSpPr>
              <p:cNvPr id="53" name="AutoShape 44"/>
              <p:cNvSpPr>
                <a:spLocks noChangeAspect="1" noChangeArrowheads="1" noTextEdit="1"/>
              </p:cNvSpPr>
              <p:nvPr/>
            </p:nvSpPr>
            <p:spPr bwMode="auto">
              <a:xfrm>
                <a:off x="857" y="-2202"/>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Freeform 46"/>
              <p:cNvSpPr>
                <a:spLocks/>
              </p:cNvSpPr>
              <p:nvPr/>
            </p:nvSpPr>
            <p:spPr bwMode="auto">
              <a:xfrm>
                <a:off x="870" y="-2189"/>
                <a:ext cx="2572" cy="2574"/>
              </a:xfrm>
              <a:custGeom>
                <a:avLst/>
                <a:gdLst>
                  <a:gd name="T0" fmla="*/ 1370 w 1370"/>
                  <a:gd name="T1" fmla="*/ 1337 h 1371"/>
                  <a:gd name="T2" fmla="*/ 1337 w 1370"/>
                  <a:gd name="T3" fmla="*/ 1371 h 1371"/>
                  <a:gd name="T4" fmla="*/ 33 w 1370"/>
                  <a:gd name="T5" fmla="*/ 1371 h 1371"/>
                  <a:gd name="T6" fmla="*/ 0 w 1370"/>
                  <a:gd name="T7" fmla="*/ 1337 h 1371"/>
                  <a:gd name="T8" fmla="*/ 0 w 1370"/>
                  <a:gd name="T9" fmla="*/ 34 h 1371"/>
                  <a:gd name="T10" fmla="*/ 33 w 1370"/>
                  <a:gd name="T11" fmla="*/ 0 h 1371"/>
                  <a:gd name="T12" fmla="*/ 1337 w 1370"/>
                  <a:gd name="T13" fmla="*/ 0 h 1371"/>
                  <a:gd name="T14" fmla="*/ 1370 w 1370"/>
                  <a:gd name="T15" fmla="*/ 34 h 1371"/>
                  <a:gd name="T16" fmla="*/ 1370 w 1370"/>
                  <a:gd name="T17" fmla="*/ 1337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1">
                    <a:moveTo>
                      <a:pt x="1370" y="1337"/>
                    </a:moveTo>
                    <a:cubicBezTo>
                      <a:pt x="1370" y="1356"/>
                      <a:pt x="1355" y="1371"/>
                      <a:pt x="1337" y="1371"/>
                    </a:cubicBezTo>
                    <a:cubicBezTo>
                      <a:pt x="33" y="1371"/>
                      <a:pt x="33" y="1371"/>
                      <a:pt x="33" y="1371"/>
                    </a:cubicBezTo>
                    <a:cubicBezTo>
                      <a:pt x="15" y="1371"/>
                      <a:pt x="0" y="1356"/>
                      <a:pt x="0" y="1337"/>
                    </a:cubicBezTo>
                    <a:cubicBezTo>
                      <a:pt x="0" y="34"/>
                      <a:pt x="0" y="34"/>
                      <a:pt x="0" y="34"/>
                    </a:cubicBezTo>
                    <a:cubicBezTo>
                      <a:pt x="0" y="15"/>
                      <a:pt x="15" y="0"/>
                      <a:pt x="33" y="0"/>
                    </a:cubicBezTo>
                    <a:cubicBezTo>
                      <a:pt x="1337" y="0"/>
                      <a:pt x="1337" y="0"/>
                      <a:pt x="1337" y="0"/>
                    </a:cubicBezTo>
                    <a:cubicBezTo>
                      <a:pt x="1355" y="0"/>
                      <a:pt x="1370" y="15"/>
                      <a:pt x="1370" y="34"/>
                    </a:cubicBezTo>
                    <a:cubicBezTo>
                      <a:pt x="1370" y="1337"/>
                      <a:pt x="1370" y="1337"/>
                      <a:pt x="1370" y="1337"/>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Freeform 47"/>
              <p:cNvSpPr>
                <a:spLocks/>
              </p:cNvSpPr>
              <p:nvPr/>
            </p:nvSpPr>
            <p:spPr bwMode="auto">
              <a:xfrm>
                <a:off x="859" y="-2200"/>
                <a:ext cx="2594" cy="2596"/>
              </a:xfrm>
              <a:custGeom>
                <a:avLst/>
                <a:gdLst>
                  <a:gd name="T0" fmla="*/ 1376 w 1382"/>
                  <a:gd name="T1" fmla="*/ 1343 h 1383"/>
                  <a:gd name="T2" fmla="*/ 1370 w 1382"/>
                  <a:gd name="T3" fmla="*/ 1343 h 1383"/>
                  <a:gd name="T4" fmla="*/ 1362 w 1382"/>
                  <a:gd name="T5" fmla="*/ 1363 h 1383"/>
                  <a:gd name="T6" fmla="*/ 1343 w 1382"/>
                  <a:gd name="T7" fmla="*/ 1371 h 1383"/>
                  <a:gd name="T8" fmla="*/ 39 w 1382"/>
                  <a:gd name="T9" fmla="*/ 1371 h 1383"/>
                  <a:gd name="T10" fmla="*/ 20 w 1382"/>
                  <a:gd name="T11" fmla="*/ 1363 h 1383"/>
                  <a:gd name="T12" fmla="*/ 12 w 1382"/>
                  <a:gd name="T13" fmla="*/ 1343 h 1383"/>
                  <a:gd name="T14" fmla="*/ 12 w 1382"/>
                  <a:gd name="T15" fmla="*/ 40 h 1383"/>
                  <a:gd name="T16" fmla="*/ 20 w 1382"/>
                  <a:gd name="T17" fmla="*/ 20 h 1383"/>
                  <a:gd name="T18" fmla="*/ 39 w 1382"/>
                  <a:gd name="T19" fmla="*/ 12 h 1383"/>
                  <a:gd name="T20" fmla="*/ 1343 w 1382"/>
                  <a:gd name="T21" fmla="*/ 12 h 1383"/>
                  <a:gd name="T22" fmla="*/ 1362 w 1382"/>
                  <a:gd name="T23" fmla="*/ 20 h 1383"/>
                  <a:gd name="T24" fmla="*/ 1370 w 1382"/>
                  <a:gd name="T25" fmla="*/ 40 h 1383"/>
                  <a:gd name="T26" fmla="*/ 1370 w 1382"/>
                  <a:gd name="T27" fmla="*/ 1343 h 1383"/>
                  <a:gd name="T28" fmla="*/ 1376 w 1382"/>
                  <a:gd name="T29" fmla="*/ 1343 h 1383"/>
                  <a:gd name="T30" fmla="*/ 1382 w 1382"/>
                  <a:gd name="T31" fmla="*/ 1343 h 1383"/>
                  <a:gd name="T32" fmla="*/ 1382 w 1382"/>
                  <a:gd name="T33" fmla="*/ 40 h 1383"/>
                  <a:gd name="T34" fmla="*/ 1343 w 1382"/>
                  <a:gd name="T35" fmla="*/ 0 h 1383"/>
                  <a:gd name="T36" fmla="*/ 39 w 1382"/>
                  <a:gd name="T37" fmla="*/ 0 h 1383"/>
                  <a:gd name="T38" fmla="*/ 0 w 1382"/>
                  <a:gd name="T39" fmla="*/ 40 h 1383"/>
                  <a:gd name="T40" fmla="*/ 0 w 1382"/>
                  <a:gd name="T41" fmla="*/ 1343 h 1383"/>
                  <a:gd name="T42" fmla="*/ 39 w 1382"/>
                  <a:gd name="T43" fmla="*/ 1383 h 1383"/>
                  <a:gd name="T44" fmla="*/ 1343 w 1382"/>
                  <a:gd name="T45" fmla="*/ 1383 h 1383"/>
                  <a:gd name="T46" fmla="*/ 1382 w 1382"/>
                  <a:gd name="T47" fmla="*/ 1343 h 1383"/>
                  <a:gd name="T48" fmla="*/ 1376 w 1382"/>
                  <a:gd name="T49" fmla="*/ 134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2" h="1383">
                    <a:moveTo>
                      <a:pt x="1376" y="1343"/>
                    </a:moveTo>
                    <a:cubicBezTo>
                      <a:pt x="1370" y="1343"/>
                      <a:pt x="1370" y="1343"/>
                      <a:pt x="1370" y="1343"/>
                    </a:cubicBezTo>
                    <a:cubicBezTo>
                      <a:pt x="1370" y="1351"/>
                      <a:pt x="1367" y="1358"/>
                      <a:pt x="1362" y="1363"/>
                    </a:cubicBezTo>
                    <a:cubicBezTo>
                      <a:pt x="1357" y="1368"/>
                      <a:pt x="1350" y="1371"/>
                      <a:pt x="1343" y="1371"/>
                    </a:cubicBezTo>
                    <a:cubicBezTo>
                      <a:pt x="39" y="1371"/>
                      <a:pt x="39" y="1371"/>
                      <a:pt x="39" y="1371"/>
                    </a:cubicBezTo>
                    <a:cubicBezTo>
                      <a:pt x="31" y="1371"/>
                      <a:pt x="25" y="1368"/>
                      <a:pt x="20" y="1363"/>
                    </a:cubicBezTo>
                    <a:cubicBezTo>
                      <a:pt x="15" y="1358"/>
                      <a:pt x="12" y="1351"/>
                      <a:pt x="12" y="1343"/>
                    </a:cubicBezTo>
                    <a:cubicBezTo>
                      <a:pt x="12" y="40"/>
                      <a:pt x="12" y="40"/>
                      <a:pt x="12" y="40"/>
                    </a:cubicBezTo>
                    <a:cubicBezTo>
                      <a:pt x="12" y="32"/>
                      <a:pt x="15" y="25"/>
                      <a:pt x="20" y="20"/>
                    </a:cubicBezTo>
                    <a:cubicBezTo>
                      <a:pt x="25" y="15"/>
                      <a:pt x="31" y="12"/>
                      <a:pt x="39" y="12"/>
                    </a:cubicBezTo>
                    <a:cubicBezTo>
                      <a:pt x="1343" y="12"/>
                      <a:pt x="1343" y="12"/>
                      <a:pt x="1343" y="12"/>
                    </a:cubicBezTo>
                    <a:cubicBezTo>
                      <a:pt x="1350" y="12"/>
                      <a:pt x="1357" y="15"/>
                      <a:pt x="1362" y="20"/>
                    </a:cubicBezTo>
                    <a:cubicBezTo>
                      <a:pt x="1367" y="25"/>
                      <a:pt x="1370" y="32"/>
                      <a:pt x="1370" y="40"/>
                    </a:cubicBezTo>
                    <a:cubicBezTo>
                      <a:pt x="1370" y="1343"/>
                      <a:pt x="1370" y="1343"/>
                      <a:pt x="1370" y="1343"/>
                    </a:cubicBezTo>
                    <a:cubicBezTo>
                      <a:pt x="1376" y="1343"/>
                      <a:pt x="1376" y="1343"/>
                      <a:pt x="1376" y="1343"/>
                    </a:cubicBezTo>
                    <a:cubicBezTo>
                      <a:pt x="1382" y="1343"/>
                      <a:pt x="1382" y="1343"/>
                      <a:pt x="1382" y="1343"/>
                    </a:cubicBezTo>
                    <a:cubicBezTo>
                      <a:pt x="1382" y="40"/>
                      <a:pt x="1382" y="40"/>
                      <a:pt x="1382" y="40"/>
                    </a:cubicBezTo>
                    <a:cubicBezTo>
                      <a:pt x="1382" y="18"/>
                      <a:pt x="1364" y="0"/>
                      <a:pt x="1343" y="0"/>
                    </a:cubicBezTo>
                    <a:cubicBezTo>
                      <a:pt x="39" y="0"/>
                      <a:pt x="39" y="0"/>
                      <a:pt x="39" y="0"/>
                    </a:cubicBezTo>
                    <a:cubicBezTo>
                      <a:pt x="17" y="0"/>
                      <a:pt x="0" y="18"/>
                      <a:pt x="0" y="40"/>
                    </a:cubicBezTo>
                    <a:cubicBezTo>
                      <a:pt x="0" y="1343"/>
                      <a:pt x="0" y="1343"/>
                      <a:pt x="0" y="1343"/>
                    </a:cubicBezTo>
                    <a:cubicBezTo>
                      <a:pt x="0" y="1365"/>
                      <a:pt x="17" y="1383"/>
                      <a:pt x="39" y="1383"/>
                    </a:cubicBezTo>
                    <a:cubicBezTo>
                      <a:pt x="1343" y="1383"/>
                      <a:pt x="1343" y="1383"/>
                      <a:pt x="1343" y="1383"/>
                    </a:cubicBezTo>
                    <a:cubicBezTo>
                      <a:pt x="1364" y="1383"/>
                      <a:pt x="1382" y="1365"/>
                      <a:pt x="1382" y="1343"/>
                    </a:cubicBezTo>
                    <a:lnTo>
                      <a:pt x="1376" y="1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Rectangle 48"/>
              <p:cNvSpPr>
                <a:spLocks noChangeArrowheads="1"/>
              </p:cNvSpPr>
              <p:nvPr/>
            </p:nvSpPr>
            <p:spPr bwMode="auto">
              <a:xfrm>
                <a:off x="1770" y="-164"/>
                <a:ext cx="10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S</a:t>
                </a:r>
                <a:endParaRPr lang="en-US" altLang="en-US" sz="1836">
                  <a:solidFill>
                    <a:srgbClr val="00B0F0"/>
                  </a:solidFill>
                </a:endParaRPr>
              </a:p>
            </p:txBody>
          </p:sp>
          <p:sp>
            <p:nvSpPr>
              <p:cNvPr id="57" name="Rectangle 49"/>
              <p:cNvSpPr>
                <a:spLocks noChangeArrowheads="1"/>
              </p:cNvSpPr>
              <p:nvPr/>
            </p:nvSpPr>
            <p:spPr bwMode="auto">
              <a:xfrm>
                <a:off x="1868" y="-164"/>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58" name="Rectangle 50"/>
              <p:cNvSpPr>
                <a:spLocks noChangeArrowheads="1"/>
              </p:cNvSpPr>
              <p:nvPr/>
            </p:nvSpPr>
            <p:spPr bwMode="auto">
              <a:xfrm>
                <a:off x="1959" y="-164"/>
                <a:ext cx="2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OR</a:t>
                </a:r>
                <a:endParaRPr lang="en-US" altLang="en-US" sz="1836">
                  <a:solidFill>
                    <a:srgbClr val="00B0F0"/>
                  </a:solidFill>
                </a:endParaRPr>
              </a:p>
            </p:txBody>
          </p:sp>
          <p:sp>
            <p:nvSpPr>
              <p:cNvPr id="59" name="Rectangle 51"/>
              <p:cNvSpPr>
                <a:spLocks noChangeArrowheads="1"/>
              </p:cNvSpPr>
              <p:nvPr/>
            </p:nvSpPr>
            <p:spPr bwMode="auto">
              <a:xfrm>
                <a:off x="2206" y="-164"/>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60" name="Rectangle 52"/>
              <p:cNvSpPr>
                <a:spLocks noChangeArrowheads="1"/>
              </p:cNvSpPr>
              <p:nvPr/>
            </p:nvSpPr>
            <p:spPr bwMode="auto">
              <a:xfrm>
                <a:off x="2324" y="-164"/>
                <a:ext cx="23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GE</a:t>
                </a:r>
                <a:endParaRPr lang="en-US" altLang="en-US" sz="1836">
                  <a:solidFill>
                    <a:srgbClr val="00B0F0"/>
                  </a:solidFill>
                </a:endParaRPr>
              </a:p>
            </p:txBody>
          </p:sp>
          <p:sp>
            <p:nvSpPr>
              <p:cNvPr id="61" name="Freeform 53"/>
              <p:cNvSpPr>
                <a:spLocks/>
              </p:cNvSpPr>
              <p:nvPr/>
            </p:nvSpPr>
            <p:spPr bwMode="auto">
              <a:xfrm>
                <a:off x="1593" y="-1273"/>
                <a:ext cx="1126" cy="789"/>
              </a:xfrm>
              <a:custGeom>
                <a:avLst/>
                <a:gdLst>
                  <a:gd name="T0" fmla="*/ 0 w 600"/>
                  <a:gd name="T1" fmla="*/ 397 h 420"/>
                  <a:gd name="T2" fmla="*/ 22 w 600"/>
                  <a:gd name="T3" fmla="*/ 420 h 420"/>
                  <a:gd name="T4" fmla="*/ 577 w 600"/>
                  <a:gd name="T5" fmla="*/ 420 h 420"/>
                  <a:gd name="T6" fmla="*/ 600 w 600"/>
                  <a:gd name="T7" fmla="*/ 397 h 420"/>
                  <a:gd name="T8" fmla="*/ 600 w 600"/>
                  <a:gd name="T9" fmla="*/ 0 h 420"/>
                  <a:gd name="T10" fmla="*/ 0 w 600"/>
                  <a:gd name="T11" fmla="*/ 0 h 420"/>
                  <a:gd name="T12" fmla="*/ 0 w 600"/>
                  <a:gd name="T13" fmla="*/ 397 h 420"/>
                </a:gdLst>
                <a:ahLst/>
                <a:cxnLst>
                  <a:cxn ang="0">
                    <a:pos x="T0" y="T1"/>
                  </a:cxn>
                  <a:cxn ang="0">
                    <a:pos x="T2" y="T3"/>
                  </a:cxn>
                  <a:cxn ang="0">
                    <a:pos x="T4" y="T5"/>
                  </a:cxn>
                  <a:cxn ang="0">
                    <a:pos x="T6" y="T7"/>
                  </a:cxn>
                  <a:cxn ang="0">
                    <a:pos x="T8" y="T9"/>
                  </a:cxn>
                  <a:cxn ang="0">
                    <a:pos x="T10" y="T11"/>
                  </a:cxn>
                  <a:cxn ang="0">
                    <a:pos x="T12" y="T13"/>
                  </a:cxn>
                </a:cxnLst>
                <a:rect l="0" t="0" r="r" b="b"/>
                <a:pathLst>
                  <a:path w="600" h="420">
                    <a:moveTo>
                      <a:pt x="0" y="397"/>
                    </a:moveTo>
                    <a:cubicBezTo>
                      <a:pt x="0" y="410"/>
                      <a:pt x="10" y="420"/>
                      <a:pt x="22" y="420"/>
                    </a:cubicBezTo>
                    <a:cubicBezTo>
                      <a:pt x="577" y="420"/>
                      <a:pt x="577" y="420"/>
                      <a:pt x="577" y="420"/>
                    </a:cubicBezTo>
                    <a:cubicBezTo>
                      <a:pt x="590" y="420"/>
                      <a:pt x="600" y="410"/>
                      <a:pt x="600" y="397"/>
                    </a:cubicBezTo>
                    <a:cubicBezTo>
                      <a:pt x="600" y="0"/>
                      <a:pt x="600" y="0"/>
                      <a:pt x="600" y="0"/>
                    </a:cubicBezTo>
                    <a:cubicBezTo>
                      <a:pt x="0" y="0"/>
                      <a:pt x="0" y="0"/>
                      <a:pt x="0" y="0"/>
                    </a:cubicBezTo>
                    <a:cubicBezTo>
                      <a:pt x="0" y="397"/>
                      <a:pt x="0" y="397"/>
                      <a:pt x="0" y="397"/>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Freeform 54"/>
              <p:cNvSpPr>
                <a:spLocks/>
              </p:cNvSpPr>
              <p:nvPr/>
            </p:nvSpPr>
            <p:spPr bwMode="auto">
              <a:xfrm>
                <a:off x="1593" y="-1444"/>
                <a:ext cx="1126" cy="171"/>
              </a:xfrm>
              <a:custGeom>
                <a:avLst/>
                <a:gdLst>
                  <a:gd name="T0" fmla="*/ 578 w 600"/>
                  <a:gd name="T1" fmla="*/ 0 h 91"/>
                  <a:gd name="T2" fmla="*/ 22 w 600"/>
                  <a:gd name="T3" fmla="*/ 0 h 91"/>
                  <a:gd name="T4" fmla="*/ 0 w 600"/>
                  <a:gd name="T5" fmla="*/ 22 h 91"/>
                  <a:gd name="T6" fmla="*/ 0 w 600"/>
                  <a:gd name="T7" fmla="*/ 91 h 91"/>
                  <a:gd name="T8" fmla="*/ 600 w 600"/>
                  <a:gd name="T9" fmla="*/ 91 h 91"/>
                  <a:gd name="T10" fmla="*/ 600 w 600"/>
                  <a:gd name="T11" fmla="*/ 22 h 91"/>
                  <a:gd name="T12" fmla="*/ 578 w 600"/>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600" h="91">
                    <a:moveTo>
                      <a:pt x="578" y="0"/>
                    </a:moveTo>
                    <a:cubicBezTo>
                      <a:pt x="22" y="0"/>
                      <a:pt x="22" y="0"/>
                      <a:pt x="22" y="0"/>
                    </a:cubicBezTo>
                    <a:cubicBezTo>
                      <a:pt x="10" y="0"/>
                      <a:pt x="0" y="10"/>
                      <a:pt x="0" y="22"/>
                    </a:cubicBezTo>
                    <a:cubicBezTo>
                      <a:pt x="0" y="91"/>
                      <a:pt x="0" y="91"/>
                      <a:pt x="0" y="91"/>
                    </a:cubicBezTo>
                    <a:cubicBezTo>
                      <a:pt x="600" y="91"/>
                      <a:pt x="600" y="91"/>
                      <a:pt x="600" y="91"/>
                    </a:cubicBezTo>
                    <a:cubicBezTo>
                      <a:pt x="600" y="22"/>
                      <a:pt x="600" y="22"/>
                      <a:pt x="600" y="22"/>
                    </a:cubicBezTo>
                    <a:cubicBezTo>
                      <a:pt x="600" y="10"/>
                      <a:pt x="590" y="0"/>
                      <a:pt x="578"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3" name="Rectangle 55"/>
              <p:cNvSpPr>
                <a:spLocks noChangeArrowheads="1"/>
              </p:cNvSpPr>
              <p:nvPr/>
            </p:nvSpPr>
            <p:spPr bwMode="auto">
              <a:xfrm>
                <a:off x="192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Rectangle 56"/>
              <p:cNvSpPr>
                <a:spLocks noChangeArrowheads="1"/>
              </p:cNvSpPr>
              <p:nvPr/>
            </p:nvSpPr>
            <p:spPr bwMode="auto">
              <a:xfrm>
                <a:off x="192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5" name="Rectangle 57"/>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6" name="Rectangle 58"/>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Rectangle 59"/>
              <p:cNvSpPr>
                <a:spLocks noChangeArrowheads="1"/>
              </p:cNvSpPr>
              <p:nvPr/>
            </p:nvSpPr>
            <p:spPr bwMode="auto">
              <a:xfrm>
                <a:off x="192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Rectangle 60"/>
              <p:cNvSpPr>
                <a:spLocks noChangeArrowheads="1"/>
              </p:cNvSpPr>
              <p:nvPr/>
            </p:nvSpPr>
            <p:spPr bwMode="auto">
              <a:xfrm>
                <a:off x="1927" y="-860"/>
                <a:ext cx="20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Rectangle 61"/>
              <p:cNvSpPr>
                <a:spLocks noChangeArrowheads="1"/>
              </p:cNvSpPr>
              <p:nvPr/>
            </p:nvSpPr>
            <p:spPr bwMode="auto">
              <a:xfrm>
                <a:off x="2177" y="-860"/>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0" name="Rectangle 62"/>
              <p:cNvSpPr>
                <a:spLocks noChangeArrowheads="1"/>
              </p:cNvSpPr>
              <p:nvPr/>
            </p:nvSpPr>
            <p:spPr bwMode="auto">
              <a:xfrm>
                <a:off x="2177" y="-1027"/>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1" name="Rectangle 63"/>
              <p:cNvSpPr>
                <a:spLocks noChangeArrowheads="1"/>
              </p:cNvSpPr>
              <p:nvPr/>
            </p:nvSpPr>
            <p:spPr bwMode="auto">
              <a:xfrm>
                <a:off x="2177" y="-1027"/>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2" name="Rectangle 64"/>
              <p:cNvSpPr>
                <a:spLocks noChangeArrowheads="1"/>
              </p:cNvSpPr>
              <p:nvPr/>
            </p:nvSpPr>
            <p:spPr bwMode="auto">
              <a:xfrm>
                <a:off x="217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3" name="Rectangle 65"/>
              <p:cNvSpPr>
                <a:spLocks noChangeArrowheads="1"/>
              </p:cNvSpPr>
              <p:nvPr/>
            </p:nvSpPr>
            <p:spPr bwMode="auto">
              <a:xfrm>
                <a:off x="217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Rectangle 66"/>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Rectangle 67"/>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Rectangle 68"/>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Rectangle 69"/>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8" name="Rectangle 70"/>
              <p:cNvSpPr>
                <a:spLocks noChangeArrowheads="1"/>
              </p:cNvSpPr>
              <p:nvPr/>
            </p:nvSpPr>
            <p:spPr bwMode="auto">
              <a:xfrm>
                <a:off x="1676" y="-860"/>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9" name="Rectangle 71"/>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0" name="Rectangle 72"/>
              <p:cNvSpPr>
                <a:spLocks noChangeArrowheads="1"/>
              </p:cNvSpPr>
              <p:nvPr/>
            </p:nvSpPr>
            <p:spPr bwMode="auto">
              <a:xfrm>
                <a:off x="1676" y="-693"/>
                <a:ext cx="210"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1" name="Rectangle 73"/>
              <p:cNvSpPr>
                <a:spLocks noChangeArrowheads="1"/>
              </p:cNvSpPr>
              <p:nvPr/>
            </p:nvSpPr>
            <p:spPr bwMode="auto">
              <a:xfrm>
                <a:off x="1676" y="-693"/>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2" name="Rectangle 74"/>
              <p:cNvSpPr>
                <a:spLocks noChangeArrowheads="1"/>
              </p:cNvSpPr>
              <p:nvPr/>
            </p:nvSpPr>
            <p:spPr bwMode="auto">
              <a:xfrm>
                <a:off x="192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3" name="Rectangle 75"/>
              <p:cNvSpPr>
                <a:spLocks noChangeArrowheads="1"/>
              </p:cNvSpPr>
              <p:nvPr/>
            </p:nvSpPr>
            <p:spPr bwMode="auto">
              <a:xfrm>
                <a:off x="2177" y="-693"/>
                <a:ext cx="208"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4" name="Rectangle 76"/>
              <p:cNvSpPr>
                <a:spLocks noChangeArrowheads="1"/>
              </p:cNvSpPr>
              <p:nvPr/>
            </p:nvSpPr>
            <p:spPr bwMode="auto">
              <a:xfrm>
                <a:off x="2426" y="-860"/>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5" name="Rectangle 77"/>
              <p:cNvSpPr>
                <a:spLocks noChangeArrowheads="1"/>
              </p:cNvSpPr>
              <p:nvPr/>
            </p:nvSpPr>
            <p:spPr bwMode="auto">
              <a:xfrm>
                <a:off x="2426" y="-1027"/>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6" name="Rectangle 78"/>
              <p:cNvSpPr>
                <a:spLocks noChangeArrowheads="1"/>
              </p:cNvSpPr>
              <p:nvPr/>
            </p:nvSpPr>
            <p:spPr bwMode="auto">
              <a:xfrm>
                <a:off x="2426" y="-1194"/>
                <a:ext cx="20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7" name="Rectangle 79"/>
              <p:cNvSpPr>
                <a:spLocks noChangeArrowheads="1"/>
              </p:cNvSpPr>
              <p:nvPr/>
            </p:nvSpPr>
            <p:spPr bwMode="auto">
              <a:xfrm>
                <a:off x="2426" y="-693"/>
                <a:ext cx="209" cy="124"/>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8" name="Freeform 80"/>
              <p:cNvSpPr>
                <a:spLocks noEditPoints="1"/>
              </p:cNvSpPr>
              <p:nvPr/>
            </p:nvSpPr>
            <p:spPr bwMode="auto">
              <a:xfrm>
                <a:off x="1629" y="-1444"/>
                <a:ext cx="946" cy="960"/>
              </a:xfrm>
              <a:custGeom>
                <a:avLst/>
                <a:gdLst>
                  <a:gd name="T0" fmla="*/ 1 w 504"/>
                  <a:gd name="T1" fmla="*/ 511 h 511"/>
                  <a:gd name="T2" fmla="*/ 5 w 504"/>
                  <a:gd name="T3" fmla="*/ 511 h 511"/>
                  <a:gd name="T4" fmla="*/ 31 w 504"/>
                  <a:gd name="T5" fmla="*/ 511 h 511"/>
                  <a:gd name="T6" fmla="*/ 32 w 504"/>
                  <a:gd name="T7" fmla="*/ 511 h 511"/>
                  <a:gd name="T8" fmla="*/ 3 w 504"/>
                  <a:gd name="T9" fmla="*/ 511 h 511"/>
                  <a:gd name="T10" fmla="*/ 1 w 504"/>
                  <a:gd name="T11" fmla="*/ 511 h 511"/>
                  <a:gd name="T12" fmla="*/ 504 w 504"/>
                  <a:gd name="T13" fmla="*/ 0 h 511"/>
                  <a:gd name="T14" fmla="*/ 5 w 504"/>
                  <a:gd name="T15" fmla="*/ 0 h 511"/>
                  <a:gd name="T16" fmla="*/ 0 w 504"/>
                  <a:gd name="T17" fmla="*/ 0 h 511"/>
                  <a:gd name="T18" fmla="*/ 3 w 504"/>
                  <a:gd name="T19" fmla="*/ 0 h 511"/>
                  <a:gd name="T20" fmla="*/ 504 w 504"/>
                  <a:gd name="T21" fmla="*/ 0 h 511"/>
                  <a:gd name="T22" fmla="*/ 504 w 504"/>
                  <a:gd name="T2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4" h="511">
                    <a:moveTo>
                      <a:pt x="1" y="511"/>
                    </a:moveTo>
                    <a:cubicBezTo>
                      <a:pt x="3" y="511"/>
                      <a:pt x="4" y="511"/>
                      <a:pt x="5" y="511"/>
                    </a:cubicBezTo>
                    <a:cubicBezTo>
                      <a:pt x="31" y="511"/>
                      <a:pt x="31" y="511"/>
                      <a:pt x="31" y="511"/>
                    </a:cubicBezTo>
                    <a:cubicBezTo>
                      <a:pt x="32" y="511"/>
                      <a:pt x="32" y="511"/>
                      <a:pt x="32" y="511"/>
                    </a:cubicBezTo>
                    <a:cubicBezTo>
                      <a:pt x="3" y="511"/>
                      <a:pt x="3" y="511"/>
                      <a:pt x="3" y="511"/>
                    </a:cubicBezTo>
                    <a:cubicBezTo>
                      <a:pt x="3" y="511"/>
                      <a:pt x="2" y="511"/>
                      <a:pt x="1" y="511"/>
                    </a:cubicBezTo>
                    <a:moveTo>
                      <a:pt x="504" y="0"/>
                    </a:moveTo>
                    <a:cubicBezTo>
                      <a:pt x="5" y="0"/>
                      <a:pt x="5" y="0"/>
                      <a:pt x="5" y="0"/>
                    </a:cubicBezTo>
                    <a:cubicBezTo>
                      <a:pt x="3" y="0"/>
                      <a:pt x="2" y="0"/>
                      <a:pt x="0" y="0"/>
                    </a:cubicBezTo>
                    <a:cubicBezTo>
                      <a:pt x="1" y="0"/>
                      <a:pt x="2" y="0"/>
                      <a:pt x="3" y="0"/>
                    </a:cubicBezTo>
                    <a:cubicBezTo>
                      <a:pt x="504" y="0"/>
                      <a:pt x="504" y="0"/>
                      <a:pt x="504"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9" name="Freeform 81"/>
              <p:cNvSpPr>
                <a:spLocks noEditPoints="1"/>
              </p:cNvSpPr>
              <p:nvPr/>
            </p:nvSpPr>
            <p:spPr bwMode="auto">
              <a:xfrm>
                <a:off x="1593" y="-1273"/>
                <a:ext cx="824" cy="789"/>
              </a:xfrm>
              <a:custGeom>
                <a:avLst/>
                <a:gdLst>
                  <a:gd name="T0" fmla="*/ 44 w 439"/>
                  <a:gd name="T1" fmla="*/ 286 h 420"/>
                  <a:gd name="T2" fmla="*/ 44 w 439"/>
                  <a:gd name="T3" fmla="*/ 220 h 420"/>
                  <a:gd name="T4" fmla="*/ 156 w 439"/>
                  <a:gd name="T5" fmla="*/ 220 h 420"/>
                  <a:gd name="T6" fmla="*/ 156 w 439"/>
                  <a:gd name="T7" fmla="*/ 286 h 420"/>
                  <a:gd name="T8" fmla="*/ 44 w 439"/>
                  <a:gd name="T9" fmla="*/ 286 h 420"/>
                  <a:gd name="T10" fmla="*/ 44 w 439"/>
                  <a:gd name="T11" fmla="*/ 198 h 420"/>
                  <a:gd name="T12" fmla="*/ 44 w 439"/>
                  <a:gd name="T13" fmla="*/ 131 h 420"/>
                  <a:gd name="T14" fmla="*/ 156 w 439"/>
                  <a:gd name="T15" fmla="*/ 131 h 420"/>
                  <a:gd name="T16" fmla="*/ 156 w 439"/>
                  <a:gd name="T17" fmla="*/ 198 h 420"/>
                  <a:gd name="T18" fmla="*/ 44 w 439"/>
                  <a:gd name="T19" fmla="*/ 198 h 420"/>
                  <a:gd name="T20" fmla="*/ 44 w 439"/>
                  <a:gd name="T21" fmla="*/ 109 h 420"/>
                  <a:gd name="T22" fmla="*/ 44 w 439"/>
                  <a:gd name="T23" fmla="*/ 42 h 420"/>
                  <a:gd name="T24" fmla="*/ 156 w 439"/>
                  <a:gd name="T25" fmla="*/ 42 h 420"/>
                  <a:gd name="T26" fmla="*/ 156 w 439"/>
                  <a:gd name="T27" fmla="*/ 109 h 420"/>
                  <a:gd name="T28" fmla="*/ 44 w 439"/>
                  <a:gd name="T29" fmla="*/ 109 h 420"/>
                  <a:gd name="T30" fmla="*/ 178 w 439"/>
                  <a:gd name="T31" fmla="*/ 109 h 420"/>
                  <a:gd name="T32" fmla="*/ 178 w 439"/>
                  <a:gd name="T33" fmla="*/ 42 h 420"/>
                  <a:gd name="T34" fmla="*/ 289 w 439"/>
                  <a:gd name="T35" fmla="*/ 42 h 420"/>
                  <a:gd name="T36" fmla="*/ 289 w 439"/>
                  <a:gd name="T37" fmla="*/ 109 h 420"/>
                  <a:gd name="T38" fmla="*/ 178 w 439"/>
                  <a:gd name="T39" fmla="*/ 109 h 420"/>
                  <a:gd name="T40" fmla="*/ 439 w 439"/>
                  <a:gd name="T41" fmla="*/ 0 h 420"/>
                  <a:gd name="T42" fmla="*/ 0 w 439"/>
                  <a:gd name="T43" fmla="*/ 0 h 420"/>
                  <a:gd name="T44" fmla="*/ 0 w 439"/>
                  <a:gd name="T45" fmla="*/ 20 h 420"/>
                  <a:gd name="T46" fmla="*/ 0 w 439"/>
                  <a:gd name="T47" fmla="*/ 60 h 420"/>
                  <a:gd name="T48" fmla="*/ 0 w 439"/>
                  <a:gd name="T49" fmla="*/ 396 h 420"/>
                  <a:gd name="T50" fmla="*/ 20 w 439"/>
                  <a:gd name="T51" fmla="*/ 420 h 420"/>
                  <a:gd name="T52" fmla="*/ 22 w 439"/>
                  <a:gd name="T53" fmla="*/ 420 h 420"/>
                  <a:gd name="T54" fmla="*/ 51 w 439"/>
                  <a:gd name="T55" fmla="*/ 420 h 420"/>
                  <a:gd name="T56" fmla="*/ 92 w 439"/>
                  <a:gd name="T57" fmla="*/ 375 h 420"/>
                  <a:gd name="T58" fmla="*/ 44 w 439"/>
                  <a:gd name="T59" fmla="*/ 375 h 420"/>
                  <a:gd name="T60" fmla="*/ 44 w 439"/>
                  <a:gd name="T61" fmla="*/ 309 h 420"/>
                  <a:gd name="T62" fmla="*/ 153 w 439"/>
                  <a:gd name="T63" fmla="*/ 309 h 420"/>
                  <a:gd name="T64" fmla="*/ 178 w 439"/>
                  <a:gd name="T65" fmla="*/ 282 h 420"/>
                  <a:gd name="T66" fmla="*/ 178 w 439"/>
                  <a:gd name="T67" fmla="*/ 220 h 420"/>
                  <a:gd name="T68" fmla="*/ 235 w 439"/>
                  <a:gd name="T69" fmla="*/ 220 h 420"/>
                  <a:gd name="T70" fmla="*/ 256 w 439"/>
                  <a:gd name="T71" fmla="*/ 198 h 420"/>
                  <a:gd name="T72" fmla="*/ 178 w 439"/>
                  <a:gd name="T73" fmla="*/ 198 h 420"/>
                  <a:gd name="T74" fmla="*/ 178 w 439"/>
                  <a:gd name="T75" fmla="*/ 131 h 420"/>
                  <a:gd name="T76" fmla="*/ 289 w 439"/>
                  <a:gd name="T77" fmla="*/ 131 h 420"/>
                  <a:gd name="T78" fmla="*/ 289 w 439"/>
                  <a:gd name="T79" fmla="*/ 162 h 420"/>
                  <a:gd name="T80" fmla="*/ 311 w 439"/>
                  <a:gd name="T81" fmla="*/ 138 h 420"/>
                  <a:gd name="T82" fmla="*/ 311 w 439"/>
                  <a:gd name="T83" fmla="*/ 131 h 420"/>
                  <a:gd name="T84" fmla="*/ 318 w 439"/>
                  <a:gd name="T85" fmla="*/ 131 h 420"/>
                  <a:gd name="T86" fmla="*/ 338 w 439"/>
                  <a:gd name="T87" fmla="*/ 109 h 420"/>
                  <a:gd name="T88" fmla="*/ 311 w 439"/>
                  <a:gd name="T89" fmla="*/ 109 h 420"/>
                  <a:gd name="T90" fmla="*/ 311 w 439"/>
                  <a:gd name="T91" fmla="*/ 42 h 420"/>
                  <a:gd name="T92" fmla="*/ 400 w 439"/>
                  <a:gd name="T93" fmla="*/ 42 h 420"/>
                  <a:gd name="T94" fmla="*/ 439 w 439"/>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9" h="420">
                    <a:moveTo>
                      <a:pt x="44" y="286"/>
                    </a:moveTo>
                    <a:cubicBezTo>
                      <a:pt x="44" y="220"/>
                      <a:pt x="44" y="220"/>
                      <a:pt x="44" y="220"/>
                    </a:cubicBezTo>
                    <a:cubicBezTo>
                      <a:pt x="156" y="220"/>
                      <a:pt x="156" y="220"/>
                      <a:pt x="156" y="220"/>
                    </a:cubicBezTo>
                    <a:cubicBezTo>
                      <a:pt x="156" y="286"/>
                      <a:pt x="156" y="286"/>
                      <a:pt x="156" y="286"/>
                    </a:cubicBezTo>
                    <a:cubicBezTo>
                      <a:pt x="44" y="286"/>
                      <a:pt x="44" y="286"/>
                      <a:pt x="44" y="286"/>
                    </a:cubicBezTo>
                    <a:moveTo>
                      <a:pt x="44" y="198"/>
                    </a:moveTo>
                    <a:cubicBezTo>
                      <a:pt x="44" y="131"/>
                      <a:pt x="44" y="131"/>
                      <a:pt x="44" y="131"/>
                    </a:cubicBezTo>
                    <a:cubicBezTo>
                      <a:pt x="156" y="131"/>
                      <a:pt x="156" y="131"/>
                      <a:pt x="156" y="131"/>
                    </a:cubicBezTo>
                    <a:cubicBezTo>
                      <a:pt x="156" y="198"/>
                      <a:pt x="156" y="198"/>
                      <a:pt x="156" y="198"/>
                    </a:cubicBezTo>
                    <a:cubicBezTo>
                      <a:pt x="44" y="198"/>
                      <a:pt x="44" y="198"/>
                      <a:pt x="44" y="198"/>
                    </a:cubicBezTo>
                    <a:moveTo>
                      <a:pt x="44" y="109"/>
                    </a:moveTo>
                    <a:cubicBezTo>
                      <a:pt x="44" y="42"/>
                      <a:pt x="44" y="42"/>
                      <a:pt x="44" y="42"/>
                    </a:cubicBezTo>
                    <a:cubicBezTo>
                      <a:pt x="156" y="42"/>
                      <a:pt x="156" y="42"/>
                      <a:pt x="156" y="42"/>
                    </a:cubicBezTo>
                    <a:cubicBezTo>
                      <a:pt x="156" y="109"/>
                      <a:pt x="156" y="109"/>
                      <a:pt x="156" y="109"/>
                    </a:cubicBezTo>
                    <a:cubicBezTo>
                      <a:pt x="44" y="109"/>
                      <a:pt x="44" y="109"/>
                      <a:pt x="44" y="109"/>
                    </a:cubicBezTo>
                    <a:moveTo>
                      <a:pt x="178" y="109"/>
                    </a:moveTo>
                    <a:cubicBezTo>
                      <a:pt x="178" y="42"/>
                      <a:pt x="178" y="42"/>
                      <a:pt x="178" y="42"/>
                    </a:cubicBezTo>
                    <a:cubicBezTo>
                      <a:pt x="289" y="42"/>
                      <a:pt x="289" y="42"/>
                      <a:pt x="289" y="42"/>
                    </a:cubicBezTo>
                    <a:cubicBezTo>
                      <a:pt x="289" y="109"/>
                      <a:pt x="289" y="109"/>
                      <a:pt x="289" y="109"/>
                    </a:cubicBezTo>
                    <a:cubicBezTo>
                      <a:pt x="178" y="109"/>
                      <a:pt x="178" y="109"/>
                      <a:pt x="178" y="109"/>
                    </a:cubicBezTo>
                    <a:moveTo>
                      <a:pt x="439" y="0"/>
                    </a:moveTo>
                    <a:cubicBezTo>
                      <a:pt x="0" y="0"/>
                      <a:pt x="0" y="0"/>
                      <a:pt x="0" y="0"/>
                    </a:cubicBezTo>
                    <a:cubicBezTo>
                      <a:pt x="0" y="20"/>
                      <a:pt x="0" y="20"/>
                      <a:pt x="0" y="20"/>
                    </a:cubicBezTo>
                    <a:cubicBezTo>
                      <a:pt x="0" y="60"/>
                      <a:pt x="0" y="60"/>
                      <a:pt x="0" y="60"/>
                    </a:cubicBezTo>
                    <a:cubicBezTo>
                      <a:pt x="0" y="396"/>
                      <a:pt x="0" y="396"/>
                      <a:pt x="0" y="396"/>
                    </a:cubicBezTo>
                    <a:cubicBezTo>
                      <a:pt x="0" y="408"/>
                      <a:pt x="9" y="418"/>
                      <a:pt x="20" y="420"/>
                    </a:cubicBezTo>
                    <a:cubicBezTo>
                      <a:pt x="21" y="420"/>
                      <a:pt x="22" y="420"/>
                      <a:pt x="22" y="420"/>
                    </a:cubicBezTo>
                    <a:cubicBezTo>
                      <a:pt x="51" y="420"/>
                      <a:pt x="51" y="420"/>
                      <a:pt x="51" y="420"/>
                    </a:cubicBezTo>
                    <a:cubicBezTo>
                      <a:pt x="92" y="375"/>
                      <a:pt x="92" y="375"/>
                      <a:pt x="92" y="375"/>
                    </a:cubicBezTo>
                    <a:cubicBezTo>
                      <a:pt x="44" y="375"/>
                      <a:pt x="44" y="375"/>
                      <a:pt x="44" y="375"/>
                    </a:cubicBezTo>
                    <a:cubicBezTo>
                      <a:pt x="44" y="309"/>
                      <a:pt x="44" y="309"/>
                      <a:pt x="44" y="309"/>
                    </a:cubicBezTo>
                    <a:cubicBezTo>
                      <a:pt x="153" y="309"/>
                      <a:pt x="153" y="309"/>
                      <a:pt x="153" y="309"/>
                    </a:cubicBezTo>
                    <a:cubicBezTo>
                      <a:pt x="178" y="282"/>
                      <a:pt x="178" y="282"/>
                      <a:pt x="178" y="282"/>
                    </a:cubicBezTo>
                    <a:cubicBezTo>
                      <a:pt x="178" y="220"/>
                      <a:pt x="178" y="220"/>
                      <a:pt x="178" y="220"/>
                    </a:cubicBezTo>
                    <a:cubicBezTo>
                      <a:pt x="235" y="220"/>
                      <a:pt x="235" y="220"/>
                      <a:pt x="235" y="220"/>
                    </a:cubicBezTo>
                    <a:cubicBezTo>
                      <a:pt x="256" y="198"/>
                      <a:pt x="256" y="198"/>
                      <a:pt x="256" y="198"/>
                    </a:cubicBezTo>
                    <a:cubicBezTo>
                      <a:pt x="178" y="198"/>
                      <a:pt x="178" y="198"/>
                      <a:pt x="178" y="198"/>
                    </a:cubicBezTo>
                    <a:cubicBezTo>
                      <a:pt x="178" y="131"/>
                      <a:pt x="178" y="131"/>
                      <a:pt x="178" y="131"/>
                    </a:cubicBezTo>
                    <a:cubicBezTo>
                      <a:pt x="289" y="131"/>
                      <a:pt x="289" y="131"/>
                      <a:pt x="289" y="131"/>
                    </a:cubicBezTo>
                    <a:cubicBezTo>
                      <a:pt x="289" y="162"/>
                      <a:pt x="289" y="162"/>
                      <a:pt x="289" y="162"/>
                    </a:cubicBezTo>
                    <a:cubicBezTo>
                      <a:pt x="311" y="138"/>
                      <a:pt x="311" y="138"/>
                      <a:pt x="311" y="138"/>
                    </a:cubicBezTo>
                    <a:cubicBezTo>
                      <a:pt x="311" y="131"/>
                      <a:pt x="311" y="131"/>
                      <a:pt x="311" y="131"/>
                    </a:cubicBezTo>
                    <a:cubicBezTo>
                      <a:pt x="318" y="131"/>
                      <a:pt x="318" y="131"/>
                      <a:pt x="318" y="131"/>
                    </a:cubicBezTo>
                    <a:cubicBezTo>
                      <a:pt x="338" y="109"/>
                      <a:pt x="338" y="109"/>
                      <a:pt x="338" y="109"/>
                    </a:cubicBezTo>
                    <a:cubicBezTo>
                      <a:pt x="311" y="109"/>
                      <a:pt x="311" y="109"/>
                      <a:pt x="311" y="109"/>
                    </a:cubicBezTo>
                    <a:cubicBezTo>
                      <a:pt x="311" y="42"/>
                      <a:pt x="311" y="42"/>
                      <a:pt x="311" y="42"/>
                    </a:cubicBezTo>
                    <a:cubicBezTo>
                      <a:pt x="400" y="42"/>
                      <a:pt x="400" y="42"/>
                      <a:pt x="400" y="42"/>
                    </a:cubicBezTo>
                    <a:cubicBezTo>
                      <a:pt x="439" y="0"/>
                      <a:pt x="439" y="0"/>
                      <a:pt x="439"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0" name="Freeform 82"/>
              <p:cNvSpPr>
                <a:spLocks/>
              </p:cNvSpPr>
              <p:nvPr/>
            </p:nvSpPr>
            <p:spPr bwMode="auto">
              <a:xfrm>
                <a:off x="1593" y="-1444"/>
                <a:ext cx="982" cy="171"/>
              </a:xfrm>
              <a:custGeom>
                <a:avLst/>
                <a:gdLst>
                  <a:gd name="T0" fmla="*/ 523 w 523"/>
                  <a:gd name="T1" fmla="*/ 0 h 91"/>
                  <a:gd name="T2" fmla="*/ 22 w 523"/>
                  <a:gd name="T3" fmla="*/ 0 h 91"/>
                  <a:gd name="T4" fmla="*/ 19 w 523"/>
                  <a:gd name="T5" fmla="*/ 0 h 91"/>
                  <a:gd name="T6" fmla="*/ 0 w 523"/>
                  <a:gd name="T7" fmla="*/ 24 h 91"/>
                  <a:gd name="T8" fmla="*/ 0 w 523"/>
                  <a:gd name="T9" fmla="*/ 91 h 91"/>
                  <a:gd name="T10" fmla="*/ 439 w 523"/>
                  <a:gd name="T11" fmla="*/ 91 h 91"/>
                  <a:gd name="T12" fmla="*/ 523 w 5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23" h="91">
                    <a:moveTo>
                      <a:pt x="523" y="0"/>
                    </a:moveTo>
                    <a:cubicBezTo>
                      <a:pt x="22" y="0"/>
                      <a:pt x="22" y="0"/>
                      <a:pt x="22" y="0"/>
                    </a:cubicBezTo>
                    <a:cubicBezTo>
                      <a:pt x="21" y="0"/>
                      <a:pt x="20" y="0"/>
                      <a:pt x="19" y="0"/>
                    </a:cubicBezTo>
                    <a:cubicBezTo>
                      <a:pt x="8" y="2"/>
                      <a:pt x="0" y="12"/>
                      <a:pt x="0" y="24"/>
                    </a:cubicBezTo>
                    <a:cubicBezTo>
                      <a:pt x="0" y="91"/>
                      <a:pt x="0" y="91"/>
                      <a:pt x="0" y="91"/>
                    </a:cubicBezTo>
                    <a:cubicBezTo>
                      <a:pt x="439" y="91"/>
                      <a:pt x="439" y="91"/>
                      <a:pt x="439" y="91"/>
                    </a:cubicBezTo>
                    <a:cubicBezTo>
                      <a:pt x="523" y="0"/>
                      <a:pt x="523" y="0"/>
                      <a:pt x="523"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1" name="Freeform 83"/>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2" name="Freeform 84"/>
              <p:cNvSpPr>
                <a:spLocks/>
              </p:cNvSpPr>
              <p:nvPr/>
            </p:nvSpPr>
            <p:spPr bwMode="auto">
              <a:xfrm>
                <a:off x="1927" y="-1027"/>
                <a:ext cx="208" cy="126"/>
              </a:xfrm>
              <a:custGeom>
                <a:avLst/>
                <a:gdLst>
                  <a:gd name="T0" fmla="*/ 208 w 208"/>
                  <a:gd name="T1" fmla="*/ 0 h 126"/>
                  <a:gd name="T2" fmla="*/ 0 w 208"/>
                  <a:gd name="T3" fmla="*/ 0 h 126"/>
                  <a:gd name="T4" fmla="*/ 0 w 208"/>
                  <a:gd name="T5" fmla="*/ 126 h 126"/>
                  <a:gd name="T6" fmla="*/ 146 w 208"/>
                  <a:gd name="T7" fmla="*/ 126 h 126"/>
                  <a:gd name="T8" fmla="*/ 208 w 208"/>
                  <a:gd name="T9" fmla="*/ 58 h 126"/>
                  <a:gd name="T10" fmla="*/ 208 w 208"/>
                  <a:gd name="T11" fmla="*/ 0 h 126"/>
                </a:gdLst>
                <a:ahLst/>
                <a:cxnLst>
                  <a:cxn ang="0">
                    <a:pos x="T0" y="T1"/>
                  </a:cxn>
                  <a:cxn ang="0">
                    <a:pos x="T2" y="T3"/>
                  </a:cxn>
                  <a:cxn ang="0">
                    <a:pos x="T4" y="T5"/>
                  </a:cxn>
                  <a:cxn ang="0">
                    <a:pos x="T6" y="T7"/>
                  </a:cxn>
                  <a:cxn ang="0">
                    <a:pos x="T8" y="T9"/>
                  </a:cxn>
                  <a:cxn ang="0">
                    <a:pos x="T10" y="T11"/>
                  </a:cxn>
                </a:cxnLst>
                <a:rect l="0" t="0" r="r" b="b"/>
                <a:pathLst>
                  <a:path w="208" h="126">
                    <a:moveTo>
                      <a:pt x="208" y="0"/>
                    </a:moveTo>
                    <a:lnTo>
                      <a:pt x="0" y="0"/>
                    </a:lnTo>
                    <a:lnTo>
                      <a:pt x="0" y="126"/>
                    </a:lnTo>
                    <a:lnTo>
                      <a:pt x="146" y="126"/>
                    </a:lnTo>
                    <a:lnTo>
                      <a:pt x="208" y="58"/>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3" name="Rectangle 85"/>
              <p:cNvSpPr>
                <a:spLocks noChangeArrowheads="1"/>
              </p:cNvSpPr>
              <p:nvPr/>
            </p:nvSpPr>
            <p:spPr bwMode="auto">
              <a:xfrm>
                <a:off x="1927" y="-1194"/>
                <a:ext cx="208"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4" name="Rectangle 86"/>
              <p:cNvSpPr>
                <a:spLocks noChangeArrowheads="1"/>
              </p:cNvSpPr>
              <p:nvPr/>
            </p:nvSpPr>
            <p:spPr bwMode="auto">
              <a:xfrm>
                <a:off x="1927" y="-1194"/>
                <a:ext cx="2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5" name="Freeform 87"/>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6" name="Freeform 88"/>
              <p:cNvSpPr>
                <a:spLocks/>
              </p:cNvSpPr>
              <p:nvPr/>
            </p:nvSpPr>
            <p:spPr bwMode="auto">
              <a:xfrm>
                <a:off x="1927" y="-860"/>
                <a:ext cx="107" cy="117"/>
              </a:xfrm>
              <a:custGeom>
                <a:avLst/>
                <a:gdLst>
                  <a:gd name="T0" fmla="*/ 107 w 107"/>
                  <a:gd name="T1" fmla="*/ 0 h 117"/>
                  <a:gd name="T2" fmla="*/ 0 w 107"/>
                  <a:gd name="T3" fmla="*/ 0 h 117"/>
                  <a:gd name="T4" fmla="*/ 0 w 107"/>
                  <a:gd name="T5" fmla="*/ 117 h 117"/>
                  <a:gd name="T6" fmla="*/ 107 w 107"/>
                  <a:gd name="T7" fmla="*/ 0 h 117"/>
                </a:gdLst>
                <a:ahLst/>
                <a:cxnLst>
                  <a:cxn ang="0">
                    <a:pos x="T0" y="T1"/>
                  </a:cxn>
                  <a:cxn ang="0">
                    <a:pos x="T2" y="T3"/>
                  </a:cxn>
                  <a:cxn ang="0">
                    <a:pos x="T4" y="T5"/>
                  </a:cxn>
                  <a:cxn ang="0">
                    <a:pos x="T6" y="T7"/>
                  </a:cxn>
                </a:cxnLst>
                <a:rect l="0" t="0" r="r" b="b"/>
                <a:pathLst>
                  <a:path w="107" h="117">
                    <a:moveTo>
                      <a:pt x="107" y="0"/>
                    </a:moveTo>
                    <a:lnTo>
                      <a:pt x="0" y="0"/>
                    </a:lnTo>
                    <a:lnTo>
                      <a:pt x="0" y="117"/>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7" name="Freeform 89"/>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8" name="Freeform 90"/>
              <p:cNvSpPr>
                <a:spLocks/>
              </p:cNvSpPr>
              <p:nvPr/>
            </p:nvSpPr>
            <p:spPr bwMode="auto">
              <a:xfrm>
                <a:off x="2177" y="-1027"/>
                <a:ext cx="13" cy="13"/>
              </a:xfrm>
              <a:custGeom>
                <a:avLst/>
                <a:gdLst>
                  <a:gd name="T0" fmla="*/ 13 w 13"/>
                  <a:gd name="T1" fmla="*/ 0 h 13"/>
                  <a:gd name="T2" fmla="*/ 0 w 13"/>
                  <a:gd name="T3" fmla="*/ 0 h 13"/>
                  <a:gd name="T4" fmla="*/ 0 w 13"/>
                  <a:gd name="T5" fmla="*/ 13 h 13"/>
                  <a:gd name="T6" fmla="*/ 13 w 13"/>
                  <a:gd name="T7" fmla="*/ 0 h 13"/>
                </a:gdLst>
                <a:ahLst/>
                <a:cxnLst>
                  <a:cxn ang="0">
                    <a:pos x="T0" y="T1"/>
                  </a:cxn>
                  <a:cxn ang="0">
                    <a:pos x="T2" y="T3"/>
                  </a:cxn>
                  <a:cxn ang="0">
                    <a:pos x="T4" y="T5"/>
                  </a:cxn>
                  <a:cxn ang="0">
                    <a:pos x="T6" y="T7"/>
                  </a:cxn>
                </a:cxnLst>
                <a:rect l="0" t="0" r="r" b="b"/>
                <a:pathLst>
                  <a:path w="13" h="13">
                    <a:moveTo>
                      <a:pt x="13" y="0"/>
                    </a:moveTo>
                    <a:lnTo>
                      <a:pt x="0" y="0"/>
                    </a:lnTo>
                    <a:lnTo>
                      <a:pt x="0" y="13"/>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9" name="Freeform 91"/>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0" name="Freeform 92"/>
              <p:cNvSpPr>
                <a:spLocks/>
              </p:cNvSpPr>
              <p:nvPr/>
            </p:nvSpPr>
            <p:spPr bwMode="auto">
              <a:xfrm>
                <a:off x="2177" y="-1194"/>
                <a:ext cx="167" cy="126"/>
              </a:xfrm>
              <a:custGeom>
                <a:avLst/>
                <a:gdLst>
                  <a:gd name="T0" fmla="*/ 167 w 167"/>
                  <a:gd name="T1" fmla="*/ 0 h 126"/>
                  <a:gd name="T2" fmla="*/ 0 w 167"/>
                  <a:gd name="T3" fmla="*/ 0 h 126"/>
                  <a:gd name="T4" fmla="*/ 0 w 167"/>
                  <a:gd name="T5" fmla="*/ 126 h 126"/>
                  <a:gd name="T6" fmla="*/ 50 w 167"/>
                  <a:gd name="T7" fmla="*/ 126 h 126"/>
                  <a:gd name="T8" fmla="*/ 167 w 167"/>
                  <a:gd name="T9" fmla="*/ 0 h 126"/>
                </a:gdLst>
                <a:ahLst/>
                <a:cxnLst>
                  <a:cxn ang="0">
                    <a:pos x="T0" y="T1"/>
                  </a:cxn>
                  <a:cxn ang="0">
                    <a:pos x="T2" y="T3"/>
                  </a:cxn>
                  <a:cxn ang="0">
                    <a:pos x="T4" y="T5"/>
                  </a:cxn>
                  <a:cxn ang="0">
                    <a:pos x="T6" y="T7"/>
                  </a:cxn>
                  <a:cxn ang="0">
                    <a:pos x="T8" y="T9"/>
                  </a:cxn>
                </a:cxnLst>
                <a:rect l="0" t="0" r="r" b="b"/>
                <a:pathLst>
                  <a:path w="167" h="126">
                    <a:moveTo>
                      <a:pt x="167" y="0"/>
                    </a:moveTo>
                    <a:lnTo>
                      <a:pt x="0" y="0"/>
                    </a:lnTo>
                    <a:lnTo>
                      <a:pt x="0" y="126"/>
                    </a:lnTo>
                    <a:lnTo>
                      <a:pt x="50" y="126"/>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1" name="Rectangle 93"/>
              <p:cNvSpPr>
                <a:spLocks noChangeArrowheads="1"/>
              </p:cNvSpPr>
              <p:nvPr/>
            </p:nvSpPr>
            <p:spPr bwMode="auto">
              <a:xfrm>
                <a:off x="1676" y="-1194"/>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2" name="Rectangle 94"/>
              <p:cNvSpPr>
                <a:spLocks noChangeArrowheads="1"/>
              </p:cNvSpPr>
              <p:nvPr/>
            </p:nvSpPr>
            <p:spPr bwMode="auto">
              <a:xfrm>
                <a:off x="1676" y="-1194"/>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3" name="Rectangle 95"/>
              <p:cNvSpPr>
                <a:spLocks noChangeArrowheads="1"/>
              </p:cNvSpPr>
              <p:nvPr/>
            </p:nvSpPr>
            <p:spPr bwMode="auto">
              <a:xfrm>
                <a:off x="1676" y="-1027"/>
                <a:ext cx="210"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4" name="Rectangle 96"/>
              <p:cNvSpPr>
                <a:spLocks noChangeArrowheads="1"/>
              </p:cNvSpPr>
              <p:nvPr/>
            </p:nvSpPr>
            <p:spPr bwMode="auto">
              <a:xfrm>
                <a:off x="1676" y="-1027"/>
                <a:ext cx="21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5" name="Rectangle 97"/>
              <p:cNvSpPr>
                <a:spLocks noChangeArrowheads="1"/>
              </p:cNvSpPr>
              <p:nvPr/>
            </p:nvSpPr>
            <p:spPr bwMode="auto">
              <a:xfrm>
                <a:off x="1676" y="-860"/>
                <a:ext cx="210" cy="124"/>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6" name="Rectangle 98"/>
              <p:cNvSpPr>
                <a:spLocks noChangeArrowheads="1"/>
              </p:cNvSpPr>
              <p:nvPr/>
            </p:nvSpPr>
            <p:spPr bwMode="auto">
              <a:xfrm>
                <a:off x="1676" y="-860"/>
                <a:ext cx="2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7" name="Freeform 99"/>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8" name="Freeform 100"/>
              <p:cNvSpPr>
                <a:spLocks/>
              </p:cNvSpPr>
              <p:nvPr/>
            </p:nvSpPr>
            <p:spPr bwMode="auto">
              <a:xfrm>
                <a:off x="1676" y="-693"/>
                <a:ext cx="204" cy="124"/>
              </a:xfrm>
              <a:custGeom>
                <a:avLst/>
                <a:gdLst>
                  <a:gd name="T0" fmla="*/ 204 w 204"/>
                  <a:gd name="T1" fmla="*/ 0 h 124"/>
                  <a:gd name="T2" fmla="*/ 0 w 204"/>
                  <a:gd name="T3" fmla="*/ 0 h 124"/>
                  <a:gd name="T4" fmla="*/ 0 w 204"/>
                  <a:gd name="T5" fmla="*/ 124 h 124"/>
                  <a:gd name="T6" fmla="*/ 90 w 204"/>
                  <a:gd name="T7" fmla="*/ 124 h 124"/>
                  <a:gd name="T8" fmla="*/ 204 w 204"/>
                  <a:gd name="T9" fmla="*/ 0 h 124"/>
                </a:gdLst>
                <a:ahLst/>
                <a:cxnLst>
                  <a:cxn ang="0">
                    <a:pos x="T0" y="T1"/>
                  </a:cxn>
                  <a:cxn ang="0">
                    <a:pos x="T2" y="T3"/>
                  </a:cxn>
                  <a:cxn ang="0">
                    <a:pos x="T4" y="T5"/>
                  </a:cxn>
                  <a:cxn ang="0">
                    <a:pos x="T6" y="T7"/>
                  </a:cxn>
                  <a:cxn ang="0">
                    <a:pos x="T8" y="T9"/>
                  </a:cxn>
                </a:cxnLst>
                <a:rect l="0" t="0" r="r" b="b"/>
                <a:pathLst>
                  <a:path w="204" h="124">
                    <a:moveTo>
                      <a:pt x="204" y="0"/>
                    </a:moveTo>
                    <a:lnTo>
                      <a:pt x="0" y="0"/>
                    </a:lnTo>
                    <a:lnTo>
                      <a:pt x="0" y="124"/>
                    </a:lnTo>
                    <a:lnTo>
                      <a:pt x="90" y="124"/>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nvGrpSpPr>
            <p:cNvPr id="109" name="Group 103"/>
            <p:cNvGrpSpPr>
              <a:grpSpLocks noChangeAspect="1"/>
            </p:cNvGrpSpPr>
            <p:nvPr/>
          </p:nvGrpSpPr>
          <p:grpSpPr bwMode="auto">
            <a:xfrm>
              <a:off x="1360488" y="-13273088"/>
              <a:ext cx="4121150" cy="4121150"/>
              <a:chOff x="857" y="-8361"/>
              <a:chExt cx="2596" cy="2596"/>
            </a:xfrm>
          </p:grpSpPr>
          <p:sp>
            <p:nvSpPr>
              <p:cNvPr id="110" name="AutoShape 102"/>
              <p:cNvSpPr>
                <a:spLocks noChangeAspect="1" noChangeArrowheads="1" noTextEdit="1"/>
              </p:cNvSpPr>
              <p:nvPr/>
            </p:nvSpPr>
            <p:spPr bwMode="auto">
              <a:xfrm>
                <a:off x="857" y="-8361"/>
                <a:ext cx="2596" cy="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1" name="Freeform 104"/>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2" name="Freeform 105"/>
              <p:cNvSpPr>
                <a:spLocks/>
              </p:cNvSpPr>
              <p:nvPr/>
            </p:nvSpPr>
            <p:spPr bwMode="auto">
              <a:xfrm>
                <a:off x="870" y="-8348"/>
                <a:ext cx="2572" cy="2572"/>
              </a:xfrm>
              <a:custGeom>
                <a:avLst/>
                <a:gdLst>
                  <a:gd name="T0" fmla="*/ 1370 w 1370"/>
                  <a:gd name="T1" fmla="*/ 1337 h 1370"/>
                  <a:gd name="T2" fmla="*/ 1337 w 1370"/>
                  <a:gd name="T3" fmla="*/ 1370 h 1370"/>
                  <a:gd name="T4" fmla="*/ 33 w 1370"/>
                  <a:gd name="T5" fmla="*/ 1370 h 1370"/>
                  <a:gd name="T6" fmla="*/ 0 w 1370"/>
                  <a:gd name="T7" fmla="*/ 1337 h 1370"/>
                  <a:gd name="T8" fmla="*/ 0 w 1370"/>
                  <a:gd name="T9" fmla="*/ 33 h 1370"/>
                  <a:gd name="T10" fmla="*/ 33 w 1370"/>
                  <a:gd name="T11" fmla="*/ 0 h 1370"/>
                  <a:gd name="T12" fmla="*/ 1337 w 1370"/>
                  <a:gd name="T13" fmla="*/ 0 h 1370"/>
                  <a:gd name="T14" fmla="*/ 1370 w 1370"/>
                  <a:gd name="T15" fmla="*/ 33 h 1370"/>
                  <a:gd name="T16" fmla="*/ 1370 w 1370"/>
                  <a:gd name="T17" fmla="*/ 1337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0" h="1370">
                    <a:moveTo>
                      <a:pt x="1370" y="1337"/>
                    </a:moveTo>
                    <a:cubicBezTo>
                      <a:pt x="1370" y="1356"/>
                      <a:pt x="1355" y="1370"/>
                      <a:pt x="1337" y="1370"/>
                    </a:cubicBezTo>
                    <a:cubicBezTo>
                      <a:pt x="33" y="1370"/>
                      <a:pt x="33" y="1370"/>
                      <a:pt x="33" y="1370"/>
                    </a:cubicBezTo>
                    <a:cubicBezTo>
                      <a:pt x="15" y="1370"/>
                      <a:pt x="0" y="1356"/>
                      <a:pt x="0" y="1337"/>
                    </a:cubicBezTo>
                    <a:cubicBezTo>
                      <a:pt x="0" y="33"/>
                      <a:pt x="0" y="33"/>
                      <a:pt x="0" y="33"/>
                    </a:cubicBezTo>
                    <a:cubicBezTo>
                      <a:pt x="0" y="15"/>
                      <a:pt x="15" y="0"/>
                      <a:pt x="33" y="0"/>
                    </a:cubicBezTo>
                    <a:cubicBezTo>
                      <a:pt x="1337" y="0"/>
                      <a:pt x="1337" y="0"/>
                      <a:pt x="1337" y="0"/>
                    </a:cubicBezTo>
                    <a:cubicBezTo>
                      <a:pt x="1355" y="0"/>
                      <a:pt x="1370" y="15"/>
                      <a:pt x="1370" y="33"/>
                    </a:cubicBezTo>
                    <a:lnTo>
                      <a:pt x="1370" y="1337"/>
                    </a:lnTo>
                    <a:close/>
                  </a:path>
                </a:pathLst>
              </a:custGeom>
              <a:noFill/>
              <a:ln w="365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3" name="Rectangle 106"/>
              <p:cNvSpPr>
                <a:spLocks noChangeArrowheads="1"/>
              </p:cNvSpPr>
              <p:nvPr/>
            </p:nvSpPr>
            <p:spPr bwMode="auto">
              <a:xfrm>
                <a:off x="1543" y="-6322"/>
                <a:ext cx="33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SQL</a:t>
                </a:r>
                <a:endParaRPr lang="en-US" altLang="en-US" sz="1836">
                  <a:solidFill>
                    <a:srgbClr val="00B0F0"/>
                  </a:solidFill>
                </a:endParaRPr>
              </a:p>
            </p:txBody>
          </p:sp>
          <p:sp>
            <p:nvSpPr>
              <p:cNvPr id="114" name="Rectangle 107"/>
              <p:cNvSpPr>
                <a:spLocks noChangeArrowheads="1"/>
              </p:cNvSpPr>
              <p:nvPr/>
            </p:nvSpPr>
            <p:spPr bwMode="auto">
              <a:xfrm>
                <a:off x="1912" y="-6322"/>
                <a:ext cx="13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D</a:t>
                </a:r>
                <a:endParaRPr lang="en-US" altLang="en-US" sz="1836">
                  <a:solidFill>
                    <a:srgbClr val="00B0F0"/>
                  </a:solidFill>
                </a:endParaRPr>
              </a:p>
            </p:txBody>
          </p:sp>
          <p:sp>
            <p:nvSpPr>
              <p:cNvPr id="115" name="Rectangle 108"/>
              <p:cNvSpPr>
                <a:spLocks noChangeArrowheads="1"/>
              </p:cNvSpPr>
              <p:nvPr/>
            </p:nvSpPr>
            <p:spPr bwMode="auto">
              <a:xfrm>
                <a:off x="2037" y="-6322"/>
                <a:ext cx="1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a:t>
                </a:r>
                <a:endParaRPr lang="en-US" altLang="en-US" sz="1836">
                  <a:solidFill>
                    <a:srgbClr val="00B0F0"/>
                  </a:solidFill>
                </a:endParaRPr>
              </a:p>
            </p:txBody>
          </p:sp>
          <p:sp>
            <p:nvSpPr>
              <p:cNvPr id="116" name="Rectangle 109"/>
              <p:cNvSpPr>
                <a:spLocks noChangeArrowheads="1"/>
              </p:cNvSpPr>
              <p:nvPr/>
            </p:nvSpPr>
            <p:spPr bwMode="auto">
              <a:xfrm>
                <a:off x="2145" y="-6322"/>
                <a:ext cx="1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T</a:t>
                </a:r>
                <a:endParaRPr lang="en-US" altLang="en-US" sz="1836">
                  <a:solidFill>
                    <a:srgbClr val="00B0F0"/>
                  </a:solidFill>
                </a:endParaRPr>
              </a:p>
            </p:txBody>
          </p:sp>
          <p:sp>
            <p:nvSpPr>
              <p:cNvPr id="117" name="Rectangle 110"/>
              <p:cNvSpPr>
                <a:spLocks noChangeArrowheads="1"/>
              </p:cNvSpPr>
              <p:nvPr/>
            </p:nvSpPr>
            <p:spPr bwMode="auto">
              <a:xfrm>
                <a:off x="2231" y="-6322"/>
                <a:ext cx="57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2346" b="1">
                    <a:solidFill>
                      <a:srgbClr val="FFFFFF"/>
                    </a:solidFill>
                    <a:latin typeface="Segoe UI Semibold" panose="020B0702040204020203" pitchFamily="34" charset="0"/>
                  </a:rPr>
                  <a:t>ABASE</a:t>
                </a:r>
                <a:endParaRPr lang="en-US" altLang="en-US" sz="1836">
                  <a:solidFill>
                    <a:srgbClr val="00B0F0"/>
                  </a:solidFill>
                </a:endParaRPr>
              </a:p>
            </p:txBody>
          </p:sp>
          <p:sp>
            <p:nvSpPr>
              <p:cNvPr id="118" name="Freeform 111"/>
              <p:cNvSpPr>
                <a:spLocks/>
              </p:cNvSpPr>
              <p:nvPr/>
            </p:nvSpPr>
            <p:spPr bwMode="auto">
              <a:xfrm>
                <a:off x="1721" y="-7561"/>
                <a:ext cx="435" cy="997"/>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4"/>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9" name="Freeform 112"/>
              <p:cNvSpPr>
                <a:spLocks/>
              </p:cNvSpPr>
              <p:nvPr/>
            </p:nvSpPr>
            <p:spPr bwMode="auto">
              <a:xfrm>
                <a:off x="2150" y="-7561"/>
                <a:ext cx="441" cy="997"/>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4"/>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0" name="Oval 113"/>
              <p:cNvSpPr>
                <a:spLocks noChangeArrowheads="1"/>
              </p:cNvSpPr>
              <p:nvPr/>
            </p:nvSpPr>
            <p:spPr bwMode="auto">
              <a:xfrm>
                <a:off x="1721" y="-7719"/>
                <a:ext cx="870" cy="3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1" name="Oval 114"/>
              <p:cNvSpPr>
                <a:spLocks noChangeArrowheads="1"/>
              </p:cNvSpPr>
              <p:nvPr/>
            </p:nvSpPr>
            <p:spPr bwMode="auto">
              <a:xfrm>
                <a:off x="1809" y="-7674"/>
                <a:ext cx="694" cy="208"/>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2" name="Freeform 115"/>
              <p:cNvSpPr>
                <a:spLocks/>
              </p:cNvSpPr>
              <p:nvPr/>
            </p:nvSpPr>
            <p:spPr bwMode="auto">
              <a:xfrm>
                <a:off x="1809" y="-7674"/>
                <a:ext cx="694" cy="167"/>
              </a:xfrm>
              <a:custGeom>
                <a:avLst/>
                <a:gdLst>
                  <a:gd name="T0" fmla="*/ 331 w 370"/>
                  <a:gd name="T1" fmla="*/ 89 h 89"/>
                  <a:gd name="T2" fmla="*/ 370 w 370"/>
                  <a:gd name="T3" fmla="*/ 55 h 89"/>
                  <a:gd name="T4" fmla="*/ 185 w 370"/>
                  <a:gd name="T5" fmla="*/ 0 h 89"/>
                  <a:gd name="T6" fmla="*/ 0 w 370"/>
                  <a:gd name="T7" fmla="*/ 55 h 89"/>
                  <a:gd name="T8" fmla="*/ 39 w 370"/>
                  <a:gd name="T9" fmla="*/ 89 h 89"/>
                  <a:gd name="T10" fmla="*/ 185 w 370"/>
                  <a:gd name="T11" fmla="*/ 68 h 89"/>
                  <a:gd name="T12" fmla="*/ 331 w 37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370" h="89">
                    <a:moveTo>
                      <a:pt x="331" y="89"/>
                    </a:moveTo>
                    <a:cubicBezTo>
                      <a:pt x="355" y="80"/>
                      <a:pt x="370" y="68"/>
                      <a:pt x="370" y="55"/>
                    </a:cubicBezTo>
                    <a:cubicBezTo>
                      <a:pt x="370" y="25"/>
                      <a:pt x="287" y="0"/>
                      <a:pt x="185" y="0"/>
                    </a:cubicBezTo>
                    <a:cubicBezTo>
                      <a:pt x="83" y="0"/>
                      <a:pt x="0" y="25"/>
                      <a:pt x="0" y="55"/>
                    </a:cubicBezTo>
                    <a:cubicBezTo>
                      <a:pt x="0" y="68"/>
                      <a:pt x="15" y="80"/>
                      <a:pt x="39" y="89"/>
                    </a:cubicBezTo>
                    <a:cubicBezTo>
                      <a:pt x="73" y="76"/>
                      <a:pt x="125" y="68"/>
                      <a:pt x="185" y="68"/>
                    </a:cubicBezTo>
                    <a:cubicBezTo>
                      <a:pt x="244" y="68"/>
                      <a:pt x="297" y="76"/>
                      <a:pt x="331" y="89"/>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3" name="Freeform 116"/>
              <p:cNvSpPr>
                <a:spLocks noEditPoints="1"/>
              </p:cNvSpPr>
              <p:nvPr/>
            </p:nvSpPr>
            <p:spPr bwMode="auto">
              <a:xfrm>
                <a:off x="1839" y="-7208"/>
                <a:ext cx="634" cy="356"/>
              </a:xfrm>
              <a:custGeom>
                <a:avLst/>
                <a:gdLst>
                  <a:gd name="T0" fmla="*/ 319 w 338"/>
                  <a:gd name="T1" fmla="*/ 175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5 h 190"/>
                  <a:gd name="T14" fmla="*/ 318 w 338"/>
                  <a:gd name="T15" fmla="*/ 73 h 190"/>
                  <a:gd name="T16" fmla="*/ 293 w 338"/>
                  <a:gd name="T17" fmla="*/ 87 h 190"/>
                  <a:gd name="T18" fmla="*/ 293 w 338"/>
                  <a:gd name="T19" fmla="*/ 88 h 190"/>
                  <a:gd name="T20" fmla="*/ 326 w 338"/>
                  <a:gd name="T21" fmla="*/ 103 h 190"/>
                  <a:gd name="T22" fmla="*/ 338 w 338"/>
                  <a:gd name="T23" fmla="*/ 133 h 190"/>
                  <a:gd name="T24" fmla="*/ 319 w 338"/>
                  <a:gd name="T25" fmla="*/ 175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3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5"/>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3" y="4"/>
                      <a:pt x="314" y="12"/>
                    </a:cubicBezTo>
                    <a:cubicBezTo>
                      <a:pt x="325" y="20"/>
                      <a:pt x="330" y="31"/>
                      <a:pt x="330" y="45"/>
                    </a:cubicBezTo>
                    <a:cubicBezTo>
                      <a:pt x="330" y="56"/>
                      <a:pt x="326" y="65"/>
                      <a:pt x="318" y="73"/>
                    </a:cubicBezTo>
                    <a:cubicBezTo>
                      <a:pt x="311" y="80"/>
                      <a:pt x="303" y="85"/>
                      <a:pt x="293" y="87"/>
                    </a:cubicBezTo>
                    <a:cubicBezTo>
                      <a:pt x="293" y="88"/>
                      <a:pt x="293" y="88"/>
                      <a:pt x="293" y="88"/>
                    </a:cubicBezTo>
                    <a:cubicBezTo>
                      <a:pt x="307" y="90"/>
                      <a:pt x="318" y="95"/>
                      <a:pt x="326" y="103"/>
                    </a:cubicBezTo>
                    <a:cubicBezTo>
                      <a:pt x="334" y="112"/>
                      <a:pt x="338" y="122"/>
                      <a:pt x="338" y="133"/>
                    </a:cubicBezTo>
                    <a:cubicBezTo>
                      <a:pt x="338" y="151"/>
                      <a:pt x="331" y="164"/>
                      <a:pt x="319" y="175"/>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1"/>
                      <a:pt x="169" y="93"/>
                    </a:cubicBezTo>
                    <a:cubicBezTo>
                      <a:pt x="169" y="122"/>
                      <a:pt x="160" y="146"/>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4" name="Freeform 117"/>
              <p:cNvSpPr>
                <a:spLocks/>
              </p:cNvSpPr>
              <p:nvPr/>
            </p:nvSpPr>
            <p:spPr bwMode="auto">
              <a:xfrm>
                <a:off x="1920" y="-7143"/>
                <a:ext cx="152" cy="227"/>
              </a:xfrm>
              <a:custGeom>
                <a:avLst/>
                <a:gdLst>
                  <a:gd name="T0" fmla="*/ 21 w 81"/>
                  <a:gd name="T1" fmla="*/ 0 h 121"/>
                  <a:gd name="T2" fmla="*/ 0 w 81"/>
                  <a:gd name="T3" fmla="*/ 0 h 121"/>
                  <a:gd name="T4" fmla="*/ 0 w 81"/>
                  <a:gd name="T5" fmla="*/ 121 h 121"/>
                  <a:gd name="T6" fmla="*/ 21 w 81"/>
                  <a:gd name="T7" fmla="*/ 121 h 121"/>
                  <a:gd name="T8" fmla="*/ 65 w 81"/>
                  <a:gd name="T9" fmla="*/ 103 h 121"/>
                  <a:gd name="T10" fmla="*/ 81 w 81"/>
                  <a:gd name="T11" fmla="*/ 58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3"/>
                    </a:cubicBezTo>
                    <a:cubicBezTo>
                      <a:pt x="76" y="92"/>
                      <a:pt x="81" y="77"/>
                      <a:pt x="81" y="58"/>
                    </a:cubicBezTo>
                    <a:cubicBezTo>
                      <a:pt x="81" y="40"/>
                      <a:pt x="76" y="26"/>
                      <a:pt x="66" y="16"/>
                    </a:cubicBezTo>
                    <a:cubicBezTo>
                      <a:pt x="55" y="5"/>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5" name="Freeform 118"/>
              <p:cNvSpPr>
                <a:spLocks/>
              </p:cNvSpPr>
              <p:nvPr/>
            </p:nvSpPr>
            <p:spPr bwMode="auto">
              <a:xfrm>
                <a:off x="2286" y="-7150"/>
                <a:ext cx="88" cy="86"/>
              </a:xfrm>
              <a:custGeom>
                <a:avLst/>
                <a:gdLst>
                  <a:gd name="T0" fmla="*/ 39 w 47"/>
                  <a:gd name="T1" fmla="*/ 39 h 46"/>
                  <a:gd name="T2" fmla="*/ 47 w 47"/>
                  <a:gd name="T3" fmla="*/ 22 h 46"/>
                  <a:gd name="T4" fmla="*/ 16 w 47"/>
                  <a:gd name="T5" fmla="*/ 0 h 46"/>
                  <a:gd name="T6" fmla="*/ 0 w 47"/>
                  <a:gd name="T7" fmla="*/ 0 h 46"/>
                  <a:gd name="T8" fmla="*/ 0 w 47"/>
                  <a:gd name="T9" fmla="*/ 46 h 46"/>
                  <a:gd name="T10" fmla="*/ 19 w 47"/>
                  <a:gd name="T11" fmla="*/ 46 h 46"/>
                  <a:gd name="T12" fmla="*/ 39 w 47"/>
                  <a:gd name="T13" fmla="*/ 39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39" y="39"/>
                    </a:moveTo>
                    <a:cubicBezTo>
                      <a:pt x="44" y="35"/>
                      <a:pt x="47" y="29"/>
                      <a:pt x="47" y="22"/>
                    </a:cubicBezTo>
                    <a:cubicBezTo>
                      <a:pt x="47" y="7"/>
                      <a:pt x="37" y="0"/>
                      <a:pt x="16" y="0"/>
                    </a:cubicBezTo>
                    <a:cubicBezTo>
                      <a:pt x="0" y="0"/>
                      <a:pt x="0" y="0"/>
                      <a:pt x="0" y="0"/>
                    </a:cubicBezTo>
                    <a:cubicBezTo>
                      <a:pt x="0" y="46"/>
                      <a:pt x="0" y="46"/>
                      <a:pt x="0" y="46"/>
                    </a:cubicBezTo>
                    <a:cubicBezTo>
                      <a:pt x="19" y="46"/>
                      <a:pt x="19" y="46"/>
                      <a:pt x="19" y="46"/>
                    </a:cubicBezTo>
                    <a:cubicBezTo>
                      <a:pt x="27" y="46"/>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6" name="Freeform 119"/>
              <p:cNvSpPr>
                <a:spLocks/>
              </p:cNvSpPr>
              <p:nvPr/>
            </p:nvSpPr>
            <p:spPr bwMode="auto">
              <a:xfrm>
                <a:off x="2286" y="-7006"/>
                <a:ext cx="103" cy="96"/>
              </a:xfrm>
              <a:custGeom>
                <a:avLst/>
                <a:gdLst>
                  <a:gd name="T0" fmla="*/ 46 w 55"/>
                  <a:gd name="T1" fmla="*/ 7 h 51"/>
                  <a:gd name="T2" fmla="*/ 23 w 55"/>
                  <a:gd name="T3" fmla="*/ 0 h 51"/>
                  <a:gd name="T4" fmla="*/ 0 w 55"/>
                  <a:gd name="T5" fmla="*/ 0 h 51"/>
                  <a:gd name="T6" fmla="*/ 0 w 55"/>
                  <a:gd name="T7" fmla="*/ 51 h 51"/>
                  <a:gd name="T8" fmla="*/ 23 w 55"/>
                  <a:gd name="T9" fmla="*/ 51 h 51"/>
                  <a:gd name="T10" fmla="*/ 46 w 55"/>
                  <a:gd name="T11" fmla="*/ 43 h 51"/>
                  <a:gd name="T12" fmla="*/ 55 w 55"/>
                  <a:gd name="T13" fmla="*/ 25 h 51"/>
                  <a:gd name="T14" fmla="*/ 46 w 55"/>
                  <a:gd name="T15" fmla="*/ 7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51">
                    <a:moveTo>
                      <a:pt x="46" y="7"/>
                    </a:moveTo>
                    <a:cubicBezTo>
                      <a:pt x="41" y="3"/>
                      <a:pt x="33" y="0"/>
                      <a:pt x="23" y="0"/>
                    </a:cubicBezTo>
                    <a:cubicBezTo>
                      <a:pt x="0" y="0"/>
                      <a:pt x="0" y="0"/>
                      <a:pt x="0" y="0"/>
                    </a:cubicBezTo>
                    <a:cubicBezTo>
                      <a:pt x="0" y="51"/>
                      <a:pt x="0" y="51"/>
                      <a:pt x="0" y="51"/>
                    </a:cubicBezTo>
                    <a:cubicBezTo>
                      <a:pt x="23" y="51"/>
                      <a:pt x="23" y="51"/>
                      <a:pt x="23" y="51"/>
                    </a:cubicBezTo>
                    <a:cubicBezTo>
                      <a:pt x="33" y="51"/>
                      <a:pt x="41" y="48"/>
                      <a:pt x="46" y="43"/>
                    </a:cubicBezTo>
                    <a:cubicBezTo>
                      <a:pt x="52" y="39"/>
                      <a:pt x="55" y="33"/>
                      <a:pt x="55" y="25"/>
                    </a:cubicBezTo>
                    <a:cubicBezTo>
                      <a:pt x="55" y="17"/>
                      <a:pt x="52" y="11"/>
                      <a:pt x="46" y="7"/>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grpSp>
      <p:pic>
        <p:nvPicPr>
          <p:cNvPr id="131" name="Picture 130"/>
          <p:cNvPicPr>
            <a:picLocks noChangeAspect="1"/>
          </p:cNvPicPr>
          <p:nvPr/>
        </p:nvPicPr>
        <p:blipFill>
          <a:blip r:embed="rId4"/>
          <a:stretch>
            <a:fillRect/>
          </a:stretch>
        </p:blipFill>
        <p:spPr>
          <a:xfrm>
            <a:off x="1382606" y="1423339"/>
            <a:ext cx="4220423" cy="4211287"/>
          </a:xfrm>
          <a:prstGeom prst="rect">
            <a:avLst/>
          </a:prstGeom>
        </p:spPr>
      </p:pic>
    </p:spTree>
    <p:extLst>
      <p:ext uri="{BB962C8B-B14F-4D97-AF65-F5344CB8AC3E}">
        <p14:creationId xmlns:p14="http://schemas.microsoft.com/office/powerpoint/2010/main" val="108058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04167E-6 -3.33333E-6 L 1.04167E-6 2.13959 " pathEditMode="relative" rAng="0" ptsTypes="AA">
                                      <p:cBhvr>
                                        <p:cTn id="10" dur="6000" fill="hold"/>
                                        <p:tgtEl>
                                          <p:spTgt spid="127"/>
                                        </p:tgtEl>
                                        <p:attrNameLst>
                                          <p:attrName>ppt_x</p:attrName>
                                          <p:attrName>ppt_y</p:attrName>
                                        </p:attrNameLst>
                                      </p:cBhvr>
                                      <p:rCtr x="0" y="106968"/>
                                    </p:animMotion>
                                  </p:childTnLst>
                                </p:cTn>
                              </p:par>
                              <p:par>
                                <p:cTn id="11" presetID="42" presetClass="path" presetSubtype="0" accel="50000" decel="50000" fill="hold" nodeType="withEffect">
                                  <p:stCondLst>
                                    <p:cond delay="0"/>
                                  </p:stCondLst>
                                  <p:childTnLst>
                                    <p:animMotion origin="layout" path="M 8.33333E-7 1.85185E-6 L 8.33333E-7 2.25116 " pathEditMode="relative" rAng="0" ptsTypes="AA">
                                      <p:cBhvr>
                                        <p:cTn id="12" dur="6000" fill="hold"/>
                                        <p:tgtEl>
                                          <p:spTgt spid="131"/>
                                        </p:tgtEl>
                                        <p:attrNameLst>
                                          <p:attrName>ppt_x</p:attrName>
                                          <p:attrName>ppt_y</p:attrName>
                                        </p:attrNameLst>
                                      </p:cBhvr>
                                      <p:rCtr x="0" y="11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Portal: Resource-centric Views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pic>
        <p:nvPicPr>
          <p:cNvPr id="5" name="Picture 4"/>
          <p:cNvPicPr>
            <a:picLocks noChangeAspect="1"/>
          </p:cNvPicPr>
          <p:nvPr/>
        </p:nvPicPr>
        <p:blipFill>
          <a:blip r:embed="rId3"/>
          <a:stretch>
            <a:fillRect/>
          </a:stretch>
        </p:blipFill>
        <p:spPr>
          <a:xfrm>
            <a:off x="1256181" y="1196294"/>
            <a:ext cx="9933719" cy="5772150"/>
          </a:xfrm>
          <a:prstGeom prst="rect">
            <a:avLst/>
          </a:prstGeom>
        </p:spPr>
      </p:pic>
    </p:spTree>
    <p:extLst>
      <p:ext uri="{BB962C8B-B14F-4D97-AF65-F5344CB8AC3E}">
        <p14:creationId xmlns:p14="http://schemas.microsoft.com/office/powerpoint/2010/main" val="131405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124" y="514569"/>
            <a:ext cx="11254112" cy="2435131"/>
          </a:xfrm>
        </p:spPr>
        <p:txBody>
          <a:bodyPr/>
          <a:lstStyle/>
          <a:p>
            <a:r>
              <a:rPr lang="en-US" dirty="0" smtClean="0"/>
              <a:t>Azure Resource Manager (ARM)</a:t>
            </a:r>
            <a:endParaRPr lang="en-US" dirty="0"/>
          </a:p>
        </p:txBody>
      </p:sp>
      <p:sp>
        <p:nvSpPr>
          <p:cNvPr id="3" name="Subtitle 2"/>
          <p:cNvSpPr>
            <a:spLocks noGrp="1"/>
          </p:cNvSpPr>
          <p:nvPr>
            <p:ph type="subTitle" idx="1"/>
          </p:nvPr>
        </p:nvSpPr>
        <p:spPr>
          <a:xfrm>
            <a:off x="619124" y="3327126"/>
            <a:ext cx="11254112" cy="2913336"/>
          </a:xfrm>
        </p:spPr>
        <p:txBody>
          <a:bodyPr>
            <a:normAutofit/>
          </a:bodyPr>
          <a:lstStyle/>
          <a:p>
            <a:r>
              <a:rPr lang="en-US" dirty="0" smtClean="0">
                <a:latin typeface="Segoe UI Light" panose="020B0502040204020203" pitchFamily="34" charset="0"/>
                <a:cs typeface="Segoe UI Light" panose="020B0502040204020203" pitchFamily="34" charset="0"/>
              </a:rPr>
              <a:t>Helps you…</a:t>
            </a:r>
          </a:p>
          <a:p>
            <a:r>
              <a:rPr lang="en-US" sz="2448" dirty="0" smtClean="0">
                <a:latin typeface="Segoe UI Light" panose="020B0502040204020203" pitchFamily="34" charset="0"/>
                <a:cs typeface="Segoe UI Light" panose="020B0502040204020203" pitchFamily="34" charset="0"/>
                <a:sym typeface="Wingdings" panose="05000000000000000000" pitchFamily="2" charset="2"/>
              </a:rPr>
              <a:t></a:t>
            </a:r>
            <a:r>
              <a:rPr lang="en-US" sz="2448" dirty="0" smtClean="0">
                <a:latin typeface="Segoe UI Light" panose="020B0502040204020203" pitchFamily="34" charset="0"/>
                <a:cs typeface="Segoe UI Light" panose="020B0502040204020203" pitchFamily="34" charset="0"/>
              </a:rPr>
              <a:t>Visualize </a:t>
            </a:r>
            <a:r>
              <a:rPr lang="en-US" sz="2448" dirty="0">
                <a:latin typeface="Segoe UI Light" panose="020B0502040204020203" pitchFamily="34" charset="0"/>
                <a:cs typeface="Segoe UI Light" panose="020B0502040204020203" pitchFamily="34" charset="0"/>
              </a:rPr>
              <a:t>a group of resources in a logical view, including </a:t>
            </a:r>
            <a:r>
              <a:rPr lang="en-US" sz="2448" dirty="0" smtClean="0">
                <a:latin typeface="Segoe UI Light" panose="020B0502040204020203" pitchFamily="34" charset="0"/>
                <a:cs typeface="Segoe UI Light" panose="020B0502040204020203" pitchFamily="34" charset="0"/>
              </a:rPr>
              <a:t>monitoring/billing/tags</a:t>
            </a:r>
          </a:p>
          <a:p>
            <a:pPr marL="342900" indent="-342900">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Describe resources in a simple, consistent way</a:t>
            </a:r>
          </a:p>
          <a:p>
            <a:pPr marL="342900" indent="-342900">
              <a:buFont typeface="Wingdings" panose="05000000000000000000" pitchFamily="2" charset="2"/>
              <a:buChar char="à"/>
            </a:pPr>
            <a:r>
              <a:rPr lang="en-US" sz="2448" dirty="0">
                <a:latin typeface="Segoe UI Light" panose="020B0502040204020203" pitchFamily="34" charset="0"/>
                <a:cs typeface="Segoe UI Light" panose="020B0502040204020203" pitchFamily="34" charset="0"/>
              </a:rPr>
              <a:t>Manage permissions on a group of resources</a:t>
            </a:r>
          </a:p>
          <a:p>
            <a:pPr marL="342900" indent="-342900">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Deploy </a:t>
            </a:r>
            <a:r>
              <a:rPr lang="en-US" sz="2448" dirty="0">
                <a:latin typeface="Segoe UI Light" panose="020B0502040204020203" pitchFamily="34" charset="0"/>
                <a:cs typeface="Segoe UI Light" panose="020B0502040204020203" pitchFamily="34" charset="0"/>
              </a:rPr>
              <a:t>/ update multiple resources repeatedly, </a:t>
            </a:r>
            <a:r>
              <a:rPr lang="en-US" sz="2448" dirty="0" err="1">
                <a:latin typeface="Segoe UI Light" panose="020B0502040204020203" pitchFamily="34" charset="0"/>
                <a:cs typeface="Segoe UI Light" panose="020B0502040204020203" pitchFamily="34" charset="0"/>
              </a:rPr>
              <a:t>idempotently</a:t>
            </a:r>
            <a:r>
              <a:rPr lang="en-US" sz="2448" dirty="0">
                <a:latin typeface="Segoe UI Light" panose="020B0502040204020203" pitchFamily="34" charset="0"/>
                <a:cs typeface="Segoe UI Light" panose="020B0502040204020203" pitchFamily="34" charset="0"/>
              </a:rPr>
              <a:t> &amp; declaratively</a:t>
            </a:r>
          </a:p>
          <a:p>
            <a:pPr marL="342900" indent="-342900">
              <a:buFont typeface="Wingdings" panose="05000000000000000000" pitchFamily="2" charset="2"/>
              <a:buChar char="à"/>
            </a:pPr>
            <a:endParaRPr lang="en-US" sz="2448"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130344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ARM Definitions</a:t>
            </a:r>
            <a:endParaRPr lang="en-AU" dirty="0"/>
          </a:p>
        </p:txBody>
      </p:sp>
      <p:sp>
        <p:nvSpPr>
          <p:cNvPr id="3" name="Content Placeholder 2"/>
          <p:cNvSpPr>
            <a:spLocks noGrp="1"/>
          </p:cNvSpPr>
          <p:nvPr>
            <p:ph idx="1"/>
          </p:nvPr>
        </p:nvSpPr>
        <p:spPr/>
        <p:txBody>
          <a:bodyPr>
            <a:normAutofit/>
          </a:bodyPr>
          <a:lstStyle/>
          <a:p>
            <a:pPr fontAlgn="ctr"/>
            <a:r>
              <a:rPr lang="en-AU" b="1" dirty="0" smtClean="0"/>
              <a:t>Resources</a:t>
            </a:r>
          </a:p>
          <a:p>
            <a:pPr lvl="1" fontAlgn="ctr"/>
            <a:r>
              <a:rPr lang="en-AU" dirty="0" smtClean="0"/>
              <a:t>User-managed </a:t>
            </a:r>
            <a:r>
              <a:rPr lang="en-AU" dirty="0"/>
              <a:t>entities such as a database server, </a:t>
            </a:r>
            <a:r>
              <a:rPr lang="en-AU" dirty="0" smtClean="0"/>
              <a:t>website, etc.</a:t>
            </a:r>
            <a:endParaRPr lang="en-AU" dirty="0"/>
          </a:p>
          <a:p>
            <a:pPr fontAlgn="ctr"/>
            <a:r>
              <a:rPr lang="en-AU" b="1" dirty="0"/>
              <a:t>Resource </a:t>
            </a:r>
            <a:r>
              <a:rPr lang="en-AU" b="1" dirty="0" smtClean="0"/>
              <a:t>groups</a:t>
            </a:r>
          </a:p>
          <a:p>
            <a:pPr lvl="1" fontAlgn="ctr"/>
            <a:r>
              <a:rPr lang="en-AU" dirty="0" smtClean="0"/>
              <a:t>Provide </a:t>
            </a:r>
            <a:r>
              <a:rPr lang="en-AU" dirty="0"/>
              <a:t>an integrated way to manage </a:t>
            </a:r>
            <a:r>
              <a:rPr lang="en-AU" dirty="0" smtClean="0"/>
              <a:t>resources</a:t>
            </a:r>
          </a:p>
          <a:p>
            <a:pPr fontAlgn="ctr"/>
            <a:r>
              <a:rPr lang="en-AU" b="1" dirty="0" smtClean="0"/>
              <a:t>Resource providers</a:t>
            </a:r>
          </a:p>
          <a:p>
            <a:pPr lvl="1" fontAlgn="ctr"/>
            <a:r>
              <a:rPr lang="en-AU" dirty="0" smtClean="0"/>
              <a:t>Services </a:t>
            </a:r>
            <a:r>
              <a:rPr lang="en-AU" dirty="0"/>
              <a:t>that </a:t>
            </a:r>
            <a:r>
              <a:rPr lang="en-AU" dirty="0" smtClean="0"/>
              <a:t>manage specific types of resources</a:t>
            </a:r>
            <a:endParaRPr lang="en-AU"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Tree>
    <p:extLst>
      <p:ext uri="{BB962C8B-B14F-4D97-AF65-F5344CB8AC3E}">
        <p14:creationId xmlns:p14="http://schemas.microsoft.com/office/powerpoint/2010/main" val="35259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06385" y="1362447"/>
            <a:ext cx="2209194" cy="3084071"/>
          </a:xfrm>
        </p:spPr>
        <p:txBody>
          <a:bodyPr>
            <a:noAutofit/>
          </a:bodyPr>
          <a:lstStyle/>
          <a:p>
            <a:pPr marL="0" indent="0">
              <a:buNone/>
            </a:pPr>
            <a:r>
              <a:rPr lang="en-US" sz="2448" dirty="0">
                <a:latin typeface="Segoe UI Light" panose="020B0502040204020203" pitchFamily="34" charset="0"/>
                <a:cs typeface="Segoe UI Light" panose="020B0502040204020203" pitchFamily="34" charset="0"/>
              </a:rPr>
              <a:t>Consistent Management Layer</a:t>
            </a:r>
            <a:endParaRPr lang="en-US" sz="1836"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805240" y="470794"/>
            <a:ext cx="9450047" cy="5632077"/>
          </a:xfrm>
          <a:prstGeom prst="rect">
            <a:avLst/>
          </a:prstGeom>
        </p:spPr>
      </p:pic>
    </p:spTree>
    <p:extLst>
      <p:ext uri="{BB962C8B-B14F-4D97-AF65-F5344CB8AC3E}">
        <p14:creationId xmlns:p14="http://schemas.microsoft.com/office/powerpoint/2010/main" val="332404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92941" y="513967"/>
            <a:ext cx="5180295" cy="2435131"/>
          </a:xfrm>
        </p:spPr>
        <p:txBody>
          <a:bodyPr/>
          <a:lstStyle/>
          <a:p>
            <a:r>
              <a:rPr lang="en-US" dirty="0" smtClean="0"/>
              <a:t>Resource Groups</a:t>
            </a:r>
            <a:endParaRPr lang="en-US" dirty="0"/>
          </a:p>
        </p:txBody>
      </p:sp>
      <p:sp>
        <p:nvSpPr>
          <p:cNvPr id="3" name="Subtitle 2"/>
          <p:cNvSpPr>
            <a:spLocks noGrp="1"/>
          </p:cNvSpPr>
          <p:nvPr>
            <p:ph type="subTitle" idx="1"/>
          </p:nvPr>
        </p:nvSpPr>
        <p:spPr>
          <a:xfrm>
            <a:off x="6692941" y="3133571"/>
            <a:ext cx="5180295" cy="3405372"/>
          </a:xfrm>
        </p:spPr>
        <p:txBody>
          <a:bodyPr>
            <a:normAutofit/>
          </a:bodyPr>
          <a:lstStyle/>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Containers </a:t>
            </a:r>
            <a:r>
              <a:rPr lang="en-US" sz="2448" dirty="0">
                <a:latin typeface="Segoe UI Light" panose="020B0502040204020203" pitchFamily="34" charset="0"/>
                <a:cs typeface="Segoe UI Light" panose="020B0502040204020203" pitchFamily="34" charset="0"/>
              </a:rPr>
              <a:t>of multiple </a:t>
            </a:r>
            <a:r>
              <a:rPr lang="en-US" sz="2448" dirty="0" smtClean="0">
                <a:latin typeface="Segoe UI Light" panose="020B0502040204020203" pitchFamily="34" charset="0"/>
                <a:cs typeface="Segoe UI Light" panose="020B0502040204020203" pitchFamily="34" charset="0"/>
              </a:rPr>
              <a:t>resources</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Resources 1:1 Resource Group</a:t>
            </a:r>
            <a:endParaRPr lang="en-US" sz="2448" dirty="0">
              <a:latin typeface="Segoe UI Light" panose="020B0502040204020203" pitchFamily="34" charset="0"/>
              <a:cs typeface="Segoe UI Light" panose="020B0502040204020203" pitchFamily="34" charset="0"/>
            </a:endParaRPr>
          </a:p>
          <a:p>
            <a:pPr marL="408011" indent="-408011">
              <a:buFont typeface="Wingdings" panose="05000000000000000000" pitchFamily="2" charset="2"/>
              <a:buChar char="à"/>
            </a:pPr>
            <a:r>
              <a:rPr lang="en-US" sz="2448" dirty="0">
                <a:latin typeface="Segoe UI Light" panose="020B0502040204020203" pitchFamily="34" charset="0"/>
                <a:cs typeface="Segoe UI Light" panose="020B0502040204020203" pitchFamily="34" charset="0"/>
              </a:rPr>
              <a:t>Resource groups can span </a:t>
            </a:r>
            <a:r>
              <a:rPr lang="en-US" sz="2448" dirty="0" smtClean="0">
                <a:latin typeface="Segoe UI Light" panose="020B0502040204020203" pitchFamily="34" charset="0"/>
                <a:cs typeface="Segoe UI Light" panose="020B0502040204020203" pitchFamily="34" charset="0"/>
              </a:rPr>
              <a:t>regions</a:t>
            </a:r>
            <a:endParaRPr lang="en-US" dirty="0"/>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Resource groups can contain permissions</a:t>
            </a:r>
          </a:p>
          <a:p>
            <a:pPr marL="408011" indent="-408011">
              <a:buFont typeface="Wingdings" panose="05000000000000000000" pitchFamily="2" charset="2"/>
              <a:buChar char="à"/>
            </a:pPr>
            <a:r>
              <a:rPr lang="en-US" sz="2448" dirty="0" smtClean="0">
                <a:latin typeface="Segoe UI Light" panose="020B0502040204020203" pitchFamily="34" charset="0"/>
                <a:cs typeface="Segoe UI Light" panose="020B0502040204020203" pitchFamily="34" charset="0"/>
              </a:rPr>
              <a:t>Unit of grouping for billing</a:t>
            </a:r>
          </a:p>
        </p:txBody>
      </p:sp>
      <p:grpSp>
        <p:nvGrpSpPr>
          <p:cNvPr id="5" name="Group 4"/>
          <p:cNvGrpSpPr>
            <a:grpSpLocks noChangeAspect="1"/>
          </p:cNvGrpSpPr>
          <p:nvPr/>
        </p:nvGrpSpPr>
        <p:grpSpPr bwMode="auto">
          <a:xfrm>
            <a:off x="656618" y="1081560"/>
            <a:ext cx="5046745" cy="4820070"/>
            <a:chOff x="405" y="668"/>
            <a:chExt cx="3117" cy="2977"/>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 name="Freeform 5"/>
            <p:cNvSpPr>
              <a:spLocks/>
            </p:cNvSpPr>
            <p:nvPr/>
          </p:nvSpPr>
          <p:spPr bwMode="auto">
            <a:xfrm>
              <a:off x="412" y="676"/>
              <a:ext cx="3102" cy="296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 name="Freeform 6"/>
            <p:cNvSpPr>
              <a:spLocks/>
            </p:cNvSpPr>
            <p:nvPr/>
          </p:nvSpPr>
          <p:spPr bwMode="auto">
            <a:xfrm>
              <a:off x="405" y="669"/>
              <a:ext cx="3116" cy="2976"/>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RESOU</a:t>
              </a:r>
              <a:endParaRPr lang="en-US" altLang="en-US" sz="1836">
                <a:solidFill>
                  <a:srgbClr val="00B0F0"/>
                </a:soli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CE G</a:t>
              </a:r>
              <a:endParaRPr lang="en-US" altLang="en-US" sz="1836">
                <a:solidFill>
                  <a:srgbClr val="00B0F0"/>
                </a:soli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R</a:t>
              </a:r>
              <a:endParaRPr lang="en-US" altLang="en-US" sz="1836">
                <a:solidFill>
                  <a:srgbClr val="00B0F0"/>
                </a:soli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r>
                <a:rPr lang="en-US" altLang="en-US" sz="1428" b="1">
                  <a:solidFill>
                    <a:srgbClr val="FFFFFF"/>
                  </a:solidFill>
                  <a:latin typeface="Segoe UI Semibold" panose="020B0702040204020203" pitchFamily="34" charset="0"/>
                </a:rPr>
                <a:t>OUP</a:t>
              </a:r>
              <a:endParaRPr lang="en-US" altLang="en-US" sz="1836">
                <a:solidFill>
                  <a:srgbClr val="00B0F0"/>
                </a:soli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a:solidFill>
                  <a:srgbClr val="00B0F0"/>
                </a:solidFill>
              </a:endParaRPr>
            </a:p>
          </p:txBody>
        </p:sp>
      </p:grpSp>
    </p:spTree>
    <p:extLst>
      <p:ext uri="{BB962C8B-B14F-4D97-AF65-F5344CB8AC3E}">
        <p14:creationId xmlns:p14="http://schemas.microsoft.com/office/powerpoint/2010/main" val="413386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C5418590-2BCF-48C6-AF37-67DC4D4291A7}"/>
    </a:ext>
  </a:extLst>
</a:theme>
</file>

<file path=ppt/theme/theme3.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4.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7.xml><?xml version="1.0" encoding="utf-8"?>
<a:theme xmlns:a="http://schemas.openxmlformats.org/drawingml/2006/main" name="3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Gautam Thapar;  Nathan Totten</External_x0020_Speaker>
    <Session_x0020_Code xmlns="e36bfbf9-5e42-489c-a259-4c54eb22cb57">2-607</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elements/1.1/"/>
    <ds:schemaRef ds:uri="http://schemas.openxmlformats.org/package/2006/metadata/core-properties"/>
    <ds:schemaRef ds:uri="http://schemas.microsoft.com/sharepoint/v3"/>
    <ds:schemaRef ds:uri="http://purl.org/dc/dcmitype/"/>
    <ds:schemaRef ds:uri="http://schemas.microsoft.com/office/2006/documentManagement/types"/>
    <ds:schemaRef ds:uri="http://schemas.microsoft.com/office/infopath/2007/PartnerControls"/>
    <ds:schemaRef ds:uri="230e9df3-be65-4c73-a93b-d1236ebd677e"/>
    <ds:schemaRef ds:uri="e36bfbf9-5e42-489c-a259-4c54eb22cb57"/>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Build_2014_Template</Template>
  <TotalTime>122</TotalTime>
  <Words>986</Words>
  <Application>Microsoft Office PowerPoint</Application>
  <PresentationFormat>Custom</PresentationFormat>
  <Paragraphs>167</Paragraphs>
  <Slides>19</Slides>
  <Notes>13</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19</vt:i4>
      </vt:variant>
    </vt:vector>
  </HeadingPairs>
  <TitlesOfParts>
    <vt:vector size="36" baseType="lpstr">
      <vt:lpstr>ＭＳ Ｐゴシック</vt:lpstr>
      <vt:lpstr>Arial</vt:lpstr>
      <vt:lpstr>Avenir LT Pro 45 Book</vt:lpstr>
      <vt:lpstr>Calibri</vt:lpstr>
      <vt:lpstr>Consolas</vt:lpstr>
      <vt:lpstr>Segoe Pro Display Light</vt:lpstr>
      <vt:lpstr>Segoe UI</vt:lpstr>
      <vt:lpstr>Segoe UI Light</vt:lpstr>
      <vt:lpstr>Segoe UI Semibold</vt:lpstr>
      <vt:lpstr>Wingdings</vt:lpstr>
      <vt:lpstr>5-30536_Build_2014_Breakout_Template_White_16x9</vt:lpstr>
      <vt:lpstr>1_5-30536_Build_2014_Breakout_Template_Blue_16x9</vt:lpstr>
      <vt:lpstr>1_5-30536_Build_2014_Breakout_Template_White_16x9</vt:lpstr>
      <vt:lpstr>1_Azure Medium</vt:lpstr>
      <vt:lpstr>Azure Medium</vt:lpstr>
      <vt:lpstr>2_5-30536_Build_2014_Breakout_Template_White_16x9</vt:lpstr>
      <vt:lpstr>3_5-30536_Build_2014_Breakout_Template_White_16x9</vt:lpstr>
      <vt:lpstr>Azure Resource Manager</vt:lpstr>
      <vt:lpstr>PowerPoint Presentation</vt:lpstr>
      <vt:lpstr>Old Portal: Component-centric Views</vt:lpstr>
      <vt:lpstr>Component-centric</vt:lpstr>
      <vt:lpstr>New Portal: Resource-centric Views</vt:lpstr>
      <vt:lpstr>Azure Resource Manager (ARM)</vt:lpstr>
      <vt:lpstr>ARM Definitions</vt:lpstr>
      <vt:lpstr>PowerPoint Presentation</vt:lpstr>
      <vt:lpstr>Resource Groups</vt:lpstr>
      <vt:lpstr>Resource Groups Demo</vt:lpstr>
      <vt:lpstr>Resources</vt:lpstr>
      <vt:lpstr>ARM API Demo</vt:lpstr>
      <vt:lpstr>Role-Based Access Control (RBAC)</vt:lpstr>
      <vt:lpstr>RBAC</vt:lpstr>
      <vt:lpstr>RBAC Demo</vt:lpstr>
      <vt:lpstr>Template Deployments</vt:lpstr>
      <vt:lpstr>Template deployment demo</vt:lpstr>
      <vt:lpstr>Workshop time!!!</vt:lpstr>
      <vt:lpstr>Thanks…</vt:lpstr>
    </vt:vector>
  </TitlesOfParts>
  <Manager>&lt;Speech writer name goes here&gt;</Manager>
  <Company>MS Events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Azure Resource Manager</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Robert Moore</cp:lastModifiedBy>
  <cp:revision>26</cp:revision>
  <dcterms:created xsi:type="dcterms:W3CDTF">2014-04-03T15:32:56Z</dcterms:created>
  <dcterms:modified xsi:type="dcterms:W3CDTF">2015-05-02T02:39:28Z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