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438" r:id="rId4"/>
    <p:sldId id="439" r:id="rId5"/>
    <p:sldId id="445" r:id="rId6"/>
    <p:sldId id="256" r:id="rId7"/>
    <p:sldId id="306" r:id="rId8"/>
    <p:sldId id="365" r:id="rId9"/>
    <p:sldId id="334" r:id="rId10"/>
    <p:sldId id="366" r:id="rId11"/>
    <p:sldId id="368" r:id="rId12"/>
    <p:sldId id="379" r:id="rId13"/>
    <p:sldId id="370" r:id="rId14"/>
    <p:sldId id="433" r:id="rId15"/>
    <p:sldId id="434" r:id="rId16"/>
    <p:sldId id="286" r:id="rId17"/>
    <p:sldId id="391" r:id="rId18"/>
    <p:sldId id="432" r:id="rId19"/>
    <p:sldId id="363" r:id="rId20"/>
    <p:sldId id="389" r:id="rId21"/>
    <p:sldId id="437" r:id="rId22"/>
    <p:sldId id="435" r:id="rId23"/>
    <p:sldId id="364" r:id="rId24"/>
    <p:sldId id="398" r:id="rId25"/>
    <p:sldId id="399" r:id="rId26"/>
    <p:sldId id="424" r:id="rId27"/>
    <p:sldId id="425" r:id="rId28"/>
    <p:sldId id="426" r:id="rId29"/>
    <p:sldId id="427" r:id="rId30"/>
    <p:sldId id="381" r:id="rId31"/>
    <p:sldId id="441" r:id="rId32"/>
    <p:sldId id="442" r:id="rId33"/>
    <p:sldId id="443" r:id="rId34"/>
    <p:sldId id="444" r:id="rId35"/>
  </p:sldIdLst>
  <p:sldSz cx="12188825" cy="6858000"/>
  <p:notesSz cx="6858000" cy="9144000"/>
  <p:embeddedFontLs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Consolas" panose="020B0609020204030204" pitchFamily="49" charset="0"/>
      <p:regular r:id="rId44"/>
      <p:bold r:id="rId45"/>
      <p:italic r:id="rId46"/>
      <p:boldItalic r:id="rId47"/>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3/28/2014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3/28/2014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43291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21</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1380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3/28/2014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6.xml"/><Relationship Id="rId16" Type="http://schemas.openxmlformats.org/officeDocument/2006/relationships/image" Target="../media/image52.png"/><Relationship Id="rId1" Type="http://schemas.openxmlformats.org/officeDocument/2006/relationships/slideLayout" Target="../slideLayouts/slideLayout19.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bit.ly/gwabTwitter" TargetMode="External"/><Relationship Id="rId2" Type="http://schemas.openxmlformats.org/officeDocument/2006/relationships/hyperlink" Target="http://bit.ly/gwabflickr" TargetMode="External"/><Relationship Id="rId1" Type="http://schemas.openxmlformats.org/officeDocument/2006/relationships/slideLayout" Target="../slideLayouts/slideLayout19.xml"/><Relationship Id="rId4" Type="http://schemas.openxmlformats.org/officeDocument/2006/relationships/hyperlink" Target="http://bit.ly/gwabfaceboo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31.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7.gif"/><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260" y="751169"/>
            <a:ext cx="2856756" cy="1923549"/>
          </a:xfrm>
          <a:prstGeom prst="rect">
            <a:avLst/>
          </a:prstGeom>
        </p:spPr>
      </p:pic>
      <p:sp>
        <p:nvSpPr>
          <p:cNvPr id="3" name="TextBox 2"/>
          <p:cNvSpPr txBox="1"/>
          <p:nvPr/>
        </p:nvSpPr>
        <p:spPr>
          <a:xfrm>
            <a:off x="5079980" y="228149"/>
            <a:ext cx="2694075" cy="522956"/>
          </a:xfrm>
          <a:prstGeom prst="rect">
            <a:avLst/>
          </a:prstGeom>
          <a:noFill/>
        </p:spPr>
        <p:txBody>
          <a:bodyPr wrap="none" rtlCol="0" anchor="ctr">
            <a:spAutoFit/>
          </a:bodyPr>
          <a:lstStyle/>
          <a:p>
            <a:r>
              <a:rPr lang="en-US" sz="2799" dirty="0">
                <a:solidFill>
                  <a:prstClr val="black"/>
                </a:solidFill>
              </a:rPr>
              <a:t>Welcome to the</a:t>
            </a:r>
          </a:p>
        </p:txBody>
      </p:sp>
      <p:sp>
        <p:nvSpPr>
          <p:cNvPr id="4" name="TextBox 3"/>
          <p:cNvSpPr txBox="1"/>
          <p:nvPr/>
        </p:nvSpPr>
        <p:spPr>
          <a:xfrm>
            <a:off x="5745982" y="3408953"/>
            <a:ext cx="1259312" cy="646035"/>
          </a:xfrm>
          <a:prstGeom prst="rect">
            <a:avLst/>
          </a:prstGeom>
          <a:noFill/>
        </p:spPr>
        <p:txBody>
          <a:bodyPr wrap="none" rtlCol="0">
            <a:spAutoFit/>
          </a:bodyPr>
          <a:lstStyle/>
          <a:p>
            <a:pPr algn="ctr"/>
            <a:r>
              <a:rPr lang="en-US" sz="3599" dirty="0">
                <a:solidFill>
                  <a:prstClr val="black"/>
                </a:solidFill>
              </a:rPr>
              <a:t>Perth</a:t>
            </a:r>
            <a:endParaRPr lang="en-US" sz="3599" dirty="0">
              <a:solidFill>
                <a:prstClr val="black"/>
              </a:solidFill>
            </a:endParaRPr>
          </a:p>
        </p:txBody>
      </p:sp>
    </p:spTree>
    <p:extLst>
      <p:ext uri="{BB962C8B-B14F-4D97-AF65-F5344CB8AC3E}">
        <p14:creationId xmlns:p14="http://schemas.microsoft.com/office/powerpoint/2010/main" val="218681351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Free</a:t>
            </a:r>
          </a:p>
          <a:p>
            <a:r>
              <a:rPr lang="en-AU" dirty="0"/>
              <a:t>	</a:t>
            </a:r>
            <a:r>
              <a:rPr lang="en-AU" dirty="0" smtClean="0"/>
              <a:t>Shared CPU, 10 sites, 1GB</a:t>
            </a:r>
          </a:p>
          <a:p>
            <a:r>
              <a:rPr lang="en-AU" dirty="0" smtClean="0"/>
              <a:t>Shared</a:t>
            </a:r>
          </a:p>
          <a:p>
            <a:r>
              <a:rPr lang="en-AU" dirty="0"/>
              <a:t>	</a:t>
            </a:r>
            <a:r>
              <a:rPr lang="en-AU" dirty="0" smtClean="0"/>
              <a:t>Shared CPU, up to 6 instances, 100 sites, 1GB</a:t>
            </a:r>
          </a:p>
          <a:p>
            <a:r>
              <a:rPr lang="en-AU" dirty="0" smtClean="0"/>
              <a:t>Standard</a:t>
            </a:r>
          </a:p>
          <a:p>
            <a:r>
              <a:rPr lang="en-AU" dirty="0"/>
              <a:t>	</a:t>
            </a:r>
            <a:r>
              <a:rPr lang="en-AU" dirty="0" smtClean="0"/>
              <a:t>Dedicated VM, up to 10 instances, 500 sites, 10GB</a:t>
            </a:r>
            <a:endParaRPr lang="en-AU" dirty="0"/>
          </a:p>
        </p:txBody>
      </p:sp>
    </p:spTree>
    <p:extLst>
      <p:ext uri="{BB962C8B-B14F-4D97-AF65-F5344CB8AC3E}">
        <p14:creationId xmlns:p14="http://schemas.microsoft.com/office/powerpoint/2010/main" val="41481058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Shared – 13c per hour ($10/month)</a:t>
            </a:r>
          </a:p>
          <a:p>
            <a:r>
              <a:rPr lang="en-AU" dirty="0" smtClean="0"/>
              <a:t>Standard</a:t>
            </a:r>
          </a:p>
          <a:p>
            <a:r>
              <a:rPr lang="en-AU" dirty="0"/>
              <a:t>	</a:t>
            </a:r>
            <a:r>
              <a:rPr lang="en-AU" dirty="0" smtClean="0"/>
              <a:t>Small – 1 CPU, 1.75GB, 10c / </a:t>
            </a:r>
            <a:r>
              <a:rPr lang="en-AU" dirty="0" err="1" smtClean="0"/>
              <a:t>hr</a:t>
            </a:r>
            <a:r>
              <a:rPr lang="en-AU" dirty="0" smtClean="0"/>
              <a:t> ($75/month)</a:t>
            </a:r>
          </a:p>
          <a:p>
            <a:r>
              <a:rPr lang="en-AU" dirty="0"/>
              <a:t>	</a:t>
            </a:r>
            <a:r>
              <a:rPr lang="en-AU" dirty="0" smtClean="0"/>
              <a:t>Medium – 2 CPUs, 3.5GB, 20c / </a:t>
            </a:r>
            <a:r>
              <a:rPr lang="en-AU" dirty="0" err="1" smtClean="0"/>
              <a:t>hr</a:t>
            </a:r>
            <a:r>
              <a:rPr lang="en-AU" dirty="0" smtClean="0"/>
              <a:t> ($149/month)</a:t>
            </a:r>
          </a:p>
          <a:p>
            <a:r>
              <a:rPr lang="en-AU" dirty="0"/>
              <a:t>	</a:t>
            </a:r>
            <a:r>
              <a:rPr lang="en-AU" dirty="0" smtClean="0"/>
              <a:t>Large – 4 CPUs, 7GB, 40x / </a:t>
            </a:r>
            <a:r>
              <a:rPr lang="en-AU" dirty="0" err="1" smtClean="0"/>
              <a:t>hr</a:t>
            </a:r>
            <a:r>
              <a:rPr lang="en-AU" dirty="0" smtClean="0"/>
              <a:t> ($298/month)</a:t>
            </a:r>
          </a:p>
          <a:p>
            <a:endParaRPr lang="en-AU" dirty="0" smtClean="0"/>
          </a:p>
          <a:p>
            <a:r>
              <a:rPr lang="en-AU" dirty="0" smtClean="0"/>
              <a:t>SSL</a:t>
            </a:r>
            <a:r>
              <a:rPr lang="en-AU" dirty="0"/>
              <a:t>		SNI SSL $9/month			IP SSL $</a:t>
            </a:r>
            <a:r>
              <a:rPr lang="en-AU" dirty="0" smtClean="0"/>
              <a:t>39/month</a:t>
            </a:r>
            <a:endParaRPr lang="en-AU" dirty="0"/>
          </a:p>
        </p:txBody>
      </p:sp>
    </p:spTree>
    <p:extLst>
      <p:ext uri="{BB962C8B-B14F-4D97-AF65-F5344CB8AC3E}">
        <p14:creationId xmlns:p14="http://schemas.microsoft.com/office/powerpoint/2010/main" val="9391143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Charged per-minute</a:t>
            </a:r>
          </a:p>
          <a:p>
            <a:r>
              <a:rPr lang="en-AU" dirty="0" smtClean="0"/>
              <a:t>2c per hour ($15/month) for an Extra Small</a:t>
            </a:r>
          </a:p>
          <a:p>
            <a:r>
              <a:rPr lang="en-AU" dirty="0"/>
              <a:t>	</a:t>
            </a:r>
            <a:r>
              <a:rPr lang="en-AU" dirty="0" smtClean="0"/>
              <a:t>Shared CPU, 768MB RAM</a:t>
            </a:r>
          </a:p>
          <a:p>
            <a:r>
              <a:rPr lang="en-AU" dirty="0" smtClean="0"/>
              <a:t>64c per hour ($477/month) for a Large</a:t>
            </a:r>
          </a:p>
          <a:p>
            <a:r>
              <a:rPr lang="en-AU" dirty="0"/>
              <a:t>	</a:t>
            </a:r>
            <a:r>
              <a:rPr lang="en-AU" dirty="0" smtClean="0"/>
              <a:t>8 dedicated CPUs, 14GB RAM</a:t>
            </a:r>
          </a:p>
          <a:p>
            <a:r>
              <a:rPr lang="en-AU" dirty="0" smtClean="0"/>
              <a:t>$4.90 per hour ($3,646/month) for an A9</a:t>
            </a:r>
          </a:p>
          <a:p>
            <a:r>
              <a:rPr lang="en-AU" dirty="0"/>
              <a:t>	</a:t>
            </a:r>
            <a:r>
              <a:rPr lang="en-AU" dirty="0" smtClean="0"/>
              <a:t>16 dedicated CPUs, 112GB RAM, 40Gbit </a:t>
            </a:r>
            <a:r>
              <a:rPr lang="en-AU" dirty="0" err="1" smtClean="0"/>
              <a:t>Infiniband</a:t>
            </a:r>
            <a:endParaRPr lang="en-AU" dirty="0" smtClean="0"/>
          </a:p>
        </p:txBody>
      </p:sp>
    </p:spTree>
    <p:extLst>
      <p:ext uri="{BB962C8B-B14F-4D97-AF65-F5344CB8AC3E}">
        <p14:creationId xmlns:p14="http://schemas.microsoft.com/office/powerpoint/2010/main" val="5377165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smtClean="0"/>
          </a:p>
          <a:p>
            <a:pPr marL="574675" indent="-571500">
              <a:buFont typeface="Arial" panose="020B0604020202020204" pitchFamily="34" charset="0"/>
              <a:buChar char="•"/>
            </a:pPr>
            <a:r>
              <a:rPr lang="en-AU" dirty="0" smtClean="0"/>
              <a:t>Use Linux or Windows</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tx1"/>
                </a:solidFill>
              </a:rPr>
              <a:t>Gallery Images Available</a:t>
            </a:r>
            <a:endParaRPr lang="en-US" sz="5400" dirty="0">
              <a:solidFill>
                <a:schemeClr val="tx1"/>
              </a:solidFill>
            </a:endParaRPr>
          </a:p>
        </p:txBody>
      </p:sp>
      <p:sp>
        <p:nvSpPr>
          <p:cNvPr id="3" name="Text Placeholder 2"/>
          <p:cNvSpPr>
            <a:spLocks noGrp="1"/>
          </p:cNvSpPr>
          <p:nvPr>
            <p:ph type="body" sz="quarter" idx="4294967295"/>
          </p:nvPr>
        </p:nvSpPr>
        <p:spPr>
          <a:xfrm>
            <a:off x="3034597" y="1354229"/>
            <a:ext cx="4965700" cy="2326791"/>
          </a:xfrm>
        </p:spPr>
        <p:txBody>
          <a:bodyPr/>
          <a:lstStyle/>
          <a:p>
            <a:pPr marL="0" indent="0">
              <a:buNone/>
            </a:pPr>
            <a:r>
              <a:rPr lang="en-US" sz="3600" spc="-51" dirty="0">
                <a:solidFill>
                  <a:schemeClr val="tx2"/>
                </a:solidFill>
                <a:cs typeface="Segoe UI Light" pitchFamily="34" charset="0"/>
              </a:rPr>
              <a:t>Microsoft</a:t>
            </a:r>
          </a:p>
          <a:p>
            <a:pPr marL="0" indent="0">
              <a:buNone/>
            </a:pPr>
            <a:r>
              <a:rPr lang="en-US" sz="1800" dirty="0">
                <a:solidFill>
                  <a:schemeClr val="tx1"/>
                </a:solidFill>
                <a:latin typeface="+mj-lt"/>
              </a:rPr>
              <a:t>Windows Server </a:t>
            </a:r>
            <a:r>
              <a:rPr lang="en-US" sz="1800" dirty="0" smtClean="0">
                <a:solidFill>
                  <a:schemeClr val="tx1"/>
                </a:solidFill>
                <a:latin typeface="+mj-lt"/>
              </a:rPr>
              <a:t>2008/2012</a:t>
            </a:r>
            <a:endParaRPr lang="en-US" sz="1800" dirty="0">
              <a:solidFill>
                <a:schemeClr val="tx1"/>
              </a:solidFill>
              <a:latin typeface="+mj-lt"/>
            </a:endParaRPr>
          </a:p>
          <a:p>
            <a:pPr marL="0" indent="0">
              <a:buNone/>
            </a:pPr>
            <a:r>
              <a:rPr lang="en-US" sz="1800" dirty="0">
                <a:solidFill>
                  <a:schemeClr val="tx1"/>
                </a:solidFill>
                <a:latin typeface="+mj-lt"/>
              </a:rPr>
              <a:t>SQL Server </a:t>
            </a:r>
            <a:r>
              <a:rPr lang="en-US" sz="1800" dirty="0" smtClean="0">
                <a:solidFill>
                  <a:schemeClr val="tx1"/>
                </a:solidFill>
                <a:latin typeface="+mj-lt"/>
              </a:rPr>
              <a:t>2012/2014</a:t>
            </a:r>
            <a:endParaRPr lang="en-US" sz="1800" dirty="0">
              <a:solidFill>
                <a:schemeClr val="tx1"/>
              </a:solidFill>
              <a:latin typeface="+mj-lt"/>
            </a:endParaRPr>
          </a:p>
          <a:p>
            <a:pPr marL="0" indent="0">
              <a:buNone/>
            </a:pPr>
            <a:r>
              <a:rPr lang="en-US" sz="1800" dirty="0" err="1" smtClean="0">
                <a:solidFill>
                  <a:schemeClr val="tx1"/>
                </a:solidFill>
                <a:latin typeface="+mj-lt"/>
              </a:rPr>
              <a:t>Biztalk</a:t>
            </a:r>
            <a:r>
              <a:rPr lang="en-US" sz="1800" dirty="0" smtClean="0">
                <a:solidFill>
                  <a:schemeClr val="tx1"/>
                </a:solidFill>
                <a:latin typeface="+mj-lt"/>
              </a:rPr>
              <a:t> </a:t>
            </a:r>
            <a:r>
              <a:rPr lang="en-US" sz="1800" dirty="0">
                <a:solidFill>
                  <a:schemeClr val="tx1"/>
                </a:solidFill>
                <a:latin typeface="+mj-lt"/>
              </a:rPr>
              <a:t>Server </a:t>
            </a:r>
            <a:r>
              <a:rPr lang="en-US" sz="1800" dirty="0" smtClean="0">
                <a:solidFill>
                  <a:schemeClr val="tx1"/>
                </a:solidFill>
                <a:latin typeface="+mj-lt"/>
              </a:rPr>
              <a:t>2013</a:t>
            </a:r>
          </a:p>
          <a:p>
            <a:pPr marL="0" indent="0">
              <a:buNone/>
            </a:pPr>
            <a:r>
              <a:rPr lang="en-US" sz="1800" dirty="0" smtClean="0">
                <a:solidFill>
                  <a:schemeClr val="tx1"/>
                </a:solidFill>
                <a:latin typeface="+mj-lt"/>
              </a:rPr>
              <a:t>SharePoint Server 2013</a:t>
            </a:r>
          </a:p>
          <a:p>
            <a:pPr marL="0" indent="0">
              <a:buNone/>
            </a:pPr>
            <a:r>
              <a:rPr lang="en-US" sz="1800" dirty="0" smtClean="0">
                <a:solidFill>
                  <a:schemeClr val="tx1"/>
                </a:solidFill>
                <a:latin typeface="+mj-lt"/>
              </a:rPr>
              <a:t>Visual Studio 2013</a:t>
            </a:r>
          </a:p>
          <a:p>
            <a:pPr marL="0" indent="0">
              <a:buNone/>
            </a:pPr>
            <a:r>
              <a:rPr lang="en-US" sz="1800" dirty="0" smtClean="0">
                <a:solidFill>
                  <a:schemeClr val="tx1"/>
                </a:solidFill>
                <a:latin typeface="+mj-lt"/>
              </a:rPr>
              <a:t>Dynamics 2013</a:t>
            </a:r>
            <a:endParaRPr lang="en-US" sz="1800" dirty="0">
              <a:solidFill>
                <a:schemeClr val="tx1"/>
              </a:solidFill>
              <a:latin typeface="+mj-lt"/>
            </a:endParaRPr>
          </a:p>
        </p:txBody>
      </p:sp>
      <p:sp>
        <p:nvSpPr>
          <p:cNvPr id="4" name="Text Placeholder 2"/>
          <p:cNvSpPr txBox="1">
            <a:spLocks/>
          </p:cNvSpPr>
          <p:nvPr/>
        </p:nvSpPr>
        <p:spPr>
          <a:xfrm>
            <a:off x="4811520" y="4455887"/>
            <a:ext cx="6081149" cy="19574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spc="-51" dirty="0" smtClean="0">
                <a:solidFill>
                  <a:schemeClr val="tx2"/>
                </a:solidFill>
                <a:cs typeface="Segoe UI Light" pitchFamily="34" charset="0"/>
              </a:rPr>
              <a:t>Linux</a:t>
            </a:r>
            <a:endParaRPr lang="en-US" sz="3600" spc="-51" dirty="0">
              <a:solidFill>
                <a:schemeClr val="tx2"/>
              </a:solidFill>
              <a:cs typeface="Segoe UI Light" pitchFamily="34" charset="0"/>
            </a:endParaRPr>
          </a:p>
          <a:p>
            <a:r>
              <a:rPr lang="en-US" sz="1800" dirty="0" err="1">
                <a:solidFill>
                  <a:schemeClr val="tx1"/>
                </a:solidFill>
                <a:latin typeface="+mj-lt"/>
              </a:rPr>
              <a:t>OpenSUSE</a:t>
            </a:r>
            <a:r>
              <a:rPr lang="en-US" sz="1800" dirty="0">
                <a:solidFill>
                  <a:schemeClr val="tx1"/>
                </a:solidFill>
                <a:latin typeface="+mj-lt"/>
              </a:rPr>
              <a:t> 12.2</a:t>
            </a:r>
          </a:p>
          <a:p>
            <a:r>
              <a:rPr lang="en-US" sz="1800" dirty="0" err="1">
                <a:solidFill>
                  <a:schemeClr val="tx1"/>
                </a:solidFill>
                <a:latin typeface="+mj-lt"/>
              </a:rPr>
              <a:t>CentOS</a:t>
            </a:r>
            <a:r>
              <a:rPr lang="en-US" sz="1800" dirty="0">
                <a:solidFill>
                  <a:schemeClr val="tx1"/>
                </a:solidFill>
                <a:latin typeface="+mj-lt"/>
              </a:rPr>
              <a:t> 6.3</a:t>
            </a:r>
          </a:p>
          <a:p>
            <a:r>
              <a:rPr lang="en-US" sz="1800" dirty="0">
                <a:solidFill>
                  <a:schemeClr val="tx1"/>
                </a:solidFill>
                <a:latin typeface="+mj-lt"/>
              </a:rPr>
              <a:t>Ubuntu 12.04/12.10</a:t>
            </a:r>
          </a:p>
          <a:p>
            <a:r>
              <a:rPr lang="en-US" sz="1800" dirty="0">
                <a:solidFill>
                  <a:schemeClr val="tx1"/>
                </a:solidFill>
                <a:latin typeface="+mj-lt"/>
              </a:rPr>
              <a:t>SUSE Linux Enterprise Server 11 </a:t>
            </a:r>
            <a:r>
              <a:rPr lang="en-US" sz="1800" dirty="0" smtClean="0">
                <a:solidFill>
                  <a:schemeClr val="tx1"/>
                </a:solidFill>
                <a:latin typeface="+mj-lt"/>
              </a:rPr>
              <a:t>SP2</a:t>
            </a:r>
          </a:p>
        </p:txBody>
      </p:sp>
      <p:pic>
        <p:nvPicPr>
          <p:cNvPr id="8" name="Picture 4" descr="https://windows.azure-test.net/Content/VirtualMachines/Images/Linux_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917" y="4326145"/>
            <a:ext cx="2085895" cy="20858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90" y="1529669"/>
            <a:ext cx="2110004" cy="2068222"/>
          </a:xfrm>
          <a:prstGeom prst="rect">
            <a:avLst/>
          </a:prstGeom>
        </p:spPr>
      </p:pic>
      <p:pic>
        <p:nvPicPr>
          <p:cNvPr id="9" name="Picture 8"/>
          <p:cNvPicPr>
            <a:picLocks noChangeAspect="1"/>
          </p:cNvPicPr>
          <p:nvPr/>
        </p:nvPicPr>
        <p:blipFill>
          <a:blip r:embed="rId5"/>
          <a:stretch>
            <a:fillRect/>
          </a:stretch>
        </p:blipFill>
        <p:spPr>
          <a:xfrm>
            <a:off x="6473825" y="1129235"/>
            <a:ext cx="5715000" cy="1133475"/>
          </a:xfrm>
          <a:prstGeom prst="rect">
            <a:avLst/>
          </a:prstGeom>
        </p:spPr>
      </p:pic>
      <p:sp>
        <p:nvSpPr>
          <p:cNvPr id="10" name="Text Placeholder 2"/>
          <p:cNvSpPr txBox="1">
            <a:spLocks/>
          </p:cNvSpPr>
          <p:nvPr/>
        </p:nvSpPr>
        <p:spPr>
          <a:xfrm>
            <a:off x="6829425" y="2611958"/>
            <a:ext cx="4965700" cy="171739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spc="-51" dirty="0" smtClean="0">
                <a:solidFill>
                  <a:schemeClr val="tx2"/>
                </a:solidFill>
                <a:cs typeface="Segoe UI Light" pitchFamily="34" charset="0"/>
              </a:rPr>
              <a:t>Oracle</a:t>
            </a:r>
          </a:p>
          <a:p>
            <a:pPr marL="0" indent="0">
              <a:buFont typeface="Arial" pitchFamily="34" charset="0"/>
              <a:buNone/>
            </a:pPr>
            <a:r>
              <a:rPr lang="en-US" sz="1800" dirty="0" smtClean="0">
                <a:solidFill>
                  <a:schemeClr val="tx1"/>
                </a:solidFill>
                <a:latin typeface="+mj-lt"/>
              </a:rPr>
              <a:t>JDK 6/7</a:t>
            </a:r>
          </a:p>
          <a:p>
            <a:pPr marL="0" indent="0">
              <a:buFont typeface="Arial" pitchFamily="34" charset="0"/>
              <a:buNone/>
            </a:pPr>
            <a:r>
              <a:rPr lang="en-US" sz="1800" dirty="0" err="1" smtClean="0">
                <a:solidFill>
                  <a:schemeClr val="tx1"/>
                </a:solidFill>
                <a:latin typeface="+mj-lt"/>
              </a:rPr>
              <a:t>WebLogic</a:t>
            </a:r>
            <a:r>
              <a:rPr lang="en-US" sz="1800" dirty="0" smtClean="0">
                <a:solidFill>
                  <a:schemeClr val="tx1"/>
                </a:solidFill>
                <a:latin typeface="+mj-lt"/>
              </a:rPr>
              <a:t> Server 11/12</a:t>
            </a:r>
          </a:p>
          <a:p>
            <a:pPr marL="0" indent="0">
              <a:buFont typeface="Arial" pitchFamily="34" charset="0"/>
              <a:buNone/>
            </a:pPr>
            <a:r>
              <a:rPr lang="en-US" sz="1800" dirty="0" smtClean="0">
                <a:solidFill>
                  <a:schemeClr val="tx1"/>
                </a:solidFill>
                <a:latin typeface="+mj-lt"/>
              </a:rPr>
              <a:t>Database 11/12</a:t>
            </a:r>
          </a:p>
          <a:p>
            <a:pPr marL="0" indent="0">
              <a:buFont typeface="Arial" pitchFamily="34" charset="0"/>
              <a:buNone/>
            </a:pPr>
            <a:r>
              <a:rPr lang="en-US" sz="1800" dirty="0" smtClean="0">
                <a:solidFill>
                  <a:schemeClr val="tx1"/>
                </a:solidFill>
                <a:latin typeface="+mj-lt"/>
              </a:rPr>
              <a:t>Oracle Linux 6.4</a:t>
            </a:r>
            <a:endParaRPr lang="en-US" sz="1800" dirty="0">
              <a:solidFill>
                <a:schemeClr val="tx1"/>
              </a:solidFill>
              <a:latin typeface="+mj-lt"/>
            </a:endParaRPr>
          </a:p>
        </p:txBody>
      </p:sp>
    </p:spTree>
    <p:extLst>
      <p:ext uri="{BB962C8B-B14F-4D97-AF65-F5344CB8AC3E}">
        <p14:creationId xmlns:p14="http://schemas.microsoft.com/office/powerpoint/2010/main" val="133365425"/>
      </p:ext>
    </p:extLst>
  </p:cSld>
  <p:clrMapOvr>
    <a:masterClrMapping/>
  </p:clrMapOvr>
  <p:transition advTm="52562">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spTree>
    <p:extLst>
      <p:ext uri="{BB962C8B-B14F-4D97-AF65-F5344CB8AC3E}">
        <p14:creationId xmlns:p14="http://schemas.microsoft.com/office/powerpoint/2010/main" val="3350919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Pricing</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Charged per-minute</a:t>
            </a:r>
          </a:p>
          <a:p>
            <a:r>
              <a:rPr lang="en-AU" dirty="0" smtClean="0"/>
              <a:t>Not charged when VM is stopped</a:t>
            </a:r>
          </a:p>
          <a:p>
            <a:r>
              <a:rPr lang="en-AU" dirty="0" smtClean="0"/>
              <a:t>Check website for pricing; software licenses included</a:t>
            </a:r>
          </a:p>
        </p:txBody>
      </p:sp>
    </p:spTree>
    <p:extLst>
      <p:ext uri="{BB962C8B-B14F-4D97-AF65-F5344CB8AC3E}">
        <p14:creationId xmlns:p14="http://schemas.microsoft.com/office/powerpoint/2010/main" val="211045382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3496342"/>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smtClean="0"/>
              <a:t>Multi-site web farm</a:t>
            </a:r>
            <a:endParaRPr lang="en-AU" dirty="0"/>
          </a:p>
          <a:p>
            <a:endParaRPr lang="en-AU" dirty="0"/>
          </a:p>
        </p:txBody>
      </p:sp>
      <p:sp>
        <p:nvSpPr>
          <p:cNvPr id="4" name="Content Placeholder 3"/>
          <p:cNvSpPr>
            <a:spLocks noGrp="1"/>
          </p:cNvSpPr>
          <p:nvPr>
            <p:ph sz="half" idx="2"/>
          </p:nvPr>
        </p:nvSpPr>
        <p:spPr>
          <a:xfrm>
            <a:off x="6181725" y="1447800"/>
            <a:ext cx="5486400" cy="3693319"/>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a:t>
            </a:r>
            <a:r>
              <a:rPr lang="en-AU" dirty="0" smtClean="0"/>
              <a:t>monitoring/</a:t>
            </a:r>
            <a:r>
              <a:rPr lang="en-AU" dirty="0" err="1" smtClean="0"/>
              <a:t>diag</a:t>
            </a:r>
            <a:endParaRPr lang="en-AU" dirty="0" smtClean="0"/>
          </a:p>
          <a:p>
            <a:r>
              <a:rPr lang="en-AU" dirty="0" smtClean="0"/>
              <a:t>A-record </a:t>
            </a:r>
            <a:r>
              <a:rPr lang="en-AU" dirty="0" smtClean="0"/>
              <a:t>support</a:t>
            </a:r>
          </a:p>
          <a:p>
            <a:r>
              <a:rPr lang="en-AU" dirty="0" smtClean="0"/>
              <a:t>Memory </a:t>
            </a:r>
            <a:r>
              <a:rPr lang="en-AU" dirty="0"/>
              <a:t>dumps via </a:t>
            </a:r>
            <a:r>
              <a:rPr lang="en-AU" dirty="0" smtClean="0"/>
              <a:t>API</a:t>
            </a:r>
          </a:p>
          <a:p>
            <a:r>
              <a:rPr lang="en-AU" dirty="0" smtClean="0"/>
              <a:t>Backups</a:t>
            </a:r>
          </a:p>
        </p:txBody>
      </p:sp>
    </p:spTree>
    <p:extLst>
      <p:ext uri="{BB962C8B-B14F-4D97-AF65-F5344CB8AC3E}">
        <p14:creationId xmlns:p14="http://schemas.microsoft.com/office/powerpoint/2010/main" val="22423874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151632"/>
          </a:xfrm>
        </p:spPr>
        <p:txBody>
          <a:bodyPr/>
          <a:lstStyle/>
          <a:p>
            <a:r>
              <a:rPr lang="en-AU" dirty="0" smtClean="0"/>
              <a:t>Can’t use non 80/443 ports</a:t>
            </a:r>
          </a:p>
          <a:p>
            <a:r>
              <a:rPr lang="en-AU" dirty="0" smtClean="0"/>
              <a:t>No RDP</a:t>
            </a:r>
          </a:p>
          <a:p>
            <a:r>
              <a:rPr lang="en-AU" dirty="0" smtClean="0"/>
              <a:t>Can’t create a VPN</a:t>
            </a:r>
            <a:endParaRPr lang="en-AU" dirty="0" smtClean="0"/>
          </a:p>
          <a:p>
            <a:r>
              <a:rPr lang="en-AU" dirty="0" smtClean="0"/>
              <a:t>No arbitrary </a:t>
            </a:r>
            <a:r>
              <a:rPr lang="en-AU" dirty="0" err="1" smtClean="0"/>
              <a:t>startup</a:t>
            </a:r>
            <a:r>
              <a:rPr lang="en-AU" dirty="0" smtClean="0"/>
              <a:t> scripts</a:t>
            </a:r>
          </a:p>
          <a:p>
            <a:r>
              <a:rPr lang="en-AU" dirty="0" smtClean="0"/>
              <a:t>Can’t use elevated privileges</a:t>
            </a:r>
          </a:p>
          <a:p>
            <a:r>
              <a:rPr lang="en-AU" dirty="0" smtClean="0"/>
              <a:t>No Azure Drive</a:t>
            </a:r>
          </a:p>
        </p:txBody>
      </p:sp>
      <p:sp>
        <p:nvSpPr>
          <p:cNvPr id="4" name="Content Placeholder 3"/>
          <p:cNvSpPr>
            <a:spLocks noGrp="1"/>
          </p:cNvSpPr>
          <p:nvPr>
            <p:ph sz="half" idx="2"/>
          </p:nvPr>
        </p:nvSpPr>
        <p:spPr>
          <a:xfrm>
            <a:off x="6181725" y="1447800"/>
            <a:ext cx="5486400" cy="3151632"/>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XL/A6/A7/A8/A9 VMs</a:t>
            </a:r>
          </a:p>
          <a:p>
            <a:r>
              <a:rPr lang="en-AU" dirty="0" smtClean="0"/>
              <a:t>Custom SSL costs extra</a:t>
            </a:r>
          </a:p>
          <a:p>
            <a:r>
              <a:rPr lang="en-AU" dirty="0" smtClean="0"/>
              <a:t>No custom certificates</a:t>
            </a:r>
          </a:p>
        </p:txBody>
      </p:sp>
    </p:spTree>
    <p:extLst>
      <p:ext uri="{BB962C8B-B14F-4D97-AF65-F5344CB8AC3E}">
        <p14:creationId xmlns:p14="http://schemas.microsoft.com/office/powerpoint/2010/main" val="149574269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4011867"/>
          </a:xfrm>
        </p:spPr>
        <p:txBody>
          <a:bodyPr/>
          <a:lstStyle/>
          <a:p>
            <a:pPr marL="574675" indent="-571500">
              <a:buFont typeface="Arial" panose="020B0604020202020204" pitchFamily="34" charset="0"/>
              <a:buChar char="•"/>
            </a:pPr>
            <a:r>
              <a:rPr lang="en-AU" sz="4800" b="1" dirty="0"/>
              <a:t>Huge scale (100s/1000s of VMs)</a:t>
            </a:r>
          </a:p>
          <a:p>
            <a:pPr marL="574675" indent="-571500">
              <a:buFont typeface="Arial" panose="020B0604020202020204" pitchFamily="34" charset="0"/>
              <a:buChar char="•"/>
            </a:pPr>
            <a:r>
              <a:rPr lang="en-AU" dirty="0" smtClean="0"/>
              <a:t>Complex </a:t>
            </a:r>
            <a:r>
              <a:rPr lang="en-AU" dirty="0" err="1" smtClean="0"/>
              <a:t>autoscaling</a:t>
            </a:r>
            <a:endParaRPr lang="en-AU" dirty="0" smtClean="0"/>
          </a:p>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a:t>
            </a:r>
            <a:r>
              <a:rPr lang="en-AU" dirty="0" smtClean="0"/>
              <a:t>domains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smtClean="0"/>
              <a:t>Configuration confusion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Maintenance overhead</a:t>
            </a:r>
          </a:p>
          <a:p>
            <a:pPr marL="574675" indent="-571500">
              <a:buFont typeface="Arial" panose="020B0604020202020204" pitchFamily="34" charset="0"/>
              <a:buChar char="•"/>
            </a:pPr>
            <a:r>
              <a:rPr lang="en-AU" dirty="0" smtClean="0"/>
              <a:t>Scaling </a:t>
            </a:r>
            <a:r>
              <a:rPr lang="en-AU" dirty="0"/>
              <a:t>is difficult</a:t>
            </a:r>
          </a:p>
          <a:p>
            <a:pPr marL="574675" indent="-571500">
              <a:buFont typeface="Arial" panose="020B0604020202020204" pitchFamily="34" charset="0"/>
              <a:buChar char="•"/>
            </a:pPr>
            <a:r>
              <a:rPr lang="en-AU" dirty="0" err="1" smtClean="0"/>
              <a:t>Autoscaling</a:t>
            </a:r>
            <a:r>
              <a:rPr lang="en-AU" dirty="0" smtClean="0"/>
              <a:t> is clunky</a:t>
            </a:r>
          </a:p>
        </p:txBody>
      </p:sp>
    </p:spTree>
    <p:extLst>
      <p:ext uri="{BB962C8B-B14F-4D97-AF65-F5344CB8AC3E}">
        <p14:creationId xmlns:p14="http://schemas.microsoft.com/office/powerpoint/2010/main" val="126228706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a:gradFill>
                  <a:gsLst>
                    <a:gs pos="0">
                      <a:schemeClr val="bg1"/>
                    </a:gs>
                    <a:gs pos="100000">
                      <a:schemeClr val="bg1"/>
                    </a:gs>
                  </a:gsLst>
                  <a:lin ang="16200000" scaled="0"/>
                </a:gradFill>
                <a:latin typeface="Segoe UI Light" pitchFamily="34" charset="0"/>
              </a:rPr>
              <a:t>Continuous </a:t>
            </a:r>
            <a:r>
              <a:rPr lang="en-US" sz="2000" spc="-83" smtClean="0">
                <a:gradFill>
                  <a:gsLst>
                    <a:gs pos="0">
                      <a:schemeClr val="bg1"/>
                    </a:gs>
                    <a:gs pos="100000">
                      <a:schemeClr val="bg1"/>
                    </a:gs>
                  </a:gsLst>
                  <a:lin ang="16200000" scaled="0"/>
                </a:gradFill>
                <a:latin typeface="Segoe UI Light" pitchFamily="34" charset="0"/>
              </a:rPr>
              <a:t>deployment</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spTree>
    <p:extLst>
      <p:ext uri="{BB962C8B-B14F-4D97-AF65-F5344CB8AC3E}">
        <p14:creationId xmlns:p14="http://schemas.microsoft.com/office/powerpoint/2010/main" val="3581763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bwMode="auto">
          <a:xfrm>
            <a:off x="1247449" y="2429136"/>
            <a:ext cx="3275747" cy="756006"/>
          </a:xfrm>
          <a:prstGeom prst="cloudCallo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12" tIns="45706" rIns="91412" bIns="45706" numCol="1" rtlCol="0" anchor="ctr" anchorCtr="0" compatLnSpc="1">
            <a:prstTxWarp prst="textNoShape">
              <a:avLst/>
            </a:prstTxWarp>
          </a:bodyPr>
          <a:lstStyle/>
          <a:p>
            <a:pPr algn="ctr" defTabSz="913825" fontAlgn="base">
              <a:lnSpc>
                <a:spcPct val="90000"/>
              </a:lnSpc>
              <a:spcBef>
                <a:spcPct val="0"/>
              </a:spcBef>
              <a:spcAft>
                <a:spcPct val="0"/>
              </a:spcAft>
            </a:pPr>
            <a:endParaRPr lang="en-AU" sz="1999" spc="-50" dirty="0">
              <a:gradFill>
                <a:gsLst>
                  <a:gs pos="0">
                    <a:srgbClr val="EFEFEF"/>
                  </a:gs>
                  <a:gs pos="100000">
                    <a:srgbClr val="EFEFEF"/>
                  </a:gs>
                </a:gsLst>
                <a:lin ang="5400000" scaled="0"/>
              </a:gra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a:gradFill>
                  <a:gsLst>
                    <a:gs pos="1250">
                      <a:srgbClr val="00188F"/>
                    </a:gs>
                    <a:gs pos="100000">
                      <a:srgbClr val="00188F"/>
                    </a:gs>
                  </a:gsLst>
                  <a:lin ang="5400000" scaled="0"/>
                </a:gradFill>
              </a:rPr>
              <a:t>A BIG THANK YOU</a:t>
            </a:r>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115" y="3698855"/>
            <a:ext cx="2169204" cy="867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6464" y="1240902"/>
            <a:ext cx="3190340" cy="2206964"/>
          </a:xfrm>
          <a:prstGeom prst="rect">
            <a:avLst/>
          </a:prstGeom>
        </p:spPr>
      </p:pic>
      <p:sp>
        <p:nvSpPr>
          <p:cNvPr id="8" name="TextBox 7"/>
          <p:cNvSpPr txBox="1"/>
          <p:nvPr/>
        </p:nvSpPr>
        <p:spPr>
          <a:xfrm>
            <a:off x="1564936" y="2640982"/>
            <a:ext cx="2640773" cy="33231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a:lnSpc>
                <a:spcPct val="90000"/>
              </a:lnSpc>
            </a:pPr>
            <a:r>
              <a:rPr lang="en-AU" sz="2399" spc="-50" dirty="0">
                <a:gradFill>
                  <a:gsLst>
                    <a:gs pos="2917">
                      <a:srgbClr val="505050"/>
                    </a:gs>
                    <a:gs pos="30000">
                      <a:srgbClr val="505050"/>
                    </a:gs>
                  </a:gsLst>
                  <a:lin ang="5400000" scaled="0"/>
                </a:gradFill>
              </a:rPr>
              <a:t>Perth MS Cloud UG</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165" y="4958759"/>
            <a:ext cx="3382307" cy="807793"/>
          </a:xfrm>
          <a:prstGeom prst="rect">
            <a:avLst/>
          </a:prstGeom>
        </p:spPr>
      </p:pic>
    </p:spTree>
    <p:extLst>
      <p:ext uri="{BB962C8B-B14F-4D97-AF65-F5344CB8AC3E}">
        <p14:creationId xmlns:p14="http://schemas.microsoft.com/office/powerpoint/2010/main" val="3119454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700" y="4265680"/>
            <a:ext cx="3124712" cy="12498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107" y="1257570"/>
            <a:ext cx="3560427" cy="2462977"/>
          </a:xfrm>
          <a:prstGeom prst="rect">
            <a:avLst/>
          </a:prstGeom>
        </p:spPr>
      </p:pic>
    </p:spTree>
    <p:extLst>
      <p:ext uri="{BB962C8B-B14F-4D97-AF65-F5344CB8AC3E}">
        <p14:creationId xmlns:p14="http://schemas.microsoft.com/office/powerpoint/2010/main" val="1583677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a:t>
            </a:r>
            <a:endParaRPr lang="nl-BE" dirty="0"/>
          </a:p>
        </p:txBody>
      </p:sp>
      <p:sp>
        <p:nvSpPr>
          <p:cNvPr id="3" name="Content Placeholder 2"/>
          <p:cNvSpPr>
            <a:spLocks noGrp="1"/>
          </p:cNvSpPr>
          <p:nvPr>
            <p:ph idx="1"/>
          </p:nvPr>
        </p:nvSpPr>
        <p:spPr>
          <a:xfrm>
            <a:off x="520700" y="1448317"/>
            <a:ext cx="11152188" cy="4776244"/>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Use </a:t>
            </a:r>
            <a:r>
              <a:rPr lang="en-US" dirty="0" smtClean="0"/>
              <a:t>the HASHTAG </a:t>
            </a:r>
          </a:p>
          <a:p>
            <a:pPr marL="0" indent="0" algn="ctr">
              <a:buNone/>
            </a:pPr>
            <a:r>
              <a:rPr lang="en-US" sz="9597" b="1" dirty="0"/>
              <a:t>#GWAB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119" y="2450248"/>
            <a:ext cx="5521001" cy="644117"/>
          </a:xfrm>
          <a:prstGeom prst="rect">
            <a:avLst/>
          </a:prstGeom>
        </p:spPr>
      </p:pic>
    </p:spTree>
    <p:extLst>
      <p:ext uri="{BB962C8B-B14F-4D97-AF65-F5344CB8AC3E}">
        <p14:creationId xmlns:p14="http://schemas.microsoft.com/office/powerpoint/2010/main" val="422724815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 (part </a:t>
            </a:r>
            <a:r>
              <a:rPr lang="en-US" dirty="0" err="1" smtClean="0"/>
              <a:t>deux</a:t>
            </a:r>
            <a:r>
              <a:rPr lang="en-US" dirty="0" smtClean="0"/>
              <a:t>)</a:t>
            </a:r>
            <a:endParaRPr lang="nl-BE" dirty="0"/>
          </a:p>
        </p:txBody>
      </p:sp>
      <p:sp>
        <p:nvSpPr>
          <p:cNvPr id="3" name="Content Placeholder 2"/>
          <p:cNvSpPr>
            <a:spLocks noGrp="1"/>
          </p:cNvSpPr>
          <p:nvPr>
            <p:ph idx="1"/>
          </p:nvPr>
        </p:nvSpPr>
        <p:spPr>
          <a:xfrm>
            <a:off x="520700" y="1324525"/>
            <a:ext cx="11152188" cy="3849282"/>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398" u="sng" dirty="0">
                <a:hlinkClick r:id="rId2"/>
              </a:rPr>
              <a:t>http://bit.ly/gwabflickr</a:t>
            </a:r>
            <a:endParaRPr lang="nl-BE" sz="5398" dirty="0"/>
          </a:p>
          <a:p>
            <a:pPr marL="0" indent="0" algn="ctr">
              <a:buNone/>
            </a:pPr>
            <a:r>
              <a:rPr lang="en-US" sz="5398" u="sng" dirty="0">
                <a:hlinkClick r:id="rId3"/>
              </a:rPr>
              <a:t>http://bit.ly/gwabTwitter</a:t>
            </a:r>
            <a:r>
              <a:rPr lang="nl-BE" sz="5398" dirty="0"/>
              <a:t> </a:t>
            </a:r>
            <a:r>
              <a:rPr lang="en-US" sz="5398" dirty="0"/>
              <a:t>(capital ‘T’)</a:t>
            </a:r>
            <a:endParaRPr lang="nl-BE" sz="5398" dirty="0"/>
          </a:p>
          <a:p>
            <a:pPr marL="0" indent="0" algn="ctr">
              <a:buNone/>
            </a:pPr>
            <a:r>
              <a:rPr lang="nl-BE" sz="5398" u="sng" dirty="0">
                <a:hlinkClick r:id="rId4"/>
              </a:rPr>
              <a:t>http://bit.ly/gwabfacebook</a:t>
            </a:r>
            <a:endParaRPr lang="nl-BE" sz="5398" dirty="0"/>
          </a:p>
        </p:txBody>
      </p:sp>
    </p:spTree>
    <p:extLst>
      <p:ext uri="{BB962C8B-B14F-4D97-AF65-F5344CB8AC3E}">
        <p14:creationId xmlns:p14="http://schemas.microsoft.com/office/powerpoint/2010/main" val="64748460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Lead Consultant, Readify</a:t>
            </a:r>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p>
          <a:p>
            <a:pPr>
              <a:lnSpc>
                <a:spcPct val="90000"/>
              </a:lnSpc>
              <a:spcBef>
                <a:spcPct val="20000"/>
              </a:spcBef>
              <a:buSzPct val="80000"/>
            </a:pPr>
            <a:r>
              <a:rPr lang="en-AU" sz="2000" dirty="0" smtClean="0">
                <a:solidFill>
                  <a:schemeClr val="bg1"/>
                </a:solidFill>
              </a:rPr>
              <a:t>Features and Differences</a:t>
            </a:r>
            <a:endParaRPr lang="en-AU" sz="2000" dirty="0">
              <a:solidFill>
                <a:schemeClr val="bg1"/>
              </a:solidFill>
            </a:endParaRP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endParaRPr lang="en-US" sz="2000" dirty="0"/>
          </a:p>
          <a:p>
            <a:pPr algn="r"/>
            <a:r>
              <a:rPr lang="en-US" sz="2000" dirty="0" smtClean="0"/>
              <a:t>Senior Developer, </a:t>
            </a:r>
            <a:r>
              <a:rPr lang="en-US" sz="2000" dirty="0"/>
              <a:t>Readify</a:t>
            </a:r>
          </a:p>
          <a:p>
            <a:pPr algn="r"/>
            <a:r>
              <a:rPr lang="en-US" sz="2000" dirty="0" smtClean="0"/>
              <a:t>matt.davies@readify.net</a:t>
            </a:r>
            <a:endParaRPr lang="en-US" sz="2000" dirty="0"/>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3253771"/>
            <a:ext cx="7831415" cy="1569660"/>
          </a:xfrm>
        </p:spPr>
        <p:txBody>
          <a:bodyPr/>
          <a:lstStyle/>
          <a:p>
            <a:pPr marL="0" indent="3175"/>
            <a:r>
              <a:rPr lang="en-US" sz="4000" dirty="0" smtClean="0"/>
              <a:t>What are Web Sites / Web Roles?</a:t>
            </a:r>
          </a:p>
          <a:p>
            <a:pPr marL="0" indent="3175"/>
            <a:r>
              <a:rPr lang="en-US" sz="4000" dirty="0" smtClean="0"/>
              <a:t>How do they differ?</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4566</TotalTime>
  <Words>949</Words>
  <Application>Microsoft Office PowerPoint</Application>
  <PresentationFormat>Custom</PresentationFormat>
  <Paragraphs>257</Paragraphs>
  <Slides>32</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Segoe UI</vt:lpstr>
      <vt:lpstr>Kozuka Gothic Pro R</vt:lpstr>
      <vt:lpstr>Segoe Light</vt:lpstr>
      <vt:lpstr>Segoe UI Light</vt:lpstr>
      <vt:lpstr>Consolas</vt:lpstr>
      <vt:lpstr>MS1444_Windows Azure Template 16x9_r08b</vt:lpstr>
      <vt:lpstr>1_White with Consolas font for code slides</vt:lpstr>
      <vt:lpstr>WindowsAzureTemplate16x9</vt:lpstr>
      <vt:lpstr>PowerPoint Presentation</vt:lpstr>
      <vt:lpstr>The Sponsors: These guys are doing it globally</vt:lpstr>
      <vt:lpstr>The Sponsors: These guys are doing it locally</vt:lpstr>
      <vt:lpstr>Web Apps in Azure</vt:lpstr>
      <vt:lpstr>Overview</vt:lpstr>
      <vt:lpstr>PowerPoint Presentation</vt:lpstr>
      <vt:lpstr>PowerPoint Presentation</vt:lpstr>
      <vt:lpstr>PowerPoint Presentation</vt:lpstr>
      <vt:lpstr>Supported Web Frameworks OOTB</vt:lpstr>
      <vt:lpstr>Windows Azure Web App Gallery</vt:lpstr>
      <vt:lpstr>Web Sites</vt:lpstr>
      <vt:lpstr>Tiers</vt:lpstr>
      <vt:lpstr>Pricing</vt:lpstr>
      <vt:lpstr>PowerPoint Presentation</vt:lpstr>
      <vt:lpstr>Platform as a Service</vt:lpstr>
      <vt:lpstr>Pricing</vt:lpstr>
      <vt:lpstr>PowerPoint Presentation</vt:lpstr>
      <vt:lpstr>Infrastructure as a Service</vt:lpstr>
      <vt:lpstr>Gallery Images Available</vt:lpstr>
      <vt:lpstr>Pricing</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Application Scenarios</vt:lpstr>
      <vt:lpstr>The Sponsors: These guys are doing it globally</vt:lpstr>
      <vt:lpstr>The Sponsors: These guys are doing it locally</vt:lpstr>
      <vt:lpstr>The Social Fun</vt:lpstr>
      <vt:lpstr>The Social Fun (part deux)</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364</cp:revision>
  <dcterms:created xsi:type="dcterms:W3CDTF">2011-11-30T19:12:28Z</dcterms:created>
  <dcterms:modified xsi:type="dcterms:W3CDTF">2014-03-28T13:42:19Z</dcterms:modified>
  <cp:version>1.0.0</cp:version>
</cp:coreProperties>
</file>