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8" r:id="rId4"/>
    <p:sldMasterId id="2147483727" r:id="rId5"/>
  </p:sldMasterIdLst>
  <p:notesMasterIdLst>
    <p:notesMasterId r:id="rId31"/>
  </p:notesMasterIdLst>
  <p:handoutMasterIdLst>
    <p:handoutMasterId r:id="rId32"/>
  </p:handoutMasterIdLst>
  <p:sldIdLst>
    <p:sldId id="339" r:id="rId6"/>
    <p:sldId id="340" r:id="rId7"/>
    <p:sldId id="341" r:id="rId8"/>
    <p:sldId id="256" r:id="rId9"/>
    <p:sldId id="309" r:id="rId10"/>
    <p:sldId id="311" r:id="rId11"/>
    <p:sldId id="310" r:id="rId12"/>
    <p:sldId id="259" r:id="rId13"/>
    <p:sldId id="305" r:id="rId14"/>
    <p:sldId id="261" r:id="rId15"/>
    <p:sldId id="263" r:id="rId16"/>
    <p:sldId id="312" r:id="rId17"/>
    <p:sldId id="279" r:id="rId18"/>
    <p:sldId id="285" r:id="rId19"/>
    <p:sldId id="320" r:id="rId20"/>
    <p:sldId id="288" r:id="rId21"/>
    <p:sldId id="333" r:id="rId22"/>
    <p:sldId id="334" r:id="rId23"/>
    <p:sldId id="336" r:id="rId24"/>
    <p:sldId id="337" r:id="rId25"/>
    <p:sldId id="338" r:id="rId26"/>
    <p:sldId id="342" r:id="rId27"/>
    <p:sldId id="343" r:id="rId28"/>
    <p:sldId id="344" r:id="rId29"/>
    <p:sldId id="345" r:id="rId30"/>
  </p:sldIdLst>
  <p:sldSz cx="12188825" cy="6858000"/>
  <p:notesSz cx="6858000" cy="9144000"/>
  <p:embeddedFontLst>
    <p:embeddedFont>
      <p:font typeface="Segoe UI" panose="020B0502040204020203" pitchFamily="34" charset="0"/>
      <p:regular r:id="rId33"/>
      <p:bold r:id="rId34"/>
      <p:italic r:id="rId35"/>
      <p:boldItalic r:id="rId36"/>
    </p:embeddedFont>
    <p:embeddedFont>
      <p:font typeface="Calibri" panose="020F0502020204030204" pitchFamily="34" charset="0"/>
      <p:regular r:id="rId37"/>
      <p:bold r:id="rId38"/>
      <p:italic r:id="rId39"/>
      <p:boldItalic r:id="rId40"/>
    </p:embeddedFont>
    <p:embeddedFont>
      <p:font typeface="Segoe UI Light" panose="020B0502040204020203" pitchFamily="34" charset="0"/>
      <p:regular r:id="rId41"/>
      <p:italic r:id="rId42"/>
    </p:embeddedFont>
    <p:embeddedFont>
      <p:font typeface="Consolas" panose="020B0609020204030204" pitchFamily="49" charset="0"/>
      <p:regular r:id="rId43"/>
      <p:bold r:id="rId44"/>
      <p:italic r:id="rId45"/>
      <p:boldItalic r:id="rId46"/>
    </p:embeddedFont>
  </p:embeddedFont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45">
          <p15:clr>
            <a:srgbClr val="A4A3A4"/>
          </p15:clr>
        </p15:guide>
        <p15:guide id="3" orient="horz" pos="4174">
          <p15:clr>
            <a:srgbClr val="A4A3A4"/>
          </p15:clr>
        </p15:guide>
        <p15:guide id="4" orient="horz" pos="911">
          <p15:clr>
            <a:srgbClr val="A4A3A4"/>
          </p15:clr>
        </p15:guide>
        <p15:guide id="5" orient="horz" pos="1196">
          <p15:clr>
            <a:srgbClr val="A4A3A4"/>
          </p15:clr>
        </p15:guide>
        <p15:guide id="6" orient="horz" pos="1487">
          <p15:clr>
            <a:srgbClr val="A4A3A4"/>
          </p15:clr>
        </p15:guide>
        <p15:guide id="7" orient="horz" pos="3913">
          <p15:clr>
            <a:srgbClr val="A4A3A4"/>
          </p15:clr>
        </p15:guide>
        <p15:guide id="8" pos="3839">
          <p15:clr>
            <a:srgbClr val="A4A3A4"/>
          </p15:clr>
        </p15:guide>
        <p15:guide id="9" pos="327">
          <p15:clr>
            <a:srgbClr val="A4A3A4"/>
          </p15:clr>
        </p15:guide>
        <p15:guide id="10" pos="7352">
          <p15:clr>
            <a:srgbClr val="A4A3A4"/>
          </p15:clr>
        </p15:guide>
        <p15:guide id="11" pos="6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enwen" initials="W" lastIdx="7" clrIdx="0"/>
  <p:cmAuthor id="1" name="Greg" initials="G"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54" autoAdjust="0"/>
    <p:restoredTop sz="70562" autoAdjust="0"/>
  </p:normalViewPr>
  <p:slideViewPr>
    <p:cSldViewPr snapToGrid="0">
      <p:cViewPr varScale="1">
        <p:scale>
          <a:sx n="65" d="100"/>
          <a:sy n="65" d="100"/>
        </p:scale>
        <p:origin x="1752" y="66"/>
      </p:cViewPr>
      <p:guideLst>
        <p:guide orient="horz" pos="2160"/>
        <p:guide orient="horz" pos="145"/>
        <p:guide orient="horz" pos="4174"/>
        <p:guide orient="horz" pos="911"/>
        <p:guide orient="horz" pos="1196"/>
        <p:guide orient="horz" pos="1487"/>
        <p:guide orient="horz" pos="3913"/>
        <p:guide pos="3839"/>
        <p:guide pos="327"/>
        <p:guide pos="7352"/>
        <p:guide pos="612"/>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56" d="100"/>
          <a:sy n="56" d="100"/>
        </p:scale>
        <p:origin x="-24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7.fntdata"/><Relationship Id="rId21" Type="http://schemas.openxmlformats.org/officeDocument/2006/relationships/slide" Target="slides/slide16.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4.fntdata"/><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4" Type="http://schemas.openxmlformats.org/officeDocument/2006/relationships/font" Target="fonts/font12.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5.xml"/><Relationship Id="rId41"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Windows Azure Storage</a:t>
            </a: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272D5E-F791-4DD0-8A28-1F28E5FF1B0E}" type="datetimeFigureOut">
              <a:rPr lang="en-US" smtClean="0"/>
              <a:t>3/28/2014</a:t>
            </a:fld>
            <a:endParaRPr lang="en-US"/>
          </a:p>
        </p:txBody>
      </p:sp>
      <p:sp>
        <p:nvSpPr>
          <p:cNvPr id="4" name="Footer Placeholder 3"/>
          <p:cNvSpPr>
            <a:spLocks noGrp="1"/>
          </p:cNvSpPr>
          <p:nvPr>
            <p:ph type="ftr" sz="quarter" idx="2"/>
          </p:nvPr>
        </p:nvSpPr>
        <p:spPr>
          <a:xfrm>
            <a:off x="-1" y="8685213"/>
            <a:ext cx="6388925" cy="457200"/>
          </a:xfrm>
          <a:prstGeom prst="rect">
            <a:avLst/>
          </a:prstGeom>
        </p:spPr>
        <p:txBody>
          <a:bodyPr vert="horz" lIns="91440" tIns="45720" rIns="91440" bIns="45720" rtlCol="0" anchor="b"/>
          <a:lstStyle>
            <a:lvl1pPr algn="l">
              <a:defRPr sz="1200"/>
            </a:lvl1pPr>
          </a:lstStyle>
          <a:p>
            <a:r>
              <a:rPr lang="en-US" sz="600" dirty="0">
                <a:solidFill>
                  <a:schemeClr val="tx1">
                    <a:alpha val="99000"/>
                  </a:schemeClr>
                </a:solidFill>
              </a:rPr>
              <a:t>© 2011 Microsoft Corporation. All rights reserved. Microsoft, Windows, Windows Vista and other product names are or may be registered trademarks and/or trademarks in the U.S. and/or other countries.</a:t>
            </a:r>
          </a:p>
          <a:p>
            <a:r>
              <a:rPr lang="en-US" sz="600" dirty="0">
                <a:solidFill>
                  <a:schemeClr val="tx1">
                    <a:alpha val="99000"/>
                  </a:schemeClr>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r>
              <a:rPr lang="en-US" sz="600" dirty="0" smtClean="0">
                <a:solidFill>
                  <a:schemeClr val="tx1">
                    <a:alpha val="99000"/>
                  </a:schemeClr>
                </a:solidFill>
              </a:rPr>
              <a:t>.</a:t>
            </a:r>
            <a:endParaRPr lang="en-US" sz="600" dirty="0">
              <a:solidFill>
                <a:schemeClr val="tx1">
                  <a:alpha val="99000"/>
                </a:schemeClr>
              </a:solidFill>
            </a:endParaRPr>
          </a:p>
        </p:txBody>
      </p:sp>
      <p:sp>
        <p:nvSpPr>
          <p:cNvPr id="5" name="Slide Number Placeholder 4"/>
          <p:cNvSpPr>
            <a:spLocks noGrp="1"/>
          </p:cNvSpPr>
          <p:nvPr>
            <p:ph type="sldNum" sz="quarter" idx="3"/>
          </p:nvPr>
        </p:nvSpPr>
        <p:spPr>
          <a:xfrm>
            <a:off x="6424551" y="8685213"/>
            <a:ext cx="431862" cy="457200"/>
          </a:xfrm>
          <a:prstGeom prst="rect">
            <a:avLst/>
          </a:prstGeom>
        </p:spPr>
        <p:txBody>
          <a:bodyPr vert="horz" lIns="91440" tIns="45720" rIns="91440" bIns="45720" rtlCol="0" anchor="b"/>
          <a:lstStyle>
            <a:lvl1pPr algn="r">
              <a:defRPr sz="1200"/>
            </a:lvl1pPr>
          </a:lstStyle>
          <a:p>
            <a:fld id="{80AD3469-5DF0-4AE2-A12E-13E5C5E91748}" type="slidenum">
              <a:rPr lang="en-US" smtClean="0"/>
              <a:t>‹#›</a:t>
            </a:fld>
            <a:endParaRPr lang="en-US"/>
          </a:p>
        </p:txBody>
      </p:sp>
    </p:spTree>
    <p:extLst>
      <p:ext uri="{BB962C8B-B14F-4D97-AF65-F5344CB8AC3E}">
        <p14:creationId xmlns:p14="http://schemas.microsoft.com/office/powerpoint/2010/main" val="34296694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Windows Azure Storage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29A561-BE0C-49CB-8FB2-47CFDE66E6AD}" type="datetimeFigureOut">
              <a:rPr lang="en-US" smtClean="0"/>
              <a:t>3/28/2014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6424551" y="8685213"/>
            <a:ext cx="431862" cy="457200"/>
          </a:xfrm>
          <a:prstGeom prst="rect">
            <a:avLst/>
          </a:prstGeom>
        </p:spPr>
        <p:txBody>
          <a:bodyPr vert="horz" lIns="91440" tIns="45720" rIns="91440" bIns="45720" rtlCol="0" anchor="b"/>
          <a:lstStyle>
            <a:lvl1pPr algn="r">
              <a:defRPr sz="1200"/>
            </a:lvl1pPr>
          </a:lstStyle>
          <a:p>
            <a:fld id="{94A25E58-20C3-47A2-B67C-8A1FCB5D4422}" type="slidenum">
              <a:rPr lang="en-US" smtClean="0"/>
              <a:t>‹#›</a:t>
            </a:fld>
            <a:endParaRPr lang="en-US"/>
          </a:p>
        </p:txBody>
      </p:sp>
      <p:sp>
        <p:nvSpPr>
          <p:cNvPr id="8" name="Footer Placeholder 3"/>
          <p:cNvSpPr>
            <a:spLocks noGrp="1"/>
          </p:cNvSpPr>
          <p:nvPr>
            <p:ph type="ftr" sz="quarter" idx="4"/>
          </p:nvPr>
        </p:nvSpPr>
        <p:spPr>
          <a:xfrm>
            <a:off x="-1" y="8685213"/>
            <a:ext cx="6388925" cy="457200"/>
          </a:xfrm>
          <a:prstGeom prst="rect">
            <a:avLst/>
          </a:prstGeom>
        </p:spPr>
        <p:txBody>
          <a:bodyPr vert="horz" lIns="91440" tIns="45720" rIns="91440" bIns="45720" rtlCol="0" anchor="b"/>
          <a:lstStyle>
            <a:lvl1pPr algn="l">
              <a:defRPr sz="1200"/>
            </a:lvl1pPr>
          </a:lstStyle>
          <a:p>
            <a:r>
              <a:rPr lang="en-US" sz="600" dirty="0">
                <a:solidFill>
                  <a:schemeClr val="tx1">
                    <a:alpha val="99000"/>
                  </a:schemeClr>
                </a:solidFill>
              </a:rPr>
              <a:t>© 2011 Microsoft Corporation. All rights reserved. Microsoft, Windows, Windows Vista and other product names are or may be registered trademarks and/or trademarks in the U.S. and/or other countries.</a:t>
            </a:r>
          </a:p>
          <a:p>
            <a:r>
              <a:rPr lang="en-US" sz="600" dirty="0">
                <a:solidFill>
                  <a:schemeClr val="tx1">
                    <a:alpha val="99000"/>
                  </a:schemeClr>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r>
              <a:rPr lang="en-US" sz="600" dirty="0" smtClean="0">
                <a:solidFill>
                  <a:schemeClr val="tx1">
                    <a:alpha val="99000"/>
                  </a:schemeClr>
                </a:solidFill>
              </a:rPr>
              <a:t>.</a:t>
            </a:r>
            <a:endParaRPr lang="en-US" sz="600" dirty="0">
              <a:solidFill>
                <a:schemeClr val="tx1">
                  <a:alpha val="99000"/>
                </a:schemeClr>
              </a:solidFill>
            </a:endParaRPr>
          </a:p>
        </p:txBody>
      </p:sp>
    </p:spTree>
    <p:extLst>
      <p:ext uri="{BB962C8B-B14F-4D97-AF65-F5344CB8AC3E}">
        <p14:creationId xmlns:p14="http://schemas.microsoft.com/office/powerpoint/2010/main" val="993746763"/>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msdn.microsoft.com/en-us/library/dd179440.aspx"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msdn.microsoft.com/en-us/library/ee691975.aspx" TargetMode="External"/><Relationship Id="rId4" Type="http://schemas.openxmlformats.org/officeDocument/2006/relationships/hyperlink" Target="http://msdn.microsoft.com/en-us/library/dd179451.aspx"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t>4</a:t>
            </a:fld>
            <a:endParaRPr lang="en-US"/>
          </a:p>
        </p:txBody>
      </p:sp>
    </p:spTree>
    <p:extLst>
      <p:ext uri="{BB962C8B-B14F-4D97-AF65-F5344CB8AC3E}">
        <p14:creationId xmlns:p14="http://schemas.microsoft.com/office/powerpoint/2010/main" val="3988279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Windows Azure Drives</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A Windows Azure drive acts as a local NTFS volume that is mounted on the server’s file system and that is accessible to code running in a role.</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anose="020B0604020202020204" pitchFamily="34" charset="0"/>
              <a:buChar char="•"/>
            </a:pPr>
            <a:r>
              <a:rPr lang="en-US" dirty="0" smtClean="0"/>
              <a:t>The data written to a Windows Azure drive is stored in a page blob defined within the Windows Azure Blob service, and cached on the local file system. </a:t>
            </a:r>
          </a:p>
          <a:p>
            <a:pPr marL="285750" indent="-285750">
              <a:buFont typeface="Arial" panose="020B0604020202020204" pitchFamily="34" charset="0"/>
              <a:buChar char="•"/>
            </a:pPr>
            <a:r>
              <a:rPr lang="en-US" dirty="0" smtClean="0"/>
              <a:t>The data is maintained even if the role instance is recycled</a:t>
            </a:r>
            <a:r>
              <a:rPr lang="en-US" baseline="0" dirty="0" smtClean="0"/>
              <a:t> b</a:t>
            </a:r>
            <a:r>
              <a:rPr lang="en-US" dirty="0" smtClean="0"/>
              <a:t>ecause data written to the drive is stored in a page blob.</a:t>
            </a:r>
          </a:p>
          <a:p>
            <a:pPr marL="285750" indent="-285750">
              <a:buFont typeface="Arial" panose="020B0604020202020204" pitchFamily="34" charset="0"/>
              <a:buChar char="•"/>
            </a:pPr>
            <a:r>
              <a:rPr lang="en-US" dirty="0" smtClean="0"/>
              <a:t>Windows Azure drive can be used to run an application that must maintain state, such as a third-party database application.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 Windows Azure Managed Library provides the </a:t>
            </a:r>
            <a:r>
              <a:rPr lang="en-US" b="1" dirty="0" err="1" smtClean="0"/>
              <a:t>CloudDrive</a:t>
            </a:r>
            <a:r>
              <a:rPr lang="en-US" dirty="0" smtClean="0"/>
              <a:t> class for mounting and managing Windows Azure drives. </a:t>
            </a:r>
          </a:p>
          <a:p>
            <a:pPr marL="285750" indent="-285750">
              <a:buFont typeface="Arial" panose="020B0604020202020204" pitchFamily="34" charset="0"/>
              <a:buChar char="•"/>
            </a:pPr>
            <a:r>
              <a:rPr lang="en-US" dirty="0" smtClean="0"/>
              <a:t>The </a:t>
            </a:r>
            <a:r>
              <a:rPr lang="en-US" b="1" dirty="0" err="1" smtClean="0"/>
              <a:t>CloudDrive</a:t>
            </a:r>
            <a:r>
              <a:rPr lang="en-US" dirty="0" smtClean="0"/>
              <a:t> class is part of the </a:t>
            </a:r>
            <a:r>
              <a:rPr lang="en-US" b="1" dirty="0" err="1" smtClean="0"/>
              <a:t>Microsoft.WindowsAzure.StorageClient</a:t>
            </a:r>
            <a:r>
              <a:rPr lang="en-US" dirty="0" smtClean="0"/>
              <a:t> namespace.</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13</a:t>
            </a:fld>
            <a:endParaRPr lang="en-US" dirty="0"/>
          </a:p>
        </p:txBody>
      </p:sp>
    </p:spTree>
    <p:extLst>
      <p:ext uri="{BB962C8B-B14F-4D97-AF65-F5344CB8AC3E}">
        <p14:creationId xmlns:p14="http://schemas.microsoft.com/office/powerpoint/2010/main" val="1505067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3487632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The Table service provides structured storage in the form of tables. </a:t>
            </a:r>
          </a:p>
          <a:p>
            <a:pPr marL="171450" indent="-171450">
              <a:buFont typeface="Arial" pitchFamily="34" charset="0"/>
              <a:buChar char="•"/>
            </a:pPr>
            <a:r>
              <a:rPr lang="en-NZ" dirty="0" smtClean="0"/>
              <a:t>The Table service supports a REST API that is compliant with the ADO.NET Data Services REST API. </a:t>
            </a:r>
          </a:p>
          <a:p>
            <a:pPr marL="171450" indent="-171450">
              <a:buFont typeface="Arial" pitchFamily="34" charset="0"/>
              <a:buChar char="•"/>
            </a:pPr>
            <a:r>
              <a:rPr lang="en-NZ" dirty="0" smtClean="0"/>
              <a:t>Developers may also use the .NET Client Library for ADO.NET Data Services to access the Table service.</a:t>
            </a:r>
            <a:endParaRPr lang="en-US" b="1"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1891460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4243701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3981796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the overall</a:t>
            </a:r>
            <a:r>
              <a:rPr lang="en-US" baseline="0" dirty="0" smtClean="0">
                <a:effectLst/>
                <a:latin typeface="Segoe UI" panose="020B0502040204020203" pitchFamily="34" charset="0"/>
              </a:rPr>
              <a:t> concepts and benefits of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Let’s clear up</a:t>
            </a:r>
            <a:r>
              <a:rPr lang="en-US" baseline="0" dirty="0" smtClean="0">
                <a:effectLst/>
                <a:latin typeface="Segoe UI" panose="020B0502040204020203" pitchFamily="34" charset="0"/>
              </a:rPr>
              <a:t> any confusion and look at the basics of what SQL Database really is and some of its benefits.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The same great SQL Server database technology that you know, love, and use on-premises provided</a:t>
            </a:r>
            <a:r>
              <a:rPr lang="en-US" baseline="0" dirty="0" smtClean="0">
                <a:effectLst/>
                <a:latin typeface="Segoe UI" panose="020B0502040204020203" pitchFamily="34" charset="0"/>
              </a:rPr>
              <a:t> as a service</a:t>
            </a:r>
            <a:endParaRPr lang="en-US" dirty="0" smtClean="0">
              <a:effectLst/>
            </a:endParaRPr>
          </a:p>
          <a:p>
            <a:pPr rtl="0"/>
            <a:r>
              <a:rPr lang="en-US" dirty="0" smtClean="0">
                <a:effectLst/>
                <a:latin typeface="Segoe UI" panose="020B0502040204020203" pitchFamily="34" charset="0"/>
              </a:rPr>
              <a:t>Enterprise-ready</a:t>
            </a:r>
            <a:r>
              <a:rPr lang="en-US" baseline="0" dirty="0" smtClean="0">
                <a:effectLst/>
                <a:latin typeface="Segoe UI" panose="020B0502040204020203" pitchFamily="34" charset="0"/>
              </a:rPr>
              <a:t> </a:t>
            </a:r>
          </a:p>
          <a:p>
            <a:pPr rtl="0"/>
            <a:r>
              <a:rPr lang="en-US" baseline="0" dirty="0" smtClean="0">
                <a:effectLst/>
                <a:latin typeface="Segoe UI" panose="020B0502040204020203" pitchFamily="34" charset="0"/>
              </a:rPr>
              <a:t>Automatic support for High-Availability</a:t>
            </a:r>
          </a:p>
          <a:p>
            <a:pPr rtl="0"/>
            <a:r>
              <a:rPr lang="en-US" baseline="0" dirty="0" smtClean="0">
                <a:effectLst/>
                <a:latin typeface="Segoe UI" panose="020B0502040204020203" pitchFamily="34" charset="0"/>
              </a:rPr>
              <a:t>Designed to scale on-demand to provide the same great elasticity</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High-availability – 3 copies of the database free for the cost of the one database. Always</a:t>
            </a:r>
            <a:r>
              <a:rPr lang="en-US" baseline="0" dirty="0" smtClean="0">
                <a:effectLst/>
                <a:latin typeface="Segoe UI" panose="020B0502040204020203" pitchFamily="34" charset="0"/>
              </a:rPr>
              <a:t> in sync. The cost to do this on-premises isn’t cheap. This is </a:t>
            </a:r>
            <a:r>
              <a:rPr lang="en-US" b="1" baseline="0" dirty="0" smtClean="0">
                <a:effectLst/>
                <a:latin typeface="Segoe UI" panose="020B0502040204020203" pitchFamily="34" charset="0"/>
              </a:rPr>
              <a:t>FREE</a:t>
            </a:r>
            <a:r>
              <a:rPr lang="en-US" baseline="0" dirty="0" smtClean="0">
                <a:effectLst/>
                <a:latin typeface="Segoe UI" panose="020B0502040204020203" pitchFamily="34" charset="0"/>
              </a:rPr>
              <a:t> in SQL Database.</a:t>
            </a:r>
          </a:p>
          <a:p>
            <a:pPr rtl="0"/>
            <a:r>
              <a:rPr lang="en-US" baseline="0" dirty="0" smtClean="0">
                <a:effectLst/>
                <a:latin typeface="Segoe UI" panose="020B0502040204020203" pitchFamily="34" charset="0"/>
              </a:rPr>
              <a:t>Scalability using SQL Federation (discussed later in the presentation).</a:t>
            </a: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t>18</a:t>
            </a:fld>
            <a:endParaRPr lang="en-US"/>
          </a:p>
        </p:txBody>
      </p:sp>
    </p:spTree>
    <p:extLst>
      <p:ext uri="{BB962C8B-B14F-4D97-AF65-F5344CB8AC3E}">
        <p14:creationId xmlns:p14="http://schemas.microsoft.com/office/powerpoint/2010/main" val="2049610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99">
              <a:spcAft>
                <a:spcPts val="340"/>
              </a:spcAft>
              <a:defRPr/>
            </a:pPr>
            <a:r>
              <a:rPr lang="en-US" b="1" dirty="0" smtClean="0"/>
              <a:t>Slide Objectives:</a:t>
            </a:r>
          </a:p>
          <a:p>
            <a:pPr marL="174982" indent="-174982">
              <a:buFont typeface="Arial" pitchFamily="34" charset="0"/>
              <a:buChar char="•"/>
            </a:pPr>
            <a:r>
              <a:rPr lang="en-US" dirty="0" smtClean="0"/>
              <a:t>Introduce the topics that will be</a:t>
            </a:r>
            <a:r>
              <a:rPr lang="en-US" baseline="0" dirty="0" smtClean="0"/>
              <a:t> covered in this session</a:t>
            </a:r>
            <a:endParaRPr lang="en-US" dirty="0" smtClean="0"/>
          </a:p>
          <a:p>
            <a:pPr marL="174982" indent="-174982">
              <a:buFont typeface="Arial" pitchFamily="34" charset="0"/>
              <a:buChar char="•"/>
            </a:pPr>
            <a:endParaRPr lang="en-US"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endParaRPr lang="en-US" dirty="0" smtClean="0"/>
          </a:p>
          <a:p>
            <a:r>
              <a:rPr lang="en-US" b="1" dirty="0" smtClean="0"/>
              <a:t>Speaking Points:</a:t>
            </a:r>
          </a:p>
          <a:p>
            <a:endParaRPr lang="en-US" dirty="0" smtClean="0"/>
          </a:p>
          <a:p>
            <a:r>
              <a:rPr lang="en-US" b="1" dirty="0" smtClean="0"/>
              <a:t>Notes:</a:t>
            </a:r>
          </a:p>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t>5</a:t>
            </a:fld>
            <a:endParaRPr lang="en-US"/>
          </a:p>
        </p:txBody>
      </p:sp>
    </p:spTree>
    <p:extLst>
      <p:ext uri="{BB962C8B-B14F-4D97-AF65-F5344CB8AC3E}">
        <p14:creationId xmlns:p14="http://schemas.microsoft.com/office/powerpoint/2010/main" val="1996121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1" dirty="0" smtClean="0"/>
              <a:t>Slide Objectives</a:t>
            </a:r>
          </a:p>
          <a:p>
            <a:pPr marL="171450" indent="-171450">
              <a:buFont typeface="Arial" pitchFamily="34" charset="0"/>
              <a:buChar char="•"/>
            </a:pPr>
            <a:r>
              <a:rPr lang="en-US" b="0" dirty="0" smtClean="0"/>
              <a:t>Understand each of the storage types at a high level</a:t>
            </a:r>
          </a:p>
          <a:p>
            <a:endParaRPr lang="en-US" b="0" dirty="0" smtClean="0"/>
          </a:p>
          <a:p>
            <a:r>
              <a:rPr lang="en-US" b="1" dirty="0" smtClean="0"/>
              <a:t>Speaker Notes</a:t>
            </a:r>
          </a:p>
          <a:p>
            <a:r>
              <a:rPr lang="en-NZ" dirty="0" smtClean="0"/>
              <a:t>The Windows Azure storage services provide storage for binary and text data, messages, and structured data in Windows Azure. The storage services include:</a:t>
            </a:r>
          </a:p>
          <a:p>
            <a:pPr marL="171450" indent="-171450">
              <a:buFont typeface="Arial" pitchFamily="34" charset="0"/>
              <a:buChar char="•"/>
            </a:pPr>
            <a:r>
              <a:rPr lang="en-NZ" dirty="0" smtClean="0"/>
              <a:t>The Blob service, for storing binary and text data</a:t>
            </a:r>
          </a:p>
          <a:p>
            <a:pPr marL="171450" indent="-171450">
              <a:buFont typeface="Arial" pitchFamily="34" charset="0"/>
              <a:buChar char="•"/>
            </a:pPr>
            <a:r>
              <a:rPr lang="en-NZ" dirty="0" smtClean="0"/>
              <a:t>The Queue service, for storing messages that may be accessed by a client</a:t>
            </a:r>
          </a:p>
          <a:p>
            <a:pPr marL="171450" indent="-171450">
              <a:buFont typeface="Arial" pitchFamily="34" charset="0"/>
              <a:buChar char="•"/>
            </a:pPr>
            <a:r>
              <a:rPr lang="en-NZ" dirty="0" smtClean="0"/>
              <a:t>The Table service, for structured storage for non-relational data</a:t>
            </a:r>
          </a:p>
          <a:p>
            <a:pPr marL="171450" indent="-171450">
              <a:buFont typeface="Arial" pitchFamily="34" charset="0"/>
              <a:buChar char="•"/>
            </a:pPr>
            <a:r>
              <a:rPr lang="en-NZ" dirty="0" smtClean="0"/>
              <a:t>Windows Azure drives, for mounting an NTFS volume accessible to code running in your Windows Azure service</a:t>
            </a:r>
            <a:br>
              <a:rPr lang="en-NZ" dirty="0" smtClean="0"/>
            </a:br>
            <a:endParaRPr lang="en-NZ" dirty="0" smtClean="0"/>
          </a:p>
          <a:p>
            <a:r>
              <a:rPr lang="en-NZ" dirty="0" smtClean="0"/>
              <a:t>Programmatic access to the Blob, Queue, and Table services is available via the Windows Azure Managed Library and the Windows Azure storage services REST API</a:t>
            </a:r>
          </a:p>
          <a:p>
            <a:endParaRPr lang="en-US" b="1" dirty="0" smtClean="0"/>
          </a:p>
          <a:p>
            <a:r>
              <a:rPr lang="en-US" b="1" dirty="0" smtClean="0"/>
              <a:t>Notes</a:t>
            </a:r>
          </a:p>
          <a:p>
            <a:r>
              <a:rPr lang="en-US" b="0" dirty="0" smtClean="0"/>
              <a:t>http://blogs.msdn.com/b/windowsazurestorage/archive/2010/03/28/windows-azure-storage-resources.aspx</a:t>
            </a:r>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6</a:t>
            </a:fld>
            <a:endParaRPr lang="en-US" dirty="0"/>
          </a:p>
        </p:txBody>
      </p:sp>
    </p:spTree>
    <p:extLst>
      <p:ext uri="{BB962C8B-B14F-4D97-AF65-F5344CB8AC3E}">
        <p14:creationId xmlns:p14="http://schemas.microsoft.com/office/powerpoint/2010/main" val="754212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a Windows Azure storage account</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Speaking notes</a:t>
            </a:r>
          </a:p>
          <a:p>
            <a:r>
              <a:rPr lang="en-US" dirty="0" smtClean="0"/>
              <a:t>A storage account gives your applications access to Windows Azure Blob, Table, and Queue services located in a geographic region. You need a storage account to use Windows Azure storage. </a:t>
            </a:r>
          </a:p>
          <a:p>
            <a:r>
              <a:rPr lang="en-US" dirty="0" smtClean="0"/>
              <a:t>The storage account represents the highest level of the namespace for accessing the storage services. A storage account can contain up to 100 TB of blob, queue, and table data. You can create up to five storage accounts for your Windows Azure subscription.</a:t>
            </a:r>
          </a:p>
          <a:p>
            <a:pPr marL="0" indent="0">
              <a:buFont typeface="Arial" pitchFamily="34" charset="0"/>
              <a:buNone/>
            </a:pPr>
            <a:endParaRPr lang="en-US" dirty="0" smtClean="0"/>
          </a:p>
          <a:p>
            <a:pPr marL="171450" indent="-171450">
              <a:buFont typeface="Arial" pitchFamily="34" charset="0"/>
              <a:buChar char="•"/>
            </a:pPr>
            <a:r>
              <a:rPr lang="en-US" dirty="0" smtClean="0"/>
              <a:t>A Windows Azure subscription contains storage account</a:t>
            </a:r>
          </a:p>
          <a:p>
            <a:pPr marL="171450" indent="-171450">
              <a:buFont typeface="Arial" pitchFamily="34" charset="0"/>
              <a:buChar char="•"/>
            </a:pPr>
            <a:r>
              <a:rPr lang="en-US" dirty="0" smtClean="0"/>
              <a:t>Can explicitly geo-locate to a sub region or set affinity with other services</a:t>
            </a:r>
          </a:p>
          <a:p>
            <a:pPr marL="171450" indent="-171450">
              <a:buFont typeface="Arial" pitchFamily="34" charset="0"/>
              <a:buChar char="•"/>
            </a:pPr>
            <a:r>
              <a:rPr lang="en-US" dirty="0" smtClean="0"/>
              <a:t>Can enable CDN at the account level (means that public containers will be retrievable via the CDN URL)</a:t>
            </a:r>
            <a:endParaRPr lang="en-US" dirty="0"/>
          </a:p>
        </p:txBody>
      </p:sp>
      <p:sp>
        <p:nvSpPr>
          <p:cNvPr id="4" name="Slide Number Placeholder 3"/>
          <p:cNvSpPr>
            <a:spLocks noGrp="1"/>
          </p:cNvSpPr>
          <p:nvPr>
            <p:ph type="sldNum" sz="quarter" idx="10"/>
          </p:nvPr>
        </p:nvSpPr>
        <p:spPr/>
        <p:txBody>
          <a:bodyPr/>
          <a:lstStyle/>
          <a:p>
            <a:fld id="{DFF0BEB7-DC6A-443D-91D1-0CE0A533CAC5}" type="slidenum">
              <a:rPr lang="en-US" smtClean="0"/>
              <a:pPr/>
              <a:t>7</a:t>
            </a:fld>
            <a:endParaRPr lang="en-US" dirty="0"/>
          </a:p>
        </p:txBody>
      </p:sp>
    </p:spTree>
    <p:extLst>
      <p:ext uri="{BB962C8B-B14F-4D97-AF65-F5344CB8AC3E}">
        <p14:creationId xmlns:p14="http://schemas.microsoft.com/office/powerpoint/2010/main" val="758912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the Development Storage Service</a:t>
            </a:r>
          </a:p>
          <a:p>
            <a:pPr marL="0" indent="0">
              <a:buFont typeface="Arial" pitchFamily="34" charset="0"/>
              <a:buNone/>
            </a:pPr>
            <a:endParaRPr lang="en-US" baseline="0"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VALUE PROP</a:t>
            </a:r>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dirty="0" smtClean="0"/>
              <a:t>Client side simulator of storage in the cloud. </a:t>
            </a:r>
          </a:p>
          <a:p>
            <a:pPr marL="171450" indent="-171450">
              <a:buFont typeface="Arial" pitchFamily="34" charset="0"/>
              <a:buChar char="•"/>
            </a:pPr>
            <a:r>
              <a:rPr lang="en-US" dirty="0" smtClean="0"/>
              <a:t>Allows completely disconnected (e.g. while travelling on a plane) development of Windows Azure apps</a:t>
            </a:r>
          </a:p>
          <a:p>
            <a:pPr marL="171450" indent="-171450">
              <a:buFont typeface="Arial" pitchFamily="34" charset="0"/>
              <a:buChar char="•"/>
            </a:pPr>
            <a:r>
              <a:rPr lang="en-US" dirty="0" smtClean="0"/>
              <a:t>Can consume just like Cloud storage- from Development Fabric, from another application running locally</a:t>
            </a:r>
          </a:p>
          <a:p>
            <a:pPr marL="171450" indent="-171450">
              <a:buFont typeface="Arial" pitchFamily="34" charset="0"/>
              <a:buChar char="•"/>
            </a:pPr>
            <a:r>
              <a:rPr lang="en-US" dirty="0" smtClean="0"/>
              <a:t>Is locked down so that it cannot be called from off the box</a:t>
            </a:r>
          </a:p>
          <a:p>
            <a:pPr marL="384431" lvl="1" indent="-171450">
              <a:buFont typeface="Arial" pitchFamily="34" charset="0"/>
              <a:buChar char="•"/>
            </a:pPr>
            <a:r>
              <a:rPr lang="en-US" dirty="0" smtClean="0"/>
              <a:t>If you need this capability run a reverse proxy on the dev machine</a:t>
            </a:r>
          </a:p>
          <a:p>
            <a:pPr marL="171450" lvl="0" indent="-171450">
              <a:buFont typeface="Arial" pitchFamily="34" charset="0"/>
              <a:buChar char="•"/>
            </a:pPr>
            <a:r>
              <a:rPr lang="en-US" dirty="0" smtClean="0"/>
              <a:t>Can use CSRun</a:t>
            </a:r>
            <a:r>
              <a:rPr lang="en-US" baseline="0" dirty="0" smtClean="0"/>
              <a:t> to start and stop service</a:t>
            </a:r>
          </a:p>
          <a:p>
            <a:pPr marL="384431" lvl="1" indent="-171450">
              <a:buFont typeface="Arial" pitchFamily="34" charset="0"/>
              <a:buChar char="•"/>
            </a:pPr>
            <a:r>
              <a:rPr lang="en-US" baseline="0" dirty="0" smtClean="0"/>
              <a:t>More on this in Day 3</a:t>
            </a:r>
          </a:p>
          <a:p>
            <a:pPr marL="171450" lvl="0" indent="-171450">
              <a:buFont typeface="Arial" pitchFamily="34" charset="0"/>
              <a:buChar char="•"/>
            </a:pPr>
            <a:r>
              <a:rPr lang="en-US" baseline="0" dirty="0" smtClean="0"/>
              <a:t>Uses a single fixed account. The account name and key are always the same</a:t>
            </a:r>
          </a:p>
          <a:p>
            <a:pPr marL="384431" lvl="1" indent="-171450">
              <a:buFont typeface="Arial" pitchFamily="34" charset="0"/>
              <a:buChar char="•"/>
            </a:pPr>
            <a:r>
              <a:rPr lang="en-US" baseline="0" dirty="0" smtClean="0"/>
              <a:t>Anyone memorized the Account key yet? Eby8vd…..</a:t>
            </a:r>
            <a:endParaRPr lang="en-US" dirty="0" smtClean="0"/>
          </a:p>
          <a:p>
            <a:pPr marL="384431" lvl="1" indent="-171450">
              <a:buFont typeface="Arial" pitchFamily="34" charset="0"/>
              <a:buChar char="•"/>
            </a:pPr>
            <a:endParaRPr lang="en-US" dirty="0" smtClean="0"/>
          </a:p>
          <a:p>
            <a:pPr marL="212981" lvl="1" indent="0">
              <a:buFont typeface="Arial" pitchFamily="34" charset="0"/>
              <a:buNone/>
            </a:pPr>
            <a:r>
              <a:rPr lang="en-US" b="1" dirty="0" smtClean="0"/>
              <a:t>Notes</a:t>
            </a:r>
          </a:p>
          <a:p>
            <a:pPr marL="212981" lvl="1" indent="0">
              <a:buFont typeface="Arial" pitchFamily="34" charset="0"/>
              <a:buNone/>
            </a:pPr>
            <a:r>
              <a:rPr lang="en-US" b="0" dirty="0" smtClean="0"/>
              <a:t>http://msdn.microsoft.com/en-us/library/dd179339.aspx</a:t>
            </a:r>
          </a:p>
          <a:p>
            <a:r>
              <a:rPr lang="en-NZ" dirty="0" smtClean="0"/>
              <a:t>The Windows® Azure™ SDK development environment includes development storage, a utility that simulates the Blob, Queue, and Table services available in the cloud. If you are building a hosted service that employs storage services or writing any external application that calls storage services, you can test locally against development storage.</a:t>
            </a:r>
          </a:p>
          <a:p>
            <a:r>
              <a:rPr lang="en-NZ" dirty="0" smtClean="0"/>
              <a:t>The development storage utility provides a user interface to view the status of the local storage services and to start, stop, and reset them.</a:t>
            </a:r>
          </a:p>
          <a:p>
            <a:r>
              <a:rPr lang="en-NZ" dirty="0" smtClean="0"/>
              <a:t>This topic contains the following subtopics:</a:t>
            </a:r>
          </a:p>
          <a:p>
            <a:pPr marL="212981" lvl="1" indent="0">
              <a:buFont typeface="Arial" pitchFamily="34" charset="0"/>
              <a:buNone/>
            </a:pPr>
            <a:endParaRPr lang="en-US" b="1" dirty="0" smtClean="0"/>
          </a:p>
          <a:p>
            <a:pPr marL="212981" lvl="1" indent="0">
              <a:buFont typeface="Arial" pitchFamily="34" charset="0"/>
              <a:buNone/>
            </a:pPr>
            <a:endParaRPr lang="en-US" b="1" dirty="0"/>
          </a:p>
        </p:txBody>
      </p:sp>
      <p:sp>
        <p:nvSpPr>
          <p:cNvPr id="4" name="Slide Number Placeholder 3"/>
          <p:cNvSpPr>
            <a:spLocks noGrp="1"/>
          </p:cNvSpPr>
          <p:nvPr>
            <p:ph type="sldNum" sz="quarter" idx="10"/>
          </p:nvPr>
        </p:nvSpPr>
        <p:spPr/>
        <p:txBody>
          <a:bodyPr/>
          <a:lstStyle/>
          <a:p>
            <a:fld id="{DFF0BEB7-DC6A-443D-91D1-0CE0A533CAC5}" type="slidenum">
              <a:rPr lang="en-US" smtClean="0"/>
              <a:pPr/>
              <a:t>8</a:t>
            </a:fld>
            <a:endParaRPr lang="en-US" dirty="0"/>
          </a:p>
        </p:txBody>
      </p:sp>
    </p:spTree>
    <p:extLst>
      <p:ext uri="{BB962C8B-B14F-4D97-AF65-F5344CB8AC3E}">
        <p14:creationId xmlns:p14="http://schemas.microsoft.com/office/powerpoint/2010/main" val="2171186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99">
              <a:spcAft>
                <a:spcPts val="340"/>
              </a:spcAft>
              <a:defRPr/>
            </a:pPr>
            <a:r>
              <a:rPr lang="en-US" sz="1600" b="1" dirty="0" smtClean="0"/>
              <a:t>Slide Objectives:</a:t>
            </a:r>
          </a:p>
          <a:p>
            <a:pPr marL="174982" indent="-174982">
              <a:buFont typeface="Arial" pitchFamily="34" charset="0"/>
              <a:buChar char="•"/>
            </a:pPr>
            <a:r>
              <a:rPr lang="en-US" sz="1600" dirty="0" smtClean="0"/>
              <a:t>Explain the different Storage Libraries and languages</a:t>
            </a:r>
            <a:r>
              <a:rPr lang="en-US" sz="1600" baseline="0" dirty="0" smtClean="0"/>
              <a:t> that can be used to work with Windows Azure Storage</a:t>
            </a:r>
            <a:r>
              <a:rPr lang="en-US" sz="1600" dirty="0" smtClean="0"/>
              <a:t>.  </a:t>
            </a:r>
          </a:p>
          <a:p>
            <a:endParaRPr lang="en-US" sz="160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r>
              <a:rPr lang="en-US" i="1" dirty="0" smtClean="0"/>
              <a:t>Programmatic access to the Blob, Queue, and Table services is available via the Windows Azure client libraries and the Windows Azure storage services REST API.</a:t>
            </a:r>
            <a:endParaRPr lang="en-US" sz="1600" dirty="0" smtClean="0"/>
          </a:p>
          <a:p>
            <a:endParaRPr lang="en-US" sz="1600" dirty="0" smtClean="0"/>
          </a:p>
          <a:p>
            <a:r>
              <a:rPr lang="en-US" sz="1600" b="1" dirty="0" smtClean="0"/>
              <a:t>Speaking Points:</a:t>
            </a:r>
          </a:p>
          <a:p>
            <a:pPr marL="0" marR="0" indent="0" algn="l" defTabSz="914325" rtl="0" eaLnBrk="1" fontAlgn="auto" latinLnBrk="0" hangingPunct="1">
              <a:lnSpc>
                <a:spcPct val="90000"/>
              </a:lnSpc>
              <a:spcBef>
                <a:spcPts val="0"/>
              </a:spcBef>
              <a:spcAft>
                <a:spcPts val="333"/>
              </a:spcAft>
              <a:buClrTx/>
              <a:buSzTx/>
              <a:buFontTx/>
              <a:buNone/>
              <a:tabLst/>
              <a:defRPr/>
            </a:pPr>
            <a:r>
              <a:rPr lang="en-US" b="0" dirty="0" smtClean="0"/>
              <a:t>Windows Azure is an open cloud platform that enables you to quickly build, deploy and manage applications across a global network of Microsoft-managed </a:t>
            </a:r>
            <a:r>
              <a:rPr lang="en-US" b="0" dirty="0" err="1" smtClean="0"/>
              <a:t>datacenters.You</a:t>
            </a:r>
            <a:r>
              <a:rPr lang="en-US" b="0" dirty="0" smtClean="0"/>
              <a:t> can build applications using any language, tool or framework.</a:t>
            </a:r>
            <a:endParaRPr lang="en-US" sz="1600" b="0" dirty="0" smtClean="0"/>
          </a:p>
          <a:p>
            <a:endParaRPr lang="en-US" sz="1600" dirty="0" smtClean="0"/>
          </a:p>
          <a:p>
            <a:r>
              <a:rPr lang="en-US" sz="1600" b="1" dirty="0" smtClean="0"/>
              <a:t>Notes: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t>9</a:t>
            </a:fld>
            <a:endParaRPr lang="en-US"/>
          </a:p>
        </p:txBody>
      </p:sp>
    </p:spTree>
    <p:extLst>
      <p:ext uri="{BB962C8B-B14F-4D97-AF65-F5344CB8AC3E}">
        <p14:creationId xmlns:p14="http://schemas.microsoft.com/office/powerpoint/2010/main" val="1108656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Describe security principles</a:t>
            </a:r>
            <a:endParaRPr lang="en-US" baseline="0" dirty="0" smtClean="0"/>
          </a:p>
          <a:p>
            <a:pPr marL="171450" indent="-171450">
              <a:buFont typeface="Arial" pitchFamily="34" charset="0"/>
              <a:buChar char="•"/>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b="0" baseline="0" dirty="0" smtClean="0"/>
              <a:t>Simple shared secret security</a:t>
            </a:r>
          </a:p>
          <a:p>
            <a:pPr marL="171450" indent="-171450">
              <a:buFont typeface="Arial" pitchFamily="34" charset="0"/>
              <a:buChar char="•"/>
            </a:pPr>
            <a:r>
              <a:rPr lang="en-US" b="0" baseline="0" dirty="0" smtClean="0"/>
              <a:t>Can use HTTP or HTTPS to access</a:t>
            </a:r>
          </a:p>
          <a:p>
            <a:pPr marL="384431" lvl="1" indent="-171450">
              <a:buFont typeface="Arial" pitchFamily="34" charset="0"/>
              <a:buChar char="•"/>
            </a:pPr>
            <a:r>
              <a:rPr lang="en-US" b="0" baseline="0" dirty="0" smtClean="0"/>
              <a:t>Use HTTP for public content</a:t>
            </a:r>
          </a:p>
          <a:p>
            <a:pPr marL="384431" lvl="1" indent="-171450">
              <a:buFont typeface="Arial" pitchFamily="34" charset="0"/>
              <a:buChar char="•"/>
            </a:pPr>
            <a:r>
              <a:rPr lang="en-US" b="0" baseline="0" dirty="0" smtClean="0"/>
              <a:t>Use HTTPS for secure content (i.e. where using es or Shared Access Signatures)</a:t>
            </a:r>
          </a:p>
          <a:p>
            <a:pPr marL="171450" lvl="0" indent="-171450">
              <a:buFont typeface="Arial" pitchFamily="34" charset="0"/>
              <a:buChar char="•"/>
            </a:pPr>
            <a:endParaRPr lang="en-US" b="0" baseline="0" dirty="0" smtClean="0"/>
          </a:p>
          <a:p>
            <a:pPr marL="171450" lvl="0" indent="-171450">
              <a:buFont typeface="Arial" pitchFamily="34" charset="0"/>
              <a:buChar char="•"/>
            </a:pPr>
            <a:r>
              <a:rPr lang="en-US" b="0" baseline="0" dirty="0" smtClean="0"/>
              <a:t>Two 512bit keys</a:t>
            </a:r>
          </a:p>
          <a:p>
            <a:pPr marL="384431" lvl="1" indent="-171450">
              <a:buFont typeface="Arial" pitchFamily="34" charset="0"/>
              <a:buChar char="•"/>
            </a:pPr>
            <a:r>
              <a:rPr lang="en-US" b="0" baseline="0" dirty="0" smtClean="0"/>
              <a:t>Keys used to sign priv requests</a:t>
            </a:r>
          </a:p>
          <a:p>
            <a:pPr marL="384431" lvl="1" indent="-171450">
              <a:buFont typeface="Arial" pitchFamily="34" charset="0"/>
              <a:buChar char="•"/>
            </a:pPr>
            <a:r>
              <a:rPr lang="en-US" b="0" baseline="0" dirty="0" smtClean="0"/>
              <a:t>Two keys supports rolling of keys</a:t>
            </a:r>
          </a:p>
          <a:p>
            <a:pPr marL="499520" lvl="2" indent="-171450">
              <a:buFont typeface="Arial" pitchFamily="34" charset="0"/>
              <a:buChar char="•"/>
            </a:pPr>
            <a:r>
              <a:rPr lang="en-US" b="0" baseline="0" dirty="0" smtClean="0"/>
              <a:t>E.g. if one key is compromised can use the second key while first is regenerated</a:t>
            </a:r>
          </a:p>
          <a:p>
            <a:pPr marL="499520" lvl="2" indent="-171450">
              <a:buFont typeface="Arial" pitchFamily="34" charset="0"/>
              <a:buChar char="•"/>
            </a:pPr>
            <a:endParaRPr lang="en-US" b="0" baseline="0" dirty="0" smtClean="0"/>
          </a:p>
          <a:p>
            <a:pPr marL="171450" lvl="0" indent="-171450">
              <a:buFont typeface="Arial" pitchFamily="34" charset="0"/>
              <a:buChar char="•"/>
            </a:pPr>
            <a:r>
              <a:rPr lang="en-US" b="0" baseline="0" dirty="0" smtClean="0"/>
              <a:t>More on SAS’s soon</a:t>
            </a:r>
          </a:p>
          <a:p>
            <a:pPr marL="0" indent="0">
              <a:buFont typeface="Arial" pitchFamily="34" charset="0"/>
              <a:buNone/>
            </a:pPr>
            <a:endParaRPr lang="en-US" b="0" baseline="0" dirty="0" smtClean="0"/>
          </a:p>
          <a:p>
            <a:pPr marL="0" indent="0">
              <a:buFont typeface="Arial" pitchFamily="34" charset="0"/>
              <a:buNone/>
            </a:pPr>
            <a:r>
              <a:rPr lang="en-US" b="1" baseline="0" dirty="0" smtClean="0"/>
              <a:t>Notes</a:t>
            </a:r>
          </a:p>
          <a:p>
            <a:pPr marL="0" indent="0">
              <a:buFont typeface="Arial" pitchFamily="34" charset="0"/>
              <a:buNone/>
            </a:pPr>
            <a:r>
              <a:rPr lang="en-US" b="0" baseline="0" dirty="0" smtClean="0"/>
              <a:t>More on Security on Day 3</a:t>
            </a:r>
          </a:p>
          <a:p>
            <a:pPr marL="0" indent="0">
              <a:buFont typeface="Arial" pitchFamily="34" charset="0"/>
              <a:buNone/>
            </a:pPr>
            <a:r>
              <a:rPr lang="en-US" b="0" baseline="0" dirty="0" smtClean="0"/>
              <a:t>http://social.msdn.microsoft.com/Forums/en-US/windowsazure/thread/1e023e8d-0ff9-472e-bcc1-05400a41466c </a:t>
            </a:r>
          </a:p>
          <a:p>
            <a:pPr marL="0" indent="0">
              <a:buFont typeface="Arial" pitchFamily="34" charset="0"/>
              <a:buNone/>
            </a:pPr>
            <a:r>
              <a:rPr lang="en-US" b="0" baseline="0" dirty="0" smtClean="0"/>
              <a:t>http://blogs.msdn.com/b/usisvde/archive/2010/05/21/best-practices-for-data-storage-security-on-windows-azure.aspx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1950527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1801715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pPr marL="171450" indent="-171450">
              <a:buFont typeface="Arial" pitchFamily="34" charset="0"/>
              <a:buChar char="•"/>
            </a:pPr>
            <a:r>
              <a:rPr lang="en-NZ" dirty="0" smtClean="0"/>
              <a:t>The Blob service provides storage for entities, such as binary files and text files. </a:t>
            </a:r>
          </a:p>
          <a:p>
            <a:pPr marL="171450" indent="-171450">
              <a:buFont typeface="Arial" pitchFamily="34" charset="0"/>
              <a:buChar char="•"/>
            </a:pPr>
            <a:r>
              <a:rPr lang="en-NZ" dirty="0" smtClean="0"/>
              <a:t>The REST API for the Blob service exposes two resources: </a:t>
            </a:r>
          </a:p>
          <a:p>
            <a:pPr marL="384431" lvl="1" indent="-171450">
              <a:buFont typeface="Arial" pitchFamily="34" charset="0"/>
              <a:buChar char="•"/>
            </a:pPr>
            <a:r>
              <a:rPr lang="en-NZ" dirty="0" smtClean="0"/>
              <a:t>Containers </a:t>
            </a:r>
          </a:p>
          <a:p>
            <a:pPr marL="384431" lvl="1" indent="-171450">
              <a:buFont typeface="Arial" pitchFamily="34" charset="0"/>
              <a:buChar char="•"/>
            </a:pPr>
            <a:r>
              <a:rPr lang="en-NZ" dirty="0" smtClean="0"/>
              <a:t>Blobs. </a:t>
            </a:r>
          </a:p>
          <a:p>
            <a:pPr marL="384431" lvl="1" indent="-171450">
              <a:buFont typeface="Arial" pitchFamily="34" charset="0"/>
              <a:buChar char="•"/>
            </a:pPr>
            <a:r>
              <a:rPr lang="en-NZ" dirty="0" smtClean="0"/>
              <a:t>A container is a set of blobs; every blob must belong to a container. </a:t>
            </a:r>
          </a:p>
          <a:p>
            <a:pPr marL="171450" lvl="0" indent="-171450">
              <a:buFont typeface="Arial" pitchFamily="34" charset="0"/>
              <a:buChar char="•"/>
            </a:pPr>
            <a:r>
              <a:rPr lang="en-NZ" dirty="0" smtClean="0"/>
              <a:t>The Blob service defines two types of blobs:</a:t>
            </a:r>
          </a:p>
          <a:p>
            <a:pPr marL="384431" lvl="1" indent="-171450">
              <a:buFont typeface="Arial" pitchFamily="34" charset="0"/>
              <a:buChar char="•"/>
            </a:pPr>
            <a:r>
              <a:rPr lang="en-NZ" dirty="0" smtClean="0"/>
              <a:t>Block blobs, which are optimized for streaming. </a:t>
            </a:r>
          </a:p>
          <a:p>
            <a:pPr marL="384431" lvl="1" indent="-171450">
              <a:buFont typeface="Arial" pitchFamily="34" charset="0"/>
              <a:buChar char="•"/>
            </a:pPr>
            <a:r>
              <a:rPr lang="en-NZ" dirty="0" smtClean="0"/>
              <a:t>Page blobs, which are optimized for random read/write operations and which provide the ability to write to a range of bytes in a blob.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Blobs can be read by calling the </a:t>
            </a:r>
            <a:r>
              <a:rPr lang="en-NZ" dirty="0" smtClean="0">
                <a:hlinkClick r:id="rId3"/>
              </a:rPr>
              <a:t>Get Blob</a:t>
            </a:r>
            <a:r>
              <a:rPr lang="en-NZ" dirty="0" smtClean="0"/>
              <a:t> operation. A client may read the entire blob, or an arbitrary range of bytes.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Block blobs less than or equal to 64 MB in size can be uploaded by calling the </a:t>
            </a:r>
            <a:r>
              <a:rPr lang="en-NZ" dirty="0" smtClean="0">
                <a:hlinkClick r:id="rId4"/>
              </a:rPr>
              <a:t>Put Blob</a:t>
            </a:r>
            <a:r>
              <a:rPr lang="en-NZ" dirty="0" smtClean="0"/>
              <a:t> operation. </a:t>
            </a:r>
          </a:p>
          <a:p>
            <a:pPr marL="171450" lvl="0" indent="-171450">
              <a:buFont typeface="Arial" pitchFamily="34" charset="0"/>
              <a:buChar char="•"/>
            </a:pPr>
            <a:r>
              <a:rPr lang="en-NZ" dirty="0" smtClean="0"/>
              <a:t>Block blobs larger than 64 MB must be uploaded as a set of blocks, each of which must be less than or equal to 4 MB in size. </a:t>
            </a:r>
            <a:br>
              <a:rPr lang="en-NZ" dirty="0" smtClean="0"/>
            </a:br>
            <a:endParaRPr lang="en-NZ" dirty="0" smtClean="0"/>
          </a:p>
          <a:p>
            <a:pPr marL="171450" lvl="0" indent="-171450">
              <a:buFont typeface="Arial" pitchFamily="34" charset="0"/>
              <a:buChar char="•"/>
            </a:pPr>
            <a:r>
              <a:rPr lang="en-NZ" dirty="0" smtClean="0"/>
              <a:t>Page blobs are created and initialized with a maximum size with a call to </a:t>
            </a:r>
            <a:r>
              <a:rPr lang="en-NZ" dirty="0" smtClean="0">
                <a:hlinkClick r:id="rId4"/>
              </a:rPr>
              <a:t>Put Blob</a:t>
            </a:r>
            <a:r>
              <a:rPr lang="en-NZ" dirty="0" smtClean="0"/>
              <a:t>. </a:t>
            </a:r>
          </a:p>
          <a:p>
            <a:pPr marL="171450" lvl="0" indent="-171450">
              <a:buFont typeface="Arial" pitchFamily="34" charset="0"/>
              <a:buChar char="•"/>
            </a:pPr>
            <a:r>
              <a:rPr lang="en-NZ" dirty="0" smtClean="0"/>
              <a:t>To write content to a page blob, you call the </a:t>
            </a:r>
            <a:r>
              <a:rPr lang="en-NZ" dirty="0" smtClean="0">
                <a:hlinkClick r:id="rId5"/>
              </a:rPr>
              <a:t>Put Page</a:t>
            </a:r>
            <a:r>
              <a:rPr lang="en-NZ" dirty="0" smtClean="0"/>
              <a:t> operation. The maximum size currently supported for a page blob is 1 TB.</a:t>
            </a:r>
          </a:p>
          <a:p>
            <a:endParaRPr lang="en-US" b="1" dirty="0" smtClean="0"/>
          </a:p>
          <a:p>
            <a:r>
              <a:rPr lang="en-US" b="1" dirty="0" smtClean="0"/>
              <a:t>Notes</a:t>
            </a:r>
          </a:p>
          <a:p>
            <a:r>
              <a:rPr lang="en-US" dirty="0" smtClean="0"/>
              <a:t>http://msdn.microsoft.com/en-us/library/dd573356.aspx</a:t>
            </a:r>
          </a:p>
          <a:p>
            <a:r>
              <a:rPr lang="en-NZ" dirty="0" smtClean="0"/>
              <a:t>Using the REST API for the Blob service, developers can create a hierarchical namespace similar to a file system. 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a:t>
            </a:r>
            <a:r>
              <a:rPr lang="en-NZ" i="1" dirty="0" smtClean="0"/>
              <a:t>MyGroup/</a:t>
            </a:r>
            <a:r>
              <a:rPr lang="en-NZ" dirty="0" smtClean="0"/>
              <a:t>.</a:t>
            </a:r>
            <a:endParaRPr lang="en-US" dirty="0" smtClean="0"/>
          </a:p>
        </p:txBody>
      </p:sp>
      <p:sp>
        <p:nvSpPr>
          <p:cNvPr id="6" name="Slide Number Placeholder 5"/>
          <p:cNvSpPr>
            <a:spLocks noGrp="1"/>
          </p:cNvSpPr>
          <p:nvPr>
            <p:ph type="sldNum" sz="quarter" idx="11"/>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15430854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445419909"/>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7974372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14261343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06701834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24732263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175494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91617785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20601000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956039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967894066"/>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1"/>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4" y="4343401"/>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3608568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429973442"/>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cs typeface="Consolas" pitchFamily="49"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cs typeface="Consolas" pitchFamily="49" charset="0"/>
              </a:defRPr>
            </a:lvl1pPr>
            <a:lvl2pPr>
              <a:defRPr>
                <a:latin typeface="+mj-lt"/>
                <a:cs typeface="Consolas" pitchFamily="49" charset="0"/>
              </a:defRPr>
            </a:lvl2pPr>
            <a:lvl3pPr>
              <a:defRPr>
                <a:latin typeface="+mj-lt"/>
                <a:cs typeface="Consolas" pitchFamily="49" charset="0"/>
              </a:defRPr>
            </a:lvl3pPr>
            <a:lvl4pPr>
              <a:defRPr>
                <a:latin typeface="+mj-lt"/>
                <a:cs typeface="Consolas" pitchFamily="49" charset="0"/>
              </a:defRPr>
            </a:lvl4pPr>
            <a:lvl5pPr>
              <a:defRPr>
                <a:latin typeface="+mj-lt"/>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lvl1pPr>
              <a:defRPr>
                <a:latin typeface="Consolas" pitchFamily="49" charset="0"/>
                <a:cs typeface="Consolas" pitchFamily="49" charset="0"/>
              </a:defRPr>
            </a:lvl1pPr>
          </a:lstStyle>
          <a:p>
            <a:fld id="{D7CE58A2-1EDC-45F0-BACE-E3574D82C834}" type="datetimeFigureOut">
              <a:rPr lang="en-US" smtClean="0"/>
              <a:pPr/>
              <a:t>3/28/2014</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lvl1pPr>
              <a:defRPr>
                <a:latin typeface="Consolas" pitchFamily="49" charset="0"/>
                <a:cs typeface="Consolas" pitchFamily="49" charset="0"/>
              </a:defRPr>
            </a:lvl1p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lvl1pPr>
              <a:defRPr>
                <a:latin typeface="Consolas" pitchFamily="49" charset="0"/>
                <a:cs typeface="Consolas" pitchFamily="49" charset="0"/>
              </a:defRPr>
            </a:lvl1pPr>
          </a:lstStyle>
          <a:p>
            <a:fld id="{ECD6441B-9D70-431A-83BF-3759963F38CF}" type="slidenum">
              <a:rPr lang="en-US" smtClean="0"/>
              <a:pPr/>
              <a:t>‹#›</a:t>
            </a:fld>
            <a:endParaRPr lang="en-US"/>
          </a:p>
        </p:txBody>
      </p:sp>
    </p:spTree>
    <p:extLst>
      <p:ext uri="{BB962C8B-B14F-4D97-AF65-F5344CB8AC3E}">
        <p14:creationId xmlns:p14="http://schemas.microsoft.com/office/powerpoint/2010/main" val="4252997572"/>
      </p:ext>
    </p:extLst>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4397589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32603770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6493456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02612194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83995125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6101565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237152936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5910986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54097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9" r:id="rId19"/>
    <p:sldLayoutId id="2147483730" r:id="rId20"/>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43429032"/>
      </p:ext>
    </p:extLst>
  </p:cSld>
  <p:clrMap bg1="lt1" tx1="dk1" bg2="lt2" tx2="dk2" accent1="accent1" accent2="accent2" accent3="accent3" accent4="accent4" accent5="accent5" accent6="accent6" hlink="hlink" folHlink="folHlink"/>
  <p:sldLayoutIdLst>
    <p:sldLayoutId id="2147483728"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jpe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10.png"/><Relationship Id="rId16" Type="http://schemas.openxmlformats.org/officeDocument/2006/relationships/image" Target="../media/image24.png"/><Relationship Id="rId1" Type="http://schemas.openxmlformats.org/officeDocument/2006/relationships/slideLayout" Target="../slideLayouts/slideLayout20.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20.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jpe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10.png"/><Relationship Id="rId16" Type="http://schemas.openxmlformats.org/officeDocument/2006/relationships/image" Target="../media/image24.png"/><Relationship Id="rId1" Type="http://schemas.openxmlformats.org/officeDocument/2006/relationships/slideLayout" Target="../slideLayouts/slideLayout20.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0.png"/><Relationship Id="rId1" Type="http://schemas.openxmlformats.org/officeDocument/2006/relationships/slideLayout" Target="../slideLayouts/slideLayout20.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hyperlink" Target="http://bit.ly/gwabTwitter" TargetMode="External"/><Relationship Id="rId2" Type="http://schemas.openxmlformats.org/officeDocument/2006/relationships/hyperlink" Target="http://bit.ly/gwabflickr" TargetMode="External"/><Relationship Id="rId1" Type="http://schemas.openxmlformats.org/officeDocument/2006/relationships/slideLayout" Target="../slideLayouts/slideLayout20.xml"/><Relationship Id="rId4" Type="http://schemas.openxmlformats.org/officeDocument/2006/relationships/hyperlink" Target="http://bit.ly/gwabfacebook"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0.png"/><Relationship Id="rId1" Type="http://schemas.openxmlformats.org/officeDocument/2006/relationships/slideLayout" Target="../slideLayouts/slideLayout20.xml"/><Relationship Id="rId5" Type="http://schemas.openxmlformats.org/officeDocument/2006/relationships/image" Target="../media/image28.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5.wdp"/><Relationship Id="rId5" Type="http://schemas.openxmlformats.org/officeDocument/2006/relationships/image" Target="../media/image30.png"/><Relationship Id="rId4" Type="http://schemas.microsoft.com/office/2007/relationships/hdphoto" Target="../media/hdphoto4.wdp"/></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msdn.microsoft.com/en-us/gg433135"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7260" y="751169"/>
            <a:ext cx="2856756" cy="1923549"/>
          </a:xfrm>
          <a:prstGeom prst="rect">
            <a:avLst/>
          </a:prstGeom>
        </p:spPr>
      </p:pic>
      <p:sp>
        <p:nvSpPr>
          <p:cNvPr id="3" name="TextBox 2"/>
          <p:cNvSpPr txBox="1"/>
          <p:nvPr/>
        </p:nvSpPr>
        <p:spPr>
          <a:xfrm>
            <a:off x="5079980" y="228149"/>
            <a:ext cx="2694075" cy="522956"/>
          </a:xfrm>
          <a:prstGeom prst="rect">
            <a:avLst/>
          </a:prstGeom>
          <a:noFill/>
        </p:spPr>
        <p:txBody>
          <a:bodyPr wrap="none" rtlCol="0" anchor="ctr">
            <a:spAutoFit/>
          </a:bodyPr>
          <a:lstStyle/>
          <a:p>
            <a:r>
              <a:rPr lang="en-US" sz="2799" dirty="0">
                <a:solidFill>
                  <a:prstClr val="black"/>
                </a:solidFill>
              </a:rPr>
              <a:t>Welcome to the</a:t>
            </a:r>
          </a:p>
        </p:txBody>
      </p:sp>
      <p:sp>
        <p:nvSpPr>
          <p:cNvPr id="4" name="TextBox 3"/>
          <p:cNvSpPr txBox="1"/>
          <p:nvPr/>
        </p:nvSpPr>
        <p:spPr>
          <a:xfrm>
            <a:off x="5745982" y="3408953"/>
            <a:ext cx="1259312" cy="646035"/>
          </a:xfrm>
          <a:prstGeom prst="rect">
            <a:avLst/>
          </a:prstGeom>
          <a:noFill/>
        </p:spPr>
        <p:txBody>
          <a:bodyPr wrap="none" rtlCol="0">
            <a:spAutoFit/>
          </a:bodyPr>
          <a:lstStyle/>
          <a:p>
            <a:pPr algn="ctr"/>
            <a:r>
              <a:rPr lang="en-US" sz="3599" dirty="0">
                <a:solidFill>
                  <a:prstClr val="black"/>
                </a:solidFill>
              </a:rPr>
              <a:t>Perth</a:t>
            </a:r>
            <a:endParaRPr lang="en-US" sz="3599" dirty="0">
              <a:solidFill>
                <a:prstClr val="black"/>
              </a:solidFill>
            </a:endParaRPr>
          </a:p>
        </p:txBody>
      </p:sp>
    </p:spTree>
    <p:extLst>
      <p:ext uri="{BB962C8B-B14F-4D97-AF65-F5344CB8AC3E}">
        <p14:creationId xmlns:p14="http://schemas.microsoft.com/office/powerpoint/2010/main" val="105354520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Storage Security</a:t>
            </a:r>
            <a:endParaRPr lang="en-NZ" dirty="0"/>
          </a:p>
        </p:txBody>
      </p:sp>
      <p:sp>
        <p:nvSpPr>
          <p:cNvPr id="3" name="Content Placeholder 2"/>
          <p:cNvSpPr>
            <a:spLocks noGrp="1"/>
          </p:cNvSpPr>
          <p:nvPr>
            <p:ph type="body" sz="quarter" idx="10"/>
          </p:nvPr>
        </p:nvSpPr>
        <p:spPr>
          <a:xfrm>
            <a:off x="519112" y="1447799"/>
            <a:ext cx="11149013" cy="3831818"/>
          </a:xfrm>
        </p:spPr>
        <p:txBody>
          <a:bodyPr/>
          <a:lstStyle/>
          <a:p>
            <a:r>
              <a:rPr lang="en-NZ" dirty="0" smtClean="0">
                <a:solidFill>
                  <a:schemeClr val="accent2">
                    <a:alpha val="99000"/>
                  </a:schemeClr>
                </a:solidFill>
              </a:rPr>
              <a:t>Windows Azure Storage provides simple security for calls to storage service</a:t>
            </a:r>
          </a:p>
          <a:p>
            <a:pPr lvl="1"/>
            <a:r>
              <a:rPr lang="en-NZ" dirty="0" smtClean="0"/>
              <a:t>HTTPS endpoint</a:t>
            </a:r>
          </a:p>
          <a:p>
            <a:pPr lvl="1"/>
            <a:r>
              <a:rPr lang="en-NZ" dirty="0" smtClean="0"/>
              <a:t>Digitally sign requests for privileged operations</a:t>
            </a:r>
          </a:p>
          <a:p>
            <a:pPr lvl="1"/>
            <a:endParaRPr lang="en-NZ" dirty="0" smtClean="0"/>
          </a:p>
          <a:p>
            <a:r>
              <a:rPr lang="en-NZ" dirty="0" smtClean="0">
                <a:solidFill>
                  <a:schemeClr val="accent2">
                    <a:alpha val="99000"/>
                  </a:schemeClr>
                </a:solidFill>
              </a:rPr>
              <a:t>Two 512bit symmetric keys per storage account</a:t>
            </a:r>
          </a:p>
          <a:p>
            <a:pPr lvl="1"/>
            <a:r>
              <a:rPr lang="en-NZ" dirty="0" smtClean="0"/>
              <a:t>Can be regenerated independently</a:t>
            </a:r>
          </a:p>
          <a:p>
            <a:pPr lvl="1"/>
            <a:endParaRPr lang="en-NZ" dirty="0" smtClean="0"/>
          </a:p>
          <a:p>
            <a:r>
              <a:rPr lang="en-NZ" dirty="0" smtClean="0">
                <a:solidFill>
                  <a:schemeClr val="accent2">
                    <a:alpha val="99000"/>
                  </a:schemeClr>
                </a:solidFill>
              </a:rPr>
              <a:t>More granular security via Shared Access Signatures</a:t>
            </a:r>
            <a:endParaRPr lang="en-NZ" dirty="0">
              <a:solidFill>
                <a:schemeClr val="accent2">
                  <a:alpha val="99000"/>
                </a:schemeClr>
              </a:solidFill>
            </a:endParaRPr>
          </a:p>
        </p:txBody>
      </p:sp>
    </p:spTree>
    <p:extLst>
      <p:ext uri="{BB962C8B-B14F-4D97-AF65-F5344CB8AC3E}">
        <p14:creationId xmlns:p14="http://schemas.microsoft.com/office/powerpoint/2010/main" val="2337734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Blob Storage</a:t>
            </a:r>
            <a:endParaRPr lang="en-US" dirty="0"/>
          </a:p>
        </p:txBody>
      </p:sp>
    </p:spTree>
    <p:extLst>
      <p:ext uri="{BB962C8B-B14F-4D97-AF65-F5344CB8AC3E}">
        <p14:creationId xmlns:p14="http://schemas.microsoft.com/office/powerpoint/2010/main" val="2289007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Storage Concepts</a:t>
            </a:r>
            <a:endParaRPr lang="en-US" dirty="0"/>
          </a:p>
        </p:txBody>
      </p:sp>
      <p:sp>
        <p:nvSpPr>
          <p:cNvPr id="66" name="Rounded Rectangle 65"/>
          <p:cNvSpPr/>
          <p:nvPr/>
        </p:nvSpPr>
        <p:spPr>
          <a:xfrm>
            <a:off x="5597591" y="1803399"/>
            <a:ext cx="220071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Blob</a:t>
            </a:r>
          </a:p>
        </p:txBody>
      </p:sp>
      <p:sp>
        <p:nvSpPr>
          <p:cNvPr id="69" name="Rounded Rectangle 68"/>
          <p:cNvSpPr/>
          <p:nvPr/>
        </p:nvSpPr>
        <p:spPr>
          <a:xfrm>
            <a:off x="3024286" y="1803400"/>
            <a:ext cx="2444678"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Container</a:t>
            </a:r>
          </a:p>
        </p:txBody>
      </p:sp>
      <p:sp>
        <p:nvSpPr>
          <p:cNvPr id="72" name="Rounded Rectangle 71"/>
          <p:cNvSpPr/>
          <p:nvPr/>
        </p:nvSpPr>
        <p:spPr>
          <a:xfrm>
            <a:off x="519113" y="1803400"/>
            <a:ext cx="2361146"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lvl="0"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sp>
        <p:nvSpPr>
          <p:cNvPr id="100" name="Rectangle 99"/>
          <p:cNvSpPr/>
          <p:nvPr/>
        </p:nvSpPr>
        <p:spPr bwMode="auto">
          <a:xfrm>
            <a:off x="519113" y="1136378"/>
            <a:ext cx="9791004" cy="457200"/>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000" dirty="0" smtClean="0">
                <a:solidFill>
                  <a:srgbClr val="FFFFFF">
                    <a:alpha val="99000"/>
                  </a:srgbClr>
                </a:solidFill>
                <a:latin typeface="Consolas" pitchFamily="49" charset="0"/>
                <a:cs typeface="Consolas" pitchFamily="49" charset="0"/>
              </a:rPr>
              <a:t>http://&lt;account&gt;.</a:t>
            </a:r>
            <a:r>
              <a:rPr lang="en-US" sz="2000" b="1" dirty="0" smtClean="0">
                <a:solidFill>
                  <a:srgbClr val="FFFFFF">
                    <a:alpha val="99000"/>
                  </a:srgbClr>
                </a:solidFill>
                <a:latin typeface="Consolas" pitchFamily="49" charset="0"/>
                <a:cs typeface="Consolas" pitchFamily="49" charset="0"/>
              </a:rPr>
              <a:t>blob</a:t>
            </a:r>
            <a:r>
              <a:rPr lang="en-US" sz="2000" dirty="0" smtClean="0">
                <a:solidFill>
                  <a:srgbClr val="FFFFFF">
                    <a:alpha val="99000"/>
                  </a:srgbClr>
                </a:solidFill>
                <a:latin typeface="Consolas" pitchFamily="49" charset="0"/>
                <a:cs typeface="Consolas" pitchFamily="49" charset="0"/>
              </a:rPr>
              <a:t>.core.windows.net/&lt;container&gt;/&lt;blobname&gt;</a:t>
            </a:r>
          </a:p>
        </p:txBody>
      </p:sp>
      <p:sp>
        <p:nvSpPr>
          <p:cNvPr id="101" name="Down Arrow 100"/>
          <p:cNvSpPr/>
          <p:nvPr/>
        </p:nvSpPr>
        <p:spPr bwMode="auto">
          <a:xfrm rot="10800000">
            <a:off x="2555347" y="1544151"/>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2" name="Down Arrow 101"/>
          <p:cNvSpPr/>
          <p:nvPr/>
        </p:nvSpPr>
        <p:spPr bwMode="auto">
          <a:xfrm rot="10800000">
            <a:off x="7220577" y="1516744"/>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5" name="Rounded Rectangle 104"/>
          <p:cNvSpPr/>
          <p:nvPr/>
        </p:nvSpPr>
        <p:spPr>
          <a:xfrm>
            <a:off x="7929368" y="1803399"/>
            <a:ext cx="2380749" cy="429606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Pages/ Blocks</a:t>
            </a:r>
          </a:p>
        </p:txBody>
      </p:sp>
      <p:sp>
        <p:nvSpPr>
          <p:cNvPr id="103" name="Down Arrow 102"/>
          <p:cNvSpPr/>
          <p:nvPr/>
        </p:nvSpPr>
        <p:spPr bwMode="auto">
          <a:xfrm rot="10800000">
            <a:off x="8857078" y="1527957"/>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cxnSp>
        <p:nvCxnSpPr>
          <p:cNvPr id="4" name="Straight Connector 3"/>
          <p:cNvCxnSpPr/>
          <p:nvPr/>
        </p:nvCxnSpPr>
        <p:spPr>
          <a:xfrm>
            <a:off x="2295959" y="4551218"/>
            <a:ext cx="1537854" cy="10183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2285568" y="3647209"/>
            <a:ext cx="1496291" cy="10494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956708" y="4230654"/>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smtClean="0">
                <a:solidFill>
                  <a:schemeClr val="lt1">
                    <a:alpha val="99000"/>
                  </a:schemeClr>
                </a:solidFill>
              </a:rPr>
              <a:t>contoso</a:t>
            </a:r>
            <a:endParaRPr lang="en-US" sz="2000" dirty="0">
              <a:solidFill>
                <a:schemeClr val="lt1">
                  <a:alpha val="99000"/>
                </a:schemeClr>
              </a:solidFill>
            </a:endParaRPr>
          </a:p>
        </p:txBody>
      </p:sp>
      <p:cxnSp>
        <p:nvCxnSpPr>
          <p:cNvPr id="119" name="Straight Connector 118"/>
          <p:cNvCxnSpPr/>
          <p:nvPr/>
        </p:nvCxnSpPr>
        <p:spPr>
          <a:xfrm>
            <a:off x="4893686" y="5434445"/>
            <a:ext cx="10287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4820950" y="3709554"/>
            <a:ext cx="1273463" cy="6650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4820950" y="3086100"/>
            <a:ext cx="1195386" cy="75853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7325159" y="4239491"/>
            <a:ext cx="1589809" cy="90400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endCxn id="111" idx="1"/>
          </p:cNvCxnSpPr>
          <p:nvPr/>
        </p:nvCxnSpPr>
        <p:spPr>
          <a:xfrm flipV="1">
            <a:off x="7314768" y="3737075"/>
            <a:ext cx="1011020" cy="6686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5905004" y="2773645"/>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PIC01.JPG</a:t>
            </a:r>
          </a:p>
        </p:txBody>
      </p:sp>
      <p:sp>
        <p:nvSpPr>
          <p:cNvPr id="111" name="Rounded Rectangle 18"/>
          <p:cNvSpPr/>
          <p:nvPr/>
        </p:nvSpPr>
        <p:spPr>
          <a:xfrm>
            <a:off x="8325788" y="3385646"/>
            <a:ext cx="1585469" cy="70285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5" name="Rectangle 114"/>
          <p:cNvSpPr/>
          <p:nvPr/>
        </p:nvSpPr>
        <p:spPr>
          <a:xfrm>
            <a:off x="8325579" y="452087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7" name="Rectangle 116"/>
          <p:cNvSpPr/>
          <p:nvPr/>
        </p:nvSpPr>
        <p:spPr>
          <a:xfrm>
            <a:off x="5905003" y="3916648"/>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smtClean="0">
                <a:solidFill>
                  <a:schemeClr val="lt1">
                    <a:alpha val="99000"/>
                  </a:schemeClr>
                </a:solidFill>
              </a:rPr>
              <a:t>PIC02.JPG</a:t>
            </a:r>
            <a:endParaRPr lang="en-US" sz="2000" dirty="0">
              <a:solidFill>
                <a:schemeClr val="lt1">
                  <a:alpha val="99000"/>
                </a:schemeClr>
              </a:solidFill>
            </a:endParaRPr>
          </a:p>
        </p:txBody>
      </p:sp>
      <p:sp>
        <p:nvSpPr>
          <p:cNvPr id="79" name="Rectangle 78"/>
          <p:cNvSpPr/>
          <p:nvPr/>
        </p:nvSpPr>
        <p:spPr>
          <a:xfrm>
            <a:off x="3520220" y="3383250"/>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images</a:t>
            </a:r>
          </a:p>
        </p:txBody>
      </p:sp>
      <p:sp>
        <p:nvSpPr>
          <p:cNvPr id="98" name="Rounded Rectangle 97"/>
          <p:cNvSpPr/>
          <p:nvPr/>
        </p:nvSpPr>
        <p:spPr>
          <a:xfrm>
            <a:off x="5905004" y="507805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smtClean="0">
                <a:solidFill>
                  <a:schemeClr val="lt1">
                    <a:alpha val="99000"/>
                  </a:schemeClr>
                </a:solidFill>
              </a:rPr>
              <a:t>VID1.AVI</a:t>
            </a:r>
            <a:endParaRPr lang="en-US" sz="2000" dirty="0">
              <a:solidFill>
                <a:schemeClr val="lt1">
                  <a:alpha val="99000"/>
                </a:schemeClr>
              </a:solidFill>
            </a:endParaRPr>
          </a:p>
        </p:txBody>
      </p:sp>
      <p:sp>
        <p:nvSpPr>
          <p:cNvPr id="92" name="Rectangle 91"/>
          <p:cNvSpPr/>
          <p:nvPr/>
        </p:nvSpPr>
        <p:spPr>
          <a:xfrm>
            <a:off x="3520220" y="5078059"/>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videos</a:t>
            </a:r>
          </a:p>
        </p:txBody>
      </p:sp>
    </p:spTree>
    <p:extLst>
      <p:ext uri="{BB962C8B-B14F-4D97-AF65-F5344CB8AC3E}">
        <p14:creationId xmlns:p14="http://schemas.microsoft.com/office/powerpoint/2010/main" val="2041960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2000" tmFilter="0, 0; .2, .5; .8, .5; 1, 0"/>
                                        <p:tgtEl>
                                          <p:spTgt spid="72"/>
                                        </p:tgtEl>
                                      </p:cBhvr>
                                    </p:animEffect>
                                    <p:animScale>
                                      <p:cBhvr>
                                        <p:cTn id="12" dur="1000" autoRev="1" fill="hold"/>
                                        <p:tgtEl>
                                          <p:spTgt spid="72"/>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fade">
                                      <p:cBhvr>
                                        <p:cTn id="17" dur="500"/>
                                        <p:tgtEl>
                                          <p:spTgt spid="101"/>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2000" tmFilter="0, 0; .2, .5; .8, .5; 1, 0"/>
                                        <p:tgtEl>
                                          <p:spTgt spid="69"/>
                                        </p:tgtEl>
                                      </p:cBhvr>
                                    </p:animEffect>
                                    <p:animScale>
                                      <p:cBhvr>
                                        <p:cTn id="22" dur="1000" autoRev="1" fill="hold"/>
                                        <p:tgtEl>
                                          <p:spTgt spid="69"/>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fade">
                                      <p:cBhvr>
                                        <p:cTn id="27" dur="500"/>
                                        <p:tgtEl>
                                          <p:spTgt spid="102"/>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grpId="0" nodeType="clickEffect">
                                  <p:stCondLst>
                                    <p:cond delay="0"/>
                                  </p:stCondLst>
                                  <p:childTnLst>
                                    <p:animEffect transition="out" filter="fade">
                                      <p:cBhvr>
                                        <p:cTn id="31" dur="2000" tmFilter="0, 0; .2, .5; .8, .5; 1, 0"/>
                                        <p:tgtEl>
                                          <p:spTgt spid="66"/>
                                        </p:tgtEl>
                                      </p:cBhvr>
                                    </p:animEffect>
                                    <p:animScale>
                                      <p:cBhvr>
                                        <p:cTn id="32" dur="1000" autoRev="1" fill="hold"/>
                                        <p:tgtEl>
                                          <p:spTgt spid="66"/>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3"/>
                                        </p:tgtEl>
                                        <p:attrNameLst>
                                          <p:attrName>style.visibility</p:attrName>
                                        </p:attrNameLst>
                                      </p:cBhvr>
                                      <p:to>
                                        <p:strVal val="visible"/>
                                      </p:to>
                                    </p:set>
                                    <p:animEffect transition="in" filter="fade">
                                      <p:cBhvr>
                                        <p:cTn id="37"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9" grpId="0" animBg="1"/>
      <p:bldP spid="72" grpId="0" animBg="1"/>
      <p:bldP spid="100" grpId="0" animBg="1"/>
      <p:bldP spid="101" grpId="0" animBg="1"/>
      <p:bldP spid="102" grpId="0" animBg="1"/>
      <p:bldP spid="10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Drives</a:t>
            </a:r>
            <a:endParaRPr lang="en-US" dirty="0"/>
          </a:p>
        </p:txBody>
      </p:sp>
      <p:sp>
        <p:nvSpPr>
          <p:cNvPr id="3" name="Content Placeholder 2"/>
          <p:cNvSpPr>
            <a:spLocks noGrp="1"/>
          </p:cNvSpPr>
          <p:nvPr>
            <p:ph type="body" sz="quarter" idx="10"/>
          </p:nvPr>
        </p:nvSpPr>
        <p:spPr>
          <a:xfrm>
            <a:off x="519112" y="1366154"/>
            <a:ext cx="11149013" cy="4889031"/>
          </a:xfrm>
        </p:spPr>
        <p:txBody>
          <a:bodyPr/>
          <a:lstStyle/>
          <a:p>
            <a:r>
              <a:rPr lang="en-US" sz="3200" dirty="0" smtClean="0">
                <a:solidFill>
                  <a:schemeClr val="accent2">
                    <a:alpha val="99000"/>
                  </a:schemeClr>
                </a:solidFill>
              </a:rPr>
              <a:t>Durable NTFS volume for Windows Azure Instances</a:t>
            </a:r>
          </a:p>
          <a:p>
            <a:pPr lvl="1"/>
            <a:r>
              <a:rPr lang="en-US" sz="2400" dirty="0" smtClean="0"/>
              <a:t>Use existing NTFS APIs to access a network attached durable drive</a:t>
            </a:r>
          </a:p>
          <a:p>
            <a:pPr lvl="1"/>
            <a:r>
              <a:rPr lang="en-US" sz="2400" dirty="0" smtClean="0"/>
              <a:t>Use System.IO from .NET</a:t>
            </a:r>
          </a:p>
          <a:p>
            <a:pPr lvl="1"/>
            <a:endParaRPr lang="en-US" dirty="0" smtClean="0"/>
          </a:p>
          <a:p>
            <a:r>
              <a:rPr lang="en-US" sz="3200" dirty="0" smtClean="0">
                <a:solidFill>
                  <a:schemeClr val="accent2">
                    <a:alpha val="99000"/>
                  </a:schemeClr>
                </a:solidFill>
              </a:rPr>
              <a:t>Benefits</a:t>
            </a:r>
          </a:p>
          <a:p>
            <a:pPr lvl="1"/>
            <a:r>
              <a:rPr lang="en-US" sz="2400" dirty="0" smtClean="0"/>
              <a:t>Move existing apps using NTFS more easily to the cloud</a:t>
            </a:r>
          </a:p>
          <a:p>
            <a:pPr lvl="1"/>
            <a:r>
              <a:rPr lang="en-US" sz="2400" dirty="0" smtClean="0"/>
              <a:t>Durability and survival of data on instance recycle </a:t>
            </a:r>
          </a:p>
          <a:p>
            <a:pPr lvl="1"/>
            <a:r>
              <a:rPr lang="en-US" sz="2400" dirty="0"/>
              <a:t>Drives can be up to </a:t>
            </a:r>
            <a:r>
              <a:rPr lang="en-US" sz="2400" dirty="0" smtClean="0"/>
              <a:t>1TB</a:t>
            </a:r>
          </a:p>
          <a:p>
            <a:pPr lvl="1"/>
            <a:endParaRPr lang="en-US" dirty="0" smtClean="0"/>
          </a:p>
          <a:p>
            <a:r>
              <a:rPr lang="en-US" sz="3200" dirty="0" smtClean="0">
                <a:solidFill>
                  <a:schemeClr val="accent2">
                    <a:alpha val="99000"/>
                  </a:schemeClr>
                </a:solidFill>
              </a:rPr>
              <a:t>A Windows Azure Drive is an NTFS VHD Page Blob</a:t>
            </a:r>
          </a:p>
          <a:p>
            <a:pPr lvl="1"/>
            <a:r>
              <a:rPr lang="en-US" sz="2400" dirty="0" smtClean="0"/>
              <a:t>Mounts Page Blob over the network as an NTFS drive</a:t>
            </a:r>
          </a:p>
          <a:p>
            <a:pPr lvl="1"/>
            <a:r>
              <a:rPr lang="en-US" sz="2400" dirty="0" smtClean="0"/>
              <a:t>Local cache on instance for read operations</a:t>
            </a:r>
          </a:p>
          <a:p>
            <a:pPr lvl="1"/>
            <a:r>
              <a:rPr lang="en-US" sz="2400" dirty="0" smtClean="0"/>
              <a:t>All flushed and </a:t>
            </a:r>
            <a:r>
              <a:rPr lang="en-US" sz="2400" dirty="0" err="1" smtClean="0"/>
              <a:t>unbuffered</a:t>
            </a:r>
            <a:r>
              <a:rPr lang="en-US" sz="2400" dirty="0" smtClean="0"/>
              <a:t> writes to drive are made durable to the Page Blob</a:t>
            </a:r>
          </a:p>
        </p:txBody>
      </p:sp>
    </p:spTree>
    <p:extLst>
      <p:ext uri="{BB962C8B-B14F-4D97-AF65-F5344CB8AC3E}">
        <p14:creationId xmlns:p14="http://schemas.microsoft.com/office/powerpoint/2010/main" val="1828600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Tables</a:t>
            </a:r>
            <a:endParaRPr lang="en-US" dirty="0"/>
          </a:p>
        </p:txBody>
      </p:sp>
    </p:spTree>
    <p:extLst>
      <p:ext uri="{BB962C8B-B14F-4D97-AF65-F5344CB8AC3E}">
        <p14:creationId xmlns:p14="http://schemas.microsoft.com/office/powerpoint/2010/main" val="1699355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Table Storage Concepts</a:t>
            </a:r>
            <a:br>
              <a:rPr lang="en-US" smtClean="0"/>
            </a:br>
            <a:endParaRPr lang="en-US" dirty="0"/>
          </a:p>
        </p:txBody>
      </p:sp>
      <p:grpSp>
        <p:nvGrpSpPr>
          <p:cNvPr id="45" name="Group 4"/>
          <p:cNvGrpSpPr/>
          <p:nvPr/>
        </p:nvGrpSpPr>
        <p:grpSpPr>
          <a:xfrm>
            <a:off x="5597591" y="1446213"/>
            <a:ext cx="2200710" cy="4297680"/>
            <a:chOff x="5685541" y="393698"/>
            <a:chExt cx="2303725" cy="4297680"/>
          </a:xfrm>
        </p:grpSpPr>
        <p:sp>
          <p:nvSpPr>
            <p:cNvPr id="46" name="Rounded Rectangle 65"/>
            <p:cNvSpPr/>
            <p:nvPr/>
          </p:nvSpPr>
          <p:spPr>
            <a:xfrm>
              <a:off x="5685541" y="393698"/>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47" name="Rounded Rectangle 4"/>
            <p:cNvSpPr/>
            <p:nvPr/>
          </p:nvSpPr>
          <p:spPr>
            <a:xfrm>
              <a:off x="5685541" y="393698"/>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Entity</a:t>
              </a:r>
              <a:endParaRPr lang="en-US" sz="2800" dirty="0">
                <a:solidFill>
                  <a:srgbClr val="595959">
                    <a:alpha val="98824"/>
                  </a:srgbClr>
                </a:solidFill>
                <a:latin typeface="Segoe UI Light" pitchFamily="34" charset="0"/>
              </a:endParaRPr>
            </a:p>
          </p:txBody>
        </p:sp>
      </p:grpSp>
      <p:grpSp>
        <p:nvGrpSpPr>
          <p:cNvPr id="48" name="Group 5"/>
          <p:cNvGrpSpPr/>
          <p:nvPr/>
        </p:nvGrpSpPr>
        <p:grpSpPr>
          <a:xfrm>
            <a:off x="3008886" y="1446214"/>
            <a:ext cx="2460078" cy="4297680"/>
            <a:chOff x="2983350" y="355599"/>
            <a:chExt cx="2318237" cy="4297680"/>
          </a:xfrm>
        </p:grpSpPr>
        <p:sp>
          <p:nvSpPr>
            <p:cNvPr id="49" name="Rounded Rectangle 68"/>
            <p:cNvSpPr/>
            <p:nvPr/>
          </p:nvSpPr>
          <p:spPr>
            <a:xfrm>
              <a:off x="2997862"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50" name="Rounded Rectangle 6"/>
            <p:cNvSpPr/>
            <p:nvPr/>
          </p:nvSpPr>
          <p:spPr>
            <a:xfrm>
              <a:off x="2983350" y="355599"/>
              <a:ext cx="229999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Table</a:t>
              </a:r>
              <a:endParaRPr lang="en-US" sz="2800" dirty="0">
                <a:solidFill>
                  <a:srgbClr val="595959">
                    <a:alpha val="98824"/>
                  </a:srgbClr>
                </a:solidFill>
                <a:latin typeface="Segoe UI Light" pitchFamily="34" charset="0"/>
              </a:endParaRPr>
            </a:p>
          </p:txBody>
        </p:sp>
      </p:grpSp>
      <p:grpSp>
        <p:nvGrpSpPr>
          <p:cNvPr id="51" name="Group 6"/>
          <p:cNvGrpSpPr/>
          <p:nvPr/>
        </p:nvGrpSpPr>
        <p:grpSpPr>
          <a:xfrm>
            <a:off x="519113" y="1446214"/>
            <a:ext cx="2361146" cy="4297680"/>
            <a:chOff x="222249" y="355599"/>
            <a:chExt cx="2303725" cy="4297680"/>
          </a:xfrm>
        </p:grpSpPr>
        <p:sp>
          <p:nvSpPr>
            <p:cNvPr id="52" name="Rounded Rectangle 71"/>
            <p:cNvSpPr/>
            <p:nvPr/>
          </p:nvSpPr>
          <p:spPr>
            <a:xfrm>
              <a:off x="222249"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53" name="Rounded Rectangle 8"/>
            <p:cNvSpPr/>
            <p:nvPr/>
          </p:nvSpPr>
          <p:spPr>
            <a:xfrm>
              <a:off x="222249" y="355599"/>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grpSp>
      <p:cxnSp>
        <p:nvCxnSpPr>
          <p:cNvPr id="57" name="Straight Connector 56"/>
          <p:cNvCxnSpPr/>
          <p:nvPr/>
        </p:nvCxnSpPr>
        <p:spPr>
          <a:xfrm>
            <a:off x="2261286" y="3867665"/>
            <a:ext cx="1482811" cy="108739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2335427" y="3039762"/>
            <a:ext cx="1322173" cy="1000897"/>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956708" y="3602527"/>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smtClean="0">
                <a:solidFill>
                  <a:schemeClr val="lt1">
                    <a:alpha val="99000"/>
                  </a:schemeClr>
                </a:solidFill>
              </a:rPr>
              <a:t>contoso</a:t>
            </a:r>
            <a:endParaRPr lang="en-US" sz="2000" dirty="0">
              <a:solidFill>
                <a:schemeClr val="lt1">
                  <a:alpha val="99000"/>
                </a:schemeClr>
              </a:solidFill>
            </a:endParaRPr>
          </a:p>
        </p:txBody>
      </p:sp>
      <p:cxnSp>
        <p:nvCxnSpPr>
          <p:cNvPr id="61" name="Straight Connector 60"/>
          <p:cNvCxnSpPr/>
          <p:nvPr/>
        </p:nvCxnSpPr>
        <p:spPr>
          <a:xfrm>
            <a:off x="4806778" y="3101546"/>
            <a:ext cx="1287635" cy="4942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4843849" y="2656704"/>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5905004" y="2360613"/>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1800" dirty="0">
                <a:solidFill>
                  <a:schemeClr val="lt1">
                    <a:alpha val="99000"/>
                  </a:schemeClr>
                </a:solidFill>
              </a:rPr>
              <a:t>Name =…</a:t>
            </a:r>
          </a:p>
          <a:p>
            <a:r>
              <a:rPr lang="en-US" sz="1800" dirty="0">
                <a:solidFill>
                  <a:schemeClr val="lt1">
                    <a:alpha val="99000"/>
                  </a:schemeClr>
                </a:solidFill>
              </a:rPr>
              <a:t>Email = …</a:t>
            </a:r>
          </a:p>
        </p:txBody>
      </p:sp>
      <p:sp>
        <p:nvSpPr>
          <p:cNvPr id="68" name="Rectangle 67"/>
          <p:cNvSpPr/>
          <p:nvPr/>
        </p:nvSpPr>
        <p:spPr>
          <a:xfrm>
            <a:off x="5905003" y="318855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1800" dirty="0">
                <a:solidFill>
                  <a:schemeClr val="lt1">
                    <a:alpha val="99000"/>
                  </a:schemeClr>
                </a:solidFill>
              </a:rPr>
              <a:t>Name =…</a:t>
            </a:r>
          </a:p>
          <a:p>
            <a:r>
              <a:rPr lang="en-US" sz="1800" dirty="0" err="1">
                <a:solidFill>
                  <a:schemeClr val="lt1">
                    <a:alpha val="99000"/>
                  </a:schemeClr>
                </a:solidFill>
              </a:rPr>
              <a:t>EMailAdd</a:t>
            </a:r>
            <a:r>
              <a:rPr lang="en-US" sz="1800" dirty="0">
                <a:solidFill>
                  <a:schemeClr val="lt1">
                    <a:alpha val="99000"/>
                  </a:schemeClr>
                </a:solidFill>
              </a:rPr>
              <a:t>= </a:t>
            </a:r>
          </a:p>
        </p:txBody>
      </p:sp>
      <p:sp>
        <p:nvSpPr>
          <p:cNvPr id="69" name="Rectangle 68"/>
          <p:cNvSpPr/>
          <p:nvPr/>
        </p:nvSpPr>
        <p:spPr>
          <a:xfrm>
            <a:off x="3520220" y="2774584"/>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smtClean="0">
                <a:solidFill>
                  <a:schemeClr val="lt1">
                    <a:alpha val="99000"/>
                  </a:schemeClr>
                </a:solidFill>
              </a:rPr>
              <a:t>customers</a:t>
            </a:r>
            <a:endParaRPr lang="en-US" sz="2000" dirty="0">
              <a:solidFill>
                <a:schemeClr val="lt1">
                  <a:alpha val="99000"/>
                </a:schemeClr>
              </a:solidFill>
            </a:endParaRPr>
          </a:p>
        </p:txBody>
      </p:sp>
      <p:cxnSp>
        <p:nvCxnSpPr>
          <p:cNvPr id="74" name="Straight Connector 73"/>
          <p:cNvCxnSpPr/>
          <p:nvPr/>
        </p:nvCxnSpPr>
        <p:spPr>
          <a:xfrm>
            <a:off x="4806778" y="4769708"/>
            <a:ext cx="1287635" cy="4942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4843849" y="4324866"/>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Rounded Rectangle 97"/>
          <p:cNvSpPr/>
          <p:nvPr/>
        </p:nvSpPr>
        <p:spPr>
          <a:xfrm>
            <a:off x="5905004" y="4844441"/>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1800" dirty="0">
                <a:solidFill>
                  <a:schemeClr val="lt1">
                    <a:alpha val="99000"/>
                  </a:schemeClr>
                </a:solidFill>
              </a:rPr>
              <a:t>Photo ID =…</a:t>
            </a:r>
          </a:p>
          <a:p>
            <a:r>
              <a:rPr lang="en-US" sz="1800" dirty="0">
                <a:solidFill>
                  <a:schemeClr val="lt1">
                    <a:alpha val="99000"/>
                  </a:schemeClr>
                </a:solidFill>
              </a:rPr>
              <a:t>Date =…</a:t>
            </a:r>
          </a:p>
        </p:txBody>
      </p:sp>
      <p:sp>
        <p:nvSpPr>
          <p:cNvPr id="71" name="Rectangle 70"/>
          <p:cNvSpPr/>
          <p:nvPr/>
        </p:nvSpPr>
        <p:spPr>
          <a:xfrm>
            <a:off x="3520220" y="4430470"/>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smtClean="0">
                <a:solidFill>
                  <a:schemeClr val="lt1">
                    <a:alpha val="99000"/>
                  </a:schemeClr>
                </a:solidFill>
              </a:rPr>
              <a:t>photos</a:t>
            </a:r>
            <a:endParaRPr lang="en-US" sz="2000" dirty="0">
              <a:solidFill>
                <a:schemeClr val="lt1">
                  <a:alpha val="99000"/>
                </a:schemeClr>
              </a:solidFill>
            </a:endParaRPr>
          </a:p>
        </p:txBody>
      </p:sp>
      <p:sp>
        <p:nvSpPr>
          <p:cNvPr id="72" name="Rounded Rectangle 97"/>
          <p:cNvSpPr/>
          <p:nvPr/>
        </p:nvSpPr>
        <p:spPr>
          <a:xfrm>
            <a:off x="5905004" y="401649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1800" dirty="0">
                <a:solidFill>
                  <a:schemeClr val="lt1">
                    <a:alpha val="99000"/>
                  </a:schemeClr>
                </a:solidFill>
              </a:rPr>
              <a:t>Photo ID =…</a:t>
            </a:r>
          </a:p>
          <a:p>
            <a:r>
              <a:rPr lang="en-US" sz="1800" dirty="0">
                <a:solidFill>
                  <a:schemeClr val="lt1">
                    <a:alpha val="99000"/>
                  </a:schemeClr>
                </a:solidFill>
              </a:rPr>
              <a:t>Date =…</a:t>
            </a:r>
          </a:p>
        </p:txBody>
      </p:sp>
      <p:grpSp>
        <p:nvGrpSpPr>
          <p:cNvPr id="26" name="Group 25"/>
          <p:cNvGrpSpPr/>
          <p:nvPr/>
        </p:nvGrpSpPr>
        <p:grpSpPr>
          <a:xfrm>
            <a:off x="8105714" y="1446213"/>
            <a:ext cx="3733436" cy="984885"/>
            <a:chOff x="600683" y="1619970"/>
            <a:chExt cx="3733436" cy="984885"/>
          </a:xfrm>
        </p:grpSpPr>
        <p:sp>
          <p:nvSpPr>
            <p:cNvPr id="27" name="TextBox 26"/>
            <p:cNvSpPr txBox="1"/>
            <p:nvPr/>
          </p:nvSpPr>
          <p:spPr>
            <a:xfrm>
              <a:off x="1684512" y="1619970"/>
              <a:ext cx="2649607" cy="984885"/>
            </a:xfrm>
            <a:prstGeom prst="rect">
              <a:avLst/>
            </a:prstGeom>
            <a:noFill/>
          </p:spPr>
          <p:txBody>
            <a:bodyPr wrap="square" lIns="0" tIns="0" rIns="0" bIns="0" rtlCol="0">
              <a:spAutoFit/>
            </a:bodyPr>
            <a:lstStyle/>
            <a:p>
              <a:r>
                <a:rPr lang="en-US" sz="3200" spc="-100" dirty="0">
                  <a:solidFill>
                    <a:schemeClr val="accent2"/>
                  </a:solidFill>
                  <a:latin typeface="Segoe UI" pitchFamily="34" charset="0"/>
                  <a:ea typeface="Segoe UI" pitchFamily="34" charset="0"/>
                  <a:cs typeface="Segoe UI" pitchFamily="34" charset="0"/>
                </a:rPr>
                <a:t>Not an RDBMS! </a:t>
              </a:r>
              <a:br>
                <a:rPr lang="en-US" sz="3200" spc="-100" dirty="0">
                  <a:solidFill>
                    <a:schemeClr val="accent2"/>
                  </a:solidFill>
                  <a:latin typeface="Segoe UI" pitchFamily="34" charset="0"/>
                  <a:ea typeface="Segoe UI" pitchFamily="34" charset="0"/>
                  <a:cs typeface="Segoe UI" pitchFamily="34" charset="0"/>
                </a:rPr>
              </a:br>
              <a:r>
                <a:rPr lang="en-US" sz="3200" spc="-100" dirty="0">
                  <a:solidFill>
                    <a:schemeClr val="accent2"/>
                  </a:solidFill>
                  <a:latin typeface="Segoe UI" pitchFamily="34" charset="0"/>
                  <a:ea typeface="Segoe UI" pitchFamily="34" charset="0"/>
                  <a:cs typeface="Segoe UI" pitchFamily="34" charset="0"/>
                </a:rPr>
                <a:t>Table</a:t>
              </a:r>
            </a:p>
          </p:txBody>
        </p:sp>
        <p:sp>
          <p:nvSpPr>
            <p:cNvPr id="28" name="Freeform 7"/>
            <p:cNvSpPr>
              <a:spLocks noEditPoints="1"/>
            </p:cNvSpPr>
            <p:nvPr/>
          </p:nvSpPr>
          <p:spPr bwMode="auto">
            <a:xfrm>
              <a:off x="600683" y="1754605"/>
              <a:ext cx="741734" cy="606008"/>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solidFill>
                  <a:schemeClr val="accent2"/>
                </a:solidFill>
              </a:endParaRPr>
            </a:p>
          </p:txBody>
        </p:sp>
      </p:grpSp>
    </p:spTree>
    <p:extLst>
      <p:ext uri="{BB962C8B-B14F-4D97-AF65-F5344CB8AC3E}">
        <p14:creationId xmlns:p14="http://schemas.microsoft.com/office/powerpoint/2010/main" val="3020304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Entity Properties</a:t>
            </a:r>
            <a:endParaRPr lang="en-US" dirty="0"/>
          </a:p>
        </p:txBody>
      </p:sp>
      <p:sp>
        <p:nvSpPr>
          <p:cNvPr id="3" name="Content Placeholder 2"/>
          <p:cNvSpPr>
            <a:spLocks noGrp="1"/>
          </p:cNvSpPr>
          <p:nvPr>
            <p:ph type="body" sz="quarter" idx="10"/>
          </p:nvPr>
        </p:nvSpPr>
        <p:spPr>
          <a:xfrm>
            <a:off x="519112" y="1163902"/>
            <a:ext cx="5575301" cy="4824398"/>
          </a:xfrm>
        </p:spPr>
        <p:txBody>
          <a:bodyPr/>
          <a:lstStyle/>
          <a:p>
            <a:r>
              <a:rPr lang="en-US" sz="2800" dirty="0" smtClean="0">
                <a:solidFill>
                  <a:schemeClr val="accent3">
                    <a:alpha val="99000"/>
                  </a:schemeClr>
                </a:solidFill>
              </a:rPr>
              <a:t>Tables can have up to 200TB of data</a:t>
            </a:r>
            <a:endParaRPr lang="en-US" sz="2800" dirty="0">
              <a:solidFill>
                <a:schemeClr val="accent3">
                  <a:alpha val="99000"/>
                </a:schemeClr>
              </a:solidFill>
            </a:endParaRPr>
          </a:p>
          <a:p>
            <a:endParaRPr lang="en-US" sz="2800" dirty="0" smtClean="0">
              <a:solidFill>
                <a:schemeClr val="accent3">
                  <a:alpha val="99000"/>
                </a:schemeClr>
              </a:solidFill>
            </a:endParaRPr>
          </a:p>
          <a:p>
            <a:r>
              <a:rPr lang="en-US" sz="2800" dirty="0" smtClean="0">
                <a:solidFill>
                  <a:schemeClr val="accent3">
                    <a:alpha val="99000"/>
                  </a:schemeClr>
                </a:solidFill>
              </a:rPr>
              <a:t>Accounts can query up to 20k entities/s</a:t>
            </a:r>
            <a:endParaRPr lang="en-US" sz="2800" dirty="0" smtClean="0">
              <a:solidFill>
                <a:schemeClr val="accent3">
                  <a:alpha val="99000"/>
                </a:schemeClr>
              </a:solidFill>
            </a:endParaRPr>
          </a:p>
          <a:p>
            <a:endParaRPr lang="en-US" sz="2800" dirty="0" smtClean="0">
              <a:solidFill>
                <a:schemeClr val="accent3">
                  <a:alpha val="99000"/>
                </a:schemeClr>
              </a:solidFill>
            </a:endParaRPr>
          </a:p>
          <a:p>
            <a:r>
              <a:rPr lang="en-US" sz="2800" dirty="0" smtClean="0">
                <a:solidFill>
                  <a:schemeClr val="accent3">
                    <a:alpha val="99000"/>
                  </a:schemeClr>
                </a:solidFill>
              </a:rPr>
              <a:t>Entity </a:t>
            </a:r>
            <a:r>
              <a:rPr lang="en-US" sz="2800" dirty="0" smtClean="0">
                <a:solidFill>
                  <a:schemeClr val="accent3">
                    <a:alpha val="99000"/>
                  </a:schemeClr>
                </a:solidFill>
              </a:rPr>
              <a:t>can have up to 255 </a:t>
            </a:r>
            <a:r>
              <a:rPr lang="en-US" sz="2800" dirty="0" smtClean="0">
                <a:solidFill>
                  <a:schemeClr val="accent3">
                    <a:alpha val="99000"/>
                  </a:schemeClr>
                </a:solidFill>
              </a:rPr>
              <a:t>props / 1 MB</a:t>
            </a:r>
            <a:endParaRPr lang="en-US" sz="2800" dirty="0" smtClean="0">
              <a:solidFill>
                <a:schemeClr val="accent3">
                  <a:alpha val="99000"/>
                </a:schemeClr>
              </a:solidFill>
            </a:endParaRPr>
          </a:p>
          <a:p>
            <a:pPr lvl="1"/>
            <a:endParaRPr lang="en-US" sz="1800" dirty="0" smtClean="0"/>
          </a:p>
          <a:p>
            <a:r>
              <a:rPr lang="en-US" sz="2800" dirty="0">
                <a:solidFill>
                  <a:schemeClr val="accent3">
                    <a:alpha val="99000"/>
                  </a:schemeClr>
                </a:solidFill>
              </a:rPr>
              <a:t>Mandatory Properties for every entity</a:t>
            </a:r>
          </a:p>
          <a:p>
            <a:pPr lvl="1"/>
            <a:r>
              <a:rPr lang="en-US" dirty="0" err="1" smtClean="0"/>
              <a:t>PartitionKey</a:t>
            </a:r>
            <a:r>
              <a:rPr lang="en-US" dirty="0" smtClean="0"/>
              <a:t> &amp; </a:t>
            </a:r>
            <a:r>
              <a:rPr lang="en-US" dirty="0" err="1" smtClean="0"/>
              <a:t>RowKey</a:t>
            </a:r>
            <a:r>
              <a:rPr lang="en-US" dirty="0" smtClean="0"/>
              <a:t> (only indexed properties)</a:t>
            </a:r>
          </a:p>
          <a:p>
            <a:pPr lvl="1"/>
            <a:r>
              <a:rPr lang="en-US" dirty="0" smtClean="0"/>
              <a:t>Timestamp </a:t>
            </a:r>
            <a:endParaRPr lang="en-US" dirty="0" smtClean="0"/>
          </a:p>
          <a:p>
            <a:pPr lvl="1"/>
            <a:endParaRPr lang="en-US" sz="1800" dirty="0" smtClean="0"/>
          </a:p>
          <a:p>
            <a:r>
              <a:rPr lang="en-US" sz="2800" dirty="0">
                <a:solidFill>
                  <a:schemeClr val="accent3">
                    <a:alpha val="99000"/>
                  </a:schemeClr>
                </a:solidFill>
              </a:rPr>
              <a:t>No fixed schema for other properties</a:t>
            </a:r>
          </a:p>
          <a:p>
            <a:pPr lvl="1"/>
            <a:r>
              <a:rPr lang="en-US" sz="1800" dirty="0" smtClean="0"/>
              <a:t>Each property is stored as a &lt;name, typed value&gt; </a:t>
            </a:r>
            <a:r>
              <a:rPr lang="en-US" sz="1800" dirty="0" smtClean="0"/>
              <a:t>pair</a:t>
            </a:r>
            <a:endParaRPr lang="en-US" sz="1800" dirty="0" smtClean="0"/>
          </a:p>
        </p:txBody>
      </p:sp>
      <p:grpSp>
        <p:nvGrpSpPr>
          <p:cNvPr id="10" name="Group 9"/>
          <p:cNvGrpSpPr/>
          <p:nvPr/>
        </p:nvGrpSpPr>
        <p:grpSpPr>
          <a:xfrm>
            <a:off x="7593677" y="2276530"/>
            <a:ext cx="3725963" cy="3371849"/>
            <a:chOff x="7871395" y="3393689"/>
            <a:chExt cx="2527474" cy="2287264"/>
          </a:xfrm>
        </p:grpSpPr>
        <p:sp>
          <p:nvSpPr>
            <p:cNvPr id="6" name="Freeform 73"/>
            <p:cNvSpPr>
              <a:spLocks noEditPoints="1"/>
            </p:cNvSpPr>
            <p:nvPr/>
          </p:nvSpPr>
          <p:spPr bwMode="black">
            <a:xfrm>
              <a:off x="7871395" y="3393689"/>
              <a:ext cx="2369328" cy="228726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7" name="Freeform 22"/>
            <p:cNvSpPr>
              <a:spLocks noEditPoints="1"/>
            </p:cNvSpPr>
            <p:nvPr/>
          </p:nvSpPr>
          <p:spPr bwMode="black">
            <a:xfrm>
              <a:off x="9773063" y="4262998"/>
              <a:ext cx="625806" cy="625642"/>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8" name="Freeform 22"/>
            <p:cNvSpPr>
              <a:spLocks noEditPoints="1"/>
            </p:cNvSpPr>
            <p:nvPr/>
          </p:nvSpPr>
          <p:spPr bwMode="black">
            <a:xfrm>
              <a:off x="8489013" y="3713465"/>
              <a:ext cx="450706" cy="450588"/>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9" name="Freeform 22"/>
            <p:cNvSpPr>
              <a:spLocks noEditPoints="1"/>
            </p:cNvSpPr>
            <p:nvPr/>
          </p:nvSpPr>
          <p:spPr bwMode="black">
            <a:xfrm rot="21328346">
              <a:off x="8456924" y="5106580"/>
              <a:ext cx="431892" cy="431776"/>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175495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Databases</a:t>
            </a:r>
            <a:endParaRPr lang="en-US" dirty="0"/>
          </a:p>
        </p:txBody>
      </p:sp>
    </p:spTree>
    <p:extLst>
      <p:ext uri="{BB962C8B-B14F-4D97-AF65-F5344CB8AC3E}">
        <p14:creationId xmlns:p14="http://schemas.microsoft.com/office/powerpoint/2010/main" val="824432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686" y="1557073"/>
            <a:ext cx="4990505" cy="3743854"/>
          </a:xfrm>
          <a:prstGeom prst="rect">
            <a:avLst/>
          </a:prstGeom>
        </p:spPr>
      </p:pic>
      <p:sp>
        <p:nvSpPr>
          <p:cNvPr id="7" name="Content Placeholder 2"/>
          <p:cNvSpPr txBox="1">
            <a:spLocks/>
          </p:cNvSpPr>
          <p:nvPr/>
        </p:nvSpPr>
        <p:spPr>
          <a:xfrm>
            <a:off x="6217426" y="1570772"/>
            <a:ext cx="5573712" cy="2379850"/>
          </a:xfrm>
          <a:prstGeom prst="rect">
            <a:avLst/>
          </a:prstGeom>
        </p:spPr>
        <p:txBody>
          <a:bodyPr lIns="0" tIns="0" rIns="0" bIns="0"/>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SQL Database</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a:t>SQL Server database technology </a:t>
            </a:r>
            <a:r>
              <a:rPr lang="en-US" sz="1800" spc="-51" dirty="0" smtClean="0"/>
              <a:t>as </a:t>
            </a:r>
            <a:r>
              <a:rPr lang="en-US" sz="1800" spc="-51" dirty="0"/>
              <a:t>a service </a:t>
            </a:r>
          </a:p>
          <a:p>
            <a:pPr marL="3175" lvl="1" indent="0" defTabSz="914325">
              <a:spcBef>
                <a:spcPts val="600"/>
              </a:spcBef>
              <a:buNone/>
            </a:pPr>
            <a:r>
              <a:rPr lang="en-US" sz="1800" spc="-51" dirty="0"/>
              <a:t>Fully </a:t>
            </a:r>
            <a:r>
              <a:rPr lang="en-US" sz="1800" spc="-51" dirty="0" smtClean="0"/>
              <a:t>Managed</a:t>
            </a:r>
            <a:endParaRPr lang="en-US" sz="1800" spc="-51" dirty="0"/>
          </a:p>
          <a:p>
            <a:pPr marL="3175" lvl="1" indent="0" defTabSz="914325">
              <a:spcBef>
                <a:spcPts val="600"/>
              </a:spcBef>
              <a:buNone/>
            </a:pPr>
            <a:r>
              <a:rPr lang="en-US" sz="1800" spc="-51" dirty="0"/>
              <a:t>Enterprise-ready with automatic support for HA</a:t>
            </a:r>
          </a:p>
          <a:p>
            <a:pPr marL="3175" lvl="1" indent="0" defTabSz="914325">
              <a:spcBef>
                <a:spcPts val="600"/>
              </a:spcBef>
              <a:buNone/>
            </a:pPr>
            <a:r>
              <a:rPr lang="en-US" sz="1800" spc="-51" dirty="0"/>
              <a:t>Designed to scale out elastically with </a:t>
            </a:r>
            <a:r>
              <a:rPr lang="en-US" sz="1800" spc="-51" dirty="0" smtClean="0"/>
              <a:t>demand</a:t>
            </a:r>
          </a:p>
          <a:p>
            <a:pPr marL="3175" lvl="1" indent="0" defTabSz="914325">
              <a:spcBef>
                <a:spcPts val="600"/>
              </a:spcBef>
              <a:buNone/>
            </a:pPr>
            <a:r>
              <a:rPr lang="en-US" sz="1800" spc="-51" dirty="0" smtClean="0"/>
              <a:t>Ideal for simple and complex applications</a:t>
            </a:r>
            <a:endParaRPr lang="en-US" sz="1800" spc="-51" dirty="0"/>
          </a:p>
        </p:txBody>
      </p:sp>
    </p:spTree>
    <p:extLst>
      <p:ext uri="{BB962C8B-B14F-4D97-AF65-F5344CB8AC3E}">
        <p14:creationId xmlns:p14="http://schemas.microsoft.com/office/powerpoint/2010/main" val="145703577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217426" y="1570772"/>
            <a:ext cx="5573712" cy="2379850"/>
          </a:xfrm>
          <a:prstGeom prst="rect">
            <a:avLst/>
          </a:prstGeom>
        </p:spPr>
        <p:txBody>
          <a:bodyPr lIns="0" tIns="0" rIns="0" bIns="0"/>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MS SQL VM</a:t>
            </a:r>
          </a:p>
          <a:p>
            <a:pPr marL="3175" lvl="1" indent="0" defTabSz="914325">
              <a:spcBef>
                <a:spcPts val="600"/>
              </a:spcBef>
              <a:buNone/>
            </a:pPr>
            <a:r>
              <a:rPr lang="en-US" sz="1800" spc="-51" dirty="0" smtClean="0"/>
              <a:t>Fully  featured deployment of MS SQL in Azure</a:t>
            </a:r>
            <a:endParaRPr lang="en-US" sz="1800" spc="-51" dirty="0"/>
          </a:p>
          <a:p>
            <a:pPr marL="3175" lvl="1" indent="0" defTabSz="914325">
              <a:spcBef>
                <a:spcPts val="600"/>
              </a:spcBef>
              <a:buNone/>
            </a:pPr>
            <a:r>
              <a:rPr lang="en-US" sz="1800" spc="-51" dirty="0" smtClean="0"/>
              <a:t>Manage it yourself</a:t>
            </a:r>
            <a:endParaRPr lang="en-US" sz="1800" spc="-51" dirty="0"/>
          </a:p>
          <a:p>
            <a:pPr marL="3175" lvl="1" indent="0" defTabSz="914325">
              <a:spcBef>
                <a:spcPts val="600"/>
              </a:spcBef>
              <a:buNone/>
            </a:pPr>
            <a:r>
              <a:rPr lang="en-US" sz="1800" spc="-51" dirty="0" smtClean="0"/>
              <a:t>Suited to more complex situations</a:t>
            </a:r>
            <a:endParaRPr lang="en-US" sz="1800" spc="-51" dirty="0"/>
          </a:p>
        </p:txBody>
      </p:sp>
      <p:pic>
        <p:nvPicPr>
          <p:cNvPr id="3074" name="Picture 2" descr="http://2eof2j3oc7is20vt9q3g7tlo5xe.wpengine.netdna-cdn.com/wp-content/uploads/2014/03/database-cloud-logo-370x29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073" y="1379571"/>
            <a:ext cx="3524250" cy="2762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64710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987" y="-1130629"/>
            <a:ext cx="9297213" cy="9297213"/>
          </a:xfrm>
          <a:prstGeom prst="rect">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sp>
        <p:nvSpPr>
          <p:cNvPr id="2" name="Title 1"/>
          <p:cNvSpPr>
            <a:spLocks noGrp="1"/>
          </p:cNvSpPr>
          <p:nvPr>
            <p:ph type="title"/>
          </p:nvPr>
        </p:nvSpPr>
        <p:spPr>
          <a:xfrm>
            <a:off x="519113" y="51065"/>
            <a:ext cx="11149013" cy="1495404"/>
          </a:xfrm>
        </p:spPr>
        <p:txBody>
          <a:bodyPr/>
          <a:lstStyle/>
          <a:p>
            <a:r>
              <a:rPr lang="en-US" dirty="0" smtClean="0"/>
              <a:t>The Sponsors: These guys are doing it globally</a:t>
            </a:r>
            <a:endParaRPr lang="nl-BE" dirty="0"/>
          </a:p>
        </p:txBody>
      </p:sp>
      <p:graphicFrame>
        <p:nvGraphicFramePr>
          <p:cNvPr id="6" name="Table 5"/>
          <p:cNvGraphicFramePr>
            <a:graphicFrameLocks noGrp="1"/>
          </p:cNvGraphicFramePr>
          <p:nvPr>
            <p:extLst/>
          </p:nvPr>
        </p:nvGraphicFramePr>
        <p:xfrm>
          <a:off x="1125565" y="2314038"/>
          <a:ext cx="7678814" cy="2098784"/>
        </p:xfrm>
        <a:graphic>
          <a:graphicData uri="http://schemas.openxmlformats.org/drawingml/2006/table">
            <a:tbl>
              <a:tblPr/>
              <a:tblGrid>
                <a:gridCol w="3455466"/>
                <a:gridCol w="767882"/>
                <a:gridCol w="3455466"/>
              </a:tblGrid>
              <a:tr h="262296">
                <a:tc>
                  <a:txBody>
                    <a:bodyPr/>
                    <a:lstStyle/>
                    <a:p>
                      <a:pPr algn="ctr"/>
                      <a:endParaRPr lang="nl-BE" sz="1300" dirty="0"/>
                    </a:p>
                  </a:txBody>
                  <a:tcPr marL="64227" marR="64227" marT="32114" marB="32114" anchor="ctr">
                    <a:lnL>
                      <a:noFill/>
                    </a:lnL>
                    <a:lnR>
                      <a:noFill/>
                    </a:lnR>
                    <a:lnT>
                      <a:noFill/>
                    </a:lnT>
                    <a:lnB>
                      <a:noFill/>
                    </a:lnB>
                  </a:tcPr>
                </a:tc>
                <a:tc>
                  <a:txBody>
                    <a:bodyPr/>
                    <a:lstStyle/>
                    <a:p>
                      <a:endParaRPr lang="nl-BE" sz="1300"/>
                    </a:p>
                  </a:txBody>
                  <a:tcPr marL="64227" marR="64227" marT="32114" marB="32114" anchor="ctr">
                    <a:lnL>
                      <a:noFill/>
                    </a:lnL>
                    <a:lnR>
                      <a:noFill/>
                    </a:lnR>
                    <a:lnT>
                      <a:noFill/>
                    </a:lnT>
                    <a:lnB>
                      <a:noFill/>
                    </a:lnB>
                  </a:tcPr>
                </a:tc>
                <a:tc>
                  <a:txBody>
                    <a:bodyPr/>
                    <a:lstStyle/>
                    <a:p>
                      <a:pPr algn="ctr"/>
                      <a:endParaRPr lang="nl-BE" sz="1300"/>
                    </a:p>
                  </a:txBody>
                  <a:tcPr marL="64227" marR="64227" marT="32114" marB="32114" anchor="ctr">
                    <a:lnL>
                      <a:noFill/>
                    </a:lnL>
                    <a:lnR>
                      <a:noFill/>
                    </a:lnR>
                    <a:lnT>
                      <a:noFill/>
                    </a:lnT>
                    <a:lnB>
                      <a:noFill/>
                    </a:lnB>
                  </a:tcPr>
                </a:tc>
              </a:tr>
              <a:tr h="262296">
                <a:tc>
                  <a:txBody>
                    <a:bodyPr/>
                    <a:lstStyle/>
                    <a:p>
                      <a:pPr algn="ctr"/>
                      <a:endParaRPr lang="nl-BE" sz="1300"/>
                    </a:p>
                  </a:txBody>
                  <a:tcPr marL="64227" marR="64227" marT="32114" marB="32114" anchor="ctr">
                    <a:lnL>
                      <a:noFill/>
                    </a:lnL>
                    <a:lnR>
                      <a:noFill/>
                    </a:lnR>
                    <a:lnT>
                      <a:noFill/>
                    </a:lnT>
                    <a:lnB>
                      <a:noFill/>
                    </a:lnB>
                  </a:tcPr>
                </a:tc>
                <a:tc>
                  <a:txBody>
                    <a:bodyPr/>
                    <a:lstStyle/>
                    <a:p>
                      <a:r>
                        <a:rPr lang="nl-BE" sz="1300"/>
                        <a:t> </a:t>
                      </a:r>
                    </a:p>
                  </a:txBody>
                  <a:tcPr marL="64227" marR="64227" marT="32114" marB="32114" anchor="ctr">
                    <a:lnL>
                      <a:noFill/>
                    </a:lnL>
                    <a:lnR>
                      <a:noFill/>
                    </a:lnR>
                    <a:lnT>
                      <a:noFill/>
                    </a:lnT>
                    <a:lnB>
                      <a:noFill/>
                    </a:lnB>
                  </a:tcPr>
                </a:tc>
                <a:tc>
                  <a:txBody>
                    <a:bodyPr/>
                    <a:lstStyle/>
                    <a:p>
                      <a:pPr algn="ctr"/>
                      <a:endParaRPr lang="nl-BE" sz="1300" dirty="0"/>
                    </a:p>
                  </a:txBody>
                  <a:tcPr marL="64227" marR="64227" marT="32114" marB="32114" anchor="ctr">
                    <a:lnL>
                      <a:noFill/>
                    </a:lnL>
                    <a:lnR>
                      <a:noFill/>
                    </a:lnR>
                    <a:lnT>
                      <a:noFill/>
                    </a:lnT>
                    <a:lnB>
                      <a:noFill/>
                    </a:lnB>
                  </a:tcPr>
                </a:tc>
              </a:tr>
              <a:tr h="262296">
                <a:tc>
                  <a:txBody>
                    <a:bodyPr/>
                    <a:lstStyle/>
                    <a:p>
                      <a:pPr algn="ctr"/>
                      <a:endParaRPr lang="nl-BE" sz="1300"/>
                    </a:p>
                  </a:txBody>
                  <a:tcPr marL="64227" marR="64227" marT="32114" marB="32114" anchor="ctr">
                    <a:lnL>
                      <a:noFill/>
                    </a:lnL>
                    <a:lnR>
                      <a:noFill/>
                    </a:lnR>
                    <a:lnT>
                      <a:noFill/>
                    </a:lnT>
                    <a:lnB>
                      <a:noFill/>
                    </a:lnB>
                  </a:tcPr>
                </a:tc>
                <a:tc>
                  <a:txBody>
                    <a:bodyPr/>
                    <a:lstStyle/>
                    <a:p>
                      <a:r>
                        <a:rPr lang="nl-BE" sz="1300"/>
                        <a:t> </a:t>
                      </a:r>
                    </a:p>
                  </a:txBody>
                  <a:tcPr marL="64227" marR="64227" marT="32114" marB="32114" anchor="ctr">
                    <a:lnL>
                      <a:noFill/>
                    </a:lnL>
                    <a:lnR>
                      <a:noFill/>
                    </a:lnR>
                    <a:lnT>
                      <a:noFill/>
                    </a:lnT>
                    <a:lnB>
                      <a:noFill/>
                    </a:lnB>
                  </a:tcPr>
                </a:tc>
                <a:tc>
                  <a:txBody>
                    <a:bodyPr/>
                    <a:lstStyle/>
                    <a:p>
                      <a:pPr algn="ctr"/>
                      <a:endParaRPr lang="nl-BE" sz="1300"/>
                    </a:p>
                  </a:txBody>
                  <a:tcPr marL="64227" marR="64227" marT="32114" marB="32114" anchor="ctr">
                    <a:lnL>
                      <a:noFill/>
                    </a:lnL>
                    <a:lnR>
                      <a:noFill/>
                    </a:lnR>
                    <a:lnT>
                      <a:noFill/>
                    </a:lnT>
                    <a:lnB>
                      <a:noFill/>
                    </a:lnB>
                  </a:tcPr>
                </a:tc>
              </a:tr>
              <a:tr h="262296">
                <a:tc>
                  <a:txBody>
                    <a:bodyPr/>
                    <a:lstStyle/>
                    <a:p>
                      <a:pPr algn="ctr"/>
                      <a:endParaRPr lang="nl-BE" sz="1300"/>
                    </a:p>
                  </a:txBody>
                  <a:tcPr marL="64227" marR="64227" marT="32114" marB="32114" anchor="ctr">
                    <a:lnL>
                      <a:noFill/>
                    </a:lnL>
                    <a:lnR>
                      <a:noFill/>
                    </a:lnR>
                    <a:lnT>
                      <a:noFill/>
                    </a:lnT>
                    <a:lnB>
                      <a:noFill/>
                    </a:lnB>
                  </a:tcPr>
                </a:tc>
                <a:tc>
                  <a:txBody>
                    <a:bodyPr/>
                    <a:lstStyle/>
                    <a:p>
                      <a:r>
                        <a:rPr lang="nl-BE" sz="1300"/>
                        <a:t> </a:t>
                      </a:r>
                    </a:p>
                  </a:txBody>
                  <a:tcPr marL="64227" marR="64227" marT="32114" marB="32114" anchor="ctr">
                    <a:lnL>
                      <a:noFill/>
                    </a:lnL>
                    <a:lnR>
                      <a:noFill/>
                    </a:lnR>
                    <a:lnT>
                      <a:noFill/>
                    </a:lnT>
                    <a:lnB>
                      <a:noFill/>
                    </a:lnB>
                  </a:tcPr>
                </a:tc>
                <a:tc>
                  <a:txBody>
                    <a:bodyPr/>
                    <a:lstStyle/>
                    <a:p>
                      <a:pPr algn="ctr"/>
                      <a:endParaRPr lang="nl-BE" sz="1300"/>
                    </a:p>
                  </a:txBody>
                  <a:tcPr marL="64227" marR="64227" marT="32114" marB="32114" anchor="ctr">
                    <a:lnL>
                      <a:noFill/>
                    </a:lnL>
                    <a:lnR>
                      <a:noFill/>
                    </a:lnR>
                    <a:lnT>
                      <a:noFill/>
                    </a:lnT>
                    <a:lnB>
                      <a:noFill/>
                    </a:lnB>
                  </a:tcPr>
                </a:tc>
              </a:tr>
              <a:tr h="262296">
                <a:tc>
                  <a:txBody>
                    <a:bodyPr/>
                    <a:lstStyle/>
                    <a:p>
                      <a:pPr algn="ctr"/>
                      <a:endParaRPr lang="nl-BE" sz="1300"/>
                    </a:p>
                  </a:txBody>
                  <a:tcPr marL="64227" marR="64227" marT="32114" marB="32114" anchor="ctr">
                    <a:lnL>
                      <a:noFill/>
                    </a:lnL>
                    <a:lnR>
                      <a:noFill/>
                    </a:lnR>
                    <a:lnT>
                      <a:noFill/>
                    </a:lnT>
                    <a:lnB>
                      <a:noFill/>
                    </a:lnB>
                  </a:tcPr>
                </a:tc>
                <a:tc>
                  <a:txBody>
                    <a:bodyPr/>
                    <a:lstStyle/>
                    <a:p>
                      <a:r>
                        <a:rPr lang="nl-BE" sz="1300"/>
                        <a:t> </a:t>
                      </a:r>
                    </a:p>
                  </a:txBody>
                  <a:tcPr marL="64227" marR="64227" marT="32114" marB="32114" anchor="ctr">
                    <a:lnL>
                      <a:noFill/>
                    </a:lnL>
                    <a:lnR>
                      <a:noFill/>
                    </a:lnR>
                    <a:lnT>
                      <a:noFill/>
                    </a:lnT>
                    <a:lnB>
                      <a:noFill/>
                    </a:lnB>
                  </a:tcPr>
                </a:tc>
                <a:tc>
                  <a:txBody>
                    <a:bodyPr/>
                    <a:lstStyle/>
                    <a:p>
                      <a:pPr algn="ctr"/>
                      <a:endParaRPr lang="nl-BE" sz="1300"/>
                    </a:p>
                  </a:txBody>
                  <a:tcPr marL="64227" marR="64227" marT="32114" marB="32114" anchor="ctr">
                    <a:lnL>
                      <a:noFill/>
                    </a:lnL>
                    <a:lnR>
                      <a:noFill/>
                    </a:lnR>
                    <a:lnT>
                      <a:noFill/>
                    </a:lnT>
                    <a:lnB>
                      <a:noFill/>
                    </a:lnB>
                  </a:tcPr>
                </a:tc>
              </a:tr>
              <a:tr h="262296">
                <a:tc>
                  <a:txBody>
                    <a:bodyPr/>
                    <a:lstStyle/>
                    <a:p>
                      <a:pPr algn="ctr"/>
                      <a:endParaRPr lang="nl-BE" sz="1300"/>
                    </a:p>
                  </a:txBody>
                  <a:tcPr marL="64227" marR="64227" marT="32114" marB="32114" anchor="ctr">
                    <a:lnL>
                      <a:noFill/>
                    </a:lnL>
                    <a:lnR>
                      <a:noFill/>
                    </a:lnR>
                    <a:lnT>
                      <a:noFill/>
                    </a:lnT>
                    <a:lnB>
                      <a:noFill/>
                    </a:lnB>
                  </a:tcPr>
                </a:tc>
                <a:tc>
                  <a:txBody>
                    <a:bodyPr/>
                    <a:lstStyle/>
                    <a:p>
                      <a:r>
                        <a:rPr lang="nl-BE" sz="1300"/>
                        <a:t> </a:t>
                      </a:r>
                    </a:p>
                  </a:txBody>
                  <a:tcPr marL="64227" marR="64227" marT="32114" marB="32114" anchor="ctr">
                    <a:lnL>
                      <a:noFill/>
                    </a:lnL>
                    <a:lnR>
                      <a:noFill/>
                    </a:lnR>
                    <a:lnT>
                      <a:noFill/>
                    </a:lnT>
                    <a:lnB>
                      <a:noFill/>
                    </a:lnB>
                  </a:tcPr>
                </a:tc>
                <a:tc>
                  <a:txBody>
                    <a:bodyPr/>
                    <a:lstStyle/>
                    <a:p>
                      <a:pPr algn="ctr"/>
                      <a:endParaRPr lang="nl-BE" sz="1300"/>
                    </a:p>
                  </a:txBody>
                  <a:tcPr marL="64227" marR="64227" marT="32114" marB="32114" anchor="ctr">
                    <a:lnL>
                      <a:noFill/>
                    </a:lnL>
                    <a:lnR>
                      <a:noFill/>
                    </a:lnR>
                    <a:lnT>
                      <a:noFill/>
                    </a:lnT>
                    <a:lnB>
                      <a:noFill/>
                    </a:lnB>
                  </a:tcPr>
                </a:tc>
              </a:tr>
              <a:tr h="262296">
                <a:tc>
                  <a:txBody>
                    <a:bodyPr/>
                    <a:lstStyle/>
                    <a:p>
                      <a:pPr algn="ctr"/>
                      <a:endParaRPr lang="nl-BE" sz="1300"/>
                    </a:p>
                  </a:txBody>
                  <a:tcPr marL="64227" marR="64227" marT="32114" marB="32114" anchor="ctr">
                    <a:lnL>
                      <a:noFill/>
                    </a:lnL>
                    <a:lnR>
                      <a:noFill/>
                    </a:lnR>
                    <a:lnT>
                      <a:noFill/>
                    </a:lnT>
                    <a:lnB>
                      <a:noFill/>
                    </a:lnB>
                  </a:tcPr>
                </a:tc>
                <a:tc>
                  <a:txBody>
                    <a:bodyPr/>
                    <a:lstStyle/>
                    <a:p>
                      <a:r>
                        <a:rPr lang="nl-BE" sz="1300"/>
                        <a:t> </a:t>
                      </a:r>
                    </a:p>
                  </a:txBody>
                  <a:tcPr marL="64227" marR="64227" marT="32114" marB="32114" anchor="ctr">
                    <a:lnL>
                      <a:noFill/>
                    </a:lnL>
                    <a:lnR>
                      <a:noFill/>
                    </a:lnR>
                    <a:lnT>
                      <a:noFill/>
                    </a:lnT>
                    <a:lnB>
                      <a:noFill/>
                    </a:lnB>
                  </a:tcPr>
                </a:tc>
                <a:tc>
                  <a:txBody>
                    <a:bodyPr/>
                    <a:lstStyle/>
                    <a:p>
                      <a:pPr algn="ctr"/>
                      <a:endParaRPr lang="nl-BE" sz="1300"/>
                    </a:p>
                  </a:txBody>
                  <a:tcPr marL="64227" marR="64227" marT="32114" marB="32114" anchor="ctr">
                    <a:lnL>
                      <a:noFill/>
                    </a:lnL>
                    <a:lnR>
                      <a:noFill/>
                    </a:lnR>
                    <a:lnT>
                      <a:noFill/>
                    </a:lnT>
                    <a:lnB>
                      <a:noFill/>
                    </a:lnB>
                  </a:tcPr>
                </a:tc>
              </a:tr>
              <a:tr h="262296">
                <a:tc>
                  <a:txBody>
                    <a:bodyPr/>
                    <a:lstStyle/>
                    <a:p>
                      <a:pPr algn="ctr"/>
                      <a:endParaRPr lang="nl-BE" sz="1300"/>
                    </a:p>
                  </a:txBody>
                  <a:tcPr marL="64227" marR="64227" marT="32114" marB="32114" anchor="ctr">
                    <a:lnL>
                      <a:noFill/>
                    </a:lnL>
                    <a:lnR>
                      <a:noFill/>
                    </a:lnR>
                    <a:lnT>
                      <a:noFill/>
                    </a:lnT>
                    <a:lnB>
                      <a:noFill/>
                    </a:lnB>
                  </a:tcPr>
                </a:tc>
                <a:tc>
                  <a:txBody>
                    <a:bodyPr/>
                    <a:lstStyle/>
                    <a:p>
                      <a:r>
                        <a:rPr lang="nl-BE" sz="1300"/>
                        <a:t> </a:t>
                      </a:r>
                    </a:p>
                  </a:txBody>
                  <a:tcPr marL="64227" marR="64227" marT="32114" marB="32114" anchor="ctr">
                    <a:lnL>
                      <a:noFill/>
                    </a:lnL>
                    <a:lnR>
                      <a:noFill/>
                    </a:lnR>
                    <a:lnT>
                      <a:noFill/>
                    </a:lnT>
                    <a:lnB>
                      <a:noFill/>
                    </a:lnB>
                  </a:tcPr>
                </a:tc>
                <a:tc>
                  <a:txBody>
                    <a:bodyPr/>
                    <a:lstStyle/>
                    <a:p>
                      <a:pPr algn="ctr"/>
                      <a:endParaRPr lang="nl-BE" sz="1300" dirty="0"/>
                    </a:p>
                  </a:txBody>
                  <a:tcPr marL="64227" marR="64227" marT="32114" marB="32114" anchor="ctr">
                    <a:lnL>
                      <a:noFill/>
                    </a:lnL>
                    <a:lnR>
                      <a:noFill/>
                    </a:lnR>
                    <a:lnT>
                      <a:noFill/>
                    </a:lnT>
                    <a:lnB>
                      <a:noFill/>
                    </a:lnB>
                  </a:tcPr>
                </a:tc>
              </a:tr>
            </a:tbl>
          </a:graphicData>
        </a:graphic>
      </p:graphicFrame>
      <p:pic>
        <p:nvPicPr>
          <p:cNvPr id="1025" name="Picture 1" descr="Microsof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07986" y="4951468"/>
            <a:ext cx="1573970" cy="44858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nfragistic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1012" y="2233178"/>
            <a:ext cx="1770716" cy="28331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MyGet"/>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72572" y="5892584"/>
            <a:ext cx="1227696" cy="3934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Zudi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1702" y="1090887"/>
            <a:ext cx="1573970" cy="53515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erebrata-logo - 250x62 -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26687" y="2665724"/>
            <a:ext cx="1967463" cy="48793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png"/>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94971" y="4005267"/>
            <a:ext cx="1888764" cy="448581"/>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AzureWatch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76309" y="4548097"/>
            <a:ext cx="1967463" cy="27544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orizontal_cloudberry_logo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86496" y="3418879"/>
            <a:ext cx="1817935" cy="55089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ODEMagazine_Smal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46035" y="4971047"/>
            <a:ext cx="1241674" cy="3870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etBrains"/>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90004" y="2190693"/>
            <a:ext cx="1172609" cy="448581"/>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Stackify Logo"/>
          <p:cNvPicPr>
            <a:picLocks noChangeAspect="1" noChangeArrowheads="1"/>
          </p:cNvPicPr>
          <p:nvPr/>
        </p:nvPicPr>
        <p:blipFill>
          <a:blip r:embed="rId13">
            <a:clrChange>
              <a:clrFrom>
                <a:srgbClr val="FFFEFF"/>
              </a:clrFrom>
              <a:clrTo>
                <a:srgbClr val="FFFEFF">
                  <a:alpha val="0"/>
                </a:srgbClr>
              </a:clrTo>
            </a:clrChange>
            <a:extLst>
              <a:ext uri="{28A0092B-C50C-407E-A947-70E740481C1C}">
                <a14:useLocalDpi xmlns:a14="http://schemas.microsoft.com/office/drawing/2010/main" val="0"/>
              </a:ext>
            </a:extLst>
          </a:blip>
          <a:srcRect/>
          <a:stretch>
            <a:fillRect/>
          </a:stretch>
        </p:blipFill>
        <p:spPr bwMode="auto">
          <a:xfrm>
            <a:off x="4144717" y="3394879"/>
            <a:ext cx="1573970" cy="51941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Opsgility"/>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3885" y="2699038"/>
            <a:ext cx="1471662" cy="409232"/>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facetflow_logo"/>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78270" y="2207759"/>
            <a:ext cx="1788602" cy="40064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WintellectNow"/>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05109" y="5372959"/>
            <a:ext cx="1967463" cy="346274"/>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appveyor-logo-220x4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06180" y="2799841"/>
            <a:ext cx="1731367" cy="314794"/>
          </a:xfrm>
          <a:prstGeom prst="rect">
            <a:avLst/>
          </a:prstGeom>
          <a:noFill/>
          <a:extLst>
            <a:ext uri="{909E8E84-426E-40DD-AFC4-6F175D3DCCD1}">
              <a14:hiddenFill xmlns:a14="http://schemas.microsoft.com/office/drawing/2010/main">
                <a:solidFill>
                  <a:srgbClr val="FFFFFF"/>
                </a:solidFill>
              </a14:hiddenFill>
            </a:ext>
          </a:extLst>
        </p:spPr>
      </p:pic>
      <p:sp>
        <p:nvSpPr>
          <p:cNvPr id="20" name="Title 1"/>
          <p:cNvSpPr txBox="1">
            <a:spLocks/>
          </p:cNvSpPr>
          <p:nvPr/>
        </p:nvSpPr>
        <p:spPr>
          <a:xfrm>
            <a:off x="8460655" y="2770275"/>
            <a:ext cx="3495515" cy="224233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sz="5398" dirty="0"/>
              <a:t>A BIG THANK YOU</a:t>
            </a:r>
            <a:endParaRPr lang="en-US" sz="5398" dirty="0"/>
          </a:p>
        </p:txBody>
      </p:sp>
    </p:spTree>
    <p:extLst>
      <p:ext uri="{BB962C8B-B14F-4D97-AF65-F5344CB8AC3E}">
        <p14:creationId xmlns:p14="http://schemas.microsoft.com/office/powerpoint/2010/main" val="42518254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5881524" y="1357729"/>
            <a:ext cx="5573712" cy="2379850"/>
          </a:xfrm>
          <a:prstGeom prst="rect">
            <a:avLst/>
          </a:prstGeom>
        </p:spPr>
        <p:txBody>
          <a:bodyPr lIns="0" tIns="0" rIns="0" bIns="0"/>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MySQL</a:t>
            </a:r>
          </a:p>
          <a:p>
            <a:pPr marL="3175" lvl="1" indent="0" defTabSz="914325">
              <a:spcBef>
                <a:spcPts val="600"/>
              </a:spcBef>
              <a:buNone/>
            </a:pPr>
            <a:r>
              <a:rPr lang="en-US" sz="1800" spc="-51" dirty="0" smtClean="0"/>
              <a:t>Two options:</a:t>
            </a:r>
          </a:p>
          <a:p>
            <a:pPr marL="3175" lvl="1" indent="0" defTabSz="914325">
              <a:spcBef>
                <a:spcPts val="600"/>
              </a:spcBef>
              <a:buNone/>
            </a:pPr>
            <a:r>
              <a:rPr lang="en-GB" spc="-51" dirty="0" err="1" smtClean="0"/>
              <a:t>ClearDB</a:t>
            </a:r>
            <a:r>
              <a:rPr lang="en-GB" spc="-51" dirty="0" smtClean="0"/>
              <a:t> (Fully managed hosted solution)</a:t>
            </a:r>
            <a:endParaRPr lang="en-US" sz="1800" spc="-51" dirty="0"/>
          </a:p>
          <a:p>
            <a:pPr marL="3175" lvl="1" indent="0" defTabSz="914325">
              <a:spcBef>
                <a:spcPts val="600"/>
              </a:spcBef>
              <a:buNone/>
            </a:pPr>
            <a:r>
              <a:rPr lang="en-US" sz="1800" spc="-51" dirty="0" smtClean="0"/>
              <a:t>Manually deploy in a VM (Do it yourself)</a:t>
            </a:r>
            <a:endParaRPr lang="en-US" sz="1800" spc="-51" dirty="0"/>
          </a:p>
        </p:txBody>
      </p:sp>
      <p:pic>
        <p:nvPicPr>
          <p:cNvPr id="2050" name="Picture 2" descr="http://media.marketwire.com/attachments/201112/37067_cleardb.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106" y="1055135"/>
            <a:ext cx="4165816" cy="127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58211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navigate.com.au/navigate/images/oracle_logo_highr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7542" y="1325886"/>
            <a:ext cx="4817840" cy="110007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619059" y="1544341"/>
            <a:ext cx="5573712" cy="2379850"/>
          </a:xfrm>
          <a:prstGeom prst="rect">
            <a:avLst/>
          </a:prstGeom>
        </p:spPr>
        <p:txBody>
          <a:bodyPr lIns="0" tIns="0" rIns="0" bIns="0"/>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3175" indent="0" defTabSz="914325">
              <a:spcBef>
                <a:spcPts val="0"/>
              </a:spcBef>
              <a:spcAft>
                <a:spcPts val="300"/>
              </a:spcAft>
              <a:buNone/>
            </a:pPr>
            <a:endParaRPr lang="en-GB" sz="3600" spc="-100" dirty="0" smtClean="0">
              <a:solidFill>
                <a:schemeClr val="accent2">
                  <a:alpha val="99000"/>
                </a:schemeClr>
              </a:solidFill>
              <a:latin typeface="Segoe UI Light" pitchFamily="34" charset="0"/>
            </a:endParaRPr>
          </a:p>
        </p:txBody>
      </p:sp>
      <p:sp>
        <p:nvSpPr>
          <p:cNvPr id="6" name="Content Placeholder 2"/>
          <p:cNvSpPr txBox="1">
            <a:spLocks/>
          </p:cNvSpPr>
          <p:nvPr/>
        </p:nvSpPr>
        <p:spPr>
          <a:xfrm>
            <a:off x="5959215" y="1544341"/>
            <a:ext cx="6229610" cy="2379850"/>
          </a:xfrm>
          <a:prstGeom prst="rect">
            <a:avLst/>
          </a:prstGeom>
        </p:spPr>
        <p:txBody>
          <a:bodyPr lIns="0" tIns="0" rIns="0" bIns="0"/>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3175" indent="0" defTabSz="914325">
              <a:spcBef>
                <a:spcPts val="0"/>
              </a:spcBef>
              <a:spcAft>
                <a:spcPts val="300"/>
              </a:spcAft>
              <a:buNone/>
            </a:pPr>
            <a:r>
              <a:rPr lang="en-GB" sz="3600" spc="-100" dirty="0" smtClean="0">
                <a:solidFill>
                  <a:schemeClr val="accent2">
                    <a:alpha val="99000"/>
                  </a:schemeClr>
                </a:solidFill>
                <a:latin typeface="Segoe UI Light" pitchFamily="34" charset="0"/>
              </a:rPr>
              <a:t>Oracle VM</a:t>
            </a:r>
            <a:endParaRPr lang="en-US" sz="3600" spc="-100" dirty="0" smtClean="0">
              <a:solidFill>
                <a:schemeClr val="accent2">
                  <a:alpha val="99000"/>
                </a:schemeClr>
              </a:solidFill>
              <a:latin typeface="Segoe UI Light" pitchFamily="34" charset="0"/>
            </a:endParaRPr>
          </a:p>
          <a:p>
            <a:pPr marL="3175" lvl="1" indent="0" defTabSz="914325">
              <a:spcBef>
                <a:spcPts val="600"/>
              </a:spcBef>
              <a:buNone/>
            </a:pPr>
            <a:r>
              <a:rPr lang="en-US" sz="1800" spc="-51" dirty="0" smtClean="0"/>
              <a:t>Deploy Oracle in a Virtual Machine</a:t>
            </a:r>
          </a:p>
          <a:p>
            <a:pPr marL="3175" lvl="1" indent="0" defTabSz="914325">
              <a:spcBef>
                <a:spcPts val="600"/>
              </a:spcBef>
              <a:buNone/>
            </a:pPr>
            <a:r>
              <a:rPr lang="en-GB" spc="-51" dirty="0" smtClean="0"/>
              <a:t>Pre-provided VM images that include Oracle</a:t>
            </a:r>
          </a:p>
          <a:p>
            <a:pPr marL="3175" lvl="1" indent="0" defTabSz="914325">
              <a:spcBef>
                <a:spcPts val="600"/>
              </a:spcBef>
              <a:buNone/>
            </a:pPr>
            <a:r>
              <a:rPr lang="en-GB" sz="1800" spc="-51" dirty="0" smtClean="0"/>
              <a:t>Licensing costs included in the VM </a:t>
            </a:r>
            <a:r>
              <a:rPr lang="en-GB" spc="-51" dirty="0" smtClean="0"/>
              <a:t>images</a:t>
            </a:r>
          </a:p>
          <a:p>
            <a:pPr marL="3175" lvl="1" indent="0" defTabSz="914325">
              <a:spcBef>
                <a:spcPts val="600"/>
              </a:spcBef>
              <a:buNone/>
            </a:pPr>
            <a:r>
              <a:rPr lang="en-GB" spc="-51" dirty="0" smtClean="0"/>
              <a:t>Or if you have existing licenses, you can deploy Oracle yourself</a:t>
            </a:r>
            <a:endParaRPr lang="en-US" sz="1800" spc="-51" dirty="0"/>
          </a:p>
        </p:txBody>
      </p:sp>
    </p:spTree>
    <p:extLst>
      <p:ext uri="{BB962C8B-B14F-4D97-AF65-F5344CB8AC3E}">
        <p14:creationId xmlns:p14="http://schemas.microsoft.com/office/powerpoint/2010/main" val="325053550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987" y="-1130629"/>
            <a:ext cx="9297213" cy="9297213"/>
          </a:xfrm>
          <a:prstGeom prst="rect">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sp>
        <p:nvSpPr>
          <p:cNvPr id="2" name="Title 1"/>
          <p:cNvSpPr>
            <a:spLocks noGrp="1"/>
          </p:cNvSpPr>
          <p:nvPr>
            <p:ph type="title"/>
          </p:nvPr>
        </p:nvSpPr>
        <p:spPr>
          <a:xfrm>
            <a:off x="519113" y="51065"/>
            <a:ext cx="11149013" cy="1495404"/>
          </a:xfrm>
        </p:spPr>
        <p:txBody>
          <a:bodyPr/>
          <a:lstStyle/>
          <a:p>
            <a:r>
              <a:rPr lang="en-US" dirty="0" smtClean="0"/>
              <a:t>The Sponsors: These guys are doing it globally</a:t>
            </a:r>
            <a:endParaRPr lang="nl-BE" dirty="0"/>
          </a:p>
        </p:txBody>
      </p:sp>
      <p:graphicFrame>
        <p:nvGraphicFramePr>
          <p:cNvPr id="6" name="Table 5"/>
          <p:cNvGraphicFramePr>
            <a:graphicFrameLocks noGrp="1"/>
          </p:cNvGraphicFramePr>
          <p:nvPr>
            <p:extLst/>
          </p:nvPr>
        </p:nvGraphicFramePr>
        <p:xfrm>
          <a:off x="1125565" y="2314038"/>
          <a:ext cx="7678814" cy="2098784"/>
        </p:xfrm>
        <a:graphic>
          <a:graphicData uri="http://schemas.openxmlformats.org/drawingml/2006/table">
            <a:tbl>
              <a:tblPr/>
              <a:tblGrid>
                <a:gridCol w="3455466"/>
                <a:gridCol w="767882"/>
                <a:gridCol w="3455466"/>
              </a:tblGrid>
              <a:tr h="262296">
                <a:tc>
                  <a:txBody>
                    <a:bodyPr/>
                    <a:lstStyle/>
                    <a:p>
                      <a:pPr algn="ctr"/>
                      <a:endParaRPr lang="nl-BE" sz="1300" dirty="0"/>
                    </a:p>
                  </a:txBody>
                  <a:tcPr marL="64227" marR="64227" marT="32114" marB="32114" anchor="ctr">
                    <a:lnL>
                      <a:noFill/>
                    </a:lnL>
                    <a:lnR>
                      <a:noFill/>
                    </a:lnR>
                    <a:lnT>
                      <a:noFill/>
                    </a:lnT>
                    <a:lnB>
                      <a:noFill/>
                    </a:lnB>
                  </a:tcPr>
                </a:tc>
                <a:tc>
                  <a:txBody>
                    <a:bodyPr/>
                    <a:lstStyle/>
                    <a:p>
                      <a:endParaRPr lang="nl-BE" sz="1300"/>
                    </a:p>
                  </a:txBody>
                  <a:tcPr marL="64227" marR="64227" marT="32114" marB="32114" anchor="ctr">
                    <a:lnL>
                      <a:noFill/>
                    </a:lnL>
                    <a:lnR>
                      <a:noFill/>
                    </a:lnR>
                    <a:lnT>
                      <a:noFill/>
                    </a:lnT>
                    <a:lnB>
                      <a:noFill/>
                    </a:lnB>
                  </a:tcPr>
                </a:tc>
                <a:tc>
                  <a:txBody>
                    <a:bodyPr/>
                    <a:lstStyle/>
                    <a:p>
                      <a:pPr algn="ctr"/>
                      <a:endParaRPr lang="nl-BE" sz="1300"/>
                    </a:p>
                  </a:txBody>
                  <a:tcPr marL="64227" marR="64227" marT="32114" marB="32114" anchor="ctr">
                    <a:lnL>
                      <a:noFill/>
                    </a:lnL>
                    <a:lnR>
                      <a:noFill/>
                    </a:lnR>
                    <a:lnT>
                      <a:noFill/>
                    </a:lnT>
                    <a:lnB>
                      <a:noFill/>
                    </a:lnB>
                  </a:tcPr>
                </a:tc>
              </a:tr>
              <a:tr h="262296">
                <a:tc>
                  <a:txBody>
                    <a:bodyPr/>
                    <a:lstStyle/>
                    <a:p>
                      <a:pPr algn="ctr"/>
                      <a:endParaRPr lang="nl-BE" sz="1300"/>
                    </a:p>
                  </a:txBody>
                  <a:tcPr marL="64227" marR="64227" marT="32114" marB="32114" anchor="ctr">
                    <a:lnL>
                      <a:noFill/>
                    </a:lnL>
                    <a:lnR>
                      <a:noFill/>
                    </a:lnR>
                    <a:lnT>
                      <a:noFill/>
                    </a:lnT>
                    <a:lnB>
                      <a:noFill/>
                    </a:lnB>
                  </a:tcPr>
                </a:tc>
                <a:tc>
                  <a:txBody>
                    <a:bodyPr/>
                    <a:lstStyle/>
                    <a:p>
                      <a:r>
                        <a:rPr lang="nl-BE" sz="1300"/>
                        <a:t> </a:t>
                      </a:r>
                    </a:p>
                  </a:txBody>
                  <a:tcPr marL="64227" marR="64227" marT="32114" marB="32114" anchor="ctr">
                    <a:lnL>
                      <a:noFill/>
                    </a:lnL>
                    <a:lnR>
                      <a:noFill/>
                    </a:lnR>
                    <a:lnT>
                      <a:noFill/>
                    </a:lnT>
                    <a:lnB>
                      <a:noFill/>
                    </a:lnB>
                  </a:tcPr>
                </a:tc>
                <a:tc>
                  <a:txBody>
                    <a:bodyPr/>
                    <a:lstStyle/>
                    <a:p>
                      <a:pPr algn="ctr"/>
                      <a:endParaRPr lang="nl-BE" sz="1300" dirty="0"/>
                    </a:p>
                  </a:txBody>
                  <a:tcPr marL="64227" marR="64227" marT="32114" marB="32114" anchor="ctr">
                    <a:lnL>
                      <a:noFill/>
                    </a:lnL>
                    <a:lnR>
                      <a:noFill/>
                    </a:lnR>
                    <a:lnT>
                      <a:noFill/>
                    </a:lnT>
                    <a:lnB>
                      <a:noFill/>
                    </a:lnB>
                  </a:tcPr>
                </a:tc>
              </a:tr>
              <a:tr h="262296">
                <a:tc>
                  <a:txBody>
                    <a:bodyPr/>
                    <a:lstStyle/>
                    <a:p>
                      <a:pPr algn="ctr"/>
                      <a:endParaRPr lang="nl-BE" sz="1300"/>
                    </a:p>
                  </a:txBody>
                  <a:tcPr marL="64227" marR="64227" marT="32114" marB="32114" anchor="ctr">
                    <a:lnL>
                      <a:noFill/>
                    </a:lnL>
                    <a:lnR>
                      <a:noFill/>
                    </a:lnR>
                    <a:lnT>
                      <a:noFill/>
                    </a:lnT>
                    <a:lnB>
                      <a:noFill/>
                    </a:lnB>
                  </a:tcPr>
                </a:tc>
                <a:tc>
                  <a:txBody>
                    <a:bodyPr/>
                    <a:lstStyle/>
                    <a:p>
                      <a:r>
                        <a:rPr lang="nl-BE" sz="1300"/>
                        <a:t> </a:t>
                      </a:r>
                    </a:p>
                  </a:txBody>
                  <a:tcPr marL="64227" marR="64227" marT="32114" marB="32114" anchor="ctr">
                    <a:lnL>
                      <a:noFill/>
                    </a:lnL>
                    <a:lnR>
                      <a:noFill/>
                    </a:lnR>
                    <a:lnT>
                      <a:noFill/>
                    </a:lnT>
                    <a:lnB>
                      <a:noFill/>
                    </a:lnB>
                  </a:tcPr>
                </a:tc>
                <a:tc>
                  <a:txBody>
                    <a:bodyPr/>
                    <a:lstStyle/>
                    <a:p>
                      <a:pPr algn="ctr"/>
                      <a:endParaRPr lang="nl-BE" sz="1300"/>
                    </a:p>
                  </a:txBody>
                  <a:tcPr marL="64227" marR="64227" marT="32114" marB="32114" anchor="ctr">
                    <a:lnL>
                      <a:noFill/>
                    </a:lnL>
                    <a:lnR>
                      <a:noFill/>
                    </a:lnR>
                    <a:lnT>
                      <a:noFill/>
                    </a:lnT>
                    <a:lnB>
                      <a:noFill/>
                    </a:lnB>
                  </a:tcPr>
                </a:tc>
              </a:tr>
              <a:tr h="262296">
                <a:tc>
                  <a:txBody>
                    <a:bodyPr/>
                    <a:lstStyle/>
                    <a:p>
                      <a:pPr algn="ctr"/>
                      <a:endParaRPr lang="nl-BE" sz="1300"/>
                    </a:p>
                  </a:txBody>
                  <a:tcPr marL="64227" marR="64227" marT="32114" marB="32114" anchor="ctr">
                    <a:lnL>
                      <a:noFill/>
                    </a:lnL>
                    <a:lnR>
                      <a:noFill/>
                    </a:lnR>
                    <a:lnT>
                      <a:noFill/>
                    </a:lnT>
                    <a:lnB>
                      <a:noFill/>
                    </a:lnB>
                  </a:tcPr>
                </a:tc>
                <a:tc>
                  <a:txBody>
                    <a:bodyPr/>
                    <a:lstStyle/>
                    <a:p>
                      <a:r>
                        <a:rPr lang="nl-BE" sz="1300"/>
                        <a:t> </a:t>
                      </a:r>
                    </a:p>
                  </a:txBody>
                  <a:tcPr marL="64227" marR="64227" marT="32114" marB="32114" anchor="ctr">
                    <a:lnL>
                      <a:noFill/>
                    </a:lnL>
                    <a:lnR>
                      <a:noFill/>
                    </a:lnR>
                    <a:lnT>
                      <a:noFill/>
                    </a:lnT>
                    <a:lnB>
                      <a:noFill/>
                    </a:lnB>
                  </a:tcPr>
                </a:tc>
                <a:tc>
                  <a:txBody>
                    <a:bodyPr/>
                    <a:lstStyle/>
                    <a:p>
                      <a:pPr algn="ctr"/>
                      <a:endParaRPr lang="nl-BE" sz="1300"/>
                    </a:p>
                  </a:txBody>
                  <a:tcPr marL="64227" marR="64227" marT="32114" marB="32114" anchor="ctr">
                    <a:lnL>
                      <a:noFill/>
                    </a:lnL>
                    <a:lnR>
                      <a:noFill/>
                    </a:lnR>
                    <a:lnT>
                      <a:noFill/>
                    </a:lnT>
                    <a:lnB>
                      <a:noFill/>
                    </a:lnB>
                  </a:tcPr>
                </a:tc>
              </a:tr>
              <a:tr h="262296">
                <a:tc>
                  <a:txBody>
                    <a:bodyPr/>
                    <a:lstStyle/>
                    <a:p>
                      <a:pPr algn="ctr"/>
                      <a:endParaRPr lang="nl-BE" sz="1300"/>
                    </a:p>
                  </a:txBody>
                  <a:tcPr marL="64227" marR="64227" marT="32114" marB="32114" anchor="ctr">
                    <a:lnL>
                      <a:noFill/>
                    </a:lnL>
                    <a:lnR>
                      <a:noFill/>
                    </a:lnR>
                    <a:lnT>
                      <a:noFill/>
                    </a:lnT>
                    <a:lnB>
                      <a:noFill/>
                    </a:lnB>
                  </a:tcPr>
                </a:tc>
                <a:tc>
                  <a:txBody>
                    <a:bodyPr/>
                    <a:lstStyle/>
                    <a:p>
                      <a:r>
                        <a:rPr lang="nl-BE" sz="1300"/>
                        <a:t> </a:t>
                      </a:r>
                    </a:p>
                  </a:txBody>
                  <a:tcPr marL="64227" marR="64227" marT="32114" marB="32114" anchor="ctr">
                    <a:lnL>
                      <a:noFill/>
                    </a:lnL>
                    <a:lnR>
                      <a:noFill/>
                    </a:lnR>
                    <a:lnT>
                      <a:noFill/>
                    </a:lnT>
                    <a:lnB>
                      <a:noFill/>
                    </a:lnB>
                  </a:tcPr>
                </a:tc>
                <a:tc>
                  <a:txBody>
                    <a:bodyPr/>
                    <a:lstStyle/>
                    <a:p>
                      <a:pPr algn="ctr"/>
                      <a:endParaRPr lang="nl-BE" sz="1300"/>
                    </a:p>
                  </a:txBody>
                  <a:tcPr marL="64227" marR="64227" marT="32114" marB="32114" anchor="ctr">
                    <a:lnL>
                      <a:noFill/>
                    </a:lnL>
                    <a:lnR>
                      <a:noFill/>
                    </a:lnR>
                    <a:lnT>
                      <a:noFill/>
                    </a:lnT>
                    <a:lnB>
                      <a:noFill/>
                    </a:lnB>
                  </a:tcPr>
                </a:tc>
              </a:tr>
              <a:tr h="262296">
                <a:tc>
                  <a:txBody>
                    <a:bodyPr/>
                    <a:lstStyle/>
                    <a:p>
                      <a:pPr algn="ctr"/>
                      <a:endParaRPr lang="nl-BE" sz="1300"/>
                    </a:p>
                  </a:txBody>
                  <a:tcPr marL="64227" marR="64227" marT="32114" marB="32114" anchor="ctr">
                    <a:lnL>
                      <a:noFill/>
                    </a:lnL>
                    <a:lnR>
                      <a:noFill/>
                    </a:lnR>
                    <a:lnT>
                      <a:noFill/>
                    </a:lnT>
                    <a:lnB>
                      <a:noFill/>
                    </a:lnB>
                  </a:tcPr>
                </a:tc>
                <a:tc>
                  <a:txBody>
                    <a:bodyPr/>
                    <a:lstStyle/>
                    <a:p>
                      <a:r>
                        <a:rPr lang="nl-BE" sz="1300"/>
                        <a:t> </a:t>
                      </a:r>
                    </a:p>
                  </a:txBody>
                  <a:tcPr marL="64227" marR="64227" marT="32114" marB="32114" anchor="ctr">
                    <a:lnL>
                      <a:noFill/>
                    </a:lnL>
                    <a:lnR>
                      <a:noFill/>
                    </a:lnR>
                    <a:lnT>
                      <a:noFill/>
                    </a:lnT>
                    <a:lnB>
                      <a:noFill/>
                    </a:lnB>
                  </a:tcPr>
                </a:tc>
                <a:tc>
                  <a:txBody>
                    <a:bodyPr/>
                    <a:lstStyle/>
                    <a:p>
                      <a:pPr algn="ctr"/>
                      <a:endParaRPr lang="nl-BE" sz="1300"/>
                    </a:p>
                  </a:txBody>
                  <a:tcPr marL="64227" marR="64227" marT="32114" marB="32114" anchor="ctr">
                    <a:lnL>
                      <a:noFill/>
                    </a:lnL>
                    <a:lnR>
                      <a:noFill/>
                    </a:lnR>
                    <a:lnT>
                      <a:noFill/>
                    </a:lnT>
                    <a:lnB>
                      <a:noFill/>
                    </a:lnB>
                  </a:tcPr>
                </a:tc>
              </a:tr>
              <a:tr h="262296">
                <a:tc>
                  <a:txBody>
                    <a:bodyPr/>
                    <a:lstStyle/>
                    <a:p>
                      <a:pPr algn="ctr"/>
                      <a:endParaRPr lang="nl-BE" sz="1300"/>
                    </a:p>
                  </a:txBody>
                  <a:tcPr marL="64227" marR="64227" marT="32114" marB="32114" anchor="ctr">
                    <a:lnL>
                      <a:noFill/>
                    </a:lnL>
                    <a:lnR>
                      <a:noFill/>
                    </a:lnR>
                    <a:lnT>
                      <a:noFill/>
                    </a:lnT>
                    <a:lnB>
                      <a:noFill/>
                    </a:lnB>
                  </a:tcPr>
                </a:tc>
                <a:tc>
                  <a:txBody>
                    <a:bodyPr/>
                    <a:lstStyle/>
                    <a:p>
                      <a:r>
                        <a:rPr lang="nl-BE" sz="1300"/>
                        <a:t> </a:t>
                      </a:r>
                    </a:p>
                  </a:txBody>
                  <a:tcPr marL="64227" marR="64227" marT="32114" marB="32114" anchor="ctr">
                    <a:lnL>
                      <a:noFill/>
                    </a:lnL>
                    <a:lnR>
                      <a:noFill/>
                    </a:lnR>
                    <a:lnT>
                      <a:noFill/>
                    </a:lnT>
                    <a:lnB>
                      <a:noFill/>
                    </a:lnB>
                  </a:tcPr>
                </a:tc>
                <a:tc>
                  <a:txBody>
                    <a:bodyPr/>
                    <a:lstStyle/>
                    <a:p>
                      <a:pPr algn="ctr"/>
                      <a:endParaRPr lang="nl-BE" sz="1300"/>
                    </a:p>
                  </a:txBody>
                  <a:tcPr marL="64227" marR="64227" marT="32114" marB="32114" anchor="ctr">
                    <a:lnL>
                      <a:noFill/>
                    </a:lnL>
                    <a:lnR>
                      <a:noFill/>
                    </a:lnR>
                    <a:lnT>
                      <a:noFill/>
                    </a:lnT>
                    <a:lnB>
                      <a:noFill/>
                    </a:lnB>
                  </a:tcPr>
                </a:tc>
              </a:tr>
              <a:tr h="262296">
                <a:tc>
                  <a:txBody>
                    <a:bodyPr/>
                    <a:lstStyle/>
                    <a:p>
                      <a:pPr algn="ctr"/>
                      <a:endParaRPr lang="nl-BE" sz="1300"/>
                    </a:p>
                  </a:txBody>
                  <a:tcPr marL="64227" marR="64227" marT="32114" marB="32114" anchor="ctr">
                    <a:lnL>
                      <a:noFill/>
                    </a:lnL>
                    <a:lnR>
                      <a:noFill/>
                    </a:lnR>
                    <a:lnT>
                      <a:noFill/>
                    </a:lnT>
                    <a:lnB>
                      <a:noFill/>
                    </a:lnB>
                  </a:tcPr>
                </a:tc>
                <a:tc>
                  <a:txBody>
                    <a:bodyPr/>
                    <a:lstStyle/>
                    <a:p>
                      <a:r>
                        <a:rPr lang="nl-BE" sz="1300"/>
                        <a:t> </a:t>
                      </a:r>
                    </a:p>
                  </a:txBody>
                  <a:tcPr marL="64227" marR="64227" marT="32114" marB="32114" anchor="ctr">
                    <a:lnL>
                      <a:noFill/>
                    </a:lnL>
                    <a:lnR>
                      <a:noFill/>
                    </a:lnR>
                    <a:lnT>
                      <a:noFill/>
                    </a:lnT>
                    <a:lnB>
                      <a:noFill/>
                    </a:lnB>
                  </a:tcPr>
                </a:tc>
                <a:tc>
                  <a:txBody>
                    <a:bodyPr/>
                    <a:lstStyle/>
                    <a:p>
                      <a:pPr algn="ctr"/>
                      <a:endParaRPr lang="nl-BE" sz="1300" dirty="0"/>
                    </a:p>
                  </a:txBody>
                  <a:tcPr marL="64227" marR="64227" marT="32114" marB="32114" anchor="ctr">
                    <a:lnL>
                      <a:noFill/>
                    </a:lnL>
                    <a:lnR>
                      <a:noFill/>
                    </a:lnR>
                    <a:lnT>
                      <a:noFill/>
                    </a:lnT>
                    <a:lnB>
                      <a:noFill/>
                    </a:lnB>
                  </a:tcPr>
                </a:tc>
              </a:tr>
            </a:tbl>
          </a:graphicData>
        </a:graphic>
      </p:graphicFrame>
      <p:pic>
        <p:nvPicPr>
          <p:cNvPr id="1025" name="Picture 1" descr="Microsof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07986" y="4951468"/>
            <a:ext cx="1573970" cy="44858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nfragistic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1012" y="2233178"/>
            <a:ext cx="1770716" cy="28331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MyGet"/>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72572" y="5892584"/>
            <a:ext cx="1227696" cy="3934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Zudi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1702" y="1090887"/>
            <a:ext cx="1573970" cy="53515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erebrata-logo - 250x62 -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26687" y="2665724"/>
            <a:ext cx="1967463" cy="48793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png"/>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94971" y="4005267"/>
            <a:ext cx="1888764" cy="448581"/>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AzureWatch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76309" y="4548097"/>
            <a:ext cx="1967463" cy="27544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orizontal_cloudberry_logo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86496" y="3418879"/>
            <a:ext cx="1817935" cy="55089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ODEMagazine_Smal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46035" y="4971047"/>
            <a:ext cx="1241674" cy="3870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etBrains"/>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90004" y="2190693"/>
            <a:ext cx="1172609" cy="448581"/>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Stackify Logo"/>
          <p:cNvPicPr>
            <a:picLocks noChangeAspect="1" noChangeArrowheads="1"/>
          </p:cNvPicPr>
          <p:nvPr/>
        </p:nvPicPr>
        <p:blipFill>
          <a:blip r:embed="rId13">
            <a:clrChange>
              <a:clrFrom>
                <a:srgbClr val="FFFEFF"/>
              </a:clrFrom>
              <a:clrTo>
                <a:srgbClr val="FFFEFF">
                  <a:alpha val="0"/>
                </a:srgbClr>
              </a:clrTo>
            </a:clrChange>
            <a:extLst>
              <a:ext uri="{28A0092B-C50C-407E-A947-70E740481C1C}">
                <a14:useLocalDpi xmlns:a14="http://schemas.microsoft.com/office/drawing/2010/main" val="0"/>
              </a:ext>
            </a:extLst>
          </a:blip>
          <a:srcRect/>
          <a:stretch>
            <a:fillRect/>
          </a:stretch>
        </p:blipFill>
        <p:spPr bwMode="auto">
          <a:xfrm>
            <a:off x="4144717" y="3394879"/>
            <a:ext cx="1573970" cy="51941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Opsgility"/>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3885" y="2699038"/>
            <a:ext cx="1471662" cy="409232"/>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facetflow_logo"/>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78270" y="2207759"/>
            <a:ext cx="1788602" cy="40064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WintellectNow"/>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05109" y="5372959"/>
            <a:ext cx="1967463" cy="346274"/>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appveyor-logo-220x4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06180" y="2799841"/>
            <a:ext cx="1731367" cy="314794"/>
          </a:xfrm>
          <a:prstGeom prst="rect">
            <a:avLst/>
          </a:prstGeom>
          <a:noFill/>
          <a:extLst>
            <a:ext uri="{909E8E84-426E-40DD-AFC4-6F175D3DCCD1}">
              <a14:hiddenFill xmlns:a14="http://schemas.microsoft.com/office/drawing/2010/main">
                <a:solidFill>
                  <a:srgbClr val="FFFFFF"/>
                </a:solidFill>
              </a14:hiddenFill>
            </a:ext>
          </a:extLst>
        </p:spPr>
      </p:pic>
      <p:sp>
        <p:nvSpPr>
          <p:cNvPr id="20" name="Title 1"/>
          <p:cNvSpPr txBox="1">
            <a:spLocks/>
          </p:cNvSpPr>
          <p:nvPr/>
        </p:nvSpPr>
        <p:spPr>
          <a:xfrm>
            <a:off x="8460655" y="2770275"/>
            <a:ext cx="3495515" cy="224233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sz="5398" dirty="0"/>
              <a:t>A BIG THANK YOU</a:t>
            </a:r>
            <a:endParaRPr lang="en-US" sz="5398" dirty="0"/>
          </a:p>
        </p:txBody>
      </p:sp>
    </p:spTree>
    <p:extLst>
      <p:ext uri="{BB962C8B-B14F-4D97-AF65-F5344CB8AC3E}">
        <p14:creationId xmlns:p14="http://schemas.microsoft.com/office/powerpoint/2010/main" val="40083597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987" y="-1130629"/>
            <a:ext cx="9297213" cy="9297213"/>
          </a:xfrm>
          <a:prstGeom prst="rect">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sp>
        <p:nvSpPr>
          <p:cNvPr id="2" name="Title 1"/>
          <p:cNvSpPr>
            <a:spLocks noGrp="1"/>
          </p:cNvSpPr>
          <p:nvPr>
            <p:ph type="title"/>
          </p:nvPr>
        </p:nvSpPr>
        <p:spPr>
          <a:xfrm>
            <a:off x="519113" y="51065"/>
            <a:ext cx="11149013" cy="1495404"/>
          </a:xfrm>
        </p:spPr>
        <p:txBody>
          <a:bodyPr/>
          <a:lstStyle/>
          <a:p>
            <a:r>
              <a:rPr lang="en-US" dirty="0" smtClean="0"/>
              <a:t>The Sponsors: These guys are doing it locally</a:t>
            </a:r>
            <a:endParaRPr lang="nl-BE" dirty="0"/>
          </a:p>
        </p:txBody>
      </p:sp>
      <p:sp>
        <p:nvSpPr>
          <p:cNvPr id="20" name="Title 1"/>
          <p:cNvSpPr txBox="1">
            <a:spLocks/>
          </p:cNvSpPr>
          <p:nvPr/>
        </p:nvSpPr>
        <p:spPr>
          <a:xfrm>
            <a:off x="8460655" y="2770275"/>
            <a:ext cx="3495515" cy="224233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sz="5398" dirty="0"/>
              <a:t>A BIG THANK YOU</a:t>
            </a:r>
            <a:endParaRPr lang="en-US" sz="5398" dirty="0"/>
          </a:p>
        </p:txBody>
      </p:sp>
      <p:pic>
        <p:nvPicPr>
          <p:cNvPr id="2054" name="Picture 6" descr="C:\Users\June\AppData\Local\Packages\microsoft.windowscommunicationsapps_8wekyb3d8bbwe\AC\Temp\{F21BBF52-2CE4-45BD-A49C-9F1351F9DB83}.t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5700" y="4265680"/>
            <a:ext cx="3124712" cy="124988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0107" y="1257570"/>
            <a:ext cx="3560427" cy="2462977"/>
          </a:xfrm>
          <a:prstGeom prst="rect">
            <a:avLst/>
          </a:prstGeom>
        </p:spPr>
      </p:pic>
    </p:spTree>
    <p:extLst>
      <p:ext uri="{BB962C8B-B14F-4D97-AF65-F5344CB8AC3E}">
        <p14:creationId xmlns:p14="http://schemas.microsoft.com/office/powerpoint/2010/main" val="11493249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Social Fun</a:t>
            </a:r>
            <a:endParaRPr lang="nl-BE" dirty="0"/>
          </a:p>
        </p:txBody>
      </p:sp>
      <p:sp>
        <p:nvSpPr>
          <p:cNvPr id="3" name="Content Placeholder 2"/>
          <p:cNvSpPr>
            <a:spLocks noGrp="1"/>
          </p:cNvSpPr>
          <p:nvPr>
            <p:ph idx="1"/>
          </p:nvPr>
        </p:nvSpPr>
        <p:spPr>
          <a:xfrm>
            <a:off x="520700" y="1448317"/>
            <a:ext cx="11152188" cy="4776244"/>
          </a:xfrm>
        </p:spPr>
        <p:txBody>
          <a:bodyPr/>
          <a:lstStyle/>
          <a:p>
            <a:pPr marL="0" indent="0" algn="ctr">
              <a:buNone/>
            </a:pPr>
            <a:r>
              <a:rPr lang="en-US" dirty="0" smtClean="0"/>
              <a:t>Please share our “little” event on the WWW by any means</a:t>
            </a:r>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r>
              <a:rPr lang="en-US" dirty="0" smtClean="0"/>
              <a:t>Use </a:t>
            </a:r>
            <a:r>
              <a:rPr lang="en-US" dirty="0" smtClean="0"/>
              <a:t>the HASHTAG </a:t>
            </a:r>
          </a:p>
          <a:p>
            <a:pPr marL="0" indent="0" algn="ctr">
              <a:buNone/>
            </a:pPr>
            <a:r>
              <a:rPr lang="en-US" sz="9597" b="1" dirty="0"/>
              <a:t>#GWAB </a:t>
            </a:r>
          </a:p>
          <a:p>
            <a:pPr marL="0" indent="0" algn="ctr">
              <a:buNone/>
            </a:pPr>
            <a:r>
              <a:rPr lang="en-US" dirty="0" smtClean="0"/>
              <a:t>extensively</a:t>
            </a:r>
            <a:endParaRPr lang="nl-BE" dirty="0"/>
          </a:p>
        </p:txBody>
      </p:sp>
      <p:pic>
        <p:nvPicPr>
          <p:cNvPr id="6" name="Picture 5"/>
          <p:cNvPicPr>
            <a:picLocks noChangeAspect="1"/>
          </p:cNvPicPr>
          <p:nvPr/>
        </p:nvPicPr>
        <p:blipFill>
          <a:blip r:embed="rId2"/>
          <a:stretch>
            <a:fillRect/>
          </a:stretch>
        </p:blipFill>
        <p:spPr>
          <a:xfrm>
            <a:off x="3333119" y="2450248"/>
            <a:ext cx="5521001" cy="644117"/>
          </a:xfrm>
          <a:prstGeom prst="rect">
            <a:avLst/>
          </a:prstGeom>
        </p:spPr>
      </p:pic>
    </p:spTree>
    <p:extLst>
      <p:ext uri="{BB962C8B-B14F-4D97-AF65-F5344CB8AC3E}">
        <p14:creationId xmlns:p14="http://schemas.microsoft.com/office/powerpoint/2010/main" val="1692821517"/>
      </p:ext>
    </p:extLst>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Social Fun (part </a:t>
            </a:r>
            <a:r>
              <a:rPr lang="en-US" dirty="0" err="1" smtClean="0"/>
              <a:t>deux</a:t>
            </a:r>
            <a:r>
              <a:rPr lang="en-US" dirty="0" smtClean="0"/>
              <a:t>)</a:t>
            </a:r>
            <a:endParaRPr lang="nl-BE" dirty="0"/>
          </a:p>
        </p:txBody>
      </p:sp>
      <p:sp>
        <p:nvSpPr>
          <p:cNvPr id="3" name="Content Placeholder 2"/>
          <p:cNvSpPr>
            <a:spLocks noGrp="1"/>
          </p:cNvSpPr>
          <p:nvPr>
            <p:ph idx="1"/>
          </p:nvPr>
        </p:nvSpPr>
        <p:spPr>
          <a:xfrm>
            <a:off x="520700" y="1324525"/>
            <a:ext cx="11152188" cy="3849282"/>
          </a:xfrm>
        </p:spPr>
        <p:txBody>
          <a:bodyPr/>
          <a:lstStyle/>
          <a:p>
            <a:pPr marL="0" indent="0" algn="ctr">
              <a:buNone/>
            </a:pPr>
            <a:r>
              <a:rPr lang="en-US" dirty="0" smtClean="0"/>
              <a:t>Find all the online locations here </a:t>
            </a:r>
          </a:p>
          <a:p>
            <a:pPr marL="0" indent="0" algn="ctr">
              <a:buNone/>
            </a:pPr>
            <a:endParaRPr lang="en-US" dirty="0"/>
          </a:p>
          <a:p>
            <a:pPr marL="0" indent="0" algn="ctr">
              <a:buNone/>
            </a:pPr>
            <a:r>
              <a:rPr lang="nl-BE" sz="5398" u="sng" dirty="0">
                <a:hlinkClick r:id="rId2"/>
              </a:rPr>
              <a:t>http://bit.ly/gwabflickr</a:t>
            </a:r>
            <a:endParaRPr lang="nl-BE" sz="5398" dirty="0"/>
          </a:p>
          <a:p>
            <a:pPr marL="0" indent="0" algn="ctr">
              <a:buNone/>
            </a:pPr>
            <a:r>
              <a:rPr lang="en-US" sz="5398" u="sng" dirty="0">
                <a:hlinkClick r:id="rId3"/>
              </a:rPr>
              <a:t>http://bit.ly/gwabTwitter</a:t>
            </a:r>
            <a:r>
              <a:rPr lang="nl-BE" sz="5398" dirty="0"/>
              <a:t> </a:t>
            </a:r>
            <a:r>
              <a:rPr lang="en-US" sz="5398" dirty="0"/>
              <a:t>(capital ‘T’)</a:t>
            </a:r>
            <a:endParaRPr lang="nl-BE" sz="5398" dirty="0"/>
          </a:p>
          <a:p>
            <a:pPr marL="0" indent="0" algn="ctr">
              <a:buNone/>
            </a:pPr>
            <a:r>
              <a:rPr lang="nl-BE" sz="5398" u="sng" dirty="0">
                <a:hlinkClick r:id="rId4"/>
              </a:rPr>
              <a:t>http://bit.ly/gwabfacebook</a:t>
            </a:r>
            <a:endParaRPr lang="nl-BE" sz="5398" dirty="0"/>
          </a:p>
        </p:txBody>
      </p:sp>
    </p:spTree>
    <p:extLst>
      <p:ext uri="{BB962C8B-B14F-4D97-AF65-F5344CB8AC3E}">
        <p14:creationId xmlns:p14="http://schemas.microsoft.com/office/powerpoint/2010/main" val="3062344071"/>
      </p:ext>
    </p:extLst>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Callout 2"/>
          <p:cNvSpPr/>
          <p:nvPr/>
        </p:nvSpPr>
        <p:spPr bwMode="auto">
          <a:xfrm>
            <a:off x="1247449" y="2429136"/>
            <a:ext cx="3275747" cy="756006"/>
          </a:xfrm>
          <a:prstGeom prst="cloudCallou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12" tIns="45706" rIns="91412" bIns="45706" numCol="1" rtlCol="0" anchor="ctr" anchorCtr="0" compatLnSpc="1">
            <a:prstTxWarp prst="textNoShape">
              <a:avLst/>
            </a:prstTxWarp>
          </a:bodyPr>
          <a:lstStyle/>
          <a:p>
            <a:pPr algn="ctr" defTabSz="913825" fontAlgn="base">
              <a:lnSpc>
                <a:spcPct val="90000"/>
              </a:lnSpc>
              <a:spcBef>
                <a:spcPct val="0"/>
              </a:spcBef>
              <a:spcAft>
                <a:spcPct val="0"/>
              </a:spcAft>
            </a:pPr>
            <a:endParaRPr lang="en-AU" sz="1999" spc="-50" dirty="0">
              <a:gradFill>
                <a:gsLst>
                  <a:gs pos="0">
                    <a:srgbClr val="EFEFEF"/>
                  </a:gs>
                  <a:gs pos="100000">
                    <a:srgbClr val="EFEFEF"/>
                  </a:gs>
                </a:gsLst>
                <a:lin ang="5400000" scaled="0"/>
              </a:gra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987" y="-1130629"/>
            <a:ext cx="9297213" cy="9297213"/>
          </a:xfrm>
          <a:prstGeom prst="rect">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sp>
        <p:nvSpPr>
          <p:cNvPr id="2" name="Title 1"/>
          <p:cNvSpPr>
            <a:spLocks noGrp="1"/>
          </p:cNvSpPr>
          <p:nvPr>
            <p:ph type="title"/>
          </p:nvPr>
        </p:nvSpPr>
        <p:spPr>
          <a:xfrm>
            <a:off x="519113" y="51065"/>
            <a:ext cx="11149013" cy="1495404"/>
          </a:xfrm>
        </p:spPr>
        <p:txBody>
          <a:bodyPr/>
          <a:lstStyle/>
          <a:p>
            <a:r>
              <a:rPr lang="en-US" dirty="0" smtClean="0"/>
              <a:t>The Sponsors: These guys are doing it locally</a:t>
            </a:r>
            <a:endParaRPr lang="nl-BE" dirty="0"/>
          </a:p>
        </p:txBody>
      </p:sp>
      <p:sp>
        <p:nvSpPr>
          <p:cNvPr id="20" name="Title 1"/>
          <p:cNvSpPr txBox="1">
            <a:spLocks/>
          </p:cNvSpPr>
          <p:nvPr/>
        </p:nvSpPr>
        <p:spPr>
          <a:xfrm>
            <a:off x="8460655" y="2770275"/>
            <a:ext cx="3495515" cy="224233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sz="5398">
                <a:gradFill>
                  <a:gsLst>
                    <a:gs pos="1250">
                      <a:srgbClr val="00188F"/>
                    </a:gs>
                    <a:gs pos="100000">
                      <a:srgbClr val="00188F"/>
                    </a:gs>
                  </a:gsLst>
                  <a:lin ang="5400000" scaled="0"/>
                </a:gradFill>
              </a:rPr>
              <a:t>A BIG THANK YOU</a:t>
            </a:r>
          </a:p>
        </p:txBody>
      </p:sp>
      <p:pic>
        <p:nvPicPr>
          <p:cNvPr id="2054" name="Picture 6" descr="C:\Users\June\AppData\Local\Packages\microsoft.windowscommunicationsapps_8wekyb3d8bbwe\AC\Temp\{F21BBF52-2CE4-45BD-A49C-9F1351F9DB83}.t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4115" y="3698855"/>
            <a:ext cx="2169204" cy="86768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26464" y="1240902"/>
            <a:ext cx="3190340" cy="2206964"/>
          </a:xfrm>
          <a:prstGeom prst="rect">
            <a:avLst/>
          </a:prstGeom>
        </p:spPr>
      </p:pic>
      <p:sp>
        <p:nvSpPr>
          <p:cNvPr id="8" name="TextBox 7"/>
          <p:cNvSpPr txBox="1"/>
          <p:nvPr/>
        </p:nvSpPr>
        <p:spPr>
          <a:xfrm>
            <a:off x="1564936" y="2640982"/>
            <a:ext cx="2640773" cy="332312"/>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lIns="0" tIns="0" rIns="0" bIns="0" rtlCol="0">
            <a:spAutoFit/>
          </a:bodyPr>
          <a:lstStyle/>
          <a:p>
            <a:pPr>
              <a:lnSpc>
                <a:spcPct val="90000"/>
              </a:lnSpc>
            </a:pPr>
            <a:r>
              <a:rPr lang="en-AU" sz="2399" spc="-50" dirty="0">
                <a:gradFill>
                  <a:gsLst>
                    <a:gs pos="2917">
                      <a:srgbClr val="505050"/>
                    </a:gs>
                    <a:gs pos="30000">
                      <a:srgbClr val="505050"/>
                    </a:gs>
                  </a:gsLst>
                  <a:lin ang="5400000" scaled="0"/>
                </a:gradFill>
              </a:rPr>
              <a:t>Perth MS Cloud UG</a:t>
            </a: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2165" y="4958759"/>
            <a:ext cx="3382307" cy="807793"/>
          </a:xfrm>
          <a:prstGeom prst="rect">
            <a:avLst/>
          </a:prstGeom>
        </p:spPr>
      </p:pic>
    </p:spTree>
    <p:extLst>
      <p:ext uri="{BB962C8B-B14F-4D97-AF65-F5344CB8AC3E}">
        <p14:creationId xmlns:p14="http://schemas.microsoft.com/office/powerpoint/2010/main" val="13358235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19113" y="2234114"/>
            <a:ext cx="10677622" cy="1359196"/>
          </a:xfrm>
        </p:spPr>
        <p:txBody>
          <a:bodyPr/>
          <a:lstStyle/>
          <a:p>
            <a:r>
              <a:rPr lang="en-US" dirty="0" smtClean="0"/>
              <a:t>Data Storage</a:t>
            </a:r>
            <a:endParaRPr lang="en-US" dirty="0"/>
          </a:p>
        </p:txBody>
      </p:sp>
      <p:sp>
        <p:nvSpPr>
          <p:cNvPr id="7" name="Text Placeholder 5"/>
          <p:cNvSpPr txBox="1">
            <a:spLocks/>
          </p:cNvSpPr>
          <p:nvPr/>
        </p:nvSpPr>
        <p:spPr>
          <a:xfrm>
            <a:off x="519113" y="5213232"/>
            <a:ext cx="4491037"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8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SzPct val="80000"/>
              <a:buFont typeface="Arial" pitchFamily="34" charset="0"/>
              <a:buNone/>
              <a:defRPr sz="2800" kern="1200">
                <a:gradFill>
                  <a:gsLst>
                    <a:gs pos="0">
                      <a:srgbClr val="595959"/>
                    </a:gs>
                    <a:gs pos="86000">
                      <a:srgbClr val="595959"/>
                    </a:gs>
                  </a:gsLst>
                  <a:lin ang="5400000" scaled="0"/>
                </a:gradFill>
                <a:latin typeface="+mn-lt"/>
                <a:ea typeface="+mn-ea"/>
                <a:cs typeface="+mn-cs"/>
              </a:defRPr>
            </a:lvl2pPr>
            <a:lvl3pPr marL="855663" indent="0" algn="l" defTabSz="914363" rtl="0" eaLnBrk="1" latinLnBrk="0" hangingPunct="1">
              <a:lnSpc>
                <a:spcPct val="90000"/>
              </a:lnSpc>
              <a:spcBef>
                <a:spcPct val="20000"/>
              </a:spcBef>
              <a:buSzPct val="80000"/>
              <a:buFont typeface="Arial" pitchFamily="34" charset="0"/>
              <a:buNone/>
              <a:defRPr sz="2400" kern="1200">
                <a:gradFill>
                  <a:gsLst>
                    <a:gs pos="0">
                      <a:srgbClr val="595959"/>
                    </a:gs>
                    <a:gs pos="86000">
                      <a:srgbClr val="595959"/>
                    </a:gs>
                  </a:gsLst>
                  <a:lin ang="5400000" scaled="0"/>
                </a:gradFill>
                <a:latin typeface="+mn-lt"/>
                <a:ea typeface="+mn-ea"/>
                <a:cs typeface="+mn-cs"/>
              </a:defRPr>
            </a:lvl3pPr>
            <a:lvl4pPr marL="1258888"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1604963"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mtClean="0"/>
              <a:t>Rob Moore</a:t>
            </a:r>
          </a:p>
          <a:p>
            <a:r>
              <a:rPr lang="en-US" sz="2000" smtClean="0"/>
              <a:t>Lead Consultant, Readify</a:t>
            </a:r>
          </a:p>
          <a:p>
            <a:r>
              <a:rPr lang="en-US" sz="2000" smtClean="0"/>
              <a:t>rob.moore@readify.net</a:t>
            </a:r>
          </a:p>
          <a:p>
            <a:r>
              <a:rPr lang="en-US" sz="2000" smtClean="0"/>
              <a:t>@robdmoore</a:t>
            </a:r>
            <a:endParaRPr lang="en-US" sz="2000" dirty="0"/>
          </a:p>
        </p:txBody>
      </p:sp>
      <p:sp>
        <p:nvSpPr>
          <p:cNvPr id="8" name="Text Placeholder 5"/>
          <p:cNvSpPr txBox="1">
            <a:spLocks/>
          </p:cNvSpPr>
          <p:nvPr/>
        </p:nvSpPr>
        <p:spPr>
          <a:xfrm>
            <a:off x="7348538" y="5213232"/>
            <a:ext cx="4491037"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8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SzPct val="80000"/>
              <a:buFont typeface="Arial" pitchFamily="34" charset="0"/>
              <a:buNone/>
              <a:defRPr sz="2800" kern="1200">
                <a:gradFill>
                  <a:gsLst>
                    <a:gs pos="0">
                      <a:srgbClr val="595959"/>
                    </a:gs>
                    <a:gs pos="86000">
                      <a:srgbClr val="595959"/>
                    </a:gs>
                  </a:gsLst>
                  <a:lin ang="5400000" scaled="0"/>
                </a:gradFill>
                <a:latin typeface="+mn-lt"/>
                <a:ea typeface="+mn-ea"/>
                <a:cs typeface="+mn-cs"/>
              </a:defRPr>
            </a:lvl2pPr>
            <a:lvl3pPr marL="855663" indent="0" algn="l" defTabSz="914363" rtl="0" eaLnBrk="1" latinLnBrk="0" hangingPunct="1">
              <a:lnSpc>
                <a:spcPct val="90000"/>
              </a:lnSpc>
              <a:spcBef>
                <a:spcPct val="20000"/>
              </a:spcBef>
              <a:buSzPct val="80000"/>
              <a:buFont typeface="Arial" pitchFamily="34" charset="0"/>
              <a:buNone/>
              <a:defRPr sz="2400" kern="1200">
                <a:gradFill>
                  <a:gsLst>
                    <a:gs pos="0">
                      <a:srgbClr val="595959"/>
                    </a:gs>
                    <a:gs pos="86000">
                      <a:srgbClr val="595959"/>
                    </a:gs>
                  </a:gsLst>
                  <a:lin ang="5400000" scaled="0"/>
                </a:gradFill>
                <a:latin typeface="+mn-lt"/>
                <a:ea typeface="+mn-ea"/>
                <a:cs typeface="+mn-cs"/>
              </a:defRPr>
            </a:lvl3pPr>
            <a:lvl4pPr marL="1258888"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1604963"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2000" dirty="0" smtClean="0"/>
              <a:t>Matt Davies</a:t>
            </a:r>
            <a:endParaRPr lang="en-US" sz="2000" dirty="0"/>
          </a:p>
          <a:p>
            <a:pPr algn="r"/>
            <a:r>
              <a:rPr lang="en-US" sz="2000" dirty="0" smtClean="0"/>
              <a:t>Senior Developer, </a:t>
            </a:r>
            <a:r>
              <a:rPr lang="en-US" sz="2000" dirty="0"/>
              <a:t>Readify</a:t>
            </a:r>
          </a:p>
          <a:p>
            <a:pPr algn="r"/>
            <a:r>
              <a:rPr lang="en-US" sz="2000" dirty="0" smtClean="0"/>
              <a:t>matt.davies@readify.net</a:t>
            </a:r>
            <a:endParaRPr lang="en-US" sz="2000" dirty="0"/>
          </a:p>
          <a:p>
            <a:pPr algn="r"/>
            <a:r>
              <a:rPr lang="en-US" sz="2000" dirty="0" smtClean="0"/>
              <a:t>@</a:t>
            </a:r>
            <a:r>
              <a:rPr lang="en-US" sz="2000" dirty="0" err="1" smtClean="0"/>
              <a:t>mdaviesnet</a:t>
            </a:r>
            <a:endParaRPr lang="en-US" sz="2000" dirty="0"/>
          </a:p>
        </p:txBody>
      </p:sp>
    </p:spTree>
    <p:extLst>
      <p:ext uri="{BB962C8B-B14F-4D97-AF65-F5344CB8AC3E}">
        <p14:creationId xmlns:p14="http://schemas.microsoft.com/office/powerpoint/2010/main" val="1719936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3473804" y="1394801"/>
            <a:ext cx="6945312" cy="5287601"/>
          </a:xfrm>
        </p:spPr>
        <p:txBody>
          <a:bodyPr/>
          <a:lstStyle/>
          <a:p>
            <a:r>
              <a:rPr lang="en-US" dirty="0" smtClean="0"/>
              <a:t>Windows Azure Storage</a:t>
            </a:r>
          </a:p>
          <a:p>
            <a:r>
              <a:rPr lang="en-US" dirty="0" smtClean="0"/>
              <a:t>Blob Storage / Drives</a:t>
            </a:r>
          </a:p>
          <a:p>
            <a:r>
              <a:rPr lang="en-US" dirty="0" smtClean="0"/>
              <a:t>Tables</a:t>
            </a:r>
          </a:p>
          <a:p>
            <a:r>
              <a:rPr lang="en-US" dirty="0" smtClean="0"/>
              <a:t>Queues</a:t>
            </a:r>
          </a:p>
          <a:p>
            <a:r>
              <a:rPr lang="en-GB" dirty="0" smtClean="0"/>
              <a:t>Cache Services</a:t>
            </a:r>
          </a:p>
          <a:p>
            <a:r>
              <a:rPr lang="en-GB" dirty="0" smtClean="0"/>
              <a:t>Databases</a:t>
            </a:r>
          </a:p>
        </p:txBody>
      </p:sp>
    </p:spTree>
    <p:extLst>
      <p:ext uri="{BB962C8B-B14F-4D97-AF65-F5344CB8AC3E}">
        <p14:creationId xmlns:p14="http://schemas.microsoft.com/office/powerpoint/2010/main" val="424399575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Abstractions</a:t>
            </a:r>
            <a:endParaRPr lang="en-US" dirty="0"/>
          </a:p>
        </p:txBody>
      </p:sp>
      <p:grpSp>
        <p:nvGrpSpPr>
          <p:cNvPr id="25" name="Group 24"/>
          <p:cNvGrpSpPr/>
          <p:nvPr/>
        </p:nvGrpSpPr>
        <p:grpSpPr>
          <a:xfrm>
            <a:off x="5800005" y="1746611"/>
            <a:ext cx="2488654" cy="3364778"/>
            <a:chOff x="519113" y="1446214"/>
            <a:chExt cx="2488654" cy="3364778"/>
          </a:xfrm>
        </p:grpSpPr>
        <p:sp>
          <p:nvSpPr>
            <p:cNvPr id="6" name="Rectangle 5"/>
            <p:cNvSpPr/>
            <p:nvPr/>
          </p:nvSpPr>
          <p:spPr bwMode="auto">
            <a:xfrm>
              <a:off x="519113" y="1446214"/>
              <a:ext cx="2488654" cy="336477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645920" rIns="91436" bIns="45718" numCol="1" rtlCol="0" anchor="t" anchorCtr="0" compatLnSpc="1">
              <a:prstTxWarp prst="textNoShape">
                <a:avLst/>
              </a:prstTxWarp>
            </a:bodyPr>
            <a:lstStyle/>
            <a:p>
              <a:pPr defTabSz="914099" fontAlgn="base">
                <a:spcBef>
                  <a:spcPct val="0"/>
                </a:spcBef>
                <a:spcAft>
                  <a:spcPct val="0"/>
                </a:spcAft>
              </a:pPr>
              <a:r>
                <a:rPr lang="en-US" sz="3200" dirty="0" smtClean="0">
                  <a:gradFill>
                    <a:gsLst>
                      <a:gs pos="0">
                        <a:srgbClr val="FFFFFF"/>
                      </a:gs>
                      <a:gs pos="100000">
                        <a:srgbClr val="FFFFFF"/>
                      </a:gs>
                    </a:gsLst>
                    <a:lin ang="5400000" scaled="0"/>
                  </a:gradFill>
                  <a:latin typeface="Segoe UI Light" pitchFamily="34" charset="0"/>
                </a:rPr>
                <a:t>Tables</a:t>
              </a:r>
              <a:endParaRPr lang="en-US" sz="2800" dirty="0" smtClean="0">
                <a:gradFill>
                  <a:gsLst>
                    <a:gs pos="0">
                      <a:srgbClr val="FFFFFF"/>
                    </a:gs>
                    <a:gs pos="100000">
                      <a:srgbClr val="FFFFFF"/>
                    </a:gs>
                  </a:gsLst>
                  <a:lin ang="5400000" scaled="0"/>
                </a:gradFill>
                <a:latin typeface="Segoe UI Light" pitchFamily="34" charset="0"/>
              </a:endParaRPr>
            </a:p>
            <a:p>
              <a:pPr defTabSz="914099" fontAlgn="base">
                <a:spcBef>
                  <a:spcPct val="0"/>
                </a:spcBef>
                <a:spcAft>
                  <a:spcPct val="0"/>
                </a:spcAft>
              </a:pPr>
              <a:r>
                <a:rPr lang="en-US" sz="1800" dirty="0">
                  <a:gradFill>
                    <a:gsLst>
                      <a:gs pos="0">
                        <a:srgbClr val="FFFFFF"/>
                      </a:gs>
                      <a:gs pos="100000">
                        <a:srgbClr val="FFFFFF"/>
                      </a:gs>
                    </a:gsLst>
                    <a:lin ang="5400000" scaled="0"/>
                  </a:gradFill>
                  <a:latin typeface="+mj-lt"/>
                </a:rPr>
                <a:t>Structured storage. </a:t>
              </a:r>
              <a:r>
                <a:rPr lang="en-US" sz="1800" dirty="0" smtClean="0">
                  <a:gradFill>
                    <a:gsLst>
                      <a:gs pos="0">
                        <a:srgbClr val="FFFFFF"/>
                      </a:gs>
                      <a:gs pos="100000">
                        <a:srgbClr val="FFFFFF"/>
                      </a:gs>
                    </a:gsLst>
                    <a:lin ang="5400000" scaled="0"/>
                  </a:gradFill>
                  <a:latin typeface="+mj-lt"/>
                </a:rPr>
                <a:t/>
              </a:r>
              <a:br>
                <a:rPr lang="en-US" sz="1800" dirty="0" smtClean="0">
                  <a:gradFill>
                    <a:gsLst>
                      <a:gs pos="0">
                        <a:srgbClr val="FFFFFF"/>
                      </a:gs>
                      <a:gs pos="100000">
                        <a:srgbClr val="FFFFFF"/>
                      </a:gs>
                    </a:gsLst>
                    <a:lin ang="5400000" scaled="0"/>
                  </a:gradFill>
                  <a:latin typeface="+mj-lt"/>
                </a:rPr>
              </a:br>
              <a:r>
                <a:rPr lang="en-US" sz="1800" dirty="0" smtClean="0">
                  <a:gradFill>
                    <a:gsLst>
                      <a:gs pos="0">
                        <a:srgbClr val="FFFFFF"/>
                      </a:gs>
                      <a:gs pos="100000">
                        <a:srgbClr val="FFFFFF"/>
                      </a:gs>
                    </a:gsLst>
                    <a:lin ang="5400000" scaled="0"/>
                  </a:gradFill>
                  <a:latin typeface="+mj-lt"/>
                </a:rPr>
                <a:t>A </a:t>
              </a:r>
              <a:r>
                <a:rPr lang="en-US" sz="1800" dirty="0">
                  <a:gradFill>
                    <a:gsLst>
                      <a:gs pos="0">
                        <a:srgbClr val="FFFFFF"/>
                      </a:gs>
                      <a:gs pos="100000">
                        <a:srgbClr val="FFFFFF"/>
                      </a:gs>
                    </a:gsLst>
                    <a:lin ang="5400000" scaled="0"/>
                  </a:gradFill>
                  <a:latin typeface="+mj-lt"/>
                </a:rPr>
                <a:t>table is a set of entities; an entity is </a:t>
              </a:r>
              <a:r>
                <a:rPr lang="en-US" sz="1800" dirty="0" smtClean="0">
                  <a:gradFill>
                    <a:gsLst>
                      <a:gs pos="0">
                        <a:srgbClr val="FFFFFF"/>
                      </a:gs>
                      <a:gs pos="100000">
                        <a:srgbClr val="FFFFFF"/>
                      </a:gs>
                    </a:gsLst>
                    <a:lin ang="5400000" scaled="0"/>
                  </a:gradFill>
                  <a:latin typeface="+mj-lt"/>
                </a:rPr>
                <a:t/>
              </a:r>
              <a:br>
                <a:rPr lang="en-US" sz="1800" dirty="0" smtClean="0">
                  <a:gradFill>
                    <a:gsLst>
                      <a:gs pos="0">
                        <a:srgbClr val="FFFFFF"/>
                      </a:gs>
                      <a:gs pos="100000">
                        <a:srgbClr val="FFFFFF"/>
                      </a:gs>
                    </a:gsLst>
                    <a:lin ang="5400000" scaled="0"/>
                  </a:gradFill>
                  <a:latin typeface="+mj-lt"/>
                </a:rPr>
              </a:br>
              <a:r>
                <a:rPr lang="en-US" sz="1800" dirty="0" smtClean="0">
                  <a:gradFill>
                    <a:gsLst>
                      <a:gs pos="0">
                        <a:srgbClr val="FFFFFF"/>
                      </a:gs>
                      <a:gs pos="100000">
                        <a:srgbClr val="FFFFFF"/>
                      </a:gs>
                    </a:gsLst>
                    <a:lin ang="5400000" scaled="0"/>
                  </a:gradFill>
                  <a:latin typeface="+mj-lt"/>
                </a:rPr>
                <a:t>a </a:t>
              </a:r>
              <a:r>
                <a:rPr lang="en-US" sz="1800" dirty="0">
                  <a:gradFill>
                    <a:gsLst>
                      <a:gs pos="0">
                        <a:srgbClr val="FFFFFF"/>
                      </a:gs>
                      <a:gs pos="100000">
                        <a:srgbClr val="FFFFFF"/>
                      </a:gs>
                    </a:gsLst>
                    <a:lin ang="5400000" scaled="0"/>
                  </a:gradFill>
                  <a:latin typeface="+mj-lt"/>
                </a:rPr>
                <a:t>set of properties.</a:t>
              </a:r>
            </a:p>
          </p:txBody>
        </p:sp>
        <p:sp>
          <p:nvSpPr>
            <p:cNvPr id="7" name="Freeform 6"/>
            <p:cNvSpPr>
              <a:spLocks noEditPoints="1"/>
            </p:cNvSpPr>
            <p:nvPr/>
          </p:nvSpPr>
          <p:spPr bwMode="auto">
            <a:xfrm>
              <a:off x="1144491" y="1706652"/>
              <a:ext cx="1237898" cy="1082587"/>
            </a:xfrm>
            <a:custGeom>
              <a:avLst/>
              <a:gdLst>
                <a:gd name="T0" fmla="*/ 0 w 570"/>
                <a:gd name="T1" fmla="*/ 12 h 499"/>
                <a:gd name="T2" fmla="*/ 558 w 570"/>
                <a:gd name="T3" fmla="*/ 499 h 499"/>
                <a:gd name="T4" fmla="*/ 558 w 570"/>
                <a:gd name="T5" fmla="*/ 0 h 499"/>
                <a:gd name="T6" fmla="*/ 223 w 570"/>
                <a:gd name="T7" fmla="*/ 396 h 499"/>
                <a:gd name="T8" fmla="*/ 223 w 570"/>
                <a:gd name="T9" fmla="*/ 215 h 499"/>
                <a:gd name="T10" fmla="*/ 138 w 570"/>
                <a:gd name="T11" fmla="*/ 215 h 499"/>
                <a:gd name="T12" fmla="*/ 138 w 570"/>
                <a:gd name="T13" fmla="*/ 124 h 499"/>
                <a:gd name="T14" fmla="*/ 138 w 570"/>
                <a:gd name="T15" fmla="*/ 195 h 499"/>
                <a:gd name="T16" fmla="*/ 138 w 570"/>
                <a:gd name="T17" fmla="*/ 376 h 499"/>
                <a:gd name="T18" fmla="*/ 243 w 570"/>
                <a:gd name="T19" fmla="*/ 464 h 499"/>
                <a:gd name="T20" fmla="*/ 327 w 570"/>
                <a:gd name="T21" fmla="*/ 464 h 499"/>
                <a:gd name="T22" fmla="*/ 327 w 570"/>
                <a:gd name="T23" fmla="*/ 285 h 499"/>
                <a:gd name="T24" fmla="*/ 327 w 570"/>
                <a:gd name="T25" fmla="*/ 215 h 499"/>
                <a:gd name="T26" fmla="*/ 327 w 570"/>
                <a:gd name="T27" fmla="*/ 124 h 499"/>
                <a:gd name="T28" fmla="*/ 327 w 570"/>
                <a:gd name="T29" fmla="*/ 305 h 499"/>
                <a:gd name="T30" fmla="*/ 243 w 570"/>
                <a:gd name="T31" fmla="*/ 305 h 499"/>
                <a:gd name="T32" fmla="*/ 347 w 570"/>
                <a:gd name="T33" fmla="*/ 396 h 499"/>
                <a:gd name="T34" fmla="*/ 347 w 570"/>
                <a:gd name="T35" fmla="*/ 464 h 499"/>
                <a:gd name="T36" fmla="*/ 347 w 570"/>
                <a:gd name="T37" fmla="*/ 285 h 499"/>
                <a:gd name="T38" fmla="*/ 347 w 570"/>
                <a:gd name="T39" fmla="*/ 195 h 499"/>
                <a:gd name="T40" fmla="*/ 432 w 570"/>
                <a:gd name="T41" fmla="*/ 195 h 499"/>
                <a:gd name="T42" fmla="*/ 432 w 570"/>
                <a:gd name="T43" fmla="*/ 376 h 499"/>
                <a:gd name="T44" fmla="*/ 432 w 570"/>
                <a:gd name="T45" fmla="*/ 305 h 499"/>
                <a:gd name="T46" fmla="*/ 535 w 570"/>
                <a:gd name="T47" fmla="*/ 396 h 499"/>
                <a:gd name="T48" fmla="*/ 452 w 570"/>
                <a:gd name="T49" fmla="*/ 376 h 499"/>
                <a:gd name="T50" fmla="*/ 535 w 570"/>
                <a:gd name="T51" fmla="*/ 376 h 499"/>
                <a:gd name="T52" fmla="*/ 452 w 570"/>
                <a:gd name="T53" fmla="*/ 215 h 499"/>
                <a:gd name="T54" fmla="*/ 452 w 570"/>
                <a:gd name="T55" fmla="*/ 285 h 499"/>
                <a:gd name="T56" fmla="*/ 535 w 570"/>
                <a:gd name="T57" fmla="*/ 124 h 499"/>
                <a:gd name="T58" fmla="*/ 535 w 570"/>
                <a:gd name="T59" fmla="*/ 35 h 499"/>
                <a:gd name="T60" fmla="*/ 452 w 570"/>
                <a:gd name="T61" fmla="*/ 35 h 499"/>
                <a:gd name="T62" fmla="*/ 432 w 570"/>
                <a:gd name="T63" fmla="*/ 104 h 499"/>
                <a:gd name="T64" fmla="*/ 432 w 570"/>
                <a:gd name="T65" fmla="*/ 35 h 499"/>
                <a:gd name="T66" fmla="*/ 243 w 570"/>
                <a:gd name="T67" fmla="*/ 104 h 499"/>
                <a:gd name="T68" fmla="*/ 223 w 570"/>
                <a:gd name="T69" fmla="*/ 35 h 499"/>
                <a:gd name="T70" fmla="*/ 138 w 570"/>
                <a:gd name="T71" fmla="*/ 35 h 499"/>
                <a:gd name="T72" fmla="*/ 35 w 570"/>
                <a:gd name="T73" fmla="*/ 104 h 499"/>
                <a:gd name="T74" fmla="*/ 118 w 570"/>
                <a:gd name="T75" fmla="*/ 104 h 499"/>
                <a:gd name="T76" fmla="*/ 35 w 570"/>
                <a:gd name="T77" fmla="*/ 195 h 499"/>
                <a:gd name="T78" fmla="*/ 118 w 570"/>
                <a:gd name="T79" fmla="*/ 215 h 499"/>
                <a:gd name="T80" fmla="*/ 35 w 570"/>
                <a:gd name="T81" fmla="*/ 215 h 499"/>
                <a:gd name="T82" fmla="*/ 118 w 570"/>
                <a:gd name="T83" fmla="*/ 376 h 499"/>
                <a:gd name="T84" fmla="*/ 118 w 570"/>
                <a:gd name="T85" fmla="*/ 305 h 499"/>
                <a:gd name="T86" fmla="*/ 35 w 570"/>
                <a:gd name="T87" fmla="*/ 46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70" h="499">
                  <a:moveTo>
                    <a:pt x="558" y="0"/>
                  </a:moveTo>
                  <a:cubicBezTo>
                    <a:pt x="12" y="0"/>
                    <a:pt x="12" y="0"/>
                    <a:pt x="12" y="0"/>
                  </a:cubicBezTo>
                  <a:cubicBezTo>
                    <a:pt x="5" y="0"/>
                    <a:pt x="0" y="5"/>
                    <a:pt x="0" y="12"/>
                  </a:cubicBezTo>
                  <a:cubicBezTo>
                    <a:pt x="0" y="487"/>
                    <a:pt x="0" y="487"/>
                    <a:pt x="0" y="487"/>
                  </a:cubicBezTo>
                  <a:cubicBezTo>
                    <a:pt x="0" y="493"/>
                    <a:pt x="5" y="499"/>
                    <a:pt x="12" y="499"/>
                  </a:cubicBezTo>
                  <a:cubicBezTo>
                    <a:pt x="558" y="499"/>
                    <a:pt x="558" y="499"/>
                    <a:pt x="558" y="499"/>
                  </a:cubicBezTo>
                  <a:cubicBezTo>
                    <a:pt x="564" y="499"/>
                    <a:pt x="570" y="493"/>
                    <a:pt x="570" y="487"/>
                  </a:cubicBezTo>
                  <a:cubicBezTo>
                    <a:pt x="570" y="12"/>
                    <a:pt x="570" y="12"/>
                    <a:pt x="570" y="12"/>
                  </a:cubicBezTo>
                  <a:cubicBezTo>
                    <a:pt x="570" y="5"/>
                    <a:pt x="564" y="0"/>
                    <a:pt x="558" y="0"/>
                  </a:cubicBezTo>
                  <a:close/>
                  <a:moveTo>
                    <a:pt x="138" y="464"/>
                  </a:moveTo>
                  <a:cubicBezTo>
                    <a:pt x="138" y="396"/>
                    <a:pt x="138" y="396"/>
                    <a:pt x="138" y="396"/>
                  </a:cubicBezTo>
                  <a:cubicBezTo>
                    <a:pt x="223" y="396"/>
                    <a:pt x="223" y="396"/>
                    <a:pt x="223" y="396"/>
                  </a:cubicBezTo>
                  <a:cubicBezTo>
                    <a:pt x="223" y="464"/>
                    <a:pt x="223" y="464"/>
                    <a:pt x="223" y="464"/>
                  </a:cubicBezTo>
                  <a:lnTo>
                    <a:pt x="138" y="464"/>
                  </a:lnTo>
                  <a:close/>
                  <a:moveTo>
                    <a:pt x="223" y="215"/>
                  </a:moveTo>
                  <a:cubicBezTo>
                    <a:pt x="223" y="285"/>
                    <a:pt x="223" y="285"/>
                    <a:pt x="223" y="285"/>
                  </a:cubicBezTo>
                  <a:cubicBezTo>
                    <a:pt x="138" y="285"/>
                    <a:pt x="138" y="285"/>
                    <a:pt x="138" y="285"/>
                  </a:cubicBezTo>
                  <a:cubicBezTo>
                    <a:pt x="138" y="215"/>
                    <a:pt x="138" y="215"/>
                    <a:pt x="138" y="215"/>
                  </a:cubicBezTo>
                  <a:lnTo>
                    <a:pt x="223" y="215"/>
                  </a:lnTo>
                  <a:close/>
                  <a:moveTo>
                    <a:pt x="138" y="195"/>
                  </a:moveTo>
                  <a:cubicBezTo>
                    <a:pt x="138" y="124"/>
                    <a:pt x="138" y="124"/>
                    <a:pt x="138" y="124"/>
                  </a:cubicBezTo>
                  <a:cubicBezTo>
                    <a:pt x="223" y="124"/>
                    <a:pt x="223" y="124"/>
                    <a:pt x="223" y="124"/>
                  </a:cubicBezTo>
                  <a:cubicBezTo>
                    <a:pt x="223" y="195"/>
                    <a:pt x="223" y="195"/>
                    <a:pt x="223" y="195"/>
                  </a:cubicBezTo>
                  <a:lnTo>
                    <a:pt x="138" y="195"/>
                  </a:lnTo>
                  <a:close/>
                  <a:moveTo>
                    <a:pt x="223" y="305"/>
                  </a:moveTo>
                  <a:cubicBezTo>
                    <a:pt x="223" y="376"/>
                    <a:pt x="223" y="376"/>
                    <a:pt x="223" y="376"/>
                  </a:cubicBezTo>
                  <a:cubicBezTo>
                    <a:pt x="138" y="376"/>
                    <a:pt x="138" y="376"/>
                    <a:pt x="138" y="376"/>
                  </a:cubicBezTo>
                  <a:cubicBezTo>
                    <a:pt x="138" y="305"/>
                    <a:pt x="138" y="305"/>
                    <a:pt x="138" y="305"/>
                  </a:cubicBezTo>
                  <a:lnTo>
                    <a:pt x="223" y="305"/>
                  </a:lnTo>
                  <a:close/>
                  <a:moveTo>
                    <a:pt x="243" y="464"/>
                  </a:moveTo>
                  <a:cubicBezTo>
                    <a:pt x="243" y="396"/>
                    <a:pt x="243" y="396"/>
                    <a:pt x="243" y="396"/>
                  </a:cubicBezTo>
                  <a:cubicBezTo>
                    <a:pt x="327" y="396"/>
                    <a:pt x="327" y="396"/>
                    <a:pt x="327" y="396"/>
                  </a:cubicBezTo>
                  <a:cubicBezTo>
                    <a:pt x="327" y="464"/>
                    <a:pt x="327" y="464"/>
                    <a:pt x="327" y="464"/>
                  </a:cubicBezTo>
                  <a:lnTo>
                    <a:pt x="243" y="464"/>
                  </a:lnTo>
                  <a:close/>
                  <a:moveTo>
                    <a:pt x="327" y="215"/>
                  </a:moveTo>
                  <a:cubicBezTo>
                    <a:pt x="327" y="285"/>
                    <a:pt x="327" y="285"/>
                    <a:pt x="327" y="285"/>
                  </a:cubicBezTo>
                  <a:cubicBezTo>
                    <a:pt x="243" y="285"/>
                    <a:pt x="243" y="285"/>
                    <a:pt x="243" y="285"/>
                  </a:cubicBezTo>
                  <a:cubicBezTo>
                    <a:pt x="243" y="215"/>
                    <a:pt x="243" y="215"/>
                    <a:pt x="243" y="215"/>
                  </a:cubicBezTo>
                  <a:lnTo>
                    <a:pt x="327" y="215"/>
                  </a:lnTo>
                  <a:close/>
                  <a:moveTo>
                    <a:pt x="243" y="195"/>
                  </a:moveTo>
                  <a:cubicBezTo>
                    <a:pt x="243" y="124"/>
                    <a:pt x="243" y="124"/>
                    <a:pt x="243" y="124"/>
                  </a:cubicBezTo>
                  <a:cubicBezTo>
                    <a:pt x="327" y="124"/>
                    <a:pt x="327" y="124"/>
                    <a:pt x="327" y="124"/>
                  </a:cubicBezTo>
                  <a:cubicBezTo>
                    <a:pt x="327" y="195"/>
                    <a:pt x="327" y="195"/>
                    <a:pt x="327" y="195"/>
                  </a:cubicBezTo>
                  <a:lnTo>
                    <a:pt x="243" y="195"/>
                  </a:lnTo>
                  <a:close/>
                  <a:moveTo>
                    <a:pt x="327" y="305"/>
                  </a:moveTo>
                  <a:cubicBezTo>
                    <a:pt x="327" y="376"/>
                    <a:pt x="327" y="376"/>
                    <a:pt x="327" y="376"/>
                  </a:cubicBezTo>
                  <a:cubicBezTo>
                    <a:pt x="243" y="376"/>
                    <a:pt x="243" y="376"/>
                    <a:pt x="243" y="376"/>
                  </a:cubicBezTo>
                  <a:cubicBezTo>
                    <a:pt x="243" y="305"/>
                    <a:pt x="243" y="305"/>
                    <a:pt x="243" y="305"/>
                  </a:cubicBezTo>
                  <a:lnTo>
                    <a:pt x="327" y="305"/>
                  </a:lnTo>
                  <a:close/>
                  <a:moveTo>
                    <a:pt x="347" y="464"/>
                  </a:moveTo>
                  <a:cubicBezTo>
                    <a:pt x="347" y="396"/>
                    <a:pt x="347" y="396"/>
                    <a:pt x="347" y="396"/>
                  </a:cubicBezTo>
                  <a:cubicBezTo>
                    <a:pt x="432" y="396"/>
                    <a:pt x="432" y="396"/>
                    <a:pt x="432" y="396"/>
                  </a:cubicBezTo>
                  <a:cubicBezTo>
                    <a:pt x="432" y="464"/>
                    <a:pt x="432" y="464"/>
                    <a:pt x="432" y="464"/>
                  </a:cubicBezTo>
                  <a:lnTo>
                    <a:pt x="347" y="464"/>
                  </a:lnTo>
                  <a:close/>
                  <a:moveTo>
                    <a:pt x="432" y="215"/>
                  </a:moveTo>
                  <a:cubicBezTo>
                    <a:pt x="432" y="285"/>
                    <a:pt x="432" y="285"/>
                    <a:pt x="432" y="285"/>
                  </a:cubicBezTo>
                  <a:cubicBezTo>
                    <a:pt x="347" y="285"/>
                    <a:pt x="347" y="285"/>
                    <a:pt x="347" y="285"/>
                  </a:cubicBezTo>
                  <a:cubicBezTo>
                    <a:pt x="347" y="215"/>
                    <a:pt x="347" y="215"/>
                    <a:pt x="347" y="215"/>
                  </a:cubicBezTo>
                  <a:lnTo>
                    <a:pt x="432" y="215"/>
                  </a:lnTo>
                  <a:close/>
                  <a:moveTo>
                    <a:pt x="347" y="195"/>
                  </a:moveTo>
                  <a:cubicBezTo>
                    <a:pt x="347" y="124"/>
                    <a:pt x="347" y="124"/>
                    <a:pt x="347" y="124"/>
                  </a:cubicBezTo>
                  <a:cubicBezTo>
                    <a:pt x="432" y="124"/>
                    <a:pt x="432" y="124"/>
                    <a:pt x="432" y="124"/>
                  </a:cubicBezTo>
                  <a:cubicBezTo>
                    <a:pt x="432" y="195"/>
                    <a:pt x="432" y="195"/>
                    <a:pt x="432" y="195"/>
                  </a:cubicBezTo>
                  <a:lnTo>
                    <a:pt x="347" y="195"/>
                  </a:lnTo>
                  <a:close/>
                  <a:moveTo>
                    <a:pt x="432" y="305"/>
                  </a:moveTo>
                  <a:cubicBezTo>
                    <a:pt x="432" y="376"/>
                    <a:pt x="432" y="376"/>
                    <a:pt x="432" y="376"/>
                  </a:cubicBezTo>
                  <a:cubicBezTo>
                    <a:pt x="347" y="376"/>
                    <a:pt x="347" y="376"/>
                    <a:pt x="347" y="376"/>
                  </a:cubicBezTo>
                  <a:cubicBezTo>
                    <a:pt x="347" y="305"/>
                    <a:pt x="347" y="305"/>
                    <a:pt x="347" y="305"/>
                  </a:cubicBezTo>
                  <a:lnTo>
                    <a:pt x="432" y="305"/>
                  </a:lnTo>
                  <a:close/>
                  <a:moveTo>
                    <a:pt x="452" y="464"/>
                  </a:moveTo>
                  <a:cubicBezTo>
                    <a:pt x="452" y="396"/>
                    <a:pt x="452" y="396"/>
                    <a:pt x="452" y="396"/>
                  </a:cubicBezTo>
                  <a:cubicBezTo>
                    <a:pt x="535" y="396"/>
                    <a:pt x="535" y="396"/>
                    <a:pt x="535" y="396"/>
                  </a:cubicBezTo>
                  <a:cubicBezTo>
                    <a:pt x="535" y="464"/>
                    <a:pt x="535" y="464"/>
                    <a:pt x="535" y="464"/>
                  </a:cubicBezTo>
                  <a:lnTo>
                    <a:pt x="452" y="464"/>
                  </a:lnTo>
                  <a:close/>
                  <a:moveTo>
                    <a:pt x="452" y="376"/>
                  </a:moveTo>
                  <a:cubicBezTo>
                    <a:pt x="452" y="305"/>
                    <a:pt x="452" y="305"/>
                    <a:pt x="452" y="305"/>
                  </a:cubicBezTo>
                  <a:cubicBezTo>
                    <a:pt x="535" y="305"/>
                    <a:pt x="535" y="305"/>
                    <a:pt x="535" y="305"/>
                  </a:cubicBezTo>
                  <a:cubicBezTo>
                    <a:pt x="535" y="376"/>
                    <a:pt x="535" y="376"/>
                    <a:pt x="535" y="376"/>
                  </a:cubicBezTo>
                  <a:lnTo>
                    <a:pt x="452" y="376"/>
                  </a:lnTo>
                  <a:close/>
                  <a:moveTo>
                    <a:pt x="452" y="285"/>
                  </a:moveTo>
                  <a:cubicBezTo>
                    <a:pt x="452" y="215"/>
                    <a:pt x="452" y="215"/>
                    <a:pt x="452" y="215"/>
                  </a:cubicBezTo>
                  <a:cubicBezTo>
                    <a:pt x="535" y="215"/>
                    <a:pt x="535" y="215"/>
                    <a:pt x="535" y="215"/>
                  </a:cubicBezTo>
                  <a:cubicBezTo>
                    <a:pt x="535" y="285"/>
                    <a:pt x="535" y="285"/>
                    <a:pt x="535" y="285"/>
                  </a:cubicBezTo>
                  <a:lnTo>
                    <a:pt x="452" y="285"/>
                  </a:lnTo>
                  <a:close/>
                  <a:moveTo>
                    <a:pt x="452" y="195"/>
                  </a:moveTo>
                  <a:cubicBezTo>
                    <a:pt x="452" y="124"/>
                    <a:pt x="452" y="124"/>
                    <a:pt x="452" y="124"/>
                  </a:cubicBezTo>
                  <a:cubicBezTo>
                    <a:pt x="535" y="124"/>
                    <a:pt x="535" y="124"/>
                    <a:pt x="535" y="124"/>
                  </a:cubicBezTo>
                  <a:cubicBezTo>
                    <a:pt x="535" y="195"/>
                    <a:pt x="535" y="195"/>
                    <a:pt x="535" y="195"/>
                  </a:cubicBezTo>
                  <a:lnTo>
                    <a:pt x="452" y="195"/>
                  </a:lnTo>
                  <a:close/>
                  <a:moveTo>
                    <a:pt x="535" y="35"/>
                  </a:moveTo>
                  <a:cubicBezTo>
                    <a:pt x="535" y="104"/>
                    <a:pt x="535" y="104"/>
                    <a:pt x="535" y="104"/>
                  </a:cubicBezTo>
                  <a:cubicBezTo>
                    <a:pt x="452" y="104"/>
                    <a:pt x="452" y="104"/>
                    <a:pt x="452" y="104"/>
                  </a:cubicBezTo>
                  <a:cubicBezTo>
                    <a:pt x="452" y="35"/>
                    <a:pt x="452" y="35"/>
                    <a:pt x="452" y="35"/>
                  </a:cubicBezTo>
                  <a:lnTo>
                    <a:pt x="535" y="35"/>
                  </a:lnTo>
                  <a:close/>
                  <a:moveTo>
                    <a:pt x="432" y="35"/>
                  </a:moveTo>
                  <a:cubicBezTo>
                    <a:pt x="432" y="104"/>
                    <a:pt x="432" y="104"/>
                    <a:pt x="432" y="104"/>
                  </a:cubicBezTo>
                  <a:cubicBezTo>
                    <a:pt x="347" y="104"/>
                    <a:pt x="347" y="104"/>
                    <a:pt x="347" y="104"/>
                  </a:cubicBezTo>
                  <a:cubicBezTo>
                    <a:pt x="347" y="35"/>
                    <a:pt x="347" y="35"/>
                    <a:pt x="347" y="35"/>
                  </a:cubicBezTo>
                  <a:lnTo>
                    <a:pt x="432" y="35"/>
                  </a:lnTo>
                  <a:close/>
                  <a:moveTo>
                    <a:pt x="327" y="35"/>
                  </a:moveTo>
                  <a:cubicBezTo>
                    <a:pt x="327" y="104"/>
                    <a:pt x="327" y="104"/>
                    <a:pt x="327" y="104"/>
                  </a:cubicBezTo>
                  <a:cubicBezTo>
                    <a:pt x="243" y="104"/>
                    <a:pt x="243" y="104"/>
                    <a:pt x="243" y="104"/>
                  </a:cubicBezTo>
                  <a:cubicBezTo>
                    <a:pt x="243" y="35"/>
                    <a:pt x="243" y="35"/>
                    <a:pt x="243" y="35"/>
                  </a:cubicBezTo>
                  <a:lnTo>
                    <a:pt x="327" y="35"/>
                  </a:lnTo>
                  <a:close/>
                  <a:moveTo>
                    <a:pt x="223" y="35"/>
                  </a:moveTo>
                  <a:cubicBezTo>
                    <a:pt x="223" y="104"/>
                    <a:pt x="223" y="104"/>
                    <a:pt x="223" y="104"/>
                  </a:cubicBezTo>
                  <a:cubicBezTo>
                    <a:pt x="138" y="104"/>
                    <a:pt x="138" y="104"/>
                    <a:pt x="138" y="104"/>
                  </a:cubicBezTo>
                  <a:cubicBezTo>
                    <a:pt x="138" y="35"/>
                    <a:pt x="138" y="35"/>
                    <a:pt x="138" y="35"/>
                  </a:cubicBezTo>
                  <a:lnTo>
                    <a:pt x="223" y="35"/>
                  </a:lnTo>
                  <a:close/>
                  <a:moveTo>
                    <a:pt x="118" y="104"/>
                  </a:moveTo>
                  <a:cubicBezTo>
                    <a:pt x="35" y="104"/>
                    <a:pt x="35" y="104"/>
                    <a:pt x="35" y="104"/>
                  </a:cubicBezTo>
                  <a:cubicBezTo>
                    <a:pt x="35" y="35"/>
                    <a:pt x="35" y="35"/>
                    <a:pt x="35" y="35"/>
                  </a:cubicBezTo>
                  <a:cubicBezTo>
                    <a:pt x="118" y="35"/>
                    <a:pt x="118" y="35"/>
                    <a:pt x="118" y="35"/>
                  </a:cubicBezTo>
                  <a:lnTo>
                    <a:pt x="118" y="104"/>
                  </a:lnTo>
                  <a:close/>
                  <a:moveTo>
                    <a:pt x="118" y="124"/>
                  </a:moveTo>
                  <a:cubicBezTo>
                    <a:pt x="118" y="195"/>
                    <a:pt x="118" y="195"/>
                    <a:pt x="118" y="195"/>
                  </a:cubicBezTo>
                  <a:cubicBezTo>
                    <a:pt x="35" y="195"/>
                    <a:pt x="35" y="195"/>
                    <a:pt x="35" y="195"/>
                  </a:cubicBezTo>
                  <a:cubicBezTo>
                    <a:pt x="35" y="124"/>
                    <a:pt x="35" y="124"/>
                    <a:pt x="35" y="124"/>
                  </a:cubicBezTo>
                  <a:lnTo>
                    <a:pt x="118" y="124"/>
                  </a:lnTo>
                  <a:close/>
                  <a:moveTo>
                    <a:pt x="118" y="215"/>
                  </a:moveTo>
                  <a:cubicBezTo>
                    <a:pt x="118" y="285"/>
                    <a:pt x="118" y="285"/>
                    <a:pt x="118" y="285"/>
                  </a:cubicBezTo>
                  <a:cubicBezTo>
                    <a:pt x="35" y="285"/>
                    <a:pt x="35" y="285"/>
                    <a:pt x="35" y="285"/>
                  </a:cubicBezTo>
                  <a:cubicBezTo>
                    <a:pt x="35" y="215"/>
                    <a:pt x="35" y="215"/>
                    <a:pt x="35" y="215"/>
                  </a:cubicBezTo>
                  <a:lnTo>
                    <a:pt x="118" y="215"/>
                  </a:lnTo>
                  <a:close/>
                  <a:moveTo>
                    <a:pt x="118" y="305"/>
                  </a:moveTo>
                  <a:cubicBezTo>
                    <a:pt x="118" y="376"/>
                    <a:pt x="118" y="376"/>
                    <a:pt x="118" y="376"/>
                  </a:cubicBezTo>
                  <a:cubicBezTo>
                    <a:pt x="35" y="376"/>
                    <a:pt x="35" y="376"/>
                    <a:pt x="35" y="376"/>
                  </a:cubicBezTo>
                  <a:cubicBezTo>
                    <a:pt x="35" y="305"/>
                    <a:pt x="35" y="305"/>
                    <a:pt x="35" y="305"/>
                  </a:cubicBezTo>
                  <a:lnTo>
                    <a:pt x="118" y="305"/>
                  </a:lnTo>
                  <a:close/>
                  <a:moveTo>
                    <a:pt x="118" y="396"/>
                  </a:moveTo>
                  <a:cubicBezTo>
                    <a:pt x="118" y="464"/>
                    <a:pt x="118" y="464"/>
                    <a:pt x="118" y="464"/>
                  </a:cubicBezTo>
                  <a:cubicBezTo>
                    <a:pt x="35" y="464"/>
                    <a:pt x="35" y="464"/>
                    <a:pt x="35" y="464"/>
                  </a:cubicBezTo>
                  <a:cubicBezTo>
                    <a:pt x="35" y="396"/>
                    <a:pt x="35" y="396"/>
                    <a:pt x="35" y="396"/>
                  </a:cubicBezTo>
                  <a:lnTo>
                    <a:pt x="118" y="39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3" name="Group 22"/>
          <p:cNvGrpSpPr/>
          <p:nvPr/>
        </p:nvGrpSpPr>
        <p:grpSpPr>
          <a:xfrm>
            <a:off x="8440451" y="1746611"/>
            <a:ext cx="2488654" cy="3364778"/>
            <a:chOff x="5988943" y="1446214"/>
            <a:chExt cx="2488654" cy="3364778"/>
          </a:xfrm>
        </p:grpSpPr>
        <p:sp>
          <p:nvSpPr>
            <p:cNvPr id="9" name="Rectangle 8"/>
            <p:cNvSpPr/>
            <p:nvPr/>
          </p:nvSpPr>
          <p:spPr bwMode="auto">
            <a:xfrm>
              <a:off x="5988943" y="1446214"/>
              <a:ext cx="2488654" cy="336477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645920" rIns="91436" bIns="45718" numCol="1" rtlCol="0" anchor="t" anchorCtr="0" compatLnSpc="1">
              <a:prstTxWarp prst="textNoShape">
                <a:avLst/>
              </a:prstTxWarp>
            </a:bodyPr>
            <a:lstStyle/>
            <a:p>
              <a:pPr defTabSz="914099" fontAlgn="base">
                <a:spcBef>
                  <a:spcPct val="0"/>
                </a:spcBef>
                <a:spcAft>
                  <a:spcPct val="0"/>
                </a:spcAft>
              </a:pPr>
              <a:r>
                <a:rPr lang="en-US" sz="3200" dirty="0">
                  <a:gradFill>
                    <a:gsLst>
                      <a:gs pos="0">
                        <a:srgbClr val="FFFFFF"/>
                      </a:gs>
                      <a:gs pos="100000">
                        <a:srgbClr val="FFFFFF"/>
                      </a:gs>
                    </a:gsLst>
                    <a:lin ang="5400000" scaled="0"/>
                  </a:gradFill>
                  <a:latin typeface="Segoe UI Light" pitchFamily="34" charset="0"/>
                </a:rPr>
                <a:t>Queues</a:t>
              </a:r>
            </a:p>
            <a:p>
              <a:pPr defTabSz="914099" fontAlgn="base">
                <a:spcBef>
                  <a:spcPct val="0"/>
                </a:spcBef>
                <a:spcAft>
                  <a:spcPct val="0"/>
                </a:spcAft>
              </a:pPr>
              <a:r>
                <a:rPr lang="en-US" sz="1800" dirty="0">
                  <a:gradFill>
                    <a:gsLst>
                      <a:gs pos="0">
                        <a:srgbClr val="FFFFFF"/>
                      </a:gs>
                      <a:gs pos="100000">
                        <a:srgbClr val="FFFFFF"/>
                      </a:gs>
                    </a:gsLst>
                    <a:lin ang="5400000" scaled="0"/>
                  </a:gradFill>
                  <a:latin typeface="+mj-lt"/>
                </a:rPr>
                <a:t>Reliable storage and delivery of messages for an application.</a:t>
              </a:r>
            </a:p>
          </p:txBody>
        </p:sp>
        <p:sp>
          <p:nvSpPr>
            <p:cNvPr id="10" name="Freeform 16"/>
            <p:cNvSpPr>
              <a:spLocks noEditPoints="1"/>
            </p:cNvSpPr>
            <p:nvPr/>
          </p:nvSpPr>
          <p:spPr bwMode="auto">
            <a:xfrm>
              <a:off x="6544309" y="1903414"/>
              <a:ext cx="1377923" cy="672083"/>
            </a:xfrm>
            <a:custGeom>
              <a:avLst/>
              <a:gdLst>
                <a:gd name="T0" fmla="*/ 558 w 570"/>
                <a:gd name="T1" fmla="*/ 0 h 278"/>
                <a:gd name="T2" fmla="*/ 12 w 570"/>
                <a:gd name="T3" fmla="*/ 0 h 278"/>
                <a:gd name="T4" fmla="*/ 0 w 570"/>
                <a:gd name="T5" fmla="*/ 12 h 278"/>
                <a:gd name="T6" fmla="*/ 0 w 570"/>
                <a:gd name="T7" fmla="*/ 266 h 278"/>
                <a:gd name="T8" fmla="*/ 12 w 570"/>
                <a:gd name="T9" fmla="*/ 278 h 278"/>
                <a:gd name="T10" fmla="*/ 558 w 570"/>
                <a:gd name="T11" fmla="*/ 278 h 278"/>
                <a:gd name="T12" fmla="*/ 570 w 570"/>
                <a:gd name="T13" fmla="*/ 266 h 278"/>
                <a:gd name="T14" fmla="*/ 570 w 570"/>
                <a:gd name="T15" fmla="*/ 12 h 278"/>
                <a:gd name="T16" fmla="*/ 558 w 570"/>
                <a:gd name="T17" fmla="*/ 0 h 278"/>
                <a:gd name="T18" fmla="*/ 119 w 570"/>
                <a:gd name="T19" fmla="*/ 243 h 278"/>
                <a:gd name="T20" fmla="*/ 36 w 570"/>
                <a:gd name="T21" fmla="*/ 243 h 278"/>
                <a:gd name="T22" fmla="*/ 36 w 570"/>
                <a:gd name="T23" fmla="*/ 36 h 278"/>
                <a:gd name="T24" fmla="*/ 119 w 570"/>
                <a:gd name="T25" fmla="*/ 36 h 278"/>
                <a:gd name="T26" fmla="*/ 119 w 570"/>
                <a:gd name="T27" fmla="*/ 243 h 278"/>
                <a:gd name="T28" fmla="*/ 223 w 570"/>
                <a:gd name="T29" fmla="*/ 243 h 278"/>
                <a:gd name="T30" fmla="*/ 139 w 570"/>
                <a:gd name="T31" fmla="*/ 243 h 278"/>
                <a:gd name="T32" fmla="*/ 139 w 570"/>
                <a:gd name="T33" fmla="*/ 36 h 278"/>
                <a:gd name="T34" fmla="*/ 223 w 570"/>
                <a:gd name="T35" fmla="*/ 36 h 278"/>
                <a:gd name="T36" fmla="*/ 223 w 570"/>
                <a:gd name="T37" fmla="*/ 243 h 278"/>
                <a:gd name="T38" fmla="*/ 328 w 570"/>
                <a:gd name="T39" fmla="*/ 243 h 278"/>
                <a:gd name="T40" fmla="*/ 243 w 570"/>
                <a:gd name="T41" fmla="*/ 243 h 278"/>
                <a:gd name="T42" fmla="*/ 243 w 570"/>
                <a:gd name="T43" fmla="*/ 36 h 278"/>
                <a:gd name="T44" fmla="*/ 328 w 570"/>
                <a:gd name="T45" fmla="*/ 36 h 278"/>
                <a:gd name="T46" fmla="*/ 328 w 570"/>
                <a:gd name="T47" fmla="*/ 243 h 278"/>
                <a:gd name="T48" fmla="*/ 433 w 570"/>
                <a:gd name="T49" fmla="*/ 243 h 278"/>
                <a:gd name="T50" fmla="*/ 348 w 570"/>
                <a:gd name="T51" fmla="*/ 243 h 278"/>
                <a:gd name="T52" fmla="*/ 348 w 570"/>
                <a:gd name="T53" fmla="*/ 36 h 278"/>
                <a:gd name="T54" fmla="*/ 433 w 570"/>
                <a:gd name="T55" fmla="*/ 36 h 278"/>
                <a:gd name="T56" fmla="*/ 433 w 570"/>
                <a:gd name="T57" fmla="*/ 243 h 278"/>
                <a:gd name="T58" fmla="*/ 536 w 570"/>
                <a:gd name="T59" fmla="*/ 243 h 278"/>
                <a:gd name="T60" fmla="*/ 453 w 570"/>
                <a:gd name="T61" fmla="*/ 243 h 278"/>
                <a:gd name="T62" fmla="*/ 453 w 570"/>
                <a:gd name="T63" fmla="*/ 36 h 278"/>
                <a:gd name="T64" fmla="*/ 536 w 570"/>
                <a:gd name="T65" fmla="*/ 36 h 278"/>
                <a:gd name="T66" fmla="*/ 536 w 570"/>
                <a:gd name="T67" fmla="*/ 243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0" h="278">
                  <a:moveTo>
                    <a:pt x="558" y="0"/>
                  </a:moveTo>
                  <a:cubicBezTo>
                    <a:pt x="12" y="0"/>
                    <a:pt x="12" y="0"/>
                    <a:pt x="12" y="0"/>
                  </a:cubicBezTo>
                  <a:cubicBezTo>
                    <a:pt x="6" y="0"/>
                    <a:pt x="0" y="6"/>
                    <a:pt x="0" y="12"/>
                  </a:cubicBezTo>
                  <a:cubicBezTo>
                    <a:pt x="0" y="266"/>
                    <a:pt x="0" y="266"/>
                    <a:pt x="0" y="266"/>
                  </a:cubicBezTo>
                  <a:cubicBezTo>
                    <a:pt x="0" y="272"/>
                    <a:pt x="6" y="278"/>
                    <a:pt x="12" y="278"/>
                  </a:cubicBezTo>
                  <a:cubicBezTo>
                    <a:pt x="558" y="278"/>
                    <a:pt x="558" y="278"/>
                    <a:pt x="558" y="278"/>
                  </a:cubicBezTo>
                  <a:cubicBezTo>
                    <a:pt x="565" y="278"/>
                    <a:pt x="570" y="272"/>
                    <a:pt x="570" y="266"/>
                  </a:cubicBezTo>
                  <a:cubicBezTo>
                    <a:pt x="570" y="12"/>
                    <a:pt x="570" y="12"/>
                    <a:pt x="570" y="12"/>
                  </a:cubicBezTo>
                  <a:cubicBezTo>
                    <a:pt x="570" y="6"/>
                    <a:pt x="565" y="0"/>
                    <a:pt x="558" y="0"/>
                  </a:cubicBezTo>
                  <a:close/>
                  <a:moveTo>
                    <a:pt x="119" y="243"/>
                  </a:moveTo>
                  <a:cubicBezTo>
                    <a:pt x="36" y="243"/>
                    <a:pt x="36" y="243"/>
                    <a:pt x="36" y="243"/>
                  </a:cubicBezTo>
                  <a:cubicBezTo>
                    <a:pt x="36" y="36"/>
                    <a:pt x="36" y="36"/>
                    <a:pt x="36" y="36"/>
                  </a:cubicBezTo>
                  <a:cubicBezTo>
                    <a:pt x="119" y="36"/>
                    <a:pt x="119" y="36"/>
                    <a:pt x="119" y="36"/>
                  </a:cubicBezTo>
                  <a:lnTo>
                    <a:pt x="119" y="243"/>
                  </a:lnTo>
                  <a:close/>
                  <a:moveTo>
                    <a:pt x="223" y="243"/>
                  </a:moveTo>
                  <a:cubicBezTo>
                    <a:pt x="139" y="243"/>
                    <a:pt x="139" y="243"/>
                    <a:pt x="139" y="243"/>
                  </a:cubicBezTo>
                  <a:cubicBezTo>
                    <a:pt x="139" y="36"/>
                    <a:pt x="139" y="36"/>
                    <a:pt x="139" y="36"/>
                  </a:cubicBezTo>
                  <a:cubicBezTo>
                    <a:pt x="223" y="36"/>
                    <a:pt x="223" y="36"/>
                    <a:pt x="223" y="36"/>
                  </a:cubicBezTo>
                  <a:lnTo>
                    <a:pt x="223" y="243"/>
                  </a:lnTo>
                  <a:close/>
                  <a:moveTo>
                    <a:pt x="328" y="243"/>
                  </a:moveTo>
                  <a:cubicBezTo>
                    <a:pt x="243" y="243"/>
                    <a:pt x="243" y="243"/>
                    <a:pt x="243" y="243"/>
                  </a:cubicBezTo>
                  <a:cubicBezTo>
                    <a:pt x="243" y="36"/>
                    <a:pt x="243" y="36"/>
                    <a:pt x="243" y="36"/>
                  </a:cubicBezTo>
                  <a:cubicBezTo>
                    <a:pt x="328" y="36"/>
                    <a:pt x="328" y="36"/>
                    <a:pt x="328" y="36"/>
                  </a:cubicBezTo>
                  <a:lnTo>
                    <a:pt x="328" y="243"/>
                  </a:lnTo>
                  <a:close/>
                  <a:moveTo>
                    <a:pt x="433" y="243"/>
                  </a:moveTo>
                  <a:cubicBezTo>
                    <a:pt x="348" y="243"/>
                    <a:pt x="348" y="243"/>
                    <a:pt x="348" y="243"/>
                  </a:cubicBezTo>
                  <a:cubicBezTo>
                    <a:pt x="348" y="36"/>
                    <a:pt x="348" y="36"/>
                    <a:pt x="348" y="36"/>
                  </a:cubicBezTo>
                  <a:cubicBezTo>
                    <a:pt x="433" y="36"/>
                    <a:pt x="433" y="36"/>
                    <a:pt x="433" y="36"/>
                  </a:cubicBezTo>
                  <a:lnTo>
                    <a:pt x="433" y="243"/>
                  </a:lnTo>
                  <a:close/>
                  <a:moveTo>
                    <a:pt x="536" y="243"/>
                  </a:moveTo>
                  <a:cubicBezTo>
                    <a:pt x="453" y="243"/>
                    <a:pt x="453" y="243"/>
                    <a:pt x="453" y="243"/>
                  </a:cubicBezTo>
                  <a:cubicBezTo>
                    <a:pt x="453" y="36"/>
                    <a:pt x="453" y="36"/>
                    <a:pt x="453" y="36"/>
                  </a:cubicBezTo>
                  <a:cubicBezTo>
                    <a:pt x="536" y="36"/>
                    <a:pt x="536" y="36"/>
                    <a:pt x="536" y="36"/>
                  </a:cubicBezTo>
                  <a:lnTo>
                    <a:pt x="536" y="2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4" name="Group 23"/>
          <p:cNvGrpSpPr/>
          <p:nvPr/>
        </p:nvGrpSpPr>
        <p:grpSpPr>
          <a:xfrm>
            <a:off x="519113" y="1746611"/>
            <a:ext cx="2488654" cy="3364778"/>
            <a:chOff x="3254028" y="1446214"/>
            <a:chExt cx="2488654" cy="3364778"/>
          </a:xfrm>
        </p:grpSpPr>
        <p:sp>
          <p:nvSpPr>
            <p:cNvPr id="12" name="Rectangle 11"/>
            <p:cNvSpPr/>
            <p:nvPr/>
          </p:nvSpPr>
          <p:spPr bwMode="auto">
            <a:xfrm>
              <a:off x="3254028" y="1446214"/>
              <a:ext cx="2488654" cy="336477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645920" rIns="91436" bIns="45718" numCol="1" rtlCol="0" anchor="t" anchorCtr="0" compatLnSpc="1">
              <a:prstTxWarp prst="textNoShape">
                <a:avLst/>
              </a:prstTxWarp>
            </a:bodyPr>
            <a:lstStyle/>
            <a:p>
              <a:pPr defTabSz="914099" fontAlgn="base">
                <a:spcBef>
                  <a:spcPct val="0"/>
                </a:spcBef>
                <a:spcAft>
                  <a:spcPct val="0"/>
                </a:spcAft>
              </a:pPr>
              <a:r>
                <a:rPr lang="en-US" sz="3200" dirty="0" smtClean="0">
                  <a:gradFill>
                    <a:gsLst>
                      <a:gs pos="0">
                        <a:srgbClr val="FFFFFF"/>
                      </a:gs>
                      <a:gs pos="100000">
                        <a:srgbClr val="FFFFFF"/>
                      </a:gs>
                    </a:gsLst>
                    <a:lin ang="5400000" scaled="0"/>
                  </a:gradFill>
                  <a:latin typeface="Segoe UI Light" pitchFamily="34" charset="0"/>
                </a:rPr>
                <a:t>Blobs</a:t>
              </a:r>
              <a:endParaRPr lang="en-US" sz="2800" dirty="0" smtClean="0">
                <a:gradFill>
                  <a:gsLst>
                    <a:gs pos="0">
                      <a:srgbClr val="FFFFFF"/>
                    </a:gs>
                    <a:gs pos="100000">
                      <a:srgbClr val="FFFFFF"/>
                    </a:gs>
                  </a:gsLst>
                  <a:lin ang="5400000" scaled="0"/>
                </a:gradFill>
                <a:latin typeface="Segoe UI Light" pitchFamily="34" charset="0"/>
              </a:endParaRPr>
            </a:p>
            <a:p>
              <a:pPr defTabSz="914099" fontAlgn="base">
                <a:spcBef>
                  <a:spcPct val="0"/>
                </a:spcBef>
                <a:spcAft>
                  <a:spcPct val="0"/>
                </a:spcAft>
              </a:pPr>
              <a:r>
                <a:rPr lang="en-US" sz="1800" dirty="0">
                  <a:gradFill>
                    <a:gsLst>
                      <a:gs pos="0">
                        <a:srgbClr val="FFFFFF"/>
                      </a:gs>
                      <a:gs pos="100000">
                        <a:srgbClr val="FFFFFF"/>
                      </a:gs>
                    </a:gsLst>
                    <a:lin ang="5400000" scaled="0"/>
                  </a:gradFill>
                  <a:latin typeface="+mj-lt"/>
                </a:rPr>
                <a:t>Simple named files along with metadata for the </a:t>
              </a:r>
              <a:r>
                <a:rPr lang="en-US" sz="1800" dirty="0" smtClean="0">
                  <a:gradFill>
                    <a:gsLst>
                      <a:gs pos="0">
                        <a:srgbClr val="FFFFFF"/>
                      </a:gs>
                      <a:gs pos="100000">
                        <a:srgbClr val="FFFFFF"/>
                      </a:gs>
                    </a:gsLst>
                    <a:lin ang="5400000" scaled="0"/>
                  </a:gradFill>
                  <a:latin typeface="+mj-lt"/>
                </a:rPr>
                <a:t>file. </a:t>
              </a:r>
              <a:endParaRPr lang="en-US" sz="1800" dirty="0">
                <a:gradFill>
                  <a:gsLst>
                    <a:gs pos="0">
                      <a:srgbClr val="FFFFFF"/>
                    </a:gs>
                    <a:gs pos="100000">
                      <a:srgbClr val="FFFFFF"/>
                    </a:gs>
                  </a:gsLst>
                  <a:lin ang="5400000" scaled="0"/>
                </a:gradFill>
                <a:latin typeface="+mj-lt"/>
              </a:endParaRPr>
            </a:p>
          </p:txBody>
        </p:sp>
        <p:sp>
          <p:nvSpPr>
            <p:cNvPr id="13" name="Freeform 12"/>
            <p:cNvSpPr>
              <a:spLocks noEditPoints="1"/>
            </p:cNvSpPr>
            <p:nvPr/>
          </p:nvSpPr>
          <p:spPr bwMode="auto">
            <a:xfrm>
              <a:off x="3919373" y="1741651"/>
              <a:ext cx="1157964" cy="1020956"/>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6"/>
          <p:cNvGrpSpPr/>
          <p:nvPr/>
        </p:nvGrpSpPr>
        <p:grpSpPr>
          <a:xfrm>
            <a:off x="3159559" y="1746611"/>
            <a:ext cx="2488654" cy="3364778"/>
            <a:chOff x="3159559" y="1746611"/>
            <a:chExt cx="2488654" cy="3364778"/>
          </a:xfrm>
        </p:grpSpPr>
        <p:sp>
          <p:nvSpPr>
            <p:cNvPr id="15" name="Rectangle 14"/>
            <p:cNvSpPr/>
            <p:nvPr/>
          </p:nvSpPr>
          <p:spPr bwMode="auto">
            <a:xfrm>
              <a:off x="3159559" y="1746611"/>
              <a:ext cx="2488654" cy="336477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645920" rIns="91436" bIns="45718" numCol="1" rtlCol="0" anchor="t" anchorCtr="0" compatLnSpc="1">
              <a:prstTxWarp prst="textNoShape">
                <a:avLst/>
              </a:prstTxWarp>
            </a:bodyPr>
            <a:lstStyle/>
            <a:p>
              <a:pPr defTabSz="914099" fontAlgn="base">
                <a:spcBef>
                  <a:spcPct val="0"/>
                </a:spcBef>
                <a:spcAft>
                  <a:spcPct val="0"/>
                </a:spcAft>
              </a:pPr>
              <a:r>
                <a:rPr lang="en-US" sz="3200" dirty="0">
                  <a:gradFill>
                    <a:gsLst>
                      <a:gs pos="0">
                        <a:srgbClr val="FFFFFF"/>
                      </a:gs>
                      <a:gs pos="100000">
                        <a:srgbClr val="FFFFFF"/>
                      </a:gs>
                    </a:gsLst>
                    <a:lin ang="5400000" scaled="0"/>
                  </a:gradFill>
                  <a:latin typeface="Segoe UI Light" pitchFamily="34" charset="0"/>
                </a:rPr>
                <a:t>Drives</a:t>
              </a:r>
            </a:p>
            <a:p>
              <a:pPr defTabSz="914099" fontAlgn="base">
                <a:spcBef>
                  <a:spcPct val="0"/>
                </a:spcBef>
                <a:spcAft>
                  <a:spcPct val="0"/>
                </a:spcAft>
              </a:pPr>
              <a:r>
                <a:rPr lang="en-US" sz="1800" dirty="0">
                  <a:gradFill>
                    <a:gsLst>
                      <a:gs pos="0">
                        <a:srgbClr val="FFFFFF"/>
                      </a:gs>
                      <a:gs pos="100000">
                        <a:srgbClr val="FFFFFF"/>
                      </a:gs>
                    </a:gsLst>
                    <a:lin ang="5400000" scaled="0"/>
                  </a:gradFill>
                  <a:latin typeface="+mj-lt"/>
                </a:rPr>
                <a:t>Durable NTFS volumes for Windows Azure applications to use. Based on Blobs.</a:t>
              </a:r>
            </a:p>
          </p:txBody>
        </p:sp>
        <p:sp>
          <p:nvSpPr>
            <p:cNvPr id="26" name="Freeform 79"/>
            <p:cNvSpPr>
              <a:spLocks noEditPoints="1"/>
            </p:cNvSpPr>
            <p:nvPr/>
          </p:nvSpPr>
          <p:spPr bwMode="black">
            <a:xfrm>
              <a:off x="3936420" y="1898650"/>
              <a:ext cx="934932" cy="1263911"/>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09622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10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2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nodeType="withEffect">
                                  <p:stCondLst>
                                    <p:cond delay="30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246495"/>
          </a:xfrm>
        </p:spPr>
        <p:txBody>
          <a:bodyPr/>
          <a:lstStyle/>
          <a:p>
            <a:r>
              <a:rPr lang="en-US" dirty="0" smtClean="0"/>
              <a:t>Windows Azure </a:t>
            </a:r>
            <a:r>
              <a:rPr lang="en-US" dirty="0"/>
              <a:t>Storage Account</a:t>
            </a:r>
            <a:br>
              <a:rPr lang="en-US" dirty="0"/>
            </a:br>
            <a:r>
              <a:rPr lang="en-US" sz="3600" dirty="0">
                <a:solidFill>
                  <a:schemeClr val="tx1">
                    <a:lumMod val="90000"/>
                    <a:lumOff val="10000"/>
                    <a:alpha val="99000"/>
                  </a:schemeClr>
                </a:solidFill>
              </a:rPr>
              <a:t>User specified globally unique account name</a:t>
            </a:r>
          </a:p>
        </p:txBody>
      </p:sp>
      <p:pic>
        <p:nvPicPr>
          <p:cNvPr id="24" name="Picture 6" descr="\\server3\InternalBin\Resource DVD\DVD_ART36\Artwork_Imagery\Icons - Illustrations\Maps Globes\world map Transparent blue.png"/>
          <p:cNvPicPr>
            <a:picLocks noChangeAspect="1" noChangeArrowheads="1"/>
          </p:cNvPicPr>
          <p:nvPr/>
        </p:nvPicPr>
        <p:blipFill>
          <a:blip r:embed="rId3" cstate="screen">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rcRect/>
          <a:stretch>
            <a:fillRect/>
          </a:stretch>
        </p:blipFill>
        <p:spPr bwMode="auto">
          <a:xfrm>
            <a:off x="3" y="2736320"/>
            <a:ext cx="4799013" cy="3878227"/>
          </a:xfrm>
          <a:prstGeom prst="rect">
            <a:avLst/>
          </a:prstGeom>
          <a:noFill/>
        </p:spPr>
      </p:pic>
      <p:pic>
        <p:nvPicPr>
          <p:cNvPr id="25" name="Picture 24" descr="\\server3\InternalBin\Resource DVD\DVD_ART36\Artwork_Imagery\Icons - Illustrations\Maps Globes\world map Transparent blue.png"/>
          <p:cNvPicPr>
            <a:picLocks noChangeAspect="1" noChangeArrowheads="1"/>
          </p:cNvPicPr>
          <p:nvPr/>
        </p:nvPicPr>
        <p:blipFill>
          <a:blip r:embed="rId5" cstate="screen">
            <a:duotone>
              <a:prstClr val="black"/>
              <a:schemeClr val="tx2">
                <a:tint val="45000"/>
                <a:satMod val="400000"/>
              </a:schemeClr>
            </a:duotone>
            <a:extLst>
              <a:ext uri="{BEBA8EAE-BF5A-486C-A8C5-ECC9F3942E4B}">
                <a14:imgProps xmlns:a14="http://schemas.microsoft.com/office/drawing/2010/main">
                  <a14:imgLayer r:embed="rId6">
                    <a14:imgEffect>
                      <a14:colorTemperature colorTemp="11200"/>
                    </a14:imgEffect>
                    <a14:imgEffect>
                      <a14:saturation sat="400000"/>
                    </a14:imgEffect>
                  </a14:imgLayer>
                </a14:imgProps>
              </a:ext>
              <a:ext uri="{28A0092B-C50C-407E-A947-70E740481C1C}">
                <a14:useLocalDpi xmlns:a14="http://schemas.microsoft.com/office/drawing/2010/main"/>
              </a:ext>
            </a:extLst>
          </a:blip>
          <a:srcRect/>
          <a:stretch>
            <a:fillRect/>
          </a:stretch>
        </p:blipFill>
        <p:spPr bwMode="auto">
          <a:xfrm>
            <a:off x="4810126" y="2745845"/>
            <a:ext cx="2590800" cy="3878227"/>
          </a:xfrm>
          <a:prstGeom prst="rect">
            <a:avLst/>
          </a:prstGeom>
          <a:noFill/>
        </p:spPr>
      </p:pic>
      <p:pic>
        <p:nvPicPr>
          <p:cNvPr id="26" name="Picture 6" descr="\\server3\InternalBin\Resource DVD\DVD_ART36\Artwork_Imagery\Icons - Illustrations\Maps Globes\world map Transparent blue.png"/>
          <p:cNvPicPr>
            <a:picLocks noChangeAspect="1" noChangeArrowheads="1"/>
          </p:cNvPicPr>
          <p:nvPr/>
        </p:nvPicPr>
        <p:blipFill>
          <a:blip r:embed="rId7" cstate="screen">
            <a:extLst>
              <a:ext uri="{BEBA8EAE-BF5A-486C-A8C5-ECC9F3942E4B}">
                <a14:imgProps xmlns:a14="http://schemas.microsoft.com/office/drawing/2010/main">
                  <a14:imgLayer r:embed="rId8">
                    <a14:imgEffect>
                      <a14:brightnessContrast bright="-40000"/>
                    </a14:imgEffect>
                  </a14:imgLayer>
                </a14:imgProps>
              </a:ext>
              <a:ext uri="{28A0092B-C50C-407E-A947-70E740481C1C}">
                <a14:useLocalDpi xmlns:a14="http://schemas.microsoft.com/office/drawing/2010/main"/>
              </a:ext>
            </a:extLst>
          </a:blip>
          <a:srcRect r="-1748"/>
          <a:stretch>
            <a:fillRect/>
          </a:stretch>
        </p:blipFill>
        <p:spPr bwMode="auto">
          <a:xfrm>
            <a:off x="7410453" y="2745845"/>
            <a:ext cx="4778375" cy="3878227"/>
          </a:xfrm>
          <a:prstGeom prst="rect">
            <a:avLst/>
          </a:prstGeom>
          <a:noFill/>
        </p:spPr>
      </p:pic>
      <p:cxnSp>
        <p:nvCxnSpPr>
          <p:cNvPr id="27" name="Straight Connector 26"/>
          <p:cNvCxnSpPr/>
          <p:nvPr/>
        </p:nvCxnSpPr>
        <p:spPr>
          <a:xfrm>
            <a:off x="4810126" y="2409227"/>
            <a:ext cx="0" cy="4114800"/>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389812" y="2409227"/>
            <a:ext cx="0" cy="4114800"/>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auto">
          <a:xfrm>
            <a:off x="3" y="4317473"/>
            <a:ext cx="12188824" cy="3076575"/>
          </a:xfrm>
          <a:prstGeom prst="rect">
            <a:avLst/>
          </a:prstGeom>
          <a:gradFill flip="none" rotWithShape="1">
            <a:gsLst>
              <a:gs pos="0">
                <a:schemeClr val="bg1">
                  <a:alpha val="0"/>
                </a:schemeClr>
              </a:gs>
              <a:gs pos="46000">
                <a:schemeClr val="bg1">
                  <a:alpha val="20000"/>
                </a:schemeClr>
              </a:gs>
              <a:gs pos="100000">
                <a:schemeClr val="bg1">
                  <a:alpha val="45000"/>
                </a:schemeClr>
              </a:gs>
            </a:gsLst>
            <a:lin ang="5400000" scaled="0"/>
            <a:tileRect/>
          </a:gra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endParaRPr lang="en-US" sz="3200" spc="-67" dirty="0">
              <a:gradFill>
                <a:gsLst>
                  <a:gs pos="0">
                    <a:srgbClr val="000000"/>
                  </a:gs>
                  <a:gs pos="100000">
                    <a:srgbClr val="000000"/>
                  </a:gs>
                </a:gsLst>
                <a:lin ang="5400000" scaled="0"/>
              </a:gradFill>
            </a:endParaRPr>
          </a:p>
        </p:txBody>
      </p:sp>
      <p:grpSp>
        <p:nvGrpSpPr>
          <p:cNvPr id="34" name="Group 33"/>
          <p:cNvGrpSpPr/>
          <p:nvPr/>
        </p:nvGrpSpPr>
        <p:grpSpPr>
          <a:xfrm>
            <a:off x="2051630" y="3424849"/>
            <a:ext cx="1786840" cy="536697"/>
            <a:chOff x="8718270" y="3152204"/>
            <a:chExt cx="2762610" cy="829780"/>
          </a:xfrm>
          <a:effectLst>
            <a:outerShdw blurRad="76200" dir="18900000" sy="23000" kx="-1200000" algn="bl" rotWithShape="0">
              <a:prstClr val="black">
                <a:alpha val="20000"/>
              </a:prstClr>
            </a:outerShdw>
          </a:effectLst>
        </p:grpSpPr>
        <p:grpSp>
          <p:nvGrpSpPr>
            <p:cNvPr id="41" name="Group 40"/>
            <p:cNvGrpSpPr/>
            <p:nvPr/>
          </p:nvGrpSpPr>
          <p:grpSpPr>
            <a:xfrm>
              <a:off x="8718270" y="3152204"/>
              <a:ext cx="2762610" cy="829780"/>
              <a:chOff x="8069942" y="-247775"/>
              <a:chExt cx="2762610" cy="829780"/>
            </a:xfrm>
          </p:grpSpPr>
          <p:sp>
            <p:nvSpPr>
              <p:cNvPr id="43" name="Rectangle 42"/>
              <p:cNvSpPr/>
              <p:nvPr/>
            </p:nvSpPr>
            <p:spPr bwMode="auto">
              <a:xfrm>
                <a:off x="8072519" y="-247775"/>
                <a:ext cx="2760033" cy="549224"/>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44" name="Isosceles Triangle 43"/>
              <p:cNvSpPr/>
              <p:nvPr/>
            </p:nvSpPr>
            <p:spPr bwMode="auto">
              <a:xfrm rot="5400000">
                <a:off x="7864352" y="64918"/>
                <a:ext cx="722677" cy="311498"/>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42" name="TextBox 41"/>
            <p:cNvSpPr txBox="1"/>
            <p:nvPr/>
          </p:nvSpPr>
          <p:spPr>
            <a:xfrm>
              <a:off x="8874018" y="3266409"/>
              <a:ext cx="2092349" cy="299785"/>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solidFill>
                    <a:schemeClr val="bg1">
                      <a:alpha val="99000"/>
                    </a:schemeClr>
                  </a:solidFill>
                </a:rPr>
                <a:t>North Central US</a:t>
              </a:r>
            </a:p>
          </p:txBody>
        </p:sp>
      </p:grpSp>
      <p:grpSp>
        <p:nvGrpSpPr>
          <p:cNvPr id="50" name="Group 49"/>
          <p:cNvGrpSpPr/>
          <p:nvPr/>
        </p:nvGrpSpPr>
        <p:grpSpPr>
          <a:xfrm>
            <a:off x="5602046" y="3315252"/>
            <a:ext cx="1785173" cy="536697"/>
            <a:chOff x="8720847" y="3152204"/>
            <a:chExt cx="2760033" cy="829780"/>
          </a:xfrm>
          <a:effectLst>
            <a:outerShdw blurRad="76200" dir="18900000" sy="23000" kx="-1200000" algn="bl" rotWithShape="0">
              <a:prstClr val="black">
                <a:alpha val="20000"/>
              </a:prstClr>
            </a:outerShdw>
          </a:effectLst>
        </p:grpSpPr>
        <p:grpSp>
          <p:nvGrpSpPr>
            <p:cNvPr id="51" name="Group 50"/>
            <p:cNvGrpSpPr/>
            <p:nvPr/>
          </p:nvGrpSpPr>
          <p:grpSpPr>
            <a:xfrm>
              <a:off x="8720847" y="3152204"/>
              <a:ext cx="2760033" cy="829780"/>
              <a:chOff x="8072519" y="-247775"/>
              <a:chExt cx="2760033" cy="829780"/>
            </a:xfrm>
          </p:grpSpPr>
          <p:sp>
            <p:nvSpPr>
              <p:cNvPr id="53" name="Rectangle 52"/>
              <p:cNvSpPr/>
              <p:nvPr/>
            </p:nvSpPr>
            <p:spPr bwMode="auto">
              <a:xfrm>
                <a:off x="8072519" y="-247775"/>
                <a:ext cx="2760033" cy="549224"/>
              </a:xfrm>
              <a:prstGeom prst="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54" name="Isosceles Triangle 53"/>
              <p:cNvSpPr/>
              <p:nvPr/>
            </p:nvSpPr>
            <p:spPr bwMode="auto">
              <a:xfrm rot="5400000">
                <a:off x="7866930" y="64918"/>
                <a:ext cx="722676" cy="311498"/>
              </a:xfrm>
              <a:prstGeom prst="triangle">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52" name="TextBox 51"/>
            <p:cNvSpPr txBox="1"/>
            <p:nvPr/>
          </p:nvSpPr>
          <p:spPr>
            <a:xfrm>
              <a:off x="8874018" y="3266409"/>
              <a:ext cx="2065881"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Northern Europe</a:t>
              </a:r>
            </a:p>
          </p:txBody>
        </p:sp>
      </p:grpSp>
      <p:grpSp>
        <p:nvGrpSpPr>
          <p:cNvPr id="55" name="Group 54"/>
          <p:cNvGrpSpPr/>
          <p:nvPr/>
        </p:nvGrpSpPr>
        <p:grpSpPr>
          <a:xfrm>
            <a:off x="6140466" y="3703047"/>
            <a:ext cx="1786840" cy="536697"/>
            <a:chOff x="8718270" y="3152204"/>
            <a:chExt cx="2762610" cy="829780"/>
          </a:xfrm>
          <a:effectLst>
            <a:outerShdw blurRad="76200" dir="18900000" sy="23000" kx="-1200000" algn="bl" rotWithShape="0">
              <a:prstClr val="black">
                <a:alpha val="20000"/>
              </a:prstClr>
            </a:outerShdw>
          </a:effectLst>
        </p:grpSpPr>
        <p:grpSp>
          <p:nvGrpSpPr>
            <p:cNvPr id="56" name="Group 55"/>
            <p:cNvGrpSpPr/>
            <p:nvPr/>
          </p:nvGrpSpPr>
          <p:grpSpPr>
            <a:xfrm>
              <a:off x="8718270" y="3152204"/>
              <a:ext cx="2762610" cy="829780"/>
              <a:chOff x="8069942" y="-247775"/>
              <a:chExt cx="2762610" cy="829780"/>
            </a:xfrm>
          </p:grpSpPr>
          <p:sp>
            <p:nvSpPr>
              <p:cNvPr id="58" name="Rectangle 57"/>
              <p:cNvSpPr/>
              <p:nvPr/>
            </p:nvSpPr>
            <p:spPr bwMode="auto">
              <a:xfrm>
                <a:off x="8072519" y="-247775"/>
                <a:ext cx="2760033" cy="549224"/>
              </a:xfrm>
              <a:prstGeom prst="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59" name="Isosceles Triangle 58"/>
              <p:cNvSpPr/>
              <p:nvPr/>
            </p:nvSpPr>
            <p:spPr bwMode="auto">
              <a:xfrm rot="5400000">
                <a:off x="7864352" y="64918"/>
                <a:ext cx="722677" cy="311498"/>
              </a:xfrm>
              <a:prstGeom prst="triangle">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57" name="TextBox 56"/>
            <p:cNvSpPr txBox="1"/>
            <p:nvPr/>
          </p:nvSpPr>
          <p:spPr>
            <a:xfrm>
              <a:off x="8874018" y="3266409"/>
              <a:ext cx="1949892"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Western Europe</a:t>
              </a:r>
            </a:p>
          </p:txBody>
        </p:sp>
      </p:grpSp>
      <p:grpSp>
        <p:nvGrpSpPr>
          <p:cNvPr id="60" name="Group 59"/>
          <p:cNvGrpSpPr/>
          <p:nvPr/>
        </p:nvGrpSpPr>
        <p:grpSpPr>
          <a:xfrm>
            <a:off x="9126737" y="3789933"/>
            <a:ext cx="1785173" cy="536697"/>
            <a:chOff x="8720847" y="3152204"/>
            <a:chExt cx="2760033" cy="829780"/>
          </a:xfrm>
          <a:effectLst>
            <a:outerShdw blurRad="76200" dir="18900000" sy="23000" kx="-1200000" algn="bl" rotWithShape="0">
              <a:prstClr val="black">
                <a:alpha val="20000"/>
              </a:prstClr>
            </a:outerShdw>
          </a:effectLst>
        </p:grpSpPr>
        <p:grpSp>
          <p:nvGrpSpPr>
            <p:cNvPr id="61" name="Group 60"/>
            <p:cNvGrpSpPr/>
            <p:nvPr/>
          </p:nvGrpSpPr>
          <p:grpSpPr>
            <a:xfrm>
              <a:off x="8720847" y="3152204"/>
              <a:ext cx="2760033" cy="829780"/>
              <a:chOff x="8072519" y="-247775"/>
              <a:chExt cx="2760033" cy="829780"/>
            </a:xfrm>
          </p:grpSpPr>
          <p:sp>
            <p:nvSpPr>
              <p:cNvPr id="63" name="Rectangle 62"/>
              <p:cNvSpPr/>
              <p:nvPr/>
            </p:nvSpPr>
            <p:spPr bwMode="auto">
              <a:xfrm>
                <a:off x="8072519" y="-247775"/>
                <a:ext cx="2760033" cy="54922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64" name="Isosceles Triangle 63"/>
              <p:cNvSpPr/>
              <p:nvPr/>
            </p:nvSpPr>
            <p:spPr bwMode="auto">
              <a:xfrm rot="5400000">
                <a:off x="7866930" y="64918"/>
                <a:ext cx="722676" cy="311498"/>
              </a:xfrm>
              <a:prstGeom prst="triangl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62" name="TextBox 61"/>
            <p:cNvSpPr txBox="1"/>
            <p:nvPr/>
          </p:nvSpPr>
          <p:spPr>
            <a:xfrm>
              <a:off x="8874018" y="3266409"/>
              <a:ext cx="1078097"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East Asia</a:t>
              </a:r>
            </a:p>
          </p:txBody>
        </p:sp>
      </p:grpSp>
      <p:grpSp>
        <p:nvGrpSpPr>
          <p:cNvPr id="65" name="Group 64"/>
          <p:cNvGrpSpPr/>
          <p:nvPr/>
        </p:nvGrpSpPr>
        <p:grpSpPr>
          <a:xfrm>
            <a:off x="8939989" y="4349341"/>
            <a:ext cx="1786840" cy="536697"/>
            <a:chOff x="8718270" y="3152204"/>
            <a:chExt cx="2762610" cy="829780"/>
          </a:xfrm>
          <a:effectLst>
            <a:outerShdw blurRad="76200" dir="18900000" sy="23000" kx="-1200000" algn="bl" rotWithShape="0">
              <a:prstClr val="black">
                <a:alpha val="20000"/>
              </a:prstClr>
            </a:outerShdw>
          </a:effectLst>
        </p:grpSpPr>
        <p:grpSp>
          <p:nvGrpSpPr>
            <p:cNvPr id="66" name="Group 65"/>
            <p:cNvGrpSpPr/>
            <p:nvPr/>
          </p:nvGrpSpPr>
          <p:grpSpPr>
            <a:xfrm>
              <a:off x="8718270" y="3152204"/>
              <a:ext cx="2762610" cy="829780"/>
              <a:chOff x="8069942" y="-247775"/>
              <a:chExt cx="2762610" cy="829780"/>
            </a:xfrm>
          </p:grpSpPr>
          <p:sp>
            <p:nvSpPr>
              <p:cNvPr id="68" name="Rectangle 67"/>
              <p:cNvSpPr/>
              <p:nvPr/>
            </p:nvSpPr>
            <p:spPr bwMode="auto">
              <a:xfrm>
                <a:off x="8072519" y="-247775"/>
                <a:ext cx="2760033" cy="54922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69" name="Isosceles Triangle 68"/>
              <p:cNvSpPr/>
              <p:nvPr/>
            </p:nvSpPr>
            <p:spPr bwMode="auto">
              <a:xfrm rot="5400000">
                <a:off x="7864352" y="64918"/>
                <a:ext cx="722677" cy="311498"/>
              </a:xfrm>
              <a:prstGeom prst="triangl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67" name="TextBox 66"/>
            <p:cNvSpPr txBox="1"/>
            <p:nvPr/>
          </p:nvSpPr>
          <p:spPr>
            <a:xfrm>
              <a:off x="8874018" y="3266409"/>
              <a:ext cx="1873656"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South East Asia</a:t>
              </a:r>
            </a:p>
          </p:txBody>
        </p:sp>
      </p:grpSp>
      <p:sp>
        <p:nvSpPr>
          <p:cNvPr id="75" name="TextBox 74"/>
          <p:cNvSpPr txBox="1">
            <a:spLocks noChangeArrowheads="1"/>
          </p:cNvSpPr>
          <p:nvPr/>
        </p:nvSpPr>
        <p:spPr bwMode="auto">
          <a:xfrm>
            <a:off x="283043" y="2288892"/>
            <a:ext cx="4460196" cy="492416"/>
          </a:xfrm>
          <a:prstGeom prst="rect">
            <a:avLst/>
          </a:prstGeom>
          <a:noFill/>
          <a:ln w="9525">
            <a:noFill/>
            <a:miter lim="800000"/>
            <a:headEnd/>
            <a:tailEnd/>
          </a:ln>
        </p:spPr>
        <p:txBody>
          <a:bodyPr wrap="square" lIns="121893" tIns="60947" rIns="121893" bIns="60947">
            <a:spAutoFit/>
          </a:bodyPr>
          <a:lstStyle/>
          <a:p>
            <a:pPr algn="ctr" eaLnBrk="0" hangingPunct="0"/>
            <a:r>
              <a:rPr lang="en-US" dirty="0" smtClean="0">
                <a:solidFill>
                  <a:srgbClr val="00B0F0">
                    <a:alpha val="98824"/>
                  </a:srgbClr>
                </a:solidFill>
                <a:latin typeface="Segoe UI Light" pitchFamily="34" charset="0"/>
              </a:rPr>
              <a:t>US</a:t>
            </a:r>
            <a:endParaRPr lang="en-US" dirty="0">
              <a:solidFill>
                <a:srgbClr val="00B0F0">
                  <a:alpha val="98824"/>
                </a:srgbClr>
              </a:solidFill>
              <a:latin typeface="Segoe UI Light" pitchFamily="34" charset="0"/>
            </a:endParaRPr>
          </a:p>
        </p:txBody>
      </p:sp>
      <p:sp>
        <p:nvSpPr>
          <p:cNvPr id="76" name="TextBox 9"/>
          <p:cNvSpPr txBox="1">
            <a:spLocks noChangeArrowheads="1"/>
          </p:cNvSpPr>
          <p:nvPr/>
        </p:nvSpPr>
        <p:spPr bwMode="auto">
          <a:xfrm>
            <a:off x="4640207" y="2297362"/>
            <a:ext cx="2862092" cy="492416"/>
          </a:xfrm>
          <a:prstGeom prst="rect">
            <a:avLst/>
          </a:prstGeom>
          <a:noFill/>
          <a:ln w="9525">
            <a:noFill/>
            <a:miter lim="800000"/>
            <a:headEnd/>
            <a:tailEnd/>
          </a:ln>
        </p:spPr>
        <p:txBody>
          <a:bodyPr wrap="square" lIns="121893" tIns="60947" rIns="121893" bIns="60947">
            <a:spAutoFit/>
          </a:bodyPr>
          <a:lstStyle/>
          <a:p>
            <a:pPr algn="ctr" eaLnBrk="0" hangingPunct="0"/>
            <a:r>
              <a:rPr lang="en-US" dirty="0" smtClean="0">
                <a:solidFill>
                  <a:schemeClr val="accent3">
                    <a:alpha val="98824"/>
                  </a:schemeClr>
                </a:solidFill>
                <a:latin typeface="Segoe UI Light" pitchFamily="34" charset="0"/>
              </a:rPr>
              <a:t>Europe</a:t>
            </a:r>
            <a:endParaRPr lang="en-US" dirty="0">
              <a:solidFill>
                <a:schemeClr val="accent3">
                  <a:alpha val="98824"/>
                </a:schemeClr>
              </a:solidFill>
              <a:latin typeface="Segoe UI Light" pitchFamily="34" charset="0"/>
            </a:endParaRPr>
          </a:p>
        </p:txBody>
      </p:sp>
      <p:sp>
        <p:nvSpPr>
          <p:cNvPr id="77" name="TextBox 9"/>
          <p:cNvSpPr txBox="1">
            <a:spLocks noChangeArrowheads="1"/>
          </p:cNvSpPr>
          <p:nvPr/>
        </p:nvSpPr>
        <p:spPr bwMode="auto">
          <a:xfrm>
            <a:off x="7856107" y="2330297"/>
            <a:ext cx="3663010" cy="492416"/>
          </a:xfrm>
          <a:prstGeom prst="rect">
            <a:avLst/>
          </a:prstGeom>
          <a:noFill/>
          <a:ln w="9525">
            <a:noFill/>
            <a:miter lim="800000"/>
            <a:headEnd/>
            <a:tailEnd/>
          </a:ln>
        </p:spPr>
        <p:txBody>
          <a:bodyPr wrap="square" lIns="121893" tIns="60947" rIns="121893" bIns="60947">
            <a:spAutoFit/>
          </a:bodyPr>
          <a:lstStyle/>
          <a:p>
            <a:pPr algn="ctr" eaLnBrk="0" hangingPunct="0"/>
            <a:r>
              <a:rPr lang="en-US" dirty="0" smtClean="0">
                <a:solidFill>
                  <a:srgbClr val="92D050">
                    <a:alpha val="98824"/>
                  </a:srgbClr>
                </a:solidFill>
                <a:latin typeface="Segoe UI Light" pitchFamily="34" charset="0"/>
              </a:rPr>
              <a:t>Asia</a:t>
            </a:r>
            <a:endParaRPr lang="en-US" dirty="0">
              <a:solidFill>
                <a:srgbClr val="92D050">
                  <a:alpha val="98824"/>
                </a:srgbClr>
              </a:solidFill>
              <a:latin typeface="Segoe UI Light" pitchFamily="34" charset="0"/>
            </a:endParaRPr>
          </a:p>
        </p:txBody>
      </p:sp>
      <p:sp>
        <p:nvSpPr>
          <p:cNvPr id="3" name="TextBox 2"/>
          <p:cNvSpPr txBox="1"/>
          <p:nvPr/>
        </p:nvSpPr>
        <p:spPr>
          <a:xfrm>
            <a:off x="519112" y="1686910"/>
            <a:ext cx="9435999" cy="443198"/>
          </a:xfrm>
          <a:prstGeom prst="rect">
            <a:avLst/>
          </a:prstGeom>
          <a:noFill/>
        </p:spPr>
        <p:txBody>
          <a:bodyPr wrap="square" lIns="0" tIns="0" rIns="0" bIns="0" rtlCol="0">
            <a:spAutoFit/>
          </a:bodyPr>
          <a:lstStyle/>
          <a:p>
            <a:pPr>
              <a:lnSpc>
                <a:spcPct val="90000"/>
              </a:lnSpc>
              <a:spcBef>
                <a:spcPct val="20000"/>
              </a:spcBef>
              <a:buSzPct val="80000"/>
            </a:pPr>
            <a:r>
              <a:rPr lang="en-US" sz="3200" dirty="0">
                <a:solidFill>
                  <a:schemeClr val="accent2">
                    <a:alpha val="99000"/>
                  </a:schemeClr>
                </a:solidFill>
                <a:latin typeface="Segoe UI Light" pitchFamily="34" charset="0"/>
              </a:rPr>
              <a:t>Can choose geo-location to host storage </a:t>
            </a:r>
            <a:r>
              <a:rPr lang="en-US" sz="3200" dirty="0" smtClean="0">
                <a:solidFill>
                  <a:schemeClr val="accent2">
                    <a:alpha val="99000"/>
                  </a:schemeClr>
                </a:solidFill>
                <a:latin typeface="Segoe UI Light" pitchFamily="34" charset="0"/>
              </a:rPr>
              <a:t>account:</a:t>
            </a:r>
            <a:endParaRPr lang="en-US" sz="3200" dirty="0">
              <a:solidFill>
                <a:schemeClr val="accent2">
                  <a:alpha val="99000"/>
                </a:schemeClr>
              </a:solidFill>
              <a:latin typeface="Segoe UI Light" pitchFamily="34" charset="0"/>
            </a:endParaRPr>
          </a:p>
        </p:txBody>
      </p:sp>
      <p:grpSp>
        <p:nvGrpSpPr>
          <p:cNvPr id="70" name="Group 69"/>
          <p:cNvGrpSpPr/>
          <p:nvPr/>
        </p:nvGrpSpPr>
        <p:grpSpPr>
          <a:xfrm>
            <a:off x="2063516" y="4384492"/>
            <a:ext cx="1836849" cy="394918"/>
            <a:chOff x="8495792" y="3059628"/>
            <a:chExt cx="2985088" cy="641789"/>
          </a:xfrm>
          <a:effectLst>
            <a:outerShdw blurRad="76200" dir="18900000" sy="23000" kx="-1200000" algn="bl" rotWithShape="0">
              <a:prstClr val="black">
                <a:alpha val="20000"/>
              </a:prstClr>
            </a:outerShdw>
          </a:effectLst>
        </p:grpSpPr>
        <p:grpSp>
          <p:nvGrpSpPr>
            <p:cNvPr id="71" name="Group 70"/>
            <p:cNvGrpSpPr/>
            <p:nvPr/>
          </p:nvGrpSpPr>
          <p:grpSpPr>
            <a:xfrm>
              <a:off x="8495792" y="3059628"/>
              <a:ext cx="2985088" cy="641789"/>
              <a:chOff x="7847464" y="-340351"/>
              <a:chExt cx="2985088" cy="641789"/>
            </a:xfrm>
          </p:grpSpPr>
          <p:sp>
            <p:nvSpPr>
              <p:cNvPr id="73" name="Rectangle 72"/>
              <p:cNvSpPr/>
              <p:nvPr/>
            </p:nvSpPr>
            <p:spPr bwMode="auto">
              <a:xfrm>
                <a:off x="8072519" y="-247784"/>
                <a:ext cx="2760033" cy="54922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sp>
            <p:nvSpPr>
              <p:cNvPr id="74" name="Isosceles Triangle 73"/>
              <p:cNvSpPr/>
              <p:nvPr/>
            </p:nvSpPr>
            <p:spPr bwMode="auto">
              <a:xfrm rot="12893492">
                <a:off x="7847464" y="-340351"/>
                <a:ext cx="722678" cy="311500"/>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grpSp>
        <p:sp>
          <p:nvSpPr>
            <p:cNvPr id="72" name="TextBox 71"/>
            <p:cNvSpPr txBox="1"/>
            <p:nvPr/>
          </p:nvSpPr>
          <p:spPr>
            <a:xfrm>
              <a:off x="8874018" y="3266409"/>
              <a:ext cx="2349244" cy="339233"/>
            </a:xfrm>
            <a:prstGeom prst="rect">
              <a:avLst/>
            </a:prstGeom>
            <a:noFill/>
          </p:spPr>
          <p:txBody>
            <a:bodyPr wrap="none" lIns="0" tIns="0" rIns="0" bIns="0" rtlCol="0">
              <a:spAutoFit/>
            </a:bodyPr>
            <a:lstStyle/>
            <a:p>
              <a:pPr>
                <a:lnSpc>
                  <a:spcPct val="90000"/>
                </a:lnSpc>
                <a:spcBef>
                  <a:spcPct val="20000"/>
                </a:spcBef>
                <a:buSzPct val="80000"/>
              </a:pPr>
              <a:r>
                <a:rPr lang="en-US" sz="1200" dirty="0" smtClean="0">
                  <a:solidFill>
                    <a:schemeClr val="bg1"/>
                  </a:solidFill>
                </a:rPr>
                <a:t>South Central US</a:t>
              </a:r>
            </a:p>
          </p:txBody>
        </p:sp>
      </p:grpSp>
      <p:grpSp>
        <p:nvGrpSpPr>
          <p:cNvPr id="78" name="Group 77"/>
          <p:cNvGrpSpPr/>
          <p:nvPr/>
        </p:nvGrpSpPr>
        <p:grpSpPr>
          <a:xfrm>
            <a:off x="1303953" y="3783682"/>
            <a:ext cx="698329" cy="510598"/>
            <a:chOff x="8718270" y="3152204"/>
            <a:chExt cx="1134864" cy="829780"/>
          </a:xfrm>
          <a:effectLst>
            <a:outerShdw blurRad="76200" dir="18900000" sy="23000" kx="-1200000" algn="bl" rotWithShape="0">
              <a:prstClr val="black">
                <a:alpha val="20000"/>
              </a:prstClr>
            </a:outerShdw>
          </a:effectLst>
        </p:grpSpPr>
        <p:grpSp>
          <p:nvGrpSpPr>
            <p:cNvPr id="79" name="Group 78"/>
            <p:cNvGrpSpPr/>
            <p:nvPr/>
          </p:nvGrpSpPr>
          <p:grpSpPr>
            <a:xfrm>
              <a:off x="8718270" y="3152204"/>
              <a:ext cx="1134864" cy="829780"/>
              <a:chOff x="8069942" y="-247775"/>
              <a:chExt cx="1134864" cy="829780"/>
            </a:xfrm>
          </p:grpSpPr>
          <p:sp>
            <p:nvSpPr>
              <p:cNvPr id="81" name="Rectangle 80"/>
              <p:cNvSpPr/>
              <p:nvPr/>
            </p:nvSpPr>
            <p:spPr bwMode="auto">
              <a:xfrm>
                <a:off x="8072521" y="-247775"/>
                <a:ext cx="1132285" cy="549224"/>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sp>
            <p:nvSpPr>
              <p:cNvPr id="82" name="Isosceles Triangle 81"/>
              <p:cNvSpPr/>
              <p:nvPr/>
            </p:nvSpPr>
            <p:spPr bwMode="auto">
              <a:xfrm rot="5400000">
                <a:off x="7864352" y="64918"/>
                <a:ext cx="722677" cy="311498"/>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grpSp>
        <p:sp>
          <p:nvSpPr>
            <p:cNvPr id="80" name="TextBox 79"/>
            <p:cNvSpPr txBox="1"/>
            <p:nvPr/>
          </p:nvSpPr>
          <p:spPr>
            <a:xfrm>
              <a:off x="8874018" y="3266409"/>
              <a:ext cx="924067" cy="270092"/>
            </a:xfrm>
            <a:prstGeom prst="rect">
              <a:avLst/>
            </a:prstGeom>
            <a:noFill/>
          </p:spPr>
          <p:txBody>
            <a:bodyPr wrap="none" lIns="0" tIns="0" rIns="0" bIns="0" rtlCol="0">
              <a:spAutoFit/>
            </a:bodyPr>
            <a:lstStyle/>
            <a:p>
              <a:pPr>
                <a:lnSpc>
                  <a:spcPct val="90000"/>
                </a:lnSpc>
                <a:spcBef>
                  <a:spcPct val="20000"/>
                </a:spcBef>
                <a:buSzPct val="80000"/>
              </a:pPr>
              <a:r>
                <a:rPr lang="en-US" sz="1200" dirty="0" smtClean="0">
                  <a:solidFill>
                    <a:schemeClr val="bg1"/>
                  </a:solidFill>
                </a:rPr>
                <a:t>West US</a:t>
              </a:r>
            </a:p>
          </p:txBody>
        </p:sp>
      </p:grpSp>
      <p:grpSp>
        <p:nvGrpSpPr>
          <p:cNvPr id="83" name="Group 82"/>
          <p:cNvGrpSpPr/>
          <p:nvPr/>
        </p:nvGrpSpPr>
        <p:grpSpPr>
          <a:xfrm>
            <a:off x="2775998" y="3852288"/>
            <a:ext cx="698329" cy="510598"/>
            <a:chOff x="8718270" y="3152204"/>
            <a:chExt cx="1134864" cy="829780"/>
          </a:xfrm>
          <a:effectLst>
            <a:outerShdw blurRad="76200" dir="18900000" sy="23000" kx="-1200000" algn="bl" rotWithShape="0">
              <a:prstClr val="black">
                <a:alpha val="20000"/>
              </a:prstClr>
            </a:outerShdw>
          </a:effectLst>
        </p:grpSpPr>
        <p:grpSp>
          <p:nvGrpSpPr>
            <p:cNvPr id="84" name="Group 83"/>
            <p:cNvGrpSpPr/>
            <p:nvPr/>
          </p:nvGrpSpPr>
          <p:grpSpPr>
            <a:xfrm>
              <a:off x="8718270" y="3152204"/>
              <a:ext cx="1134864" cy="829780"/>
              <a:chOff x="8069942" y="-247775"/>
              <a:chExt cx="1134864" cy="829780"/>
            </a:xfrm>
          </p:grpSpPr>
          <p:sp>
            <p:nvSpPr>
              <p:cNvPr id="86" name="Rectangle 85"/>
              <p:cNvSpPr/>
              <p:nvPr/>
            </p:nvSpPr>
            <p:spPr bwMode="auto">
              <a:xfrm>
                <a:off x="8072521" y="-247775"/>
                <a:ext cx="1132285" cy="549224"/>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sp>
            <p:nvSpPr>
              <p:cNvPr id="87" name="Isosceles Triangle 86"/>
              <p:cNvSpPr/>
              <p:nvPr/>
            </p:nvSpPr>
            <p:spPr bwMode="auto">
              <a:xfrm rot="5400000">
                <a:off x="7864352" y="64918"/>
                <a:ext cx="722677" cy="311498"/>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grpSp>
        <p:sp>
          <p:nvSpPr>
            <p:cNvPr id="85" name="TextBox 84"/>
            <p:cNvSpPr txBox="1"/>
            <p:nvPr/>
          </p:nvSpPr>
          <p:spPr>
            <a:xfrm>
              <a:off x="8874018" y="3266409"/>
              <a:ext cx="820595" cy="270092"/>
            </a:xfrm>
            <a:prstGeom prst="rect">
              <a:avLst/>
            </a:prstGeom>
            <a:noFill/>
          </p:spPr>
          <p:txBody>
            <a:bodyPr wrap="none" lIns="0" tIns="0" rIns="0" bIns="0" rtlCol="0">
              <a:spAutoFit/>
            </a:bodyPr>
            <a:lstStyle/>
            <a:p>
              <a:pPr>
                <a:lnSpc>
                  <a:spcPct val="90000"/>
                </a:lnSpc>
                <a:spcBef>
                  <a:spcPct val="20000"/>
                </a:spcBef>
                <a:buSzPct val="80000"/>
              </a:pPr>
              <a:r>
                <a:rPr lang="en-US" sz="1200" dirty="0" smtClean="0">
                  <a:solidFill>
                    <a:schemeClr val="bg1"/>
                  </a:solidFill>
                </a:rPr>
                <a:t>East US</a:t>
              </a:r>
            </a:p>
          </p:txBody>
        </p:sp>
      </p:grpSp>
      <p:sp>
        <p:nvSpPr>
          <p:cNvPr id="4" name="Rectangle 3"/>
          <p:cNvSpPr/>
          <p:nvPr/>
        </p:nvSpPr>
        <p:spPr>
          <a:xfrm>
            <a:off x="494207" y="5640309"/>
            <a:ext cx="11154091" cy="1077218"/>
          </a:xfrm>
          <a:prstGeom prst="rect">
            <a:avLst/>
          </a:prstGeom>
        </p:spPr>
        <p:txBody>
          <a:bodyPr wrap="square">
            <a:spAutoFit/>
          </a:bodyPr>
          <a:lstStyle/>
          <a:p>
            <a:pPr lvl="0"/>
            <a:r>
              <a:rPr lang="en-US" sz="3200" dirty="0" smtClean="0">
                <a:solidFill>
                  <a:srgbClr val="00AEEF">
                    <a:alpha val="99000"/>
                  </a:srgbClr>
                </a:solidFill>
              </a:rPr>
              <a:t>CDN, Explicit co-location or affinity groups, 512 </a:t>
            </a:r>
            <a:r>
              <a:rPr lang="en-US" sz="3200" dirty="0">
                <a:solidFill>
                  <a:srgbClr val="00AEEF">
                    <a:alpha val="99000"/>
                  </a:srgbClr>
                </a:solidFill>
              </a:rPr>
              <a:t>bit shared secret </a:t>
            </a:r>
            <a:r>
              <a:rPr lang="en-US" sz="3200" dirty="0" smtClean="0">
                <a:solidFill>
                  <a:srgbClr val="00AEEF">
                    <a:alpha val="99000"/>
                  </a:srgbClr>
                </a:solidFill>
              </a:rPr>
              <a:t>keys, 100 TBs per account</a:t>
            </a:r>
            <a:endParaRPr lang="en-US" sz="3200" dirty="0">
              <a:solidFill>
                <a:srgbClr val="00AEEF"/>
              </a:solidFill>
            </a:endParaRPr>
          </a:p>
        </p:txBody>
      </p:sp>
    </p:spTree>
    <p:extLst>
      <p:ext uri="{BB962C8B-B14F-4D97-AF65-F5344CB8AC3E}">
        <p14:creationId xmlns:p14="http://schemas.microsoft.com/office/powerpoint/2010/main" val="132523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4303776"/>
            <a:ext cx="4906327" cy="1594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Development Storage: Emulator</a:t>
            </a:r>
            <a:endParaRPr lang="en-US" dirty="0"/>
          </a:p>
        </p:txBody>
      </p:sp>
      <p:sp>
        <p:nvSpPr>
          <p:cNvPr id="4" name="Content Placeholder 3"/>
          <p:cNvSpPr>
            <a:spLocks noGrp="1"/>
          </p:cNvSpPr>
          <p:nvPr>
            <p:ph type="body" sz="quarter" idx="10"/>
          </p:nvPr>
        </p:nvSpPr>
        <p:spPr>
          <a:xfrm>
            <a:off x="519112" y="1447799"/>
            <a:ext cx="5575301" cy="2562240"/>
          </a:xfrm>
        </p:spPr>
        <p:txBody>
          <a:bodyPr/>
          <a:lstStyle/>
          <a:p>
            <a:r>
              <a:rPr lang="en-US" sz="3200" dirty="0" smtClean="0"/>
              <a:t>Provides a local “Mock” storage</a:t>
            </a:r>
          </a:p>
          <a:p>
            <a:r>
              <a:rPr lang="en-US" sz="3200" dirty="0" smtClean="0"/>
              <a:t>Emulates storage in cloud</a:t>
            </a:r>
          </a:p>
          <a:p>
            <a:r>
              <a:rPr lang="en-US" sz="3200" dirty="0" smtClean="0"/>
              <a:t>Allows offline development</a:t>
            </a:r>
          </a:p>
          <a:p>
            <a:r>
              <a:rPr lang="en-US" sz="3200" dirty="0" smtClean="0"/>
              <a:t>Requires SQL Express 2005/2008 </a:t>
            </a:r>
            <a:br>
              <a:rPr lang="en-US" sz="3200" dirty="0" smtClean="0"/>
            </a:br>
            <a:r>
              <a:rPr lang="en-US" sz="3200" dirty="0" smtClean="0"/>
              <a:t>or above</a:t>
            </a:r>
            <a:endParaRPr lang="en-US" sz="3200" dirty="0"/>
          </a:p>
        </p:txBody>
      </p:sp>
      <p:sp>
        <p:nvSpPr>
          <p:cNvPr id="7" name="Rectangle 6"/>
          <p:cNvSpPr/>
          <p:nvPr/>
        </p:nvSpPr>
        <p:spPr bwMode="auto">
          <a:xfrm>
            <a:off x="6692630" y="1446213"/>
            <a:ext cx="4978670" cy="44517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03" rIns="182880" bIns="45703" numCol="1" spcCol="0" rtlCol="0" anchor="t" anchorCtr="0" compatLnSpc="1">
            <a:prstTxWarp prst="textNoShape">
              <a:avLst/>
            </a:prstTxWarp>
          </a:bodyPr>
          <a:lstStyle/>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There are some differences between Cloud and </a:t>
            </a:r>
            <a:r>
              <a:rPr lang="en-NZ" dirty="0" err="1">
                <a:ln>
                  <a:solidFill>
                    <a:schemeClr val="bg1">
                      <a:alpha val="0"/>
                    </a:schemeClr>
                  </a:solidFill>
                </a:ln>
                <a:solidFill>
                  <a:schemeClr val="bg1">
                    <a:alpha val="99000"/>
                  </a:schemeClr>
                </a:solidFill>
                <a:latin typeface="+mj-lt"/>
              </a:rPr>
              <a:t>Dev</a:t>
            </a:r>
            <a:r>
              <a:rPr lang="en-NZ" dirty="0">
                <a:ln>
                  <a:solidFill>
                    <a:schemeClr val="bg1">
                      <a:alpha val="0"/>
                    </a:schemeClr>
                  </a:solidFill>
                </a:ln>
                <a:solidFill>
                  <a:schemeClr val="bg1">
                    <a:alpha val="99000"/>
                  </a:schemeClr>
                </a:solidFill>
                <a:latin typeface="+mj-lt"/>
              </a:rPr>
              <a:t> </a:t>
            </a:r>
            <a:r>
              <a:rPr lang="en-NZ" dirty="0" smtClean="0">
                <a:ln>
                  <a:solidFill>
                    <a:schemeClr val="bg1">
                      <a:alpha val="0"/>
                    </a:schemeClr>
                  </a:solidFill>
                </a:ln>
                <a:solidFill>
                  <a:schemeClr val="bg1">
                    <a:alpha val="99000"/>
                  </a:schemeClr>
                </a:solidFill>
                <a:latin typeface="+mj-lt"/>
              </a:rPr>
              <a:t>Storage:</a:t>
            </a:r>
            <a:r>
              <a:rPr lang="en-NZ" dirty="0">
                <a:ln>
                  <a:solidFill>
                    <a:schemeClr val="bg1">
                      <a:alpha val="0"/>
                    </a:schemeClr>
                  </a:solidFill>
                </a:ln>
                <a:solidFill>
                  <a:schemeClr val="bg1">
                    <a:alpha val="99000"/>
                  </a:schemeClr>
                </a:solidFill>
                <a:latin typeface="+mj-lt"/>
              </a:rPr>
              <a:t/>
            </a:r>
            <a:br>
              <a:rPr lang="en-NZ" dirty="0">
                <a:ln>
                  <a:solidFill>
                    <a:schemeClr val="bg1">
                      <a:alpha val="0"/>
                    </a:schemeClr>
                  </a:solidFill>
                </a:ln>
                <a:solidFill>
                  <a:schemeClr val="bg1">
                    <a:alpha val="99000"/>
                  </a:schemeClr>
                </a:solidFill>
                <a:latin typeface="+mj-lt"/>
              </a:rPr>
            </a:br>
            <a:endParaRPr lang="en-NZ" dirty="0" smtClean="0">
              <a:ln>
                <a:solidFill>
                  <a:schemeClr val="bg1">
                    <a:alpha val="0"/>
                  </a:schemeClr>
                </a:solidFill>
              </a:ln>
              <a:solidFill>
                <a:schemeClr val="bg1">
                  <a:alpha val="99000"/>
                </a:schemeClr>
              </a:solidFill>
              <a:latin typeface="+mj-lt"/>
            </a:endParaRPr>
          </a:p>
          <a:p>
            <a:pPr defTabSz="913788" fontAlgn="base">
              <a:spcBef>
                <a:spcPct val="0"/>
              </a:spcBef>
              <a:spcAft>
                <a:spcPct val="0"/>
              </a:spcAft>
            </a:pPr>
            <a:r>
              <a:rPr lang="en-NZ" dirty="0" smtClean="0">
                <a:ln>
                  <a:solidFill>
                    <a:schemeClr val="bg1">
                      <a:alpha val="0"/>
                    </a:schemeClr>
                  </a:solidFill>
                </a:ln>
                <a:solidFill>
                  <a:schemeClr val="accent6">
                    <a:alpha val="99000"/>
                  </a:schemeClr>
                </a:solidFill>
                <a:latin typeface="+mj-lt"/>
                <a:hlinkClick r:id="rId4"/>
              </a:rPr>
              <a:t>http</a:t>
            </a:r>
            <a:r>
              <a:rPr lang="en-NZ" dirty="0">
                <a:ln>
                  <a:solidFill>
                    <a:schemeClr val="bg1">
                      <a:alpha val="0"/>
                    </a:schemeClr>
                  </a:solidFill>
                </a:ln>
                <a:solidFill>
                  <a:schemeClr val="accent6">
                    <a:alpha val="99000"/>
                  </a:schemeClr>
                </a:solidFill>
                <a:latin typeface="+mj-lt"/>
                <a:hlinkClick r:id="rId4"/>
              </a:rPr>
              <a:t>://msdn.microsoft.com/en-us/gg433135</a:t>
            </a:r>
            <a:endParaRPr lang="en-NZ" dirty="0">
              <a:ln>
                <a:solidFill>
                  <a:schemeClr val="bg1">
                    <a:alpha val="0"/>
                  </a:schemeClr>
                </a:solidFill>
              </a:ln>
              <a:solidFill>
                <a:schemeClr val="accent6">
                  <a:alpha val="99000"/>
                </a:schemeClr>
              </a:solidFill>
              <a:latin typeface="+mj-lt"/>
            </a:endParaRP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
            </a:r>
            <a:br>
              <a:rPr lang="en-NZ" dirty="0">
                <a:ln>
                  <a:solidFill>
                    <a:schemeClr val="bg1">
                      <a:alpha val="0"/>
                    </a:schemeClr>
                  </a:solidFill>
                </a:ln>
                <a:solidFill>
                  <a:schemeClr val="bg1">
                    <a:alpha val="99000"/>
                  </a:schemeClr>
                </a:solidFill>
                <a:latin typeface="+mj-lt"/>
              </a:rPr>
            </a:br>
            <a:r>
              <a:rPr lang="en-NZ" dirty="0">
                <a:ln>
                  <a:solidFill>
                    <a:schemeClr val="bg1">
                      <a:alpha val="0"/>
                    </a:schemeClr>
                  </a:solidFill>
                </a:ln>
                <a:solidFill>
                  <a:schemeClr val="bg1">
                    <a:alpha val="99000"/>
                  </a:schemeClr>
                </a:solidFill>
                <a:latin typeface="+mj-lt"/>
              </a:rPr>
              <a:t>A good approach for developers</a:t>
            </a:r>
            <a:r>
              <a:rPr lang="en-NZ" dirty="0" smtClean="0">
                <a:ln>
                  <a:solidFill>
                    <a:schemeClr val="bg1">
                      <a:alpha val="0"/>
                    </a:schemeClr>
                  </a:solidFill>
                </a:ln>
                <a:solidFill>
                  <a:schemeClr val="bg1">
                    <a:alpha val="99000"/>
                  </a:schemeClr>
                </a:solidFill>
                <a:latin typeface="+mj-lt"/>
              </a:rPr>
              <a:t>:</a:t>
            </a:r>
          </a:p>
          <a:p>
            <a:pPr defTabSz="913788" fontAlgn="base">
              <a:spcBef>
                <a:spcPct val="0"/>
              </a:spcBef>
              <a:spcAft>
                <a:spcPct val="0"/>
              </a:spcAft>
            </a:pPr>
            <a:r>
              <a:rPr lang="en-NZ" sz="2000" dirty="0" smtClean="0">
                <a:ln>
                  <a:solidFill>
                    <a:schemeClr val="bg1">
                      <a:alpha val="0"/>
                    </a:schemeClr>
                  </a:solidFill>
                </a:ln>
                <a:solidFill>
                  <a:schemeClr val="bg1">
                    <a:alpha val="99000"/>
                  </a:schemeClr>
                </a:solidFill>
                <a:latin typeface="+mj-lt"/>
              </a:rPr>
              <a:t/>
            </a:r>
            <a:br>
              <a:rPr lang="en-NZ" sz="2000" dirty="0" smtClean="0">
                <a:ln>
                  <a:solidFill>
                    <a:schemeClr val="bg1">
                      <a:alpha val="0"/>
                    </a:schemeClr>
                  </a:solidFill>
                </a:ln>
                <a:solidFill>
                  <a:schemeClr val="bg1">
                    <a:alpha val="99000"/>
                  </a:schemeClr>
                </a:solidFill>
                <a:latin typeface="+mj-lt"/>
              </a:rPr>
            </a:br>
            <a:r>
              <a:rPr lang="en-NZ" sz="1800" dirty="0" smtClean="0">
                <a:ln>
                  <a:solidFill>
                    <a:schemeClr val="bg1">
                      <a:alpha val="0"/>
                    </a:schemeClr>
                  </a:solidFill>
                </a:ln>
                <a:solidFill>
                  <a:schemeClr val="bg1">
                    <a:alpha val="99000"/>
                  </a:schemeClr>
                </a:solidFill>
                <a:latin typeface="+mj-lt"/>
              </a:rPr>
              <a:t>To test pre-deployment, push storage </a:t>
            </a:r>
            <a:br>
              <a:rPr lang="en-NZ" sz="1800" dirty="0" smtClean="0">
                <a:ln>
                  <a:solidFill>
                    <a:schemeClr val="bg1">
                      <a:alpha val="0"/>
                    </a:schemeClr>
                  </a:solidFill>
                </a:ln>
                <a:solidFill>
                  <a:schemeClr val="bg1">
                    <a:alpha val="99000"/>
                  </a:schemeClr>
                </a:solidFill>
                <a:latin typeface="+mj-lt"/>
              </a:rPr>
            </a:br>
            <a:r>
              <a:rPr lang="en-NZ" sz="1800" dirty="0" smtClean="0">
                <a:ln>
                  <a:solidFill>
                    <a:schemeClr val="bg1">
                      <a:alpha val="0"/>
                    </a:schemeClr>
                  </a:solidFill>
                </a:ln>
                <a:solidFill>
                  <a:schemeClr val="bg1">
                    <a:alpha val="99000"/>
                  </a:schemeClr>
                </a:solidFill>
                <a:latin typeface="+mj-lt"/>
              </a:rPr>
              <a:t>to the cloud first</a:t>
            </a:r>
          </a:p>
          <a:p>
            <a:pPr defTabSz="913788" fontAlgn="base">
              <a:spcBef>
                <a:spcPct val="0"/>
              </a:spcBef>
              <a:spcAft>
                <a:spcPct val="0"/>
              </a:spcAft>
            </a:pPr>
            <a:r>
              <a:rPr lang="en-NZ" sz="1800" dirty="0" smtClean="0">
                <a:ln>
                  <a:solidFill>
                    <a:schemeClr val="bg1">
                      <a:alpha val="0"/>
                    </a:schemeClr>
                  </a:solidFill>
                </a:ln>
                <a:solidFill>
                  <a:schemeClr val="bg1">
                    <a:alpha val="99000"/>
                  </a:schemeClr>
                </a:solidFill>
                <a:latin typeface="+mj-lt"/>
              </a:rPr>
              <a:t>Use </a:t>
            </a:r>
            <a:r>
              <a:rPr lang="en-NZ" sz="1800" dirty="0">
                <a:ln>
                  <a:solidFill>
                    <a:schemeClr val="bg1">
                      <a:alpha val="0"/>
                    </a:schemeClr>
                  </a:solidFill>
                </a:ln>
                <a:solidFill>
                  <a:schemeClr val="bg1">
                    <a:alpha val="99000"/>
                  </a:schemeClr>
                </a:solidFill>
                <a:latin typeface="+mj-lt"/>
              </a:rPr>
              <a:t>Dev Fabric for compute connect </a:t>
            </a:r>
            <a:r>
              <a:rPr lang="en-NZ" sz="1800" dirty="0" smtClean="0">
                <a:ln>
                  <a:solidFill>
                    <a:schemeClr val="bg1">
                      <a:alpha val="0"/>
                    </a:schemeClr>
                  </a:solidFill>
                </a:ln>
                <a:solidFill>
                  <a:schemeClr val="bg1">
                    <a:alpha val="99000"/>
                  </a:schemeClr>
                </a:solidFill>
                <a:latin typeface="+mj-lt"/>
              </a:rPr>
              <a:t/>
            </a:r>
            <a:br>
              <a:rPr lang="en-NZ" sz="1800" dirty="0" smtClean="0">
                <a:ln>
                  <a:solidFill>
                    <a:schemeClr val="bg1">
                      <a:alpha val="0"/>
                    </a:schemeClr>
                  </a:solidFill>
                </a:ln>
                <a:solidFill>
                  <a:schemeClr val="bg1">
                    <a:alpha val="99000"/>
                  </a:schemeClr>
                </a:solidFill>
                <a:latin typeface="+mj-lt"/>
              </a:rPr>
            </a:br>
            <a:r>
              <a:rPr lang="en-NZ" sz="1800" dirty="0" smtClean="0">
                <a:ln>
                  <a:solidFill>
                    <a:schemeClr val="bg1">
                      <a:alpha val="0"/>
                    </a:schemeClr>
                  </a:solidFill>
                </a:ln>
                <a:solidFill>
                  <a:schemeClr val="bg1">
                    <a:alpha val="99000"/>
                  </a:schemeClr>
                </a:solidFill>
                <a:latin typeface="+mj-lt"/>
              </a:rPr>
              <a:t>to </a:t>
            </a:r>
            <a:r>
              <a:rPr lang="en-NZ" sz="1800" dirty="0">
                <a:ln>
                  <a:solidFill>
                    <a:schemeClr val="bg1">
                      <a:alpha val="0"/>
                    </a:schemeClr>
                  </a:solidFill>
                </a:ln>
                <a:solidFill>
                  <a:schemeClr val="bg1">
                    <a:alpha val="99000"/>
                  </a:schemeClr>
                </a:solidFill>
                <a:latin typeface="+mj-lt"/>
              </a:rPr>
              <a:t>cloud hosted </a:t>
            </a:r>
            <a:r>
              <a:rPr lang="en-NZ" sz="1800" dirty="0" smtClean="0">
                <a:ln>
                  <a:solidFill>
                    <a:schemeClr val="bg1">
                      <a:alpha val="0"/>
                    </a:schemeClr>
                  </a:solidFill>
                </a:ln>
                <a:solidFill>
                  <a:schemeClr val="bg1">
                    <a:alpha val="99000"/>
                  </a:schemeClr>
                </a:solidFill>
                <a:latin typeface="+mj-lt"/>
              </a:rPr>
              <a:t>storage</a:t>
            </a:r>
            <a:r>
              <a:rPr lang="en-NZ" sz="1800" dirty="0">
                <a:ln>
                  <a:solidFill>
                    <a:schemeClr val="bg1">
                      <a:alpha val="0"/>
                    </a:schemeClr>
                  </a:solidFill>
                </a:ln>
                <a:solidFill>
                  <a:schemeClr val="bg1">
                    <a:alpha val="99000"/>
                  </a:schemeClr>
                </a:solidFill>
                <a:latin typeface="+mj-lt"/>
              </a:rPr>
              <a:t/>
            </a:r>
            <a:br>
              <a:rPr lang="en-NZ" sz="1800" dirty="0">
                <a:ln>
                  <a:solidFill>
                    <a:schemeClr val="bg1">
                      <a:alpha val="0"/>
                    </a:schemeClr>
                  </a:solidFill>
                </a:ln>
                <a:solidFill>
                  <a:schemeClr val="bg1">
                    <a:alpha val="99000"/>
                  </a:schemeClr>
                </a:solidFill>
                <a:latin typeface="+mj-lt"/>
              </a:rPr>
            </a:br>
            <a:r>
              <a:rPr lang="en-NZ" sz="1800" dirty="0">
                <a:ln>
                  <a:solidFill>
                    <a:schemeClr val="bg1">
                      <a:alpha val="0"/>
                    </a:schemeClr>
                  </a:solidFill>
                </a:ln>
                <a:solidFill>
                  <a:schemeClr val="bg1">
                    <a:alpha val="99000"/>
                  </a:schemeClr>
                </a:solidFill>
                <a:latin typeface="+mj-lt"/>
              </a:rPr>
              <a:t>Finally, move compute to the </a:t>
            </a:r>
            <a:r>
              <a:rPr lang="en-NZ" sz="1800" dirty="0" smtClean="0">
                <a:ln>
                  <a:solidFill>
                    <a:schemeClr val="bg1">
                      <a:alpha val="0"/>
                    </a:schemeClr>
                  </a:solidFill>
                </a:ln>
                <a:solidFill>
                  <a:schemeClr val="bg1">
                    <a:alpha val="99000"/>
                  </a:schemeClr>
                </a:solidFill>
                <a:latin typeface="+mj-lt"/>
              </a:rPr>
              <a:t>cloud</a:t>
            </a:r>
            <a:endParaRPr lang="en-NZ" sz="1800" dirty="0">
              <a:ln>
                <a:solidFill>
                  <a:schemeClr val="bg1">
                    <a:alpha val="0"/>
                  </a:schemeClr>
                </a:solidFill>
              </a:ln>
              <a:solidFill>
                <a:schemeClr val="bg1">
                  <a:alpha val="99000"/>
                </a:schemeClr>
              </a:solidFill>
              <a:latin typeface="+mj-lt"/>
            </a:endParaRPr>
          </a:p>
        </p:txBody>
      </p:sp>
    </p:spTree>
    <p:extLst>
      <p:ext uri="{BB962C8B-B14F-4D97-AF65-F5344CB8AC3E}">
        <p14:creationId xmlns:p14="http://schemas.microsoft.com/office/powerpoint/2010/main" val="945484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Storage Libraries in Many Languages</a:t>
            </a:r>
            <a:endParaRPr lang="en-US" dirty="0"/>
          </a:p>
        </p:txBody>
      </p:sp>
      <p:sp>
        <p:nvSpPr>
          <p:cNvPr id="7" name="Rectangle 6"/>
          <p:cNvSpPr/>
          <p:nvPr/>
        </p:nvSpPr>
        <p:spPr bwMode="auto">
          <a:xfrm>
            <a:off x="519113" y="1521012"/>
            <a:ext cx="4978670" cy="421528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0" tIns="45703" rIns="182880" bIns="45703" numCol="1" spcCol="0" rtlCol="0" anchor="ctr" anchorCtr="0" compatLnSpc="1">
            <a:prstTxWarp prst="textNoShape">
              <a:avLst/>
            </a:prstTxWarp>
          </a:bodyPr>
          <a:lstStyle/>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C#/.NET</a:t>
            </a: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Python</a:t>
            </a: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Ruby</a:t>
            </a: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Perl</a:t>
            </a: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JavaScript (Node)</a:t>
            </a:r>
          </a:p>
          <a:p>
            <a:pPr defTabSz="913788" fontAlgn="base">
              <a:spcBef>
                <a:spcPct val="0"/>
              </a:spcBef>
              <a:spcAft>
                <a:spcPct val="0"/>
              </a:spcAft>
            </a:pPr>
            <a:r>
              <a:rPr lang="en-NZ" dirty="0" smtClean="0">
                <a:ln>
                  <a:solidFill>
                    <a:schemeClr val="bg1">
                      <a:alpha val="0"/>
                    </a:schemeClr>
                  </a:solidFill>
                </a:ln>
                <a:solidFill>
                  <a:schemeClr val="bg1">
                    <a:alpha val="99000"/>
                  </a:schemeClr>
                </a:solidFill>
                <a:latin typeface="+mj-lt"/>
              </a:rPr>
              <a:t>Java</a:t>
            </a:r>
          </a:p>
          <a:p>
            <a:pPr defTabSz="913788" fontAlgn="base">
              <a:spcBef>
                <a:spcPct val="0"/>
              </a:spcBef>
              <a:spcAft>
                <a:spcPct val="0"/>
              </a:spcAft>
            </a:pPr>
            <a:r>
              <a:rPr lang="en-US" dirty="0">
                <a:ln>
                  <a:solidFill>
                    <a:schemeClr val="bg1">
                      <a:alpha val="0"/>
                    </a:schemeClr>
                  </a:solidFill>
                </a:ln>
                <a:solidFill>
                  <a:schemeClr val="bg1">
                    <a:alpha val="99000"/>
                  </a:schemeClr>
                </a:solidFill>
                <a:latin typeface="+mj-lt"/>
              </a:rPr>
              <a:t>PHP</a:t>
            </a:r>
          </a:p>
          <a:p>
            <a:pPr defTabSz="913788" fontAlgn="base">
              <a:spcBef>
                <a:spcPct val="0"/>
              </a:spcBef>
              <a:spcAft>
                <a:spcPct val="0"/>
              </a:spcAft>
            </a:pPr>
            <a:r>
              <a:rPr lang="en-US" dirty="0" err="1">
                <a:ln>
                  <a:solidFill>
                    <a:schemeClr val="bg1">
                      <a:alpha val="0"/>
                    </a:schemeClr>
                  </a:solidFill>
                </a:ln>
                <a:solidFill>
                  <a:schemeClr val="bg1">
                    <a:alpha val="99000"/>
                  </a:schemeClr>
                </a:solidFill>
                <a:latin typeface="+mj-lt"/>
              </a:rPr>
              <a:t>Erlang</a:t>
            </a:r>
            <a:endParaRPr lang="en-US" dirty="0">
              <a:ln>
                <a:solidFill>
                  <a:schemeClr val="bg1">
                    <a:alpha val="0"/>
                  </a:schemeClr>
                </a:solidFill>
              </a:ln>
              <a:solidFill>
                <a:schemeClr val="bg1">
                  <a:alpha val="99000"/>
                </a:schemeClr>
              </a:solidFill>
              <a:latin typeface="+mj-lt"/>
            </a:endParaRPr>
          </a:p>
          <a:p>
            <a:pPr defTabSz="913788" fontAlgn="base">
              <a:spcBef>
                <a:spcPct val="0"/>
              </a:spcBef>
              <a:spcAft>
                <a:spcPct val="0"/>
              </a:spcAft>
            </a:pPr>
            <a:r>
              <a:rPr lang="en-US" dirty="0">
                <a:ln>
                  <a:solidFill>
                    <a:schemeClr val="bg1">
                      <a:alpha val="0"/>
                    </a:schemeClr>
                  </a:solidFill>
                </a:ln>
                <a:solidFill>
                  <a:schemeClr val="bg1">
                    <a:alpha val="99000"/>
                  </a:schemeClr>
                </a:solidFill>
                <a:latin typeface="+mj-lt"/>
              </a:rPr>
              <a:t>Common LISP</a:t>
            </a:r>
          </a:p>
          <a:p>
            <a:pPr defTabSz="913788" fontAlgn="base">
              <a:spcBef>
                <a:spcPct val="0"/>
              </a:spcBef>
              <a:spcAft>
                <a:spcPct val="0"/>
              </a:spcAft>
            </a:pPr>
            <a:r>
              <a:rPr lang="en-US" dirty="0">
                <a:ln>
                  <a:solidFill>
                    <a:schemeClr val="bg1">
                      <a:alpha val="0"/>
                    </a:schemeClr>
                  </a:solidFill>
                </a:ln>
                <a:solidFill>
                  <a:schemeClr val="bg1">
                    <a:alpha val="99000"/>
                  </a:schemeClr>
                </a:solidFill>
                <a:latin typeface="+mj-lt"/>
              </a:rPr>
              <a:t>Objective-C</a:t>
            </a:r>
          </a:p>
          <a:p>
            <a:pPr defTabSz="913788" fontAlgn="base">
              <a:spcBef>
                <a:spcPct val="0"/>
              </a:spcBef>
              <a:spcAft>
                <a:spcPct val="0"/>
              </a:spcAft>
            </a:pPr>
            <a:r>
              <a:rPr lang="en-US" dirty="0">
                <a:ln>
                  <a:solidFill>
                    <a:schemeClr val="bg1">
                      <a:alpha val="0"/>
                    </a:schemeClr>
                  </a:solidFill>
                </a:ln>
                <a:solidFill>
                  <a:schemeClr val="bg1">
                    <a:alpha val="99000"/>
                  </a:schemeClr>
                </a:solidFill>
                <a:latin typeface="+mj-lt"/>
              </a:rPr>
              <a:t>C#/VB on Windows Phone </a:t>
            </a:r>
            <a:r>
              <a:rPr lang="en-US" dirty="0" smtClean="0">
                <a:ln>
                  <a:solidFill>
                    <a:schemeClr val="bg1">
                      <a:alpha val="0"/>
                    </a:schemeClr>
                  </a:solidFill>
                </a:ln>
                <a:solidFill>
                  <a:schemeClr val="bg1">
                    <a:alpha val="99000"/>
                  </a:schemeClr>
                </a:solidFill>
                <a:latin typeface="+mj-lt"/>
              </a:rPr>
              <a:t>7</a:t>
            </a:r>
            <a:endParaRPr lang="en-US" dirty="0">
              <a:ln>
                <a:solidFill>
                  <a:schemeClr val="bg1">
                    <a:alpha val="0"/>
                  </a:schemeClr>
                </a:solidFill>
              </a:ln>
              <a:solidFill>
                <a:schemeClr val="bg1">
                  <a:alpha val="99000"/>
                </a:schemeClr>
              </a:solidFill>
              <a:latin typeface="+mj-lt"/>
            </a:endParaRPr>
          </a:p>
        </p:txBody>
      </p:sp>
      <p:sp>
        <p:nvSpPr>
          <p:cNvPr id="12" name="Freeform 6"/>
          <p:cNvSpPr>
            <a:spLocks noEditPoints="1"/>
          </p:cNvSpPr>
          <p:nvPr/>
        </p:nvSpPr>
        <p:spPr bwMode="auto">
          <a:xfrm>
            <a:off x="3769764" y="1716069"/>
            <a:ext cx="1462088" cy="1189038"/>
          </a:xfrm>
          <a:custGeom>
            <a:avLst/>
            <a:gdLst>
              <a:gd name="T0" fmla="*/ 265 w 390"/>
              <a:gd name="T1" fmla="*/ 81 h 317"/>
              <a:gd name="T2" fmla="*/ 302 w 390"/>
              <a:gd name="T3" fmla="*/ 99 h 317"/>
              <a:gd name="T4" fmla="*/ 265 w 390"/>
              <a:gd name="T5" fmla="*/ 116 h 317"/>
              <a:gd name="T6" fmla="*/ 226 w 390"/>
              <a:gd name="T7" fmla="*/ 108 h 317"/>
              <a:gd name="T8" fmla="*/ 271 w 390"/>
              <a:gd name="T9" fmla="*/ 37 h 317"/>
              <a:gd name="T10" fmla="*/ 232 w 390"/>
              <a:gd name="T11" fmla="*/ 46 h 317"/>
              <a:gd name="T12" fmla="*/ 195 w 390"/>
              <a:gd name="T13" fmla="*/ 29 h 317"/>
              <a:gd name="T14" fmla="*/ 232 w 390"/>
              <a:gd name="T15" fmla="*/ 9 h 317"/>
              <a:gd name="T16" fmla="*/ 271 w 390"/>
              <a:gd name="T17" fmla="*/ 37 h 317"/>
              <a:gd name="T18" fmla="*/ 375 w 390"/>
              <a:gd name="T19" fmla="*/ 259 h 317"/>
              <a:gd name="T20" fmla="*/ 346 w 390"/>
              <a:gd name="T21" fmla="*/ 285 h 317"/>
              <a:gd name="T22" fmla="*/ 220 w 390"/>
              <a:gd name="T23" fmla="*/ 315 h 317"/>
              <a:gd name="T24" fmla="*/ 61 w 390"/>
              <a:gd name="T25" fmla="*/ 228 h 317"/>
              <a:gd name="T26" fmla="*/ 169 w 390"/>
              <a:gd name="T27" fmla="*/ 208 h 317"/>
              <a:gd name="T28" fmla="*/ 258 w 390"/>
              <a:gd name="T29" fmla="*/ 206 h 317"/>
              <a:gd name="T30" fmla="*/ 261 w 390"/>
              <a:gd name="T31" fmla="*/ 238 h 317"/>
              <a:gd name="T32" fmla="*/ 187 w 390"/>
              <a:gd name="T33" fmla="*/ 247 h 317"/>
              <a:gd name="T34" fmla="*/ 290 w 390"/>
              <a:gd name="T35" fmla="*/ 269 h 317"/>
              <a:gd name="T36" fmla="*/ 373 w 390"/>
              <a:gd name="T37" fmla="*/ 237 h 317"/>
              <a:gd name="T38" fmla="*/ 44 w 390"/>
              <a:gd name="T39" fmla="*/ 211 h 317"/>
              <a:gd name="T40" fmla="*/ 0 w 390"/>
              <a:gd name="T41" fmla="*/ 297 h 317"/>
              <a:gd name="T42" fmla="*/ 51 w 390"/>
              <a:gd name="T43" fmla="*/ 291 h 317"/>
              <a:gd name="T44" fmla="*/ 44 w 390"/>
              <a:gd name="T45" fmla="*/ 211 h 317"/>
              <a:gd name="T46" fmla="*/ 352 w 390"/>
              <a:gd name="T47" fmla="*/ 96 h 317"/>
              <a:gd name="T48" fmla="*/ 368 w 390"/>
              <a:gd name="T49" fmla="*/ 77 h 317"/>
              <a:gd name="T50" fmla="*/ 390 w 390"/>
              <a:gd name="T51" fmla="*/ 40 h 317"/>
              <a:gd name="T52" fmla="*/ 343 w 390"/>
              <a:gd name="T53" fmla="*/ 0 h 317"/>
              <a:gd name="T54" fmla="*/ 297 w 390"/>
              <a:gd name="T55" fmla="*/ 44 h 317"/>
              <a:gd name="T56" fmla="*/ 324 w 390"/>
              <a:gd name="T57" fmla="*/ 22 h 317"/>
              <a:gd name="T58" fmla="*/ 366 w 390"/>
              <a:gd name="T59" fmla="*/ 22 h 317"/>
              <a:gd name="T60" fmla="*/ 368 w 390"/>
              <a:gd name="T61" fmla="*/ 52 h 317"/>
              <a:gd name="T62" fmla="*/ 343 w 390"/>
              <a:gd name="T63" fmla="*/ 77 h 317"/>
              <a:gd name="T64" fmla="*/ 333 w 390"/>
              <a:gd name="T65" fmla="*/ 107 h 317"/>
              <a:gd name="T66" fmla="*/ 351 w 390"/>
              <a:gd name="T67" fmla="*/ 112 h 317"/>
              <a:gd name="T68" fmla="*/ 351 w 390"/>
              <a:gd name="T69" fmla="*/ 144 h 317"/>
              <a:gd name="T70" fmla="*/ 333 w 390"/>
              <a:gd name="T71" fmla="*/ 128 h 317"/>
              <a:gd name="T72" fmla="*/ 351 w 390"/>
              <a:gd name="T73" fmla="*/ 144 h 317"/>
              <a:gd name="T74" fmla="*/ 112 w 390"/>
              <a:gd name="T75" fmla="*/ 99 h 317"/>
              <a:gd name="T76" fmla="*/ 78 w 390"/>
              <a:gd name="T77" fmla="*/ 144 h 317"/>
              <a:gd name="T78" fmla="*/ 150 w 390"/>
              <a:gd name="T79" fmla="*/ 0 h 317"/>
              <a:gd name="T80" fmla="*/ 179 w 390"/>
              <a:gd name="T81" fmla="*/ 144 h 317"/>
              <a:gd name="T82" fmla="*/ 112 w 390"/>
              <a:gd name="T83" fmla="*/ 99 h 317"/>
              <a:gd name="T84" fmla="*/ 160 w 390"/>
              <a:gd name="T85" fmla="*/ 85 h 317"/>
              <a:gd name="T86" fmla="*/ 138 w 390"/>
              <a:gd name="T87" fmla="*/ 17 h 317"/>
              <a:gd name="T88" fmla="*/ 130 w 390"/>
              <a:gd name="T89" fmla="*/ 43 h 317"/>
              <a:gd name="T90" fmla="*/ 160 w 390"/>
              <a:gd name="T91" fmla="*/ 85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0" h="317">
                <a:moveTo>
                  <a:pt x="226" y="108"/>
                </a:moveTo>
                <a:cubicBezTo>
                  <a:pt x="265" y="81"/>
                  <a:pt x="265" y="81"/>
                  <a:pt x="265" y="81"/>
                </a:cubicBezTo>
                <a:cubicBezTo>
                  <a:pt x="265" y="99"/>
                  <a:pt x="265" y="99"/>
                  <a:pt x="265" y="99"/>
                </a:cubicBezTo>
                <a:cubicBezTo>
                  <a:pt x="302" y="99"/>
                  <a:pt x="302" y="99"/>
                  <a:pt x="302" y="99"/>
                </a:cubicBezTo>
                <a:cubicBezTo>
                  <a:pt x="302" y="116"/>
                  <a:pt x="302" y="116"/>
                  <a:pt x="302" y="116"/>
                </a:cubicBezTo>
                <a:cubicBezTo>
                  <a:pt x="265" y="116"/>
                  <a:pt x="265" y="116"/>
                  <a:pt x="265" y="116"/>
                </a:cubicBezTo>
                <a:cubicBezTo>
                  <a:pt x="265" y="135"/>
                  <a:pt x="265" y="135"/>
                  <a:pt x="265" y="135"/>
                </a:cubicBezTo>
                <a:cubicBezTo>
                  <a:pt x="226" y="108"/>
                  <a:pt x="226" y="108"/>
                  <a:pt x="226" y="108"/>
                </a:cubicBezTo>
                <a:cubicBezTo>
                  <a:pt x="226" y="108"/>
                  <a:pt x="226" y="108"/>
                  <a:pt x="226" y="108"/>
                </a:cubicBezTo>
                <a:close/>
                <a:moveTo>
                  <a:pt x="271" y="37"/>
                </a:moveTo>
                <a:cubicBezTo>
                  <a:pt x="232" y="64"/>
                  <a:pt x="232" y="64"/>
                  <a:pt x="232" y="64"/>
                </a:cubicBezTo>
                <a:cubicBezTo>
                  <a:pt x="232" y="46"/>
                  <a:pt x="232" y="46"/>
                  <a:pt x="232" y="46"/>
                </a:cubicBezTo>
                <a:cubicBezTo>
                  <a:pt x="195" y="46"/>
                  <a:pt x="195" y="46"/>
                  <a:pt x="195" y="46"/>
                </a:cubicBezTo>
                <a:cubicBezTo>
                  <a:pt x="195" y="29"/>
                  <a:pt x="195" y="29"/>
                  <a:pt x="195" y="29"/>
                </a:cubicBezTo>
                <a:cubicBezTo>
                  <a:pt x="232" y="29"/>
                  <a:pt x="232" y="29"/>
                  <a:pt x="232" y="29"/>
                </a:cubicBezTo>
                <a:cubicBezTo>
                  <a:pt x="232" y="9"/>
                  <a:pt x="232" y="9"/>
                  <a:pt x="232" y="9"/>
                </a:cubicBezTo>
                <a:cubicBezTo>
                  <a:pt x="271" y="37"/>
                  <a:pt x="271" y="37"/>
                  <a:pt x="271" y="37"/>
                </a:cubicBezTo>
                <a:cubicBezTo>
                  <a:pt x="271" y="37"/>
                  <a:pt x="271" y="37"/>
                  <a:pt x="271" y="37"/>
                </a:cubicBezTo>
                <a:close/>
                <a:moveTo>
                  <a:pt x="390" y="247"/>
                </a:moveTo>
                <a:cubicBezTo>
                  <a:pt x="390" y="247"/>
                  <a:pt x="389" y="249"/>
                  <a:pt x="375" y="259"/>
                </a:cubicBezTo>
                <a:cubicBezTo>
                  <a:pt x="375" y="259"/>
                  <a:pt x="372" y="264"/>
                  <a:pt x="371" y="264"/>
                </a:cubicBezTo>
                <a:cubicBezTo>
                  <a:pt x="364" y="269"/>
                  <a:pt x="358" y="276"/>
                  <a:pt x="346" y="285"/>
                </a:cubicBezTo>
                <a:cubicBezTo>
                  <a:pt x="334" y="285"/>
                  <a:pt x="310" y="297"/>
                  <a:pt x="298" y="303"/>
                </a:cubicBezTo>
                <a:cubicBezTo>
                  <a:pt x="276" y="303"/>
                  <a:pt x="243" y="308"/>
                  <a:pt x="220" y="315"/>
                </a:cubicBezTo>
                <a:cubicBezTo>
                  <a:pt x="186" y="308"/>
                  <a:pt x="182" y="317"/>
                  <a:pt x="61" y="286"/>
                </a:cubicBezTo>
                <a:cubicBezTo>
                  <a:pt x="61" y="286"/>
                  <a:pt x="61" y="238"/>
                  <a:pt x="61" y="228"/>
                </a:cubicBezTo>
                <a:cubicBezTo>
                  <a:pt x="83" y="221"/>
                  <a:pt x="90" y="208"/>
                  <a:pt x="116" y="204"/>
                </a:cubicBezTo>
                <a:cubicBezTo>
                  <a:pt x="134" y="202"/>
                  <a:pt x="151" y="203"/>
                  <a:pt x="169" y="208"/>
                </a:cubicBezTo>
                <a:cubicBezTo>
                  <a:pt x="181" y="212"/>
                  <a:pt x="192" y="213"/>
                  <a:pt x="212" y="212"/>
                </a:cubicBezTo>
                <a:cubicBezTo>
                  <a:pt x="229" y="211"/>
                  <a:pt x="235" y="206"/>
                  <a:pt x="258" y="206"/>
                </a:cubicBezTo>
                <a:cubicBezTo>
                  <a:pt x="272" y="206"/>
                  <a:pt x="286" y="215"/>
                  <a:pt x="285" y="223"/>
                </a:cubicBezTo>
                <a:cubicBezTo>
                  <a:pt x="285" y="230"/>
                  <a:pt x="271" y="238"/>
                  <a:pt x="261" y="238"/>
                </a:cubicBezTo>
                <a:cubicBezTo>
                  <a:pt x="241" y="239"/>
                  <a:pt x="246" y="238"/>
                  <a:pt x="226" y="238"/>
                </a:cubicBezTo>
                <a:cubicBezTo>
                  <a:pt x="203" y="237"/>
                  <a:pt x="202" y="242"/>
                  <a:pt x="187" y="247"/>
                </a:cubicBezTo>
                <a:cubicBezTo>
                  <a:pt x="202" y="252"/>
                  <a:pt x="211" y="258"/>
                  <a:pt x="230" y="268"/>
                </a:cubicBezTo>
                <a:cubicBezTo>
                  <a:pt x="251" y="265"/>
                  <a:pt x="272" y="268"/>
                  <a:pt x="290" y="269"/>
                </a:cubicBezTo>
                <a:cubicBezTo>
                  <a:pt x="306" y="265"/>
                  <a:pt x="313" y="259"/>
                  <a:pt x="332" y="258"/>
                </a:cubicBezTo>
                <a:cubicBezTo>
                  <a:pt x="343" y="249"/>
                  <a:pt x="359" y="234"/>
                  <a:pt x="373" y="237"/>
                </a:cubicBezTo>
                <a:cubicBezTo>
                  <a:pt x="381" y="238"/>
                  <a:pt x="390" y="247"/>
                  <a:pt x="390" y="247"/>
                </a:cubicBezTo>
                <a:close/>
                <a:moveTo>
                  <a:pt x="44" y="211"/>
                </a:moveTo>
                <a:cubicBezTo>
                  <a:pt x="0" y="211"/>
                  <a:pt x="0" y="211"/>
                  <a:pt x="0" y="211"/>
                </a:cubicBezTo>
                <a:cubicBezTo>
                  <a:pt x="0" y="297"/>
                  <a:pt x="0" y="297"/>
                  <a:pt x="0" y="297"/>
                </a:cubicBezTo>
                <a:cubicBezTo>
                  <a:pt x="44" y="297"/>
                  <a:pt x="44" y="297"/>
                  <a:pt x="44" y="297"/>
                </a:cubicBezTo>
                <a:cubicBezTo>
                  <a:pt x="48" y="297"/>
                  <a:pt x="51" y="294"/>
                  <a:pt x="51" y="291"/>
                </a:cubicBezTo>
                <a:cubicBezTo>
                  <a:pt x="51" y="216"/>
                  <a:pt x="51" y="216"/>
                  <a:pt x="51" y="216"/>
                </a:cubicBezTo>
                <a:cubicBezTo>
                  <a:pt x="51" y="213"/>
                  <a:pt x="48" y="211"/>
                  <a:pt x="44" y="211"/>
                </a:cubicBezTo>
                <a:close/>
                <a:moveTo>
                  <a:pt x="351" y="112"/>
                </a:moveTo>
                <a:cubicBezTo>
                  <a:pt x="351" y="105"/>
                  <a:pt x="351" y="100"/>
                  <a:pt x="352" y="96"/>
                </a:cubicBezTo>
                <a:cubicBezTo>
                  <a:pt x="354" y="94"/>
                  <a:pt x="355" y="91"/>
                  <a:pt x="356" y="89"/>
                </a:cubicBezTo>
                <a:cubicBezTo>
                  <a:pt x="358" y="86"/>
                  <a:pt x="362" y="82"/>
                  <a:pt x="368" y="77"/>
                </a:cubicBezTo>
                <a:cubicBezTo>
                  <a:pt x="376" y="69"/>
                  <a:pt x="382" y="63"/>
                  <a:pt x="385" y="57"/>
                </a:cubicBezTo>
                <a:cubicBezTo>
                  <a:pt x="389" y="52"/>
                  <a:pt x="390" y="46"/>
                  <a:pt x="390" y="40"/>
                </a:cubicBezTo>
                <a:cubicBezTo>
                  <a:pt x="390" y="29"/>
                  <a:pt x="385" y="20"/>
                  <a:pt x="377" y="12"/>
                </a:cubicBezTo>
                <a:cubicBezTo>
                  <a:pt x="368" y="4"/>
                  <a:pt x="358" y="0"/>
                  <a:pt x="343" y="0"/>
                </a:cubicBezTo>
                <a:cubicBezTo>
                  <a:pt x="329" y="0"/>
                  <a:pt x="319" y="4"/>
                  <a:pt x="311" y="10"/>
                </a:cubicBezTo>
                <a:cubicBezTo>
                  <a:pt x="300" y="20"/>
                  <a:pt x="297" y="31"/>
                  <a:pt x="297" y="44"/>
                </a:cubicBezTo>
                <a:cubicBezTo>
                  <a:pt x="315" y="44"/>
                  <a:pt x="315" y="44"/>
                  <a:pt x="315" y="44"/>
                </a:cubicBezTo>
                <a:cubicBezTo>
                  <a:pt x="316" y="34"/>
                  <a:pt x="316" y="27"/>
                  <a:pt x="324" y="22"/>
                </a:cubicBezTo>
                <a:cubicBezTo>
                  <a:pt x="329" y="17"/>
                  <a:pt x="336" y="14"/>
                  <a:pt x="343" y="14"/>
                </a:cubicBezTo>
                <a:cubicBezTo>
                  <a:pt x="351" y="14"/>
                  <a:pt x="360" y="17"/>
                  <a:pt x="366" y="22"/>
                </a:cubicBezTo>
                <a:cubicBezTo>
                  <a:pt x="371" y="27"/>
                  <a:pt x="372" y="33"/>
                  <a:pt x="372" y="40"/>
                </a:cubicBezTo>
                <a:cubicBezTo>
                  <a:pt x="372" y="44"/>
                  <a:pt x="371" y="48"/>
                  <a:pt x="368" y="52"/>
                </a:cubicBezTo>
                <a:cubicBezTo>
                  <a:pt x="367" y="55"/>
                  <a:pt x="363" y="60"/>
                  <a:pt x="356" y="65"/>
                </a:cubicBezTo>
                <a:cubicBezTo>
                  <a:pt x="350" y="70"/>
                  <a:pt x="346" y="74"/>
                  <a:pt x="343" y="77"/>
                </a:cubicBezTo>
                <a:cubicBezTo>
                  <a:pt x="341" y="81"/>
                  <a:pt x="338" y="85"/>
                  <a:pt x="337" y="89"/>
                </a:cubicBezTo>
                <a:cubicBezTo>
                  <a:pt x="334" y="94"/>
                  <a:pt x="333" y="100"/>
                  <a:pt x="333" y="107"/>
                </a:cubicBezTo>
                <a:cubicBezTo>
                  <a:pt x="333" y="108"/>
                  <a:pt x="333" y="111"/>
                  <a:pt x="333" y="112"/>
                </a:cubicBezTo>
                <a:cubicBezTo>
                  <a:pt x="351" y="112"/>
                  <a:pt x="351" y="112"/>
                  <a:pt x="351" y="112"/>
                </a:cubicBezTo>
                <a:cubicBezTo>
                  <a:pt x="351" y="112"/>
                  <a:pt x="351" y="112"/>
                  <a:pt x="351" y="112"/>
                </a:cubicBezTo>
                <a:close/>
                <a:moveTo>
                  <a:pt x="351" y="144"/>
                </a:moveTo>
                <a:cubicBezTo>
                  <a:pt x="351" y="128"/>
                  <a:pt x="351" y="128"/>
                  <a:pt x="351" y="128"/>
                </a:cubicBezTo>
                <a:cubicBezTo>
                  <a:pt x="333" y="128"/>
                  <a:pt x="333" y="128"/>
                  <a:pt x="333" y="128"/>
                </a:cubicBezTo>
                <a:cubicBezTo>
                  <a:pt x="333" y="144"/>
                  <a:pt x="333" y="144"/>
                  <a:pt x="333" y="144"/>
                </a:cubicBezTo>
                <a:cubicBezTo>
                  <a:pt x="351" y="144"/>
                  <a:pt x="351" y="144"/>
                  <a:pt x="351" y="144"/>
                </a:cubicBezTo>
                <a:cubicBezTo>
                  <a:pt x="351" y="144"/>
                  <a:pt x="351" y="144"/>
                  <a:pt x="351" y="144"/>
                </a:cubicBezTo>
                <a:close/>
                <a:moveTo>
                  <a:pt x="112" y="99"/>
                </a:moveTo>
                <a:cubicBezTo>
                  <a:pt x="98" y="144"/>
                  <a:pt x="98" y="144"/>
                  <a:pt x="98" y="144"/>
                </a:cubicBezTo>
                <a:cubicBezTo>
                  <a:pt x="78" y="144"/>
                  <a:pt x="78" y="144"/>
                  <a:pt x="78" y="144"/>
                </a:cubicBezTo>
                <a:cubicBezTo>
                  <a:pt x="127" y="0"/>
                  <a:pt x="127" y="0"/>
                  <a:pt x="127" y="0"/>
                </a:cubicBezTo>
                <a:cubicBezTo>
                  <a:pt x="150" y="0"/>
                  <a:pt x="150" y="0"/>
                  <a:pt x="150" y="0"/>
                </a:cubicBezTo>
                <a:cubicBezTo>
                  <a:pt x="199" y="144"/>
                  <a:pt x="199" y="144"/>
                  <a:pt x="199" y="144"/>
                </a:cubicBezTo>
                <a:cubicBezTo>
                  <a:pt x="179" y="144"/>
                  <a:pt x="179" y="144"/>
                  <a:pt x="179" y="144"/>
                </a:cubicBezTo>
                <a:cubicBezTo>
                  <a:pt x="164" y="99"/>
                  <a:pt x="164" y="99"/>
                  <a:pt x="164" y="99"/>
                </a:cubicBezTo>
                <a:cubicBezTo>
                  <a:pt x="112" y="99"/>
                  <a:pt x="112" y="99"/>
                  <a:pt x="112" y="99"/>
                </a:cubicBezTo>
                <a:cubicBezTo>
                  <a:pt x="112" y="99"/>
                  <a:pt x="112" y="99"/>
                  <a:pt x="112" y="99"/>
                </a:cubicBezTo>
                <a:close/>
                <a:moveTo>
                  <a:pt x="160" y="85"/>
                </a:moveTo>
                <a:cubicBezTo>
                  <a:pt x="146" y="43"/>
                  <a:pt x="146" y="43"/>
                  <a:pt x="146" y="43"/>
                </a:cubicBezTo>
                <a:cubicBezTo>
                  <a:pt x="142" y="34"/>
                  <a:pt x="140" y="25"/>
                  <a:pt x="138" y="17"/>
                </a:cubicBezTo>
                <a:cubicBezTo>
                  <a:pt x="138" y="17"/>
                  <a:pt x="138" y="17"/>
                  <a:pt x="138" y="17"/>
                </a:cubicBezTo>
                <a:cubicBezTo>
                  <a:pt x="135" y="25"/>
                  <a:pt x="133" y="34"/>
                  <a:pt x="130" y="43"/>
                </a:cubicBezTo>
                <a:cubicBezTo>
                  <a:pt x="116" y="85"/>
                  <a:pt x="116" y="85"/>
                  <a:pt x="116" y="85"/>
                </a:cubicBezTo>
                <a:cubicBezTo>
                  <a:pt x="160" y="85"/>
                  <a:pt x="160" y="85"/>
                  <a:pt x="160" y="85"/>
                </a:cubicBezTo>
                <a:cubicBezTo>
                  <a:pt x="160" y="85"/>
                  <a:pt x="160" y="85"/>
                  <a:pt x="160" y="8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859501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Props1.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2.xml><?xml version="1.0" encoding="utf-8"?>
<ds:datastoreItem xmlns:ds="http://schemas.openxmlformats.org/officeDocument/2006/customXml" ds:itemID="{3B331B18-79E2-41A8-803E-E5E466C1C2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B2F97D-0457-4986-9734-D03EB073C5EA}">
  <ds:schemaRefs>
    <ds:schemaRef ds:uri="http://schemas.microsoft.com/office/2006/documentManagement/types"/>
    <ds:schemaRef ds:uri="http://purl.org/dc/dcmitype/"/>
    <ds:schemaRef ds:uri="http://purl.org/dc/elements/1.1/"/>
    <ds:schemaRef ds:uri="http://schemas.openxmlformats.org/package/2006/metadata/core-properties"/>
    <ds:schemaRef ds:uri="http://schemas.microsoft.com/office/2006/metadata/properties"/>
    <ds:schemaRef ds:uri="http://schemas.microsoft.com/office/infopath/2007/PartnerControls"/>
    <ds:schemaRef ds:uri="230e9df3-be65-4c73-a93b-d1236ebd677e"/>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16x9_r08a</Template>
  <TotalTime>1714</TotalTime>
  <Words>1942</Words>
  <Application>Microsoft Office PowerPoint</Application>
  <PresentationFormat>Custom</PresentationFormat>
  <Paragraphs>368</Paragraphs>
  <Slides>25</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25</vt:i4>
      </vt:variant>
    </vt:vector>
  </HeadingPairs>
  <TitlesOfParts>
    <vt:vector size="32" baseType="lpstr">
      <vt:lpstr>Arial</vt:lpstr>
      <vt:lpstr>Segoe UI</vt:lpstr>
      <vt:lpstr>Calibri</vt:lpstr>
      <vt:lpstr>Segoe UI Light</vt:lpstr>
      <vt:lpstr>Consolas</vt:lpstr>
      <vt:lpstr>MS1444_Windows Azure Template 16x9_r08b</vt:lpstr>
      <vt:lpstr>1_White with Consolas font for code slides</vt:lpstr>
      <vt:lpstr>PowerPoint Presentation</vt:lpstr>
      <vt:lpstr>The Sponsors: These guys are doing it globally</vt:lpstr>
      <vt:lpstr>The Sponsors: These guys are doing it locally</vt:lpstr>
      <vt:lpstr>Data Storage</vt:lpstr>
      <vt:lpstr>Agenda</vt:lpstr>
      <vt:lpstr>Windows Azure Storage Abstractions</vt:lpstr>
      <vt:lpstr>Windows Azure Storage Account User specified globally unique account name</vt:lpstr>
      <vt:lpstr>Development Storage: Emulator</vt:lpstr>
      <vt:lpstr>Storage Libraries in Many Languages</vt:lpstr>
      <vt:lpstr>Storage Security</vt:lpstr>
      <vt:lpstr>PowerPoint Presentation</vt:lpstr>
      <vt:lpstr>Blob Storage Concepts</vt:lpstr>
      <vt:lpstr>Windows Azure Drives</vt:lpstr>
      <vt:lpstr>PowerPoint Presentation</vt:lpstr>
      <vt:lpstr>Table Storage Concepts </vt:lpstr>
      <vt:lpstr>Entity Properties</vt:lpstr>
      <vt:lpstr>PowerPoint Presentation</vt:lpstr>
      <vt:lpstr>PowerPoint Presentation</vt:lpstr>
      <vt:lpstr>PowerPoint Presentation</vt:lpstr>
      <vt:lpstr>PowerPoint Presentation</vt:lpstr>
      <vt:lpstr>PowerPoint Presentation</vt:lpstr>
      <vt:lpstr>The Sponsors: These guys are doing it globally</vt:lpstr>
      <vt:lpstr>The Sponsors: These guys are doing it locally</vt:lpstr>
      <vt:lpstr>The Social Fun</vt:lpstr>
      <vt:lpstr>The Social Fun (part deux)</vt:lpstr>
    </vt:vector>
  </TitlesOfParts>
  <Company>Artitudes Design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Storage</dc:title>
  <dc:creator>Greg Flowers</dc:creator>
  <cp:lastModifiedBy>Robert Moore</cp:lastModifiedBy>
  <cp:revision>162</cp:revision>
  <dcterms:created xsi:type="dcterms:W3CDTF">2011-03-29T16:07:22Z</dcterms:created>
  <dcterms:modified xsi:type="dcterms:W3CDTF">2014-03-28T14:18:56Z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y fmtid="{D5CDD505-2E9C-101B-9397-08002B2CF9AE}" pid="3" name="TaxKeyword">
    <vt:lpwstr/>
  </property>
</Properties>
</file>