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24"/>
  </p:notesMasterIdLst>
  <p:handoutMasterIdLst>
    <p:handoutMasterId r:id="rId25"/>
  </p:handoutMasterIdLst>
  <p:sldIdLst>
    <p:sldId id="464" r:id="rId4"/>
    <p:sldId id="465" r:id="rId5"/>
    <p:sldId id="466" r:id="rId6"/>
    <p:sldId id="256" r:id="rId7"/>
    <p:sldId id="306" r:id="rId8"/>
    <p:sldId id="334" r:id="rId9"/>
    <p:sldId id="365" r:id="rId10"/>
    <p:sldId id="454" r:id="rId11"/>
    <p:sldId id="453" r:id="rId12"/>
    <p:sldId id="366" r:id="rId13"/>
    <p:sldId id="292" r:id="rId14"/>
    <p:sldId id="436" r:id="rId15"/>
    <p:sldId id="459" r:id="rId16"/>
    <p:sldId id="438" r:id="rId17"/>
    <p:sldId id="381" r:id="rId18"/>
    <p:sldId id="462" r:id="rId19"/>
    <p:sldId id="467" r:id="rId20"/>
    <p:sldId id="468" r:id="rId21"/>
    <p:sldId id="469" r:id="rId22"/>
    <p:sldId id="470" r:id="rId23"/>
  </p:sldIdLst>
  <p:sldSz cx="12188825" cy="6858000"/>
  <p:notesSz cx="6858000" cy="9144000"/>
  <p:embeddedFontLst>
    <p:embeddedFont>
      <p:font typeface="Segoe UI" panose="020B0502040204020203" pitchFamily="34" charset="0"/>
      <p:regular r:id="rId26"/>
      <p:bold r:id="rId27"/>
      <p:italic r:id="rId28"/>
      <p:boldItalic r:id="rId29"/>
    </p:embeddedFont>
    <p:embeddedFont>
      <p:font typeface="Segoe UI Light" panose="020B0502040204020203" pitchFamily="34" charset="0"/>
      <p:regular r:id="rId30"/>
      <p:italic r:id="rId31"/>
    </p:embeddedFont>
    <p:embeddedFont>
      <p:font typeface="Consolas" panose="020B0609020204030204" pitchFamily="49" charset="0"/>
      <p:regular r:id="rId32"/>
      <p:bold r:id="rId33"/>
      <p:italic r:id="rId34"/>
      <p:boldItalic r:id="rId35"/>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55466" autoAdjust="0"/>
  </p:normalViewPr>
  <p:slideViewPr>
    <p:cSldViewPr snapToGrid="0">
      <p:cViewPr>
        <p:scale>
          <a:sx n="150" d="100"/>
          <a:sy n="150" d="100"/>
        </p:scale>
        <p:origin x="-2994" y="-2862"/>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9.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3/28/2014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3/28/2014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91791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6</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fontScale="62500" lnSpcReduction="20000"/>
          </a:bodyPr>
          <a:lstStyle/>
          <a:p>
            <a:r>
              <a:rPr lang="en-US" sz="1600" b="1" dirty="0" smtClean="0"/>
              <a:t>Notes:</a:t>
            </a:r>
          </a:p>
          <a:p>
            <a:r>
              <a:rPr lang="en-US" sz="1600" dirty="0" smtClean="0"/>
              <a:t>&lt;click&gt; Identity and access management in traditional applications targeting on-premises environments tends &lt;click&gt; to live at two extremes of a continuum.</a:t>
            </a:r>
          </a:p>
          <a:p>
            <a:endParaRPr lang="en-US" sz="1600" dirty="0" smtClean="0"/>
          </a:p>
          <a:p>
            <a:r>
              <a:rPr lang="en-US" sz="1600" dirty="0" smtClean="0"/>
              <a:t>&lt;click&gt; on one hand you have applications which do not include any authentication code and rely 100% on the underlying infrastructure to do that on their behalf. Examples of this are LOB apps relying on Active Directory, like the classic versions of exchange or SharePoint, or even any application which rely on the file system ACLs to enforce access rather that having dedicated code on their own. This works great and yields the best ROI, but unfortunately works without extra effort only within one </a:t>
            </a:r>
            <a:r>
              <a:rPr lang="en-US" sz="1600" dirty="0" err="1" smtClean="0"/>
              <a:t>own's</a:t>
            </a:r>
            <a:r>
              <a:rPr lang="en-US" sz="1600" dirty="0" smtClean="0"/>
              <a:t> network.</a:t>
            </a:r>
          </a:p>
          <a:p>
            <a:r>
              <a:rPr lang="en-US" sz="1600" dirty="0" smtClean="0"/>
              <a:t>&lt;click&gt; on the other end of the spectrum there are applications which ignore whatever user infrastructure may be already in place, and provide their own credentials stores and verification logic, custom attributes stores, and so on. That's the approach you take when you create a new ASP.NET membership provider for every new web application. Very expensive, time-consuming, hard to maintain and hated by the users (who need to create and maintain yet another account).</a:t>
            </a:r>
          </a:p>
          <a:p>
            <a:r>
              <a:rPr lang="en-US" sz="1600" dirty="0" smtClean="0"/>
              <a:t>&lt;click&gt; The shortcomings of those approaches are especially evident when managing change becomes necessary. Here we can consider what happens when the change consists in &lt;click&gt; moving the applications to the cloud, but the issue is by no mean relegated to cloud only scenarios.</a:t>
            </a:r>
          </a:p>
          <a:p>
            <a:r>
              <a:rPr lang="en-US" sz="1600" dirty="0" smtClean="0"/>
              <a:t>The application that was relying on the infrastructure will no longer function, as that infrastructure is no longer available. The other application will require a duplication of the entire identity infrastructure, with all its costs and synchronization problems.</a:t>
            </a:r>
          </a:p>
          <a:p>
            <a:r>
              <a:rPr lang="en-US" sz="1600" dirty="0" smtClean="0"/>
              <a:t>&lt;click&gt; as it often happens, the best solution lies in the middle. If the infrastructure is there one should not ignore it, however it should not be necessary to take a dependency on the implementation details of that infrastructure: that is what limits its reusability.</a:t>
            </a:r>
          </a:p>
          <a:p>
            <a:r>
              <a:rPr lang="en-US" sz="1600" dirty="0" smtClean="0"/>
              <a:t>Here we can take the same approach you'd use in service orientation &lt;click&gt;&lt;click&gt;. You hide the capability you want to reuse behind a service boundary, &lt;click&gt; and you enforce every interaction to go through a standard facade which is exposed via contract and can be engaged via open standards.</a:t>
            </a:r>
          </a:p>
          <a:p>
            <a:r>
              <a:rPr lang="en-US" sz="1600" dirty="0" smtClean="0"/>
              <a:t>In the identity jargon, such a facade is a special type of web service, called security token service (STS) and the authentication service itself is said to play the role of the identity provider. This makes possible to reuse the authentication infrastructure beyond the intranet boundaries, without taking a hard dependency on its implementation details.</a:t>
            </a:r>
            <a:endParaRPr lang="en-US" sz="16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Are there ways to make this easier on yourself</a:t>
            </a:r>
            <a:r>
              <a:rPr lang="en-US" sz="1200" baseline="0" dirty="0" smtClean="0"/>
              <a:t> and develop less custom code</a:t>
            </a:r>
            <a:r>
              <a:rPr lang="en-US" sz="1200" baseline="0" dirty="0" smtClean="0"/>
              <a:t>?</a:t>
            </a:r>
          </a:p>
          <a:p>
            <a:r>
              <a:rPr lang="en-AU" sz="1200" kern="1200" dirty="0" smtClean="0">
                <a:solidFill>
                  <a:schemeClr val="tx1"/>
                </a:solidFill>
                <a:latin typeface="Segoe UI" pitchFamily="34" charset="0"/>
                <a:ea typeface="+mn-ea"/>
                <a:cs typeface="+mn-cs"/>
              </a:rPr>
              <a:t>How can you authenticate your cloud applications and services?</a:t>
            </a:r>
          </a:p>
          <a:p>
            <a:r>
              <a:rPr lang="en-AU" sz="1200" kern="1200" dirty="0" smtClean="0">
                <a:solidFill>
                  <a:schemeClr val="tx1"/>
                </a:solidFill>
                <a:latin typeface="Segoe UI" pitchFamily="34" charset="0"/>
                <a:ea typeface="+mn-ea"/>
                <a:cs typeface="+mn-cs"/>
              </a:rPr>
              <a:t>How can you authenticate your SaaS applications and services?</a:t>
            </a:r>
          </a:p>
          <a:p>
            <a:r>
              <a:rPr lang="en-AU" sz="1200" kern="1200" dirty="0" smtClean="0">
                <a:solidFill>
                  <a:schemeClr val="tx1"/>
                </a:solidFill>
                <a:latin typeface="Segoe UI" pitchFamily="34" charset="0"/>
                <a:ea typeface="+mn-ea"/>
                <a:cs typeface="+mn-cs"/>
              </a:rPr>
              <a:t>How can you integrate apps and services with your on-premises AD?</a:t>
            </a:r>
          </a:p>
          <a:p>
            <a:r>
              <a:rPr lang="en-AU" sz="1200" kern="1200" dirty="0" smtClean="0">
                <a:solidFill>
                  <a:schemeClr val="tx1"/>
                </a:solidFill>
                <a:latin typeface="Segoe UI" pitchFamily="34" charset="0"/>
                <a:ea typeface="+mn-ea"/>
                <a:cs typeface="+mn-cs"/>
              </a:rPr>
              <a:t>How can you query users, roles, contacts, and groups?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63750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305755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WS</a:t>
            </a:r>
            <a:r>
              <a:rPr lang="en-US" sz="1200" baseline="0" dirty="0" smtClean="0"/>
              <a:t>-Federation – web service federation – open standard allowing for disparate security realms to broker information on identities, identity attributes and authentication.</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WS-Trust is a set of standards that deal with issuing, renewing and validating security tokens, as well as establishing and assessing the presence of trust relationships between participants in a secure message exchange.</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err="1" smtClean="0"/>
              <a:t>Oauth</a:t>
            </a:r>
            <a:r>
              <a:rPr lang="en-US" sz="1200" baseline="0" dirty="0" smtClean="0"/>
              <a:t> – standard for clients to access server resources on behalf of a resource owner without the resource owner having to directly share their credentials with the client.</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JSON web token standard, heavily used by ACS and WAAD.</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SAML – Security Assertion Markup Language – open XML format for exchanging authentication and authorization data between parties (usually between an identity provider and a service provider).</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SWT – Simple web token - still a newer standard along with JWT (whereas SAML is much older and more complex).</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11</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117265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ADFS centres</a:t>
            </a:r>
            <a:r>
              <a:rPr lang="en-AU" baseline="0" dirty="0" smtClean="0"/>
              <a:t> around having a STS (secure token service) on premises</a:t>
            </a:r>
          </a:p>
          <a:p>
            <a:endParaRPr lang="en-AU" baseline="0" dirty="0" smtClean="0"/>
          </a:p>
          <a:p>
            <a:r>
              <a:rPr lang="en-AU" baseline="0" dirty="0" smtClean="0"/>
              <a:t>If you sync the passwords up, you don’t need it – but you forfeit the entire login experience to Microsoft Online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67484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3/28/2014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http://graphexplorer.cloudapp.n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jpe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20.xml.rels><?xml version="1.0" encoding="UTF-8" standalone="yes"?>
<Relationships xmlns="http://schemas.openxmlformats.org/package/2006/relationships"><Relationship Id="rId3" Type="http://schemas.openxmlformats.org/officeDocument/2006/relationships/hyperlink" Target="http://bit.ly/gwabTwitter" TargetMode="External"/><Relationship Id="rId2" Type="http://schemas.openxmlformats.org/officeDocument/2006/relationships/hyperlink" Target="http://bit.ly/gwabflickr" TargetMode="External"/><Relationship Id="rId1" Type="http://schemas.openxmlformats.org/officeDocument/2006/relationships/slideLayout" Target="../slideLayouts/slideLayout19.xml"/><Relationship Id="rId4" Type="http://schemas.openxmlformats.org/officeDocument/2006/relationships/hyperlink" Target="http://bit.ly/gwabfaceboo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1.png"/><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31.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260" y="751169"/>
            <a:ext cx="2856756" cy="1923549"/>
          </a:xfrm>
          <a:prstGeom prst="rect">
            <a:avLst/>
          </a:prstGeom>
        </p:spPr>
      </p:pic>
      <p:sp>
        <p:nvSpPr>
          <p:cNvPr id="3" name="TextBox 2"/>
          <p:cNvSpPr txBox="1"/>
          <p:nvPr/>
        </p:nvSpPr>
        <p:spPr>
          <a:xfrm>
            <a:off x="5079980" y="228149"/>
            <a:ext cx="2694075" cy="522956"/>
          </a:xfrm>
          <a:prstGeom prst="rect">
            <a:avLst/>
          </a:prstGeom>
          <a:noFill/>
        </p:spPr>
        <p:txBody>
          <a:bodyPr wrap="none" rtlCol="0" anchor="ctr">
            <a:spAutoFit/>
          </a:bodyPr>
          <a:lstStyle/>
          <a:p>
            <a:r>
              <a:rPr lang="en-US" sz="2799" dirty="0">
                <a:solidFill>
                  <a:prstClr val="black"/>
                </a:solidFill>
              </a:rPr>
              <a:t>Welcome to the</a:t>
            </a:r>
          </a:p>
        </p:txBody>
      </p:sp>
      <p:sp>
        <p:nvSpPr>
          <p:cNvPr id="4" name="TextBox 3"/>
          <p:cNvSpPr txBox="1"/>
          <p:nvPr/>
        </p:nvSpPr>
        <p:spPr>
          <a:xfrm>
            <a:off x="5745982" y="3408953"/>
            <a:ext cx="1259312" cy="646035"/>
          </a:xfrm>
          <a:prstGeom prst="rect">
            <a:avLst/>
          </a:prstGeom>
          <a:noFill/>
        </p:spPr>
        <p:txBody>
          <a:bodyPr wrap="none" rtlCol="0">
            <a:spAutoFit/>
          </a:bodyPr>
          <a:lstStyle/>
          <a:p>
            <a:pPr algn="ctr"/>
            <a:r>
              <a:rPr lang="en-US" sz="3599" dirty="0">
                <a:solidFill>
                  <a:prstClr val="black"/>
                </a:solidFill>
              </a:rPr>
              <a:t>Perth</a:t>
            </a:r>
          </a:p>
        </p:txBody>
      </p:sp>
    </p:spTree>
    <p:extLst>
      <p:ext uri="{BB962C8B-B14F-4D97-AF65-F5344CB8AC3E}">
        <p14:creationId xmlns:p14="http://schemas.microsoft.com/office/powerpoint/2010/main" val="416832079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p:cNvSpPr>
          <p:nvPr/>
        </p:nvSpPr>
        <p:spPr>
          <a:xfrm>
            <a:off x="274320" y="296897"/>
            <a:ext cx="11889564"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mj-lt"/>
                <a:ea typeface="+mn-ea"/>
                <a:cs typeface="Consolas" pitchFamily="49" charset="0"/>
              </a:defRPr>
            </a:lvl1pPr>
          </a:lstStyle>
          <a:p>
            <a:r>
              <a:rPr lang="en-AU" dirty="0" smtClean="0">
                <a:latin typeface="Segoe UI Light" panose="020B0502040204020203" pitchFamily="34" charset="0"/>
                <a:cs typeface="Segoe UI Light" panose="020B0502040204020203" pitchFamily="34" charset="0"/>
              </a:rPr>
              <a:t>Windows Azure ACS Overview</a:t>
            </a:r>
            <a:endParaRPr lang="en-AU" dirty="0">
              <a:latin typeface="Segoe UI Light" panose="020B0502040204020203" pitchFamily="34" charset="0"/>
              <a:cs typeface="Segoe UI Light" panose="020B0502040204020203" pitchFamily="34" charset="0"/>
            </a:endParaRPr>
          </a:p>
        </p:txBody>
      </p:sp>
      <p:sp>
        <p:nvSpPr>
          <p:cNvPr id="67" name="Content Placeholder 2"/>
          <p:cNvSpPr>
            <a:spLocks noGrp="1"/>
          </p:cNvSpPr>
          <p:nvPr>
            <p:ph sz="quarter" idx="10"/>
          </p:nvPr>
        </p:nvSpPr>
        <p:spPr>
          <a:xfrm>
            <a:off x="274638" y="1214438"/>
            <a:ext cx="11887200" cy="5219891"/>
          </a:xfrm>
        </p:spPr>
        <p:txBody>
          <a:bodyPr/>
          <a:lstStyle/>
          <a:p>
            <a:r>
              <a:rPr lang="en-AU" sz="2800" dirty="0" smtClean="0">
                <a:latin typeface="+mn-lt"/>
              </a:rPr>
              <a:t>ACS </a:t>
            </a:r>
            <a:r>
              <a:rPr lang="en-AU" sz="2800" dirty="0" smtClean="0">
                <a:latin typeface="+mn-lt"/>
              </a:rPr>
              <a:t>is a </a:t>
            </a:r>
            <a:r>
              <a:rPr lang="en-AU" sz="2800" b="1" dirty="0" smtClean="0">
                <a:latin typeface="+mn-lt"/>
              </a:rPr>
              <a:t>Federation Provider </a:t>
            </a:r>
            <a:r>
              <a:rPr lang="en-AU" sz="2800" dirty="0" smtClean="0">
                <a:latin typeface="+mn-lt"/>
              </a:rPr>
              <a:t>in </a:t>
            </a:r>
            <a:r>
              <a:rPr lang="en-AU" sz="2800" dirty="0">
                <a:latin typeface="+mn-lt"/>
              </a:rPr>
              <a:t>c</a:t>
            </a:r>
            <a:r>
              <a:rPr lang="en-AU" sz="2800" dirty="0" smtClean="0">
                <a:latin typeface="+mn-lt"/>
              </a:rPr>
              <a:t>laims-based authentication.</a:t>
            </a:r>
          </a:p>
          <a:p>
            <a:endParaRPr lang="en-AU" sz="2800" dirty="0" smtClean="0">
              <a:latin typeface="+mn-lt"/>
            </a:endParaRPr>
          </a:p>
          <a:p>
            <a:r>
              <a:rPr lang="en-AU" sz="2800" dirty="0" smtClean="0">
                <a:latin typeface="+mn-lt"/>
              </a:rPr>
              <a:t>A </a:t>
            </a:r>
            <a:r>
              <a:rPr lang="en-AU" sz="2800" dirty="0">
                <a:latin typeface="+mn-lt"/>
              </a:rPr>
              <a:t>cloud federation service for your cloud applications and </a:t>
            </a:r>
            <a:r>
              <a:rPr lang="en-AU" sz="2800" dirty="0" smtClean="0">
                <a:latin typeface="+mn-lt"/>
              </a:rPr>
              <a:t>services that</a:t>
            </a:r>
            <a:endParaRPr lang="en-AU" sz="2800" dirty="0">
              <a:latin typeface="+mn-lt"/>
            </a:endParaRPr>
          </a:p>
          <a:p>
            <a:r>
              <a:rPr lang="en-AU" sz="2800" i="1" dirty="0" smtClean="0">
                <a:latin typeface="+mn-lt"/>
              </a:rPr>
              <a:t>demands </a:t>
            </a:r>
            <a:r>
              <a:rPr lang="en-AU" sz="2800" i="1" dirty="0">
                <a:latin typeface="+mn-lt"/>
              </a:rPr>
              <a:t>federated </a:t>
            </a:r>
            <a:r>
              <a:rPr lang="en-AU" sz="2800" i="1" dirty="0" smtClean="0">
                <a:latin typeface="+mn-lt"/>
              </a:rPr>
              <a:t>authentication.</a:t>
            </a:r>
            <a:endParaRPr lang="en-AU" sz="2800" i="1" dirty="0">
              <a:latin typeface="+mn-lt"/>
            </a:endParaRPr>
          </a:p>
          <a:p>
            <a:endParaRPr lang="en-AU" sz="2800" dirty="0" smtClean="0">
              <a:latin typeface="+mn-lt"/>
            </a:endParaRPr>
          </a:p>
          <a:p>
            <a:r>
              <a:rPr lang="en-AU" sz="2800" dirty="0" smtClean="0">
                <a:latin typeface="+mn-lt"/>
              </a:rPr>
              <a:t>Supports </a:t>
            </a:r>
            <a:r>
              <a:rPr lang="en-AU" sz="2800" dirty="0">
                <a:latin typeface="+mn-lt"/>
              </a:rPr>
              <a:t>multiple identity </a:t>
            </a:r>
            <a:r>
              <a:rPr lang="en-AU" sz="2800" dirty="0" smtClean="0">
                <a:latin typeface="+mn-lt"/>
              </a:rPr>
              <a:t>providers</a:t>
            </a:r>
          </a:p>
          <a:p>
            <a:pPr lvl="1"/>
            <a:r>
              <a:rPr lang="en-AU" sz="2800" dirty="0" smtClean="0"/>
              <a:t>Facebook, Google, Microsoft, Windows </a:t>
            </a:r>
            <a:r>
              <a:rPr lang="en-AU" sz="2800" dirty="0"/>
              <a:t>Server AD </a:t>
            </a:r>
            <a:r>
              <a:rPr lang="en-AU" sz="2800" dirty="0" smtClean="0"/>
              <a:t>FS, Yahoo!</a:t>
            </a:r>
            <a:endParaRPr lang="en-AU" sz="2800" dirty="0"/>
          </a:p>
          <a:p>
            <a:r>
              <a:rPr lang="en-AU" sz="2800" dirty="0" smtClean="0">
                <a:latin typeface="+mn-lt"/>
              </a:rPr>
              <a:t>Supports </a:t>
            </a:r>
            <a:r>
              <a:rPr lang="en-AU" sz="2800" dirty="0">
                <a:latin typeface="+mn-lt"/>
              </a:rPr>
              <a:t>multiple </a:t>
            </a:r>
            <a:r>
              <a:rPr lang="en-AU" sz="2800" dirty="0" smtClean="0">
                <a:latin typeface="+mn-lt"/>
              </a:rPr>
              <a:t>protocols</a:t>
            </a:r>
          </a:p>
          <a:p>
            <a:pPr lvl="1"/>
            <a:r>
              <a:rPr lang="en-AU" sz="2800" dirty="0"/>
              <a:t>WS-Federation, WS-Trust, </a:t>
            </a:r>
            <a:r>
              <a:rPr lang="en-AU" sz="2800" dirty="0" err="1"/>
              <a:t>OAuth</a:t>
            </a:r>
            <a:r>
              <a:rPr lang="en-AU" sz="2800" dirty="0"/>
              <a:t> 2.0 (draft 13</a:t>
            </a:r>
            <a:r>
              <a:rPr lang="en-AU" sz="2800" dirty="0" smtClean="0"/>
              <a:t>)</a:t>
            </a:r>
            <a:endParaRPr lang="en-AU" sz="2800" dirty="0"/>
          </a:p>
          <a:p>
            <a:r>
              <a:rPr lang="en-AU" sz="2800" dirty="0">
                <a:latin typeface="+mn-lt"/>
              </a:rPr>
              <a:t>Supports multiple </a:t>
            </a:r>
            <a:r>
              <a:rPr lang="en-AU" sz="2800" dirty="0" smtClean="0">
                <a:latin typeface="+mn-lt"/>
              </a:rPr>
              <a:t>tokens</a:t>
            </a:r>
          </a:p>
          <a:p>
            <a:pPr lvl="1"/>
            <a:r>
              <a:rPr lang="en-AU" sz="2800" dirty="0"/>
              <a:t>JWT, SAML 1.1/2.0, </a:t>
            </a:r>
            <a:r>
              <a:rPr lang="en-AU" sz="2800" dirty="0" smtClean="0"/>
              <a:t>SWT</a:t>
            </a:r>
            <a:endParaRPr lang="en-AU" sz="2800" dirty="0"/>
          </a:p>
        </p:txBody>
      </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Windows Azure AD</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296897"/>
            <a:ext cx="11889564" cy="747897"/>
          </a:xfrm>
        </p:spPr>
        <p:txBody>
          <a:bodyPr/>
          <a:lstStyle/>
          <a:p>
            <a:r>
              <a:rPr lang="en-AU" dirty="0">
                <a:latin typeface="Segoe UI Light" panose="020B0502040204020203" pitchFamily="34" charset="0"/>
                <a:cs typeface="Segoe UI Light" panose="020B0502040204020203" pitchFamily="34" charset="0"/>
              </a:rPr>
              <a:t>Using Windows Azure </a:t>
            </a:r>
            <a:r>
              <a:rPr lang="en-AU" dirty="0" smtClean="0">
                <a:latin typeface="Segoe UI Light" panose="020B0502040204020203" pitchFamily="34" charset="0"/>
                <a:cs typeface="Segoe UI Light" panose="020B0502040204020203" pitchFamily="34" charset="0"/>
              </a:rPr>
              <a:t>Active Directory</a:t>
            </a:r>
            <a:endParaRPr lang="en-AU" dirty="0">
              <a:latin typeface="Segoe UI Light" panose="020B0502040204020203" pitchFamily="34" charset="0"/>
              <a:cs typeface="Segoe UI Light" panose="020B0502040204020203" pitchFamily="34" charset="0"/>
            </a:endParaRPr>
          </a:p>
        </p:txBody>
      </p:sp>
      <p:sp>
        <p:nvSpPr>
          <p:cNvPr id="7" name="Content Placeholder 2"/>
          <p:cNvSpPr>
            <a:spLocks noGrp="1"/>
          </p:cNvSpPr>
          <p:nvPr>
            <p:ph sz="quarter" idx="10"/>
          </p:nvPr>
        </p:nvSpPr>
        <p:spPr>
          <a:xfrm>
            <a:off x="274638" y="1214438"/>
            <a:ext cx="11887200" cy="4456605"/>
          </a:xfrm>
        </p:spPr>
        <p:txBody>
          <a:bodyPr/>
          <a:lstStyle/>
          <a:p>
            <a:r>
              <a:rPr lang="en-AU" sz="2800" dirty="0" smtClean="0">
                <a:latin typeface="+mn-lt"/>
              </a:rPr>
              <a:t>Azure Active Directory is one possible </a:t>
            </a:r>
            <a:r>
              <a:rPr lang="en-AU" sz="2800" b="1" dirty="0" smtClean="0">
                <a:latin typeface="+mn-lt"/>
              </a:rPr>
              <a:t>Identity Provider</a:t>
            </a:r>
            <a:r>
              <a:rPr lang="en-AU" sz="2800" dirty="0" smtClean="0">
                <a:latin typeface="+mn-lt"/>
              </a:rPr>
              <a:t> in claims-based authentication.</a:t>
            </a:r>
          </a:p>
          <a:p>
            <a:endParaRPr lang="en-AU" sz="2800" dirty="0" smtClean="0">
              <a:latin typeface="+mn-lt"/>
            </a:endParaRPr>
          </a:p>
          <a:p>
            <a:r>
              <a:rPr lang="en-AU" sz="4000" dirty="0" smtClean="0">
                <a:latin typeface="+mn-lt"/>
              </a:rPr>
              <a:t>Azure AD is NOT the same as Windows AD!</a:t>
            </a:r>
          </a:p>
          <a:p>
            <a:endParaRPr lang="en-AU" sz="3200" dirty="0" smtClean="0">
              <a:latin typeface="+mn-lt"/>
            </a:endParaRPr>
          </a:p>
          <a:p>
            <a:r>
              <a:rPr lang="en-AU" sz="3200" dirty="0" smtClean="0">
                <a:latin typeface="+mn-lt"/>
              </a:rPr>
              <a:t>Three options:</a:t>
            </a:r>
            <a:endParaRPr lang="en-AU" sz="3200" dirty="0" smtClean="0">
              <a:latin typeface="+mn-lt"/>
            </a:endParaRPr>
          </a:p>
          <a:p>
            <a:pPr marL="457200" indent="-457200">
              <a:buFont typeface="Arial" panose="020B0604020202020204" pitchFamily="34" charset="0"/>
              <a:buChar char="•"/>
            </a:pPr>
            <a:r>
              <a:rPr lang="en-AU" sz="3200" dirty="0" smtClean="0">
                <a:latin typeface="+mn-lt"/>
              </a:rPr>
              <a:t>Maintain a list of identities</a:t>
            </a:r>
          </a:p>
          <a:p>
            <a:pPr marL="457200" indent="-457200">
              <a:buFont typeface="Arial" panose="020B0604020202020204" pitchFamily="34" charset="0"/>
              <a:buChar char="•"/>
            </a:pPr>
            <a:r>
              <a:rPr lang="en-AU" sz="3200" dirty="0" smtClean="0">
                <a:latin typeface="+mn-lt"/>
              </a:rPr>
              <a:t>Integrate with SaaS providers (e.g. Salesforce, Office 365, Google Apps)</a:t>
            </a:r>
          </a:p>
          <a:p>
            <a:pPr marL="457200" indent="-457200">
              <a:buFont typeface="Arial" panose="020B0604020202020204" pitchFamily="34" charset="0"/>
              <a:buChar char="•"/>
            </a:pPr>
            <a:r>
              <a:rPr lang="en-AU" sz="3200" dirty="0" smtClean="0">
                <a:latin typeface="+mn-lt"/>
              </a:rPr>
              <a:t>Integrate with </a:t>
            </a:r>
            <a:r>
              <a:rPr lang="en-AU" sz="3200" dirty="0" err="1" smtClean="0">
                <a:latin typeface="+mn-lt"/>
              </a:rPr>
              <a:t>on-premise</a:t>
            </a:r>
            <a:r>
              <a:rPr lang="en-AU" sz="3200" dirty="0" smtClean="0">
                <a:latin typeface="+mn-lt"/>
              </a:rPr>
              <a:t> AD</a:t>
            </a:r>
            <a:endParaRPr lang="en-AU" sz="3200" dirty="0" smtClean="0">
              <a:latin typeface="+mn-lt"/>
            </a:endParaRPr>
          </a:p>
        </p:txBody>
      </p:sp>
    </p:spTree>
    <p:extLst>
      <p:ext uri="{BB962C8B-B14F-4D97-AF65-F5344CB8AC3E}">
        <p14:creationId xmlns:p14="http://schemas.microsoft.com/office/powerpoint/2010/main" val="334992512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Segoe UI Light" panose="020B0502040204020203" pitchFamily="34" charset="0"/>
                <a:cs typeface="Segoe UI Light" panose="020B0502040204020203" pitchFamily="34" charset="0"/>
              </a:rPr>
              <a:t>Password Source</a:t>
            </a:r>
            <a:endParaRPr lang="en-AU"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519113" y="1447800"/>
            <a:ext cx="11149012" cy="2412968"/>
          </a:xfrm>
        </p:spPr>
        <p:txBody>
          <a:bodyPr/>
          <a:lstStyle/>
          <a:p>
            <a:pPr marL="0" indent="0">
              <a:buNone/>
            </a:pPr>
            <a:r>
              <a:rPr lang="en-AU" dirty="0" smtClean="0">
                <a:latin typeface="+mn-lt"/>
              </a:rPr>
              <a:t>You can synchronise your on-premises Active Directory – </a:t>
            </a:r>
            <a:r>
              <a:rPr lang="en-AU" dirty="0" err="1" smtClean="0">
                <a:latin typeface="+mn-lt"/>
              </a:rPr>
              <a:t>DirSync</a:t>
            </a:r>
            <a:r>
              <a:rPr lang="en-AU" dirty="0" smtClean="0">
                <a:latin typeface="+mn-lt"/>
              </a:rPr>
              <a:t>, FIM, </a:t>
            </a:r>
            <a:r>
              <a:rPr lang="en-AU" dirty="0" err="1" smtClean="0">
                <a:latin typeface="+mn-lt"/>
              </a:rPr>
              <a:t>Powershell</a:t>
            </a:r>
            <a:endParaRPr lang="en-AU" dirty="0" smtClean="0">
              <a:latin typeface="+mn-lt"/>
            </a:endParaRPr>
          </a:p>
          <a:p>
            <a:pPr marL="0" indent="0">
              <a:buNone/>
            </a:pPr>
            <a:r>
              <a:rPr lang="en-AU" dirty="0" smtClean="0">
                <a:latin typeface="+mn-lt"/>
              </a:rPr>
              <a:t>Use passwords synced to your existing Office 365 Azure Directory</a:t>
            </a:r>
          </a:p>
          <a:p>
            <a:pPr marL="0" indent="0">
              <a:buNone/>
            </a:pPr>
            <a:r>
              <a:rPr lang="en-AU" dirty="0" smtClean="0">
                <a:latin typeface="+mn-lt"/>
              </a:rPr>
              <a:t>Keep passwords on-premises using ADFS 2.0</a:t>
            </a:r>
            <a:endParaRPr lang="en-AU" dirty="0">
              <a:latin typeface="+mn-lt"/>
            </a:endParaRPr>
          </a:p>
        </p:txBody>
      </p:sp>
    </p:spTree>
    <p:extLst>
      <p:ext uri="{BB962C8B-B14F-4D97-AF65-F5344CB8AC3E}">
        <p14:creationId xmlns:p14="http://schemas.microsoft.com/office/powerpoint/2010/main" val="340809366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Graph API</a:t>
            </a:r>
            <a:endParaRPr lang="en-AU" dirty="0"/>
          </a:p>
        </p:txBody>
      </p:sp>
      <p:sp>
        <p:nvSpPr>
          <p:cNvPr id="2" name="Text Placeholder 1"/>
          <p:cNvSpPr>
            <a:spLocks noGrp="1"/>
          </p:cNvSpPr>
          <p:nvPr>
            <p:ph type="body" sz="quarter" idx="10"/>
          </p:nvPr>
        </p:nvSpPr>
        <p:spPr>
          <a:xfrm>
            <a:off x="519112" y="1447799"/>
            <a:ext cx="11149013" cy="3120854"/>
          </a:xfrm>
        </p:spPr>
        <p:txBody>
          <a:bodyPr/>
          <a:lstStyle/>
          <a:p>
            <a:r>
              <a:rPr lang="en-AU" sz="3200" dirty="0" smtClean="0"/>
              <a:t>No concept of LDAP so we need an alternative</a:t>
            </a:r>
          </a:p>
          <a:p>
            <a:r>
              <a:rPr lang="en-AU" sz="3200" dirty="0" smtClean="0"/>
              <a:t>Graph API is a web service provided by Microsoft to lookup users, groups and roles from Azure Active Directory</a:t>
            </a:r>
          </a:p>
          <a:p>
            <a:endParaRPr lang="en-AU" sz="3200" dirty="0"/>
          </a:p>
          <a:p>
            <a:r>
              <a:rPr lang="en-AU" sz="3200" dirty="0" smtClean="0">
                <a:hlinkClick r:id="rId3"/>
              </a:rPr>
              <a:t>http://graphexplorer.cloudapp.net</a:t>
            </a:r>
            <a:endParaRPr lang="en-AU" sz="3200" dirty="0"/>
          </a:p>
          <a:p>
            <a:endParaRPr lang="en-AU" sz="3200" dirty="0" smtClean="0"/>
          </a:p>
        </p:txBody>
      </p:sp>
    </p:spTree>
    <p:extLst>
      <p:ext uri="{BB962C8B-B14F-4D97-AF65-F5344CB8AC3E}">
        <p14:creationId xmlns:p14="http://schemas.microsoft.com/office/powerpoint/2010/main" val="367069458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Evolution is Azure Active Directory</a:t>
            </a:r>
          </a:p>
          <a:p>
            <a:pPr marL="3175" defTabSz="914153">
              <a:lnSpc>
                <a:spcPct val="90000"/>
              </a:lnSpc>
              <a:spcAft>
                <a:spcPts val="900"/>
              </a:spcAft>
              <a:buSzPct val="80000"/>
            </a:pPr>
            <a:r>
              <a:rPr lang="en-US" sz="1400" spc="-43" dirty="0" smtClean="0">
                <a:gradFill>
                  <a:gsLst>
                    <a:gs pos="0">
                      <a:schemeClr val="bg1"/>
                    </a:gs>
                    <a:gs pos="100000">
                      <a:schemeClr val="bg1"/>
                    </a:gs>
                  </a:gsLst>
                  <a:lin ang="16200000" scaled="0"/>
                </a:gradFill>
              </a:rPr>
              <a:t>The future direction from Microsoft seems to be Azure Active Directory. This is still a quick and simple solution for existing apps, but it’s worth looking at Azure AD for new apps.</a:t>
            </a:r>
            <a:endParaRPr lang="en-US" sz="14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endParaRPr lang="en-US" sz="2000" spc="-83" dirty="0">
              <a:gradFill>
                <a:gsLst>
                  <a:gs pos="0">
                    <a:schemeClr val="bg1"/>
                  </a:gs>
                  <a:gs pos="100000">
                    <a:schemeClr val="bg1"/>
                  </a:gs>
                </a:gsLst>
                <a:lin ang="16200000" scaled="0"/>
              </a:gradFill>
              <a:latin typeface="Segoe UI Light" pitchFamily="34" charset="0"/>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Delegate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No longer a need to roll your own authentication code or manage a database of usernames and passwords yourself.</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Simple Federated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Users no longer need to create and maintain a new account just to use your service – easily hook into Facebook, Twitter etc.</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Options, options, options…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3408975" cy="410418"/>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Access Control Service</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Office 365 Integration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Take advantage of your existing Office 365 cloud directory – if you’re using Office 365, this is a nice freebie not everyone knows about.</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Directory</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 Managed Active Directory</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Very little to do yourself! Create a fully redundant, managed directory of users and roles in a matter of minutes – optionally synced with your on-premises AD!</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Limits of Authentication As Service</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Moving from Windows AD to Azure AD means you do lose some functionality of traditional Active Directory.</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Most Complex, Expensive Solution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Requires strong knowledge of Windows AD to set up, and ongoing skills and resources to maintain correctly. You also need to pay for your VM usage within Azure.</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All The Power</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Let’s you do everything you can do with Windows AD, with the added advantage of cloud level scale and redundancy (if set up correctly). No need to rewrite parts of existing apps.</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No Simple Federated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you’d like to offer users federated authentication with third party providers, you need to manage this yourself or work to find and integrate a library to handle it.</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Active Directory Virtual </a:t>
              </a:r>
              <a:r>
                <a:rPr lang="en-US" sz="2000" b="1" spc="-83" dirty="0">
                  <a:gradFill>
                    <a:gsLst>
                      <a:gs pos="0">
                        <a:schemeClr val="bg1"/>
                      </a:gs>
                      <a:gs pos="100000">
                        <a:schemeClr val="bg1"/>
                      </a:gs>
                    </a:gsLst>
                    <a:lin ang="16200000" scaled="0"/>
                  </a:gradFill>
                  <a:latin typeface="Segoe UI Light" pitchFamily="34" charset="0"/>
                </a:rPr>
                <a:t>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Segoe UI Light" panose="020B0502040204020203" pitchFamily="34" charset="0"/>
                <a:cs typeface="Segoe UI Light" panose="020B0502040204020203" pitchFamily="34" charset="0"/>
              </a:rPr>
              <a:t>Pricing</a:t>
            </a:r>
            <a:endParaRPr lang="en-AU" dirty="0">
              <a:latin typeface="Segoe UI Light" panose="020B0502040204020203" pitchFamily="34" charset="0"/>
              <a:cs typeface="Segoe UI Light" panose="020B0502040204020203" pitchFamily="34" charset="0"/>
            </a:endParaRPr>
          </a:p>
        </p:txBody>
      </p:sp>
      <p:sp>
        <p:nvSpPr>
          <p:cNvPr id="7" name="TextBox 6"/>
          <p:cNvSpPr txBox="1"/>
          <p:nvPr/>
        </p:nvSpPr>
        <p:spPr>
          <a:xfrm>
            <a:off x="519112" y="1478543"/>
            <a:ext cx="4026194" cy="410312"/>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a:t>
            </a:r>
            <a:r>
              <a:rPr lang="en-US" sz="2000" b="1" spc="-83" dirty="0" err="1" smtClean="0">
                <a:gradFill>
                  <a:gsLst>
                    <a:gs pos="0">
                      <a:schemeClr val="bg1"/>
                    </a:gs>
                    <a:gs pos="100000">
                      <a:schemeClr val="bg1"/>
                    </a:gs>
                  </a:gsLst>
                  <a:lin ang="16200000" scaled="0"/>
                </a:gradFill>
                <a:latin typeface="Segoe UI Light" pitchFamily="34" charset="0"/>
              </a:rPr>
              <a:t>Dirctory</a:t>
            </a:r>
            <a:endParaRPr lang="en-US" sz="2000" b="1" spc="-83" dirty="0">
              <a:gradFill>
                <a:gsLst>
                  <a:gs pos="0">
                    <a:schemeClr val="bg1"/>
                  </a:gs>
                  <a:gs pos="100000">
                    <a:schemeClr val="bg1"/>
                  </a:gs>
                </a:gsLst>
                <a:lin ang="16200000" scaled="0"/>
              </a:gradFill>
              <a:latin typeface="Segoe UI Light" pitchFamily="34" charset="0"/>
            </a:endParaRPr>
          </a:p>
        </p:txBody>
      </p:sp>
      <p:sp>
        <p:nvSpPr>
          <p:cNvPr id="18" name="Rounded Rectangle 17"/>
          <p:cNvSpPr/>
          <p:nvPr/>
        </p:nvSpPr>
        <p:spPr bwMode="auto">
          <a:xfrm>
            <a:off x="275350" y="2148559"/>
            <a:ext cx="3647960" cy="4222261"/>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grpSp>
        <p:nvGrpSpPr>
          <p:cNvPr id="19" name="Group 18"/>
          <p:cNvGrpSpPr/>
          <p:nvPr/>
        </p:nvGrpSpPr>
        <p:grpSpPr>
          <a:xfrm>
            <a:off x="275350" y="1270563"/>
            <a:ext cx="3647960" cy="797466"/>
            <a:chOff x="275349" y="1270000"/>
            <a:chExt cx="3647961" cy="797673"/>
          </a:xfrm>
        </p:grpSpPr>
        <p:sp>
          <p:nvSpPr>
            <p:cNvPr id="20" name="Rectangle 19"/>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1" name="TextBox 20"/>
            <p:cNvSpPr txBox="1"/>
            <p:nvPr/>
          </p:nvSpPr>
          <p:spPr>
            <a:xfrm>
              <a:off x="278605" y="1463040"/>
              <a:ext cx="3408975" cy="410418"/>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Access Control Service</a:t>
              </a:r>
              <a:endParaRPr lang="en-US" sz="2000" spc="-83" dirty="0">
                <a:gradFill>
                  <a:gsLst>
                    <a:gs pos="0">
                      <a:schemeClr val="bg1"/>
                    </a:gs>
                    <a:gs pos="100000">
                      <a:schemeClr val="bg1"/>
                    </a:gs>
                  </a:gsLst>
                  <a:lin ang="16200000" scaled="0"/>
                </a:gradFill>
                <a:latin typeface="Segoe UI Light" pitchFamily="34" charset="0"/>
              </a:endParaRPr>
            </a:p>
          </p:txBody>
        </p:sp>
      </p:grpSp>
      <p:grpSp>
        <p:nvGrpSpPr>
          <p:cNvPr id="23" name="Group 22"/>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5" name="TextBox 24"/>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Directory</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26" name="Rounded Rectangle 25"/>
          <p:cNvSpPr/>
          <p:nvPr/>
        </p:nvSpPr>
        <p:spPr bwMode="auto">
          <a:xfrm>
            <a:off x="4007477" y="2148559"/>
            <a:ext cx="3924734" cy="4222261"/>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sp>
        <p:nvSpPr>
          <p:cNvPr id="29" name="Rounded Rectangle 28"/>
          <p:cNvSpPr/>
          <p:nvPr/>
        </p:nvSpPr>
        <p:spPr bwMode="auto">
          <a:xfrm>
            <a:off x="8016379" y="2148559"/>
            <a:ext cx="3924734" cy="4222261"/>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grpSp>
        <p:nvGrpSpPr>
          <p:cNvPr id="31" name="Group 30"/>
          <p:cNvGrpSpPr/>
          <p:nvPr/>
        </p:nvGrpSpPr>
        <p:grpSpPr>
          <a:xfrm>
            <a:off x="8007501" y="1270562"/>
            <a:ext cx="3993289" cy="802676"/>
            <a:chOff x="8007500" y="1270000"/>
            <a:chExt cx="3993289" cy="802885"/>
          </a:xfrm>
        </p:grpSpPr>
        <p:sp>
          <p:nvSpPr>
            <p:cNvPr id="32" name="Rectangle 31"/>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33" name="TextBox 32"/>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Active Directory Virtual </a:t>
              </a:r>
              <a:r>
                <a:rPr lang="en-US" sz="2000" b="1" spc="-83" dirty="0">
                  <a:gradFill>
                    <a:gsLst>
                      <a:gs pos="0">
                        <a:schemeClr val="bg1"/>
                      </a:gs>
                      <a:gs pos="100000">
                        <a:schemeClr val="bg1"/>
                      </a:gs>
                    </a:gsLst>
                    <a:lin ang="16200000" scaled="0"/>
                  </a:gradFill>
                  <a:latin typeface="Segoe UI Light" pitchFamily="34" charset="0"/>
                </a:rPr>
                <a:t>Machines</a:t>
              </a:r>
            </a:p>
          </p:txBody>
        </p:sp>
      </p:grpSp>
      <p:sp>
        <p:nvSpPr>
          <p:cNvPr id="34" name="Rounded Rectangle 33"/>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a:t>
            </a:r>
            <a:endParaRPr lang="en-US" sz="2000" spc="-83" dirty="0">
              <a:gradFill>
                <a:gsLst>
                  <a:gs pos="0">
                    <a:schemeClr val="bg1"/>
                  </a:gs>
                  <a:gs pos="100000">
                    <a:schemeClr val="bg1"/>
                  </a:gs>
                </a:gsLst>
                <a:lin ang="16200000" scaled="0"/>
              </a:gradFill>
              <a:latin typeface="Segoe UI Light" pitchFamily="34" charset="0"/>
            </a:endParaRPr>
          </a:p>
        </p:txBody>
      </p:sp>
      <p:sp>
        <p:nvSpPr>
          <p:cNvPr id="37" name="Rounded Rectangle 36"/>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 (up to 500,000 objects</a:t>
            </a:r>
            <a:r>
              <a:rPr lang="en-US" sz="2000" spc="-83" dirty="0" smtClean="0">
                <a:gradFill>
                  <a:gsLst>
                    <a:gs pos="0">
                      <a:schemeClr val="bg1"/>
                    </a:gs>
                    <a:gs pos="100000">
                      <a:schemeClr val="bg1"/>
                    </a:gs>
                  </a:gsLst>
                  <a:lin ang="16200000" scaled="0"/>
                </a:gradFill>
                <a:latin typeface="Segoe UI Light" pitchFamily="34" charset="0"/>
              </a:rPr>
              <a:t>)</a:t>
            </a:r>
          </a:p>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MFA component costs:</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$2/month per user with unlimited transactions,</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or $2 per </a:t>
            </a:r>
            <a:r>
              <a:rPr lang="en-US" sz="2000" spc="-83" smtClean="0">
                <a:gradFill>
                  <a:gsLst>
                    <a:gs pos="0">
                      <a:schemeClr val="bg1"/>
                    </a:gs>
                    <a:gs pos="100000">
                      <a:schemeClr val="bg1"/>
                    </a:gs>
                  </a:gsLst>
                  <a:lin ang="16200000" scaled="0"/>
                </a:gradFill>
                <a:latin typeface="Segoe UI Light" pitchFamily="34" charset="0"/>
              </a:rPr>
              <a:t>10 </a:t>
            </a:r>
            <a:r>
              <a:rPr lang="en-US" sz="2000" spc="-83" smtClean="0">
                <a:gradFill>
                  <a:gsLst>
                    <a:gs pos="0">
                      <a:schemeClr val="bg1"/>
                    </a:gs>
                    <a:gs pos="100000">
                      <a:schemeClr val="bg1"/>
                    </a:gs>
                  </a:gsLst>
                  <a:lin ang="16200000" scaled="0"/>
                </a:gradFill>
                <a:latin typeface="Segoe UI Light" pitchFamily="34" charset="0"/>
              </a:rPr>
              <a:t>authentications</a:t>
            </a:r>
            <a:endParaRPr lang="en-US" sz="2000" spc="-83" dirty="0" smtClean="0">
              <a:gradFill>
                <a:gsLst>
                  <a:gs pos="0">
                    <a:schemeClr val="bg1"/>
                  </a:gs>
                  <a:gs pos="100000">
                    <a:schemeClr val="bg1"/>
                  </a:gs>
                </a:gsLst>
                <a:lin ang="16200000" scaled="0"/>
              </a:gradFill>
              <a:latin typeface="Segoe UI Light" pitchFamily="34" charset="0"/>
            </a:endParaRPr>
          </a:p>
        </p:txBody>
      </p:sp>
      <p:sp>
        <p:nvSpPr>
          <p:cNvPr id="38" name="Rounded Rectangle 37"/>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Small VM: $</a:t>
            </a:r>
            <a:r>
              <a:rPr lang="en-US" sz="2000" spc="-83" dirty="0" smtClean="0">
                <a:gradFill>
                  <a:gsLst>
                    <a:gs pos="0">
                      <a:schemeClr val="bg1"/>
                    </a:gs>
                    <a:gs pos="100000">
                      <a:schemeClr val="bg1"/>
                    </a:gs>
                  </a:gsLst>
                  <a:lin ang="16200000" scaled="0"/>
                </a:gradFill>
                <a:latin typeface="Segoe UI Light" pitchFamily="34" charset="0"/>
              </a:rPr>
              <a:t>68/month</a:t>
            </a:r>
            <a:endParaRPr lang="en-US" sz="2000" spc="-83" dirty="0" smtClean="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Medium VM: $</a:t>
            </a:r>
            <a:r>
              <a:rPr lang="en-US" sz="2000" spc="-83" dirty="0" smtClean="0">
                <a:gradFill>
                  <a:gsLst>
                    <a:gs pos="0">
                      <a:schemeClr val="bg1"/>
                    </a:gs>
                    <a:gs pos="100000">
                      <a:schemeClr val="bg1"/>
                    </a:gs>
                  </a:gsLst>
                  <a:lin ang="16200000" scaled="0"/>
                </a:gradFill>
                <a:latin typeface="Segoe UI Light" pitchFamily="34" charset="0"/>
              </a:rPr>
              <a:t>136/month</a:t>
            </a:r>
            <a:endParaRPr lang="en-US" sz="2000" spc="-83" dirty="0" smtClean="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Large VM: $</a:t>
            </a:r>
            <a:r>
              <a:rPr lang="en-US" sz="2000" spc="-83" dirty="0" smtClean="0">
                <a:gradFill>
                  <a:gsLst>
                    <a:gs pos="0">
                      <a:schemeClr val="bg1"/>
                    </a:gs>
                    <a:gs pos="100000">
                      <a:schemeClr val="bg1"/>
                    </a:gs>
                  </a:gsLst>
                  <a:lin ang="16200000" scaled="0"/>
                </a:gradFill>
                <a:latin typeface="Segoe UI Light" pitchFamily="34" charset="0"/>
              </a:rPr>
              <a:t>271/month</a:t>
            </a:r>
            <a:endParaRPr lang="en-US" sz="2000" spc="-83" dirty="0" smtClean="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Plus any extra storage and bandwidth costs.</a:t>
            </a:r>
            <a:endParaRPr lang="en-US" sz="1466" spc="-43" dirty="0">
              <a:gradFill>
                <a:gsLst>
                  <a:gs pos="0">
                    <a:schemeClr val="bg1"/>
                  </a:gs>
                  <a:gs pos="100000">
                    <a:schemeClr val="bg1"/>
                  </a:gs>
                </a:gsLst>
                <a:lin ang="16200000" scaled="0"/>
              </a:gradFill>
            </a:endParaRPr>
          </a:p>
        </p:txBody>
      </p:sp>
    </p:spTree>
    <p:extLst>
      <p:ext uri="{BB962C8B-B14F-4D97-AF65-F5344CB8AC3E}">
        <p14:creationId xmlns:p14="http://schemas.microsoft.com/office/powerpoint/2010/main" val="12003903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9" grpId="0" animBg="1"/>
      <p:bldP spid="34"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globally</a:t>
            </a:r>
            <a:endParaRPr lang="nl-BE" dirty="0"/>
          </a:p>
        </p:txBody>
      </p:sp>
      <p:graphicFrame>
        <p:nvGraphicFramePr>
          <p:cNvPr id="6" name="Table 5"/>
          <p:cNvGraphicFramePr>
            <a:graphicFrameLocks noGrp="1"/>
          </p:cNvGraphicFramePr>
          <p:nvPr>
            <p:extLst/>
          </p:nvPr>
        </p:nvGraphicFramePr>
        <p:xfrm>
          <a:off x="1125565" y="2314038"/>
          <a:ext cx="7678814" cy="2098784"/>
        </p:xfrm>
        <a:graphic>
          <a:graphicData uri="http://schemas.openxmlformats.org/drawingml/2006/table">
            <a:tbl>
              <a:tblPr/>
              <a:tblGrid>
                <a:gridCol w="3455466"/>
                <a:gridCol w="767882"/>
                <a:gridCol w="3455466"/>
              </a:tblGrid>
              <a:tr h="262296">
                <a:tc>
                  <a:txBody>
                    <a:bodyPr/>
                    <a:lstStyle/>
                    <a:p>
                      <a:pPr algn="ctr"/>
                      <a:endParaRPr lang="nl-BE" sz="1300" dirty="0"/>
                    </a:p>
                  </a:txBody>
                  <a:tcPr marL="64227" marR="64227" marT="32114" marB="32114" anchor="ctr">
                    <a:lnL>
                      <a:noFill/>
                    </a:lnL>
                    <a:lnR>
                      <a:noFill/>
                    </a:lnR>
                    <a:lnT>
                      <a:noFill/>
                    </a:lnT>
                    <a:lnB>
                      <a:noFill/>
                    </a:lnB>
                  </a:tcPr>
                </a:tc>
                <a:tc>
                  <a:txBody>
                    <a:bodyPr/>
                    <a:lstStyle/>
                    <a:p>
                      <a:endParaRPr lang="nl-BE" sz="1300"/>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bl>
          </a:graphicData>
        </a:graphic>
      </p:graphicFrame>
      <p:pic>
        <p:nvPicPr>
          <p:cNvPr id="1025" name="Picture 1" descr="Microsof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7986" y="4951468"/>
            <a:ext cx="1573970"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frag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12" y="2233178"/>
            <a:ext cx="1770716" cy="2833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yGe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2572" y="5892584"/>
            <a:ext cx="1227696" cy="393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ud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702" y="1090887"/>
            <a:ext cx="1573970" cy="5351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erebrata-logo - 250x62 -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687" y="2665724"/>
            <a:ext cx="1967463" cy="487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4971" y="4005267"/>
            <a:ext cx="1888764"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zureWatch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6309" y="4548097"/>
            <a:ext cx="1967463" cy="2754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rizontal_cloudberry_logo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96" y="3418879"/>
            <a:ext cx="1817935" cy="5508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ODEMagazine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6035" y="4971047"/>
            <a:ext cx="1241674" cy="3870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tBrains"/>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0004" y="2190693"/>
            <a:ext cx="1172609"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tackify Logo"/>
          <p:cNvPicPr>
            <a:picLocks noChangeAspect="1" noChangeArrowheads="1"/>
          </p:cNvPicPr>
          <p:nvPr/>
        </p:nvPicPr>
        <p:blipFill>
          <a:blip r:embed="rId13">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144717" y="3394879"/>
            <a:ext cx="1573970" cy="5194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sgilit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885" y="2699038"/>
            <a:ext cx="1471662" cy="40923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facetflow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8270" y="2207759"/>
            <a:ext cx="1788602" cy="4006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ntellectNo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5109" y="5372959"/>
            <a:ext cx="1967463" cy="34627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ppveyor-logo-220x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6180" y="2799841"/>
            <a:ext cx="1731367" cy="314794"/>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p>
        </p:txBody>
      </p:sp>
    </p:spTree>
    <p:extLst>
      <p:ext uri="{BB962C8B-B14F-4D97-AF65-F5344CB8AC3E}">
        <p14:creationId xmlns:p14="http://schemas.microsoft.com/office/powerpoint/2010/main" val="1099793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locally</a:t>
            </a:r>
            <a:endParaRPr lang="nl-BE" dirty="0"/>
          </a:p>
        </p:txBody>
      </p:sp>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p>
        </p:txBody>
      </p:sp>
      <p:pic>
        <p:nvPicPr>
          <p:cNvPr id="2054" name="Picture 6" descr="C:\Users\June\AppData\Local\Packages\microsoft.windowscommunicationsapps_8wekyb3d8bbwe\AC\Temp\{F21BBF52-2CE4-45BD-A49C-9F1351F9DB83}.t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700" y="4265680"/>
            <a:ext cx="3124712" cy="12498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107" y="1257570"/>
            <a:ext cx="3560427" cy="2462977"/>
          </a:xfrm>
          <a:prstGeom prst="rect">
            <a:avLst/>
          </a:prstGeom>
        </p:spPr>
      </p:pic>
    </p:spTree>
    <p:extLst>
      <p:ext uri="{BB962C8B-B14F-4D97-AF65-F5344CB8AC3E}">
        <p14:creationId xmlns:p14="http://schemas.microsoft.com/office/powerpoint/2010/main" val="2984336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Fun</a:t>
            </a:r>
            <a:endParaRPr lang="nl-BE" dirty="0"/>
          </a:p>
        </p:txBody>
      </p:sp>
      <p:sp>
        <p:nvSpPr>
          <p:cNvPr id="3" name="Content Placeholder 2"/>
          <p:cNvSpPr>
            <a:spLocks noGrp="1"/>
          </p:cNvSpPr>
          <p:nvPr>
            <p:ph idx="1"/>
          </p:nvPr>
        </p:nvSpPr>
        <p:spPr>
          <a:xfrm>
            <a:off x="520700" y="1448317"/>
            <a:ext cx="11152188" cy="4776244"/>
          </a:xfrm>
        </p:spPr>
        <p:txBody>
          <a:bodyPr/>
          <a:lstStyle/>
          <a:p>
            <a:pPr marL="0" indent="0" algn="ctr">
              <a:buNone/>
            </a:pPr>
            <a:r>
              <a:rPr lang="en-US" dirty="0" smtClean="0"/>
              <a:t>Please share our “little” event on the WWW by any means</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Use the HASHTAG </a:t>
            </a:r>
          </a:p>
          <a:p>
            <a:pPr marL="0" indent="0" algn="ctr">
              <a:buNone/>
            </a:pPr>
            <a:r>
              <a:rPr lang="en-US" sz="9597" b="1" dirty="0"/>
              <a:t>#GWAB </a:t>
            </a:r>
          </a:p>
          <a:p>
            <a:pPr marL="0" indent="0" algn="ctr">
              <a:buNone/>
            </a:pPr>
            <a:r>
              <a:rPr lang="en-US" dirty="0" smtClean="0"/>
              <a:t>extensively</a:t>
            </a:r>
            <a:endParaRPr lang="nl-BE" dirty="0"/>
          </a:p>
        </p:txBody>
      </p:sp>
      <p:pic>
        <p:nvPicPr>
          <p:cNvPr id="6" name="Picture 5"/>
          <p:cNvPicPr>
            <a:picLocks noChangeAspect="1"/>
          </p:cNvPicPr>
          <p:nvPr/>
        </p:nvPicPr>
        <p:blipFill>
          <a:blip r:embed="rId2"/>
          <a:stretch>
            <a:fillRect/>
          </a:stretch>
        </p:blipFill>
        <p:spPr>
          <a:xfrm>
            <a:off x="3333119" y="2450248"/>
            <a:ext cx="5521001" cy="644117"/>
          </a:xfrm>
          <a:prstGeom prst="rect">
            <a:avLst/>
          </a:prstGeom>
        </p:spPr>
      </p:pic>
    </p:spTree>
    <p:extLst>
      <p:ext uri="{BB962C8B-B14F-4D97-AF65-F5344CB8AC3E}">
        <p14:creationId xmlns:p14="http://schemas.microsoft.com/office/powerpoint/2010/main" val="103405781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globally</a:t>
            </a:r>
            <a:endParaRPr lang="nl-BE" dirty="0"/>
          </a:p>
        </p:txBody>
      </p:sp>
      <p:graphicFrame>
        <p:nvGraphicFramePr>
          <p:cNvPr id="6" name="Table 5"/>
          <p:cNvGraphicFramePr>
            <a:graphicFrameLocks noGrp="1"/>
          </p:cNvGraphicFramePr>
          <p:nvPr>
            <p:extLst/>
          </p:nvPr>
        </p:nvGraphicFramePr>
        <p:xfrm>
          <a:off x="1125565" y="2314038"/>
          <a:ext cx="7678814" cy="2098784"/>
        </p:xfrm>
        <a:graphic>
          <a:graphicData uri="http://schemas.openxmlformats.org/drawingml/2006/table">
            <a:tbl>
              <a:tblPr/>
              <a:tblGrid>
                <a:gridCol w="3455466"/>
                <a:gridCol w="767882"/>
                <a:gridCol w="3455466"/>
              </a:tblGrid>
              <a:tr h="262296">
                <a:tc>
                  <a:txBody>
                    <a:bodyPr/>
                    <a:lstStyle/>
                    <a:p>
                      <a:pPr algn="ctr"/>
                      <a:endParaRPr lang="nl-BE" sz="1300" dirty="0"/>
                    </a:p>
                  </a:txBody>
                  <a:tcPr marL="64227" marR="64227" marT="32114" marB="32114" anchor="ctr">
                    <a:lnL>
                      <a:noFill/>
                    </a:lnL>
                    <a:lnR>
                      <a:noFill/>
                    </a:lnR>
                    <a:lnT>
                      <a:noFill/>
                    </a:lnT>
                    <a:lnB>
                      <a:noFill/>
                    </a:lnB>
                  </a:tcPr>
                </a:tc>
                <a:tc>
                  <a:txBody>
                    <a:bodyPr/>
                    <a:lstStyle/>
                    <a:p>
                      <a:endParaRPr lang="nl-BE" sz="1300"/>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bl>
          </a:graphicData>
        </a:graphic>
      </p:graphicFrame>
      <p:pic>
        <p:nvPicPr>
          <p:cNvPr id="1025" name="Picture 1" descr="Microsof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7986" y="4951468"/>
            <a:ext cx="1573970"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frag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12" y="2233178"/>
            <a:ext cx="1770716" cy="2833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yGe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2572" y="5892584"/>
            <a:ext cx="1227696" cy="393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ud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702" y="1090887"/>
            <a:ext cx="1573970" cy="5351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erebrata-logo - 250x62 -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687" y="2665724"/>
            <a:ext cx="1967463" cy="487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4971" y="4005267"/>
            <a:ext cx="1888764"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zureWatch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6309" y="4548097"/>
            <a:ext cx="1967463" cy="2754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rizontal_cloudberry_logo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96" y="3418879"/>
            <a:ext cx="1817935" cy="5508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ODEMagazine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6035" y="4971047"/>
            <a:ext cx="1241674" cy="3870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tBrains"/>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0004" y="2190693"/>
            <a:ext cx="1172609"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tackify Logo"/>
          <p:cNvPicPr>
            <a:picLocks noChangeAspect="1" noChangeArrowheads="1"/>
          </p:cNvPicPr>
          <p:nvPr/>
        </p:nvPicPr>
        <p:blipFill>
          <a:blip r:embed="rId13">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144717" y="3394879"/>
            <a:ext cx="1573970" cy="5194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sgilit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885" y="2699038"/>
            <a:ext cx="1471662" cy="40923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facetflow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8270" y="2207759"/>
            <a:ext cx="1788602" cy="4006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ntellectNo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5109" y="5372959"/>
            <a:ext cx="1967463" cy="34627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ppveyor-logo-220x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6180" y="2799841"/>
            <a:ext cx="1731367" cy="314794"/>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p>
        </p:txBody>
      </p:sp>
    </p:spTree>
    <p:extLst>
      <p:ext uri="{BB962C8B-B14F-4D97-AF65-F5344CB8AC3E}">
        <p14:creationId xmlns:p14="http://schemas.microsoft.com/office/powerpoint/2010/main" val="411437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Fun (part </a:t>
            </a:r>
            <a:r>
              <a:rPr lang="en-US" dirty="0" err="1" smtClean="0"/>
              <a:t>deux</a:t>
            </a:r>
            <a:r>
              <a:rPr lang="en-US" dirty="0" smtClean="0"/>
              <a:t>)</a:t>
            </a:r>
            <a:endParaRPr lang="nl-BE" dirty="0"/>
          </a:p>
        </p:txBody>
      </p:sp>
      <p:sp>
        <p:nvSpPr>
          <p:cNvPr id="3" name="Content Placeholder 2"/>
          <p:cNvSpPr>
            <a:spLocks noGrp="1"/>
          </p:cNvSpPr>
          <p:nvPr>
            <p:ph idx="1"/>
          </p:nvPr>
        </p:nvSpPr>
        <p:spPr>
          <a:xfrm>
            <a:off x="520700" y="1324525"/>
            <a:ext cx="11152188" cy="3849282"/>
          </a:xfrm>
        </p:spPr>
        <p:txBody>
          <a:bodyPr/>
          <a:lstStyle/>
          <a:p>
            <a:pPr marL="0" indent="0" algn="ctr">
              <a:buNone/>
            </a:pPr>
            <a:r>
              <a:rPr lang="en-US" dirty="0" smtClean="0"/>
              <a:t>Find all the online locations here </a:t>
            </a:r>
          </a:p>
          <a:p>
            <a:pPr marL="0" indent="0" algn="ctr">
              <a:buNone/>
            </a:pPr>
            <a:endParaRPr lang="en-US" dirty="0"/>
          </a:p>
          <a:p>
            <a:pPr marL="0" indent="0" algn="ctr">
              <a:buNone/>
            </a:pPr>
            <a:r>
              <a:rPr lang="nl-BE" sz="5398" u="sng" dirty="0">
                <a:hlinkClick r:id="rId2"/>
              </a:rPr>
              <a:t>http://bit.ly/gwabflickr</a:t>
            </a:r>
            <a:endParaRPr lang="nl-BE" sz="5398" dirty="0"/>
          </a:p>
          <a:p>
            <a:pPr marL="0" indent="0" algn="ctr">
              <a:buNone/>
            </a:pPr>
            <a:r>
              <a:rPr lang="en-US" sz="5398" u="sng" dirty="0">
                <a:hlinkClick r:id="rId3"/>
              </a:rPr>
              <a:t>http://bit.ly/gwabTwitter</a:t>
            </a:r>
            <a:r>
              <a:rPr lang="nl-BE" sz="5398" dirty="0"/>
              <a:t> </a:t>
            </a:r>
            <a:r>
              <a:rPr lang="en-US" sz="5398" dirty="0"/>
              <a:t>(capital ‘T’)</a:t>
            </a:r>
            <a:endParaRPr lang="nl-BE" sz="5398" dirty="0"/>
          </a:p>
          <a:p>
            <a:pPr marL="0" indent="0" algn="ctr">
              <a:buNone/>
            </a:pPr>
            <a:r>
              <a:rPr lang="nl-BE" sz="5398" u="sng" dirty="0">
                <a:hlinkClick r:id="rId4"/>
              </a:rPr>
              <a:t>http://bit.ly/gwabfacebook</a:t>
            </a:r>
            <a:endParaRPr lang="nl-BE" sz="5398" dirty="0"/>
          </a:p>
        </p:txBody>
      </p:sp>
    </p:spTree>
    <p:extLst>
      <p:ext uri="{BB962C8B-B14F-4D97-AF65-F5344CB8AC3E}">
        <p14:creationId xmlns:p14="http://schemas.microsoft.com/office/powerpoint/2010/main" val="105813624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bwMode="auto">
          <a:xfrm>
            <a:off x="1247449" y="2429136"/>
            <a:ext cx="3275747" cy="756006"/>
          </a:xfrm>
          <a:prstGeom prst="cloudCallo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12" tIns="45706" rIns="91412" bIns="45706" numCol="1" rtlCol="0" anchor="ctr" anchorCtr="0" compatLnSpc="1">
            <a:prstTxWarp prst="textNoShape">
              <a:avLst/>
            </a:prstTxWarp>
          </a:bodyPr>
          <a:lstStyle/>
          <a:p>
            <a:pPr algn="ctr" defTabSz="913825" fontAlgn="base">
              <a:lnSpc>
                <a:spcPct val="90000"/>
              </a:lnSpc>
              <a:spcBef>
                <a:spcPct val="0"/>
              </a:spcBef>
              <a:spcAft>
                <a:spcPct val="0"/>
              </a:spcAft>
            </a:pPr>
            <a:endParaRPr lang="en-AU" sz="1999" spc="-50" dirty="0">
              <a:gradFill>
                <a:gsLst>
                  <a:gs pos="0">
                    <a:srgbClr val="EFEFEF"/>
                  </a:gs>
                  <a:gs pos="100000">
                    <a:srgbClr val="EFEFEF"/>
                  </a:gs>
                </a:gsLst>
                <a:lin ang="5400000" scaled="0"/>
              </a:gra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locally</a:t>
            </a:r>
            <a:endParaRPr lang="nl-BE" dirty="0"/>
          </a:p>
        </p:txBody>
      </p:sp>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398">
                <a:gradFill>
                  <a:gsLst>
                    <a:gs pos="1250">
                      <a:srgbClr val="00188F"/>
                    </a:gs>
                    <a:gs pos="100000">
                      <a:srgbClr val="00188F"/>
                    </a:gs>
                  </a:gsLst>
                  <a:lin ang="5400000" scaled="0"/>
                </a:gradFill>
              </a:rPr>
              <a:t>A BIG THANK YOU</a:t>
            </a:r>
          </a:p>
        </p:txBody>
      </p:sp>
      <p:pic>
        <p:nvPicPr>
          <p:cNvPr id="2054" name="Picture 6" descr="C:\Users\June\AppData\Local\Packages\microsoft.windowscommunicationsapps_8wekyb3d8bbwe\AC\Temp\{F21BBF52-2CE4-45BD-A49C-9F1351F9DB83}.t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115" y="3698855"/>
            <a:ext cx="2169204" cy="8676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6464" y="1240902"/>
            <a:ext cx="3190340" cy="2206964"/>
          </a:xfrm>
          <a:prstGeom prst="rect">
            <a:avLst/>
          </a:prstGeom>
        </p:spPr>
      </p:pic>
      <p:sp>
        <p:nvSpPr>
          <p:cNvPr id="8" name="TextBox 7"/>
          <p:cNvSpPr txBox="1"/>
          <p:nvPr/>
        </p:nvSpPr>
        <p:spPr>
          <a:xfrm>
            <a:off x="1564936" y="2640982"/>
            <a:ext cx="2640773" cy="33231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a:lnSpc>
                <a:spcPct val="90000"/>
              </a:lnSpc>
            </a:pPr>
            <a:r>
              <a:rPr lang="en-AU" sz="2399" spc="-50" dirty="0">
                <a:gradFill>
                  <a:gsLst>
                    <a:gs pos="2917">
                      <a:srgbClr val="505050"/>
                    </a:gs>
                    <a:gs pos="30000">
                      <a:srgbClr val="505050"/>
                    </a:gs>
                  </a:gsLst>
                  <a:lin ang="5400000" scaled="0"/>
                </a:gradFill>
              </a:rPr>
              <a:t>Perth MS Cloud UG</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2165" y="4958759"/>
            <a:ext cx="3382307" cy="807793"/>
          </a:xfrm>
          <a:prstGeom prst="rect">
            <a:avLst/>
          </a:prstGeom>
        </p:spPr>
      </p:pic>
    </p:spTree>
    <p:extLst>
      <p:ext uri="{BB962C8B-B14F-4D97-AF65-F5344CB8AC3E}">
        <p14:creationId xmlns:p14="http://schemas.microsoft.com/office/powerpoint/2010/main" val="277955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Authentication</a:t>
            </a:r>
            <a:endParaRPr lang="en-US" dirty="0"/>
          </a:p>
        </p:txBody>
      </p:sp>
      <p:sp>
        <p:nvSpPr>
          <p:cNvPr id="7" name="Text Placeholder 5"/>
          <p:cNvSpPr txBox="1">
            <a:spLocks/>
          </p:cNvSpPr>
          <p:nvPr/>
        </p:nvSpPr>
        <p:spPr>
          <a:xfrm>
            <a:off x="519113"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Rob Moore</a:t>
            </a:r>
          </a:p>
          <a:p>
            <a:r>
              <a:rPr lang="en-US" sz="2000" dirty="0" smtClean="0"/>
              <a:t>Lead Consultant, Readify</a:t>
            </a:r>
          </a:p>
          <a:p>
            <a:r>
              <a:rPr lang="en-US" sz="2000" dirty="0" smtClean="0"/>
              <a:t>rob.moore@readify.net</a:t>
            </a:r>
          </a:p>
          <a:p>
            <a:r>
              <a:rPr lang="en-US" sz="2000" dirty="0" smtClean="0"/>
              <a:t>@</a:t>
            </a:r>
            <a:r>
              <a:rPr lang="en-US" sz="2000" dirty="0" err="1" smtClean="0"/>
              <a:t>robdmoore</a:t>
            </a:r>
            <a:endParaRPr lang="en-US" sz="2000" dirty="0"/>
          </a:p>
        </p:txBody>
      </p:sp>
      <p:sp>
        <p:nvSpPr>
          <p:cNvPr id="9"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endParaRPr lang="en-US" sz="2000" dirty="0"/>
          </a:p>
          <a:p>
            <a:pPr algn="r"/>
            <a:r>
              <a:rPr lang="en-US" sz="2000" dirty="0" smtClean="0"/>
              <a:t>Senior Developer, </a:t>
            </a:r>
            <a:r>
              <a:rPr lang="en-US" sz="2000" dirty="0"/>
              <a:t>Readify</a:t>
            </a:r>
          </a:p>
          <a:p>
            <a:pPr algn="r"/>
            <a:r>
              <a:rPr lang="en-US" sz="2000" dirty="0" smtClean="0"/>
              <a:t>matt.davies@readify.net</a:t>
            </a:r>
            <a:endParaRPr lang="en-US" sz="2000" dirty="0"/>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477719" y="2838273"/>
            <a:ext cx="8190406" cy="2400657"/>
          </a:xfrm>
        </p:spPr>
        <p:txBody>
          <a:bodyPr/>
          <a:lstStyle/>
          <a:p>
            <a:pPr marL="0" indent="3175"/>
            <a:r>
              <a:rPr lang="en-US" sz="4000" dirty="0" smtClean="0"/>
              <a:t>Identity As a Service</a:t>
            </a:r>
          </a:p>
          <a:p>
            <a:pPr marL="0" indent="3175"/>
            <a:r>
              <a:rPr lang="en-US" sz="4000" dirty="0" smtClean="0"/>
              <a:t>Windows Azure Access Control Service</a:t>
            </a:r>
          </a:p>
          <a:p>
            <a:pPr marL="0" indent="3175"/>
            <a:r>
              <a:rPr lang="en-US" sz="4000" dirty="0" smtClean="0"/>
              <a:t>Windows Azure AD vs On-Premises </a:t>
            </a:r>
            <a:r>
              <a:rPr lang="en-US" sz="4000" dirty="0" smtClean="0"/>
              <a:t>AD</a:t>
            </a:r>
            <a:endParaRPr lang="en-US" sz="4000" dirty="0" smtClean="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Identity “As a Service”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3" name="Rectangle 32"/>
          <p:cNvSpPr/>
          <p:nvPr/>
        </p:nvSpPr>
        <p:spPr bwMode="auto">
          <a:xfrm>
            <a:off x="7324347" y="3076874"/>
            <a:ext cx="4416730"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36" name="Freeform 38"/>
          <p:cNvSpPr>
            <a:spLocks noEditPoints="1"/>
          </p:cNvSpPr>
          <p:nvPr/>
        </p:nvSpPr>
        <p:spPr bwMode="auto">
          <a:xfrm>
            <a:off x="961979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37" name="Freeform 38"/>
          <p:cNvSpPr>
            <a:spLocks noEditPoints="1"/>
          </p:cNvSpPr>
          <p:nvPr/>
        </p:nvSpPr>
        <p:spPr bwMode="auto">
          <a:xfrm>
            <a:off x="1055065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39" name="Freeform 6"/>
          <p:cNvSpPr>
            <a:spLocks noEditPoints="1"/>
          </p:cNvSpPr>
          <p:nvPr/>
        </p:nvSpPr>
        <p:spPr bwMode="auto">
          <a:xfrm>
            <a:off x="76126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bwMode="auto">
          <a:xfrm>
            <a:off x="411982" y="3076874"/>
            <a:ext cx="4597601"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42" name="Freeform 6"/>
          <p:cNvSpPr>
            <a:spLocks noEditPoints="1"/>
          </p:cNvSpPr>
          <p:nvPr/>
        </p:nvSpPr>
        <p:spPr bwMode="auto">
          <a:xfrm>
            <a:off x="6645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4880461" y="1203903"/>
            <a:ext cx="2573008" cy="1724548"/>
            <a:chOff x="6166920" y="367485"/>
            <a:chExt cx="2573008" cy="1724548"/>
          </a:xfrm>
        </p:grpSpPr>
        <p:sp>
          <p:nvSpPr>
            <p:cNvPr id="44"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45" name="Rectangle 44"/>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46" name="Isosceles Triangle 45"/>
          <p:cNvSpPr/>
          <p:nvPr/>
        </p:nvSpPr>
        <p:spPr bwMode="auto">
          <a:xfrm>
            <a:off x="2976815" y="3179999"/>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7" name="Left-Right Arrow 46"/>
          <p:cNvSpPr/>
          <p:nvPr/>
        </p:nvSpPr>
        <p:spPr bwMode="auto">
          <a:xfrm>
            <a:off x="411982" y="4953837"/>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8" name="Title 1"/>
          <p:cNvSpPr>
            <a:spLocks noGrp="1"/>
          </p:cNvSpPr>
          <p:nvPr>
            <p:ph type="title"/>
          </p:nvPr>
        </p:nvSpPr>
        <p:spPr>
          <a:xfrm>
            <a:off x="519112" y="228600"/>
            <a:ext cx="11149013" cy="747897"/>
          </a:xfrm>
        </p:spPr>
        <p:txBody>
          <a:bodyPr/>
          <a:lstStyle/>
          <a:p>
            <a:r>
              <a:rPr lang="en-US" dirty="0" smtClean="0">
                <a:latin typeface="Segoe UI Light" panose="020B0502040204020203" pitchFamily="34" charset="0"/>
                <a:cs typeface="Segoe UI Light" panose="020B0502040204020203" pitchFamily="34" charset="0"/>
              </a:rPr>
              <a:t>A Service-Oriented Approach to Identity</a:t>
            </a:r>
            <a:endParaRPr lang="en-US" dirty="0">
              <a:latin typeface="Segoe UI Light" panose="020B0502040204020203" pitchFamily="34" charset="0"/>
              <a:cs typeface="Segoe UI Light" panose="020B0502040204020203" pitchFamily="34" charset="0"/>
            </a:endParaRPr>
          </a:p>
        </p:txBody>
      </p:sp>
      <p:sp>
        <p:nvSpPr>
          <p:cNvPr id="49" name="RELY TextBox 8"/>
          <p:cNvSpPr txBox="1"/>
          <p:nvPr/>
        </p:nvSpPr>
        <p:spPr>
          <a:xfrm>
            <a:off x="1499255" y="5329980"/>
            <a:ext cx="1599092" cy="553998"/>
          </a:xfrm>
          <a:prstGeom prst="rect">
            <a:avLst/>
          </a:prstGeom>
          <a:noFill/>
        </p:spPr>
        <p:txBody>
          <a:bodyPr wrap="none" lIns="0" tIns="0" rIns="0" bIns="0" rtlCol="0">
            <a:spAutoFit/>
          </a:bodyPr>
          <a:lstStyle/>
          <a:p>
            <a:pPr>
              <a:lnSpc>
                <a:spcPct val="90000"/>
              </a:lnSpc>
            </a:pPr>
            <a:r>
              <a:rPr lang="en-US" sz="2000" dirty="0">
                <a:ln>
                  <a:solidFill>
                    <a:schemeClr val="bg1">
                      <a:alpha val="0"/>
                    </a:schemeClr>
                  </a:solidFill>
                </a:ln>
                <a:solidFill>
                  <a:schemeClr val="bg1">
                    <a:alpha val="99000"/>
                  </a:schemeClr>
                </a:solidFill>
              </a:rPr>
              <a:t>Rely </a:t>
            </a:r>
            <a:r>
              <a:rPr lang="en-US" sz="2000" dirty="0" smtClean="0">
                <a:ln>
                  <a:solidFill>
                    <a:schemeClr val="bg1">
                      <a:alpha val="0"/>
                    </a:schemeClr>
                  </a:solidFill>
                </a:ln>
                <a:solidFill>
                  <a:schemeClr val="bg1">
                    <a:alpha val="99000"/>
                  </a:schemeClr>
                </a:solidFill>
              </a:rPr>
              <a:t>100% on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Infrastructure</a:t>
            </a:r>
          </a:p>
        </p:txBody>
      </p:sp>
      <p:sp>
        <p:nvSpPr>
          <p:cNvPr id="50" name="CARE TextBox 31"/>
          <p:cNvSpPr txBox="1"/>
          <p:nvPr/>
        </p:nvSpPr>
        <p:spPr>
          <a:xfrm>
            <a:off x="9309081" y="5329980"/>
            <a:ext cx="1442446" cy="553998"/>
          </a:xfrm>
          <a:prstGeom prst="rect">
            <a:avLst/>
          </a:prstGeom>
          <a:noFill/>
        </p:spPr>
        <p:txBody>
          <a:bodyPr wrap="none" lIns="0" tIns="0" rIns="0" bIns="0" rtlCol="0">
            <a:spAutoFit/>
          </a:bodyPr>
          <a:lstStyle/>
          <a:p>
            <a:pPr algn="r">
              <a:lnSpc>
                <a:spcPct val="90000"/>
              </a:lnSpc>
            </a:pPr>
            <a:r>
              <a:rPr lang="en-US" sz="2000" dirty="0">
                <a:ln>
                  <a:solidFill>
                    <a:schemeClr val="bg1">
                      <a:alpha val="0"/>
                    </a:schemeClr>
                  </a:solidFill>
                </a:ln>
                <a:solidFill>
                  <a:schemeClr val="bg1">
                    <a:alpha val="99000"/>
                  </a:schemeClr>
                </a:solidFill>
              </a:rPr>
              <a:t>Take </a:t>
            </a:r>
            <a:r>
              <a:rPr lang="en-US" sz="2000" dirty="0" smtClean="0">
                <a:ln>
                  <a:solidFill>
                    <a:schemeClr val="bg1">
                      <a:alpha val="0"/>
                    </a:schemeClr>
                  </a:solidFill>
                </a:ln>
                <a:solidFill>
                  <a:schemeClr val="bg1">
                    <a:alpha val="99000"/>
                  </a:schemeClr>
                </a:solidFill>
              </a:rPr>
              <a:t>Care of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everything</a:t>
            </a:r>
            <a:endParaRPr lang="en-US" sz="2000" dirty="0">
              <a:ln>
                <a:solidFill>
                  <a:schemeClr val="bg1">
                    <a:alpha val="0"/>
                  </a:schemeClr>
                </a:solidFill>
              </a:ln>
              <a:solidFill>
                <a:schemeClr val="bg1">
                  <a:alpha val="99000"/>
                </a:schemeClr>
              </a:solidFill>
            </a:endParaRPr>
          </a:p>
        </p:txBody>
      </p:sp>
      <p:pic>
        <p:nvPicPr>
          <p:cNvPr id="51" name="question left"/>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4399632" y="2109208"/>
            <a:ext cx="480829" cy="822960"/>
          </a:xfrm>
          <a:prstGeom prst="rect">
            <a:avLst/>
          </a:prstGeom>
          <a:noFill/>
          <a:extLst>
            <a:ext uri="{909E8E84-426E-40DD-AFC4-6F175D3DCCD1}">
              <a14:hiddenFill xmlns:a14="http://schemas.microsoft.com/office/drawing/2010/main">
                <a:solidFill>
                  <a:srgbClr val="FFFFFF"/>
                </a:solidFill>
              </a14:hiddenFill>
            </a:ext>
          </a:extLst>
        </p:spPr>
      </p:pic>
      <p:pic>
        <p:nvPicPr>
          <p:cNvPr id="52" name="question"/>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453469" y="2109208"/>
            <a:ext cx="480830" cy="822960"/>
          </a:xfrm>
          <a:prstGeom prst="rect">
            <a:avLst/>
          </a:prstGeom>
          <a:noFill/>
          <a:extLst>
            <a:ext uri="{909E8E84-426E-40DD-AFC4-6F175D3DCCD1}">
              <a14:hiddenFill xmlns:a14="http://schemas.microsoft.com/office/drawing/2010/main">
                <a:solidFill>
                  <a:srgbClr val="FFFFFF"/>
                </a:solidFill>
              </a14:hiddenFill>
            </a:ext>
          </a:extLst>
        </p:spPr>
      </p:pic>
      <p:sp>
        <p:nvSpPr>
          <p:cNvPr id="53" name="REUSE TextBox 35"/>
          <p:cNvSpPr txBox="1"/>
          <p:nvPr/>
        </p:nvSpPr>
        <p:spPr>
          <a:xfrm>
            <a:off x="4496430" y="5274581"/>
            <a:ext cx="3560462" cy="664797"/>
          </a:xfrm>
          <a:prstGeom prst="rect">
            <a:avLst/>
          </a:prstGeom>
          <a:noFill/>
        </p:spPr>
        <p:txBody>
          <a:bodyPr wrap="none" lIns="0" tIns="0" rIns="0" bIns="0" rtlCol="0">
            <a:spAutoFit/>
          </a:bodyPr>
          <a:lstStyle/>
          <a:p>
            <a:pPr algn="ctr">
              <a:lnSpc>
                <a:spcPct val="90000"/>
              </a:lnSpc>
            </a:pPr>
            <a:r>
              <a:rPr lang="en-US" sz="2400" dirty="0">
                <a:ln>
                  <a:solidFill>
                    <a:schemeClr val="bg1">
                      <a:alpha val="0"/>
                    </a:schemeClr>
                  </a:solidFill>
                </a:ln>
                <a:solidFill>
                  <a:schemeClr val="bg1">
                    <a:alpha val="99000"/>
                  </a:schemeClr>
                </a:solidFill>
              </a:rPr>
              <a:t>Reuse Identity Capabilities</a:t>
            </a:r>
          </a:p>
          <a:p>
            <a:pPr algn="ctr">
              <a:lnSpc>
                <a:spcPct val="90000"/>
              </a:lnSpc>
            </a:pPr>
            <a:r>
              <a:rPr lang="en-US" sz="2400" dirty="0">
                <a:ln>
                  <a:solidFill>
                    <a:schemeClr val="bg1">
                      <a:alpha val="0"/>
                    </a:schemeClr>
                  </a:solidFill>
                </a:ln>
                <a:solidFill>
                  <a:schemeClr val="bg1">
                    <a:alpha val="99000"/>
                  </a:schemeClr>
                </a:solidFill>
              </a:rPr>
              <a:t>via Standard Facades </a:t>
            </a:r>
          </a:p>
        </p:txBody>
      </p:sp>
      <p:grpSp>
        <p:nvGrpSpPr>
          <p:cNvPr id="54" name="Group 53"/>
          <p:cNvGrpSpPr/>
          <p:nvPr/>
        </p:nvGrpSpPr>
        <p:grpSpPr>
          <a:xfrm>
            <a:off x="1362430" y="2630453"/>
            <a:ext cx="1119305" cy="910604"/>
            <a:chOff x="7467756" y="3510352"/>
            <a:chExt cx="1119305" cy="910604"/>
          </a:xfrm>
        </p:grpSpPr>
        <p:sp>
          <p:nvSpPr>
            <p:cNvPr id="55" name="Freeform 86"/>
            <p:cNvSpPr>
              <a:spLocks noEditPoints="1"/>
            </p:cNvSpPr>
            <p:nvPr/>
          </p:nvSpPr>
          <p:spPr bwMode="black">
            <a:xfrm>
              <a:off x="7467756" y="3599163"/>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Oval 87"/>
            <p:cNvSpPr>
              <a:spLocks noChangeArrowheads="1"/>
            </p:cNvSpPr>
            <p:nvPr/>
          </p:nvSpPr>
          <p:spPr bwMode="black">
            <a:xfrm>
              <a:off x="7800587" y="3948484"/>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8"/>
            <p:cNvSpPr>
              <a:spLocks noEditPoints="1"/>
            </p:cNvSpPr>
            <p:nvPr/>
          </p:nvSpPr>
          <p:spPr bwMode="black">
            <a:xfrm>
              <a:off x="8172504" y="3510352"/>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58" name="Group 57"/>
          <p:cNvGrpSpPr/>
          <p:nvPr/>
        </p:nvGrpSpPr>
        <p:grpSpPr>
          <a:xfrm>
            <a:off x="8208151" y="2630453"/>
            <a:ext cx="1119305" cy="910604"/>
            <a:chOff x="9874832" y="2630453"/>
            <a:chExt cx="1119305" cy="910604"/>
          </a:xfrm>
        </p:grpSpPr>
        <p:sp>
          <p:nvSpPr>
            <p:cNvPr id="59" name="Freeform 86"/>
            <p:cNvSpPr>
              <a:spLocks noEditPoints="1"/>
            </p:cNvSpPr>
            <p:nvPr/>
          </p:nvSpPr>
          <p:spPr bwMode="black">
            <a:xfrm>
              <a:off x="9874832" y="2719264"/>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Oval 87"/>
            <p:cNvSpPr>
              <a:spLocks noChangeArrowheads="1"/>
            </p:cNvSpPr>
            <p:nvPr/>
          </p:nvSpPr>
          <p:spPr bwMode="black">
            <a:xfrm>
              <a:off x="10207663" y="3068585"/>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88"/>
            <p:cNvSpPr>
              <a:spLocks noEditPoints="1"/>
            </p:cNvSpPr>
            <p:nvPr/>
          </p:nvSpPr>
          <p:spPr bwMode="black">
            <a:xfrm>
              <a:off x="10579580" y="263045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2" name="Group 61"/>
          <p:cNvGrpSpPr/>
          <p:nvPr/>
        </p:nvGrpSpPr>
        <p:grpSpPr>
          <a:xfrm>
            <a:off x="3423839" y="3704919"/>
            <a:ext cx="1032829" cy="1043779"/>
            <a:chOff x="6198396" y="6858000"/>
            <a:chExt cx="898525" cy="908050"/>
          </a:xfrm>
          <a:solidFill>
            <a:schemeClr val="accent6">
              <a:lumMod val="75000"/>
            </a:schemeClr>
          </a:solidFill>
        </p:grpSpPr>
        <p:sp>
          <p:nvSpPr>
            <p:cNvPr id="63"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p:cNvGrpSpPr/>
          <p:nvPr/>
        </p:nvGrpSpPr>
        <p:grpSpPr>
          <a:xfrm>
            <a:off x="9856766" y="3704919"/>
            <a:ext cx="1032829" cy="1043779"/>
            <a:chOff x="6198396" y="6858000"/>
            <a:chExt cx="898525" cy="908050"/>
          </a:xfrm>
          <a:solidFill>
            <a:schemeClr val="tx1">
              <a:lumMod val="75000"/>
              <a:lumOff val="25000"/>
            </a:schemeClr>
          </a:solidFill>
        </p:grpSpPr>
        <p:sp>
          <p:nvSpPr>
            <p:cNvPr id="6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3" name="Rectangle 72"/>
          <p:cNvSpPr/>
          <p:nvPr/>
        </p:nvSpPr>
        <p:spPr bwMode="auto">
          <a:xfrm>
            <a:off x="2976815" y="3179999"/>
            <a:ext cx="1926876" cy="1650617"/>
          </a:xfrm>
          <a:prstGeom prst="rect">
            <a:avLst/>
          </a:prstGeom>
          <a:solidFill>
            <a:schemeClr val="accent6">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74" name="Group 73"/>
          <p:cNvGrpSpPr/>
          <p:nvPr/>
        </p:nvGrpSpPr>
        <p:grpSpPr>
          <a:xfrm>
            <a:off x="3265858" y="3372493"/>
            <a:ext cx="1336141" cy="1233406"/>
            <a:chOff x="3303905" y="3301794"/>
            <a:chExt cx="1336141" cy="1233406"/>
          </a:xfrm>
        </p:grpSpPr>
        <p:sp>
          <p:nvSpPr>
            <p:cNvPr id="75" name="Freeform 73"/>
            <p:cNvSpPr>
              <a:spLocks noEditPoints="1"/>
            </p:cNvSpPr>
            <p:nvPr/>
          </p:nvSpPr>
          <p:spPr bwMode="black">
            <a:xfrm>
              <a:off x="3932259" y="330179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76" name="Group 75"/>
            <p:cNvGrpSpPr/>
            <p:nvPr/>
          </p:nvGrpSpPr>
          <p:grpSpPr>
            <a:xfrm>
              <a:off x="3303905" y="3704920"/>
              <a:ext cx="821570" cy="830280"/>
              <a:chOff x="5842384" y="3704919"/>
              <a:chExt cx="1032829" cy="1043779"/>
            </a:xfrm>
            <a:solidFill>
              <a:schemeClr val="bg1"/>
            </a:solidFill>
          </p:grpSpPr>
          <p:sp>
            <p:nvSpPr>
              <p:cNvPr id="78"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 y="296897"/>
            <a:ext cx="11889564" cy="747897"/>
          </a:xfrm>
        </p:spPr>
        <p:txBody>
          <a:bodyPr/>
          <a:lstStyle/>
          <a:p>
            <a:r>
              <a:rPr lang="en-AU" dirty="0">
                <a:latin typeface="Segoe UI Light" panose="020B0502040204020203" pitchFamily="34" charset="0"/>
                <a:cs typeface="Segoe UI Light" panose="020B0502040204020203" pitchFamily="34" charset="0"/>
              </a:rPr>
              <a:t>Identity and Windows Azure</a:t>
            </a:r>
          </a:p>
        </p:txBody>
      </p:sp>
      <p:sp>
        <p:nvSpPr>
          <p:cNvPr id="5" name="Content Placeholder 2"/>
          <p:cNvSpPr>
            <a:spLocks noGrp="1"/>
          </p:cNvSpPr>
          <p:nvPr>
            <p:ph sz="quarter" idx="10"/>
          </p:nvPr>
        </p:nvSpPr>
        <p:spPr>
          <a:xfrm>
            <a:off x="274638" y="1214438"/>
            <a:ext cx="11887200" cy="5038302"/>
          </a:xfrm>
        </p:spPr>
        <p:txBody>
          <a:bodyPr/>
          <a:lstStyle/>
          <a:p>
            <a:pPr lvl="1"/>
            <a:r>
              <a:rPr lang="en-AU" sz="4000" dirty="0" smtClean="0"/>
              <a:t>Windows </a:t>
            </a:r>
            <a:r>
              <a:rPr lang="en-AU" sz="4000" dirty="0"/>
              <a:t>Azure Access </a:t>
            </a:r>
            <a:r>
              <a:rPr lang="en-AU" sz="4000" dirty="0" smtClean="0"/>
              <a:t>Control Service (ACS</a:t>
            </a:r>
            <a:r>
              <a:rPr lang="en-AU" sz="4000" dirty="0" smtClean="0"/>
              <a:t>)</a:t>
            </a:r>
          </a:p>
          <a:p>
            <a:pPr lvl="1"/>
            <a:endParaRPr lang="en-AU" sz="4000" dirty="0"/>
          </a:p>
          <a:p>
            <a:pPr lvl="1"/>
            <a:r>
              <a:rPr lang="en-AU" sz="4000" dirty="0" smtClean="0"/>
              <a:t>Windows </a:t>
            </a:r>
            <a:r>
              <a:rPr lang="en-AU" sz="4000" dirty="0"/>
              <a:t>Azure </a:t>
            </a:r>
            <a:r>
              <a:rPr lang="en-AU" sz="4000" dirty="0" smtClean="0"/>
              <a:t>Active Directory (WAAD</a:t>
            </a:r>
            <a:r>
              <a:rPr lang="en-AU" sz="4000" dirty="0" smtClean="0"/>
              <a:t>)</a:t>
            </a:r>
          </a:p>
          <a:p>
            <a:pPr lvl="1"/>
            <a:endParaRPr lang="en-AU" sz="4000" dirty="0"/>
          </a:p>
          <a:p>
            <a:pPr lvl="1"/>
            <a:r>
              <a:rPr lang="en-AU" sz="4000" dirty="0" smtClean="0"/>
              <a:t>Hosting </a:t>
            </a:r>
            <a:r>
              <a:rPr lang="en-AU" sz="4000" dirty="0"/>
              <a:t>Windows Server </a:t>
            </a:r>
            <a:r>
              <a:rPr lang="en-AU" sz="4000" dirty="0" smtClean="0"/>
              <a:t>AD in Virtual Machines</a:t>
            </a:r>
            <a:endParaRPr lang="en-AU" sz="4000" dirty="0"/>
          </a:p>
        </p:txBody>
      </p:sp>
      <p:sp>
        <p:nvSpPr>
          <p:cNvPr id="6" name="Left-Right Arrow 5"/>
          <p:cNvSpPr/>
          <p:nvPr/>
        </p:nvSpPr>
        <p:spPr bwMode="auto">
          <a:xfrm>
            <a:off x="274320" y="5305529"/>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r>
              <a:rPr lang="en-US" sz="2800" dirty="0" smtClean="0">
                <a:ln>
                  <a:solidFill>
                    <a:schemeClr val="bg1">
                      <a:alpha val="0"/>
                    </a:schemeClr>
                  </a:solidFill>
                </a:ln>
                <a:solidFill>
                  <a:schemeClr val="bg1"/>
                </a:solidFill>
              </a:rPr>
              <a:t>ACS				WAAD				VMs</a:t>
            </a:r>
          </a:p>
        </p:txBody>
      </p:sp>
    </p:spTree>
    <p:extLst>
      <p:ext uri="{BB962C8B-B14F-4D97-AF65-F5344CB8AC3E}">
        <p14:creationId xmlns:p14="http://schemas.microsoft.com/office/powerpoint/2010/main" val="129954172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Windows Azure ACS</a:t>
            </a:r>
            <a:endParaRPr lang="en-US" dirty="0"/>
          </a:p>
        </p:txBody>
      </p:sp>
    </p:spTree>
    <p:extLst>
      <p:ext uri="{BB962C8B-B14F-4D97-AF65-F5344CB8AC3E}">
        <p14:creationId xmlns:p14="http://schemas.microsoft.com/office/powerpoint/2010/main" val="369138848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5157</TotalTime>
  <Words>1510</Words>
  <Application>Microsoft Office PowerPoint</Application>
  <PresentationFormat>Custom</PresentationFormat>
  <Paragraphs>173</Paragraphs>
  <Slides>20</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Segoe UI</vt:lpstr>
      <vt:lpstr>Segoe Condensed</vt:lpstr>
      <vt:lpstr>Segoe UI Light</vt:lpstr>
      <vt:lpstr>Consolas</vt:lpstr>
      <vt:lpstr>MS1444_Windows Azure Template 16x9_r08b</vt:lpstr>
      <vt:lpstr>1_White with Consolas font for code slides</vt:lpstr>
      <vt:lpstr>WindowsAzureTemplate16x9</vt:lpstr>
      <vt:lpstr>PowerPoint Presentation</vt:lpstr>
      <vt:lpstr>The Sponsors: These guys are doing it globally</vt:lpstr>
      <vt:lpstr>The Sponsors: These guys are doing it locally</vt:lpstr>
      <vt:lpstr>Authentication</vt:lpstr>
      <vt:lpstr>Overview</vt:lpstr>
      <vt:lpstr>PowerPoint Presentation</vt:lpstr>
      <vt:lpstr>A Service-Oriented Approach to Identity</vt:lpstr>
      <vt:lpstr>Identity and Windows Azure</vt:lpstr>
      <vt:lpstr>PowerPoint Presentation</vt:lpstr>
      <vt:lpstr>PowerPoint Presentation</vt:lpstr>
      <vt:lpstr>PowerPoint Presentation</vt:lpstr>
      <vt:lpstr>Using Windows Azure Active Directory</vt:lpstr>
      <vt:lpstr>Password Source</vt:lpstr>
      <vt:lpstr>Graph API</vt:lpstr>
      <vt:lpstr>Options, options, options…</vt:lpstr>
      <vt:lpstr>Pricing</vt:lpstr>
      <vt:lpstr>The Sponsors: These guys are doing it globally</vt:lpstr>
      <vt:lpstr>The Sponsors: These guys are doing it locally</vt:lpstr>
      <vt:lpstr>The Social Fun</vt:lpstr>
      <vt:lpstr>The Social Fun (part deux)</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Authenticating all the things</dc:title>
  <dc:subject>&lt;Event Name Here&gt;</dc:subject>
  <dc:creator>Matthew.Davies@curtin.edu.au</dc:creator>
  <dc:description>This presentation provides a high-level overview of SQL Azure from a developer perspective.
by nickha</dc:description>
  <cp:lastModifiedBy>Robert Moore</cp:lastModifiedBy>
  <cp:revision>433</cp:revision>
  <dcterms:created xsi:type="dcterms:W3CDTF">2011-11-30T19:12:28Z</dcterms:created>
  <dcterms:modified xsi:type="dcterms:W3CDTF">2014-03-28T15:26:39Z</dcterms:modified>
  <cp:version>1.0.0</cp:version>
</cp:coreProperties>
</file>