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81" r:id="rId1"/>
    <p:sldMasterId id="2147483800" r:id="rId2"/>
    <p:sldMasterId id="2147483802" r:id="rId3"/>
  </p:sldMasterIdLst>
  <p:notesMasterIdLst>
    <p:notesMasterId r:id="rId29"/>
  </p:notesMasterIdLst>
  <p:handoutMasterIdLst>
    <p:handoutMasterId r:id="rId30"/>
  </p:handoutMasterIdLst>
  <p:sldIdLst>
    <p:sldId id="256" r:id="rId4"/>
    <p:sldId id="306" r:id="rId5"/>
    <p:sldId id="365" r:id="rId6"/>
    <p:sldId id="334" r:id="rId7"/>
    <p:sldId id="366" r:id="rId8"/>
    <p:sldId id="368" r:id="rId9"/>
    <p:sldId id="379" r:id="rId10"/>
    <p:sldId id="370" r:id="rId11"/>
    <p:sldId id="433" r:id="rId12"/>
    <p:sldId id="434" r:id="rId13"/>
    <p:sldId id="286" r:id="rId14"/>
    <p:sldId id="391" r:id="rId15"/>
    <p:sldId id="432" r:id="rId16"/>
    <p:sldId id="363" r:id="rId17"/>
    <p:sldId id="389" r:id="rId18"/>
    <p:sldId id="437" r:id="rId19"/>
    <p:sldId id="435" r:id="rId20"/>
    <p:sldId id="364" r:id="rId21"/>
    <p:sldId id="398" r:id="rId22"/>
    <p:sldId id="399" r:id="rId23"/>
    <p:sldId id="424" r:id="rId24"/>
    <p:sldId id="425" r:id="rId25"/>
    <p:sldId id="426" r:id="rId26"/>
    <p:sldId id="427" r:id="rId27"/>
    <p:sldId id="381" r:id="rId28"/>
  </p:sldIdLst>
  <p:sldSz cx="12188825" cy="6858000"/>
  <p:notesSz cx="6858000" cy="9144000"/>
  <p:embeddedFontLst>
    <p:embeddedFont>
      <p:font typeface="Segoe UI Light" panose="020B0502040204020203" pitchFamily="34" charset="0"/>
      <p:regular r:id="rId31"/>
      <p:italic r:id="rId32"/>
    </p:embeddedFont>
    <p:embeddedFont>
      <p:font typeface="Consolas" panose="020B0609020204030204" pitchFamily="49" charset="0"/>
      <p:regular r:id="rId33"/>
      <p:bold r:id="rId34"/>
      <p:italic r:id="rId35"/>
      <p:boldItalic r:id="rId36"/>
    </p:embeddedFont>
    <p:embeddedFont>
      <p:font typeface="Segoe UI" panose="020B0502040204020203" pitchFamily="34" charset="0"/>
      <p:regular r:id="rId37"/>
      <p:bold r:id="rId38"/>
      <p:italic r:id="rId39"/>
      <p:boldItalic r:id="rId40"/>
    </p:embeddedFont>
  </p:embeddedFontLst>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4">
          <p15:clr>
            <a:srgbClr val="A4A3A4"/>
          </p15:clr>
        </p15:guide>
        <p15:guide id="2" orient="horz" pos="1200">
          <p15:clr>
            <a:srgbClr val="A4A3A4"/>
          </p15:clr>
        </p15:guide>
        <p15:guide id="3" orient="horz" pos="2736">
          <p15:clr>
            <a:srgbClr val="A4A3A4"/>
          </p15:clr>
        </p15:guide>
        <p15:guide id="4" orient="horz" pos="4176">
          <p15:clr>
            <a:srgbClr val="A4A3A4"/>
          </p15:clr>
        </p15:guide>
        <p15:guide id="5" orient="horz" pos="1488">
          <p15:clr>
            <a:srgbClr val="A4A3A4"/>
          </p15:clr>
        </p15:guide>
        <p15:guide id="6" orient="horz" pos="912">
          <p15:clr>
            <a:srgbClr val="A4A3A4"/>
          </p15:clr>
        </p15:guide>
        <p15:guide id="7" pos="3697">
          <p15:clr>
            <a:srgbClr val="A4A3A4"/>
          </p15:clr>
        </p15:guide>
        <p15:guide id="8" pos="327">
          <p15:clr>
            <a:srgbClr val="A4A3A4"/>
          </p15:clr>
        </p15:guide>
        <p15:guide id="9" pos="1190">
          <p15:clr>
            <a:srgbClr val="A4A3A4"/>
          </p15:clr>
        </p15:guide>
        <p15:guide id="10" pos="7350">
          <p15:clr>
            <a:srgbClr val="A4A3A4"/>
          </p15:clr>
        </p15:guide>
        <p15:guide id="11" pos="7063">
          <p15:clr>
            <a:srgbClr val="A4A3A4"/>
          </p15:clr>
        </p15:guide>
        <p15:guide id="12" pos="611">
          <p15:clr>
            <a:srgbClr val="A4A3A4"/>
          </p15:clr>
        </p15:guide>
        <p15:guide id="13" pos="1994">
          <p15:clr>
            <a:srgbClr val="A4A3A4"/>
          </p15:clr>
        </p15:guide>
        <p15:guide id="14" pos="3695">
          <p15:clr>
            <a:srgbClr val="A4A3A4"/>
          </p15:clr>
        </p15:guide>
        <p15:guide id="15" pos="398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reg" initials="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CAE1"/>
    <a:srgbClr val="FED15D"/>
    <a:srgbClr val="CCCCCC"/>
    <a:srgbClr val="CCDCEB"/>
    <a:srgbClr val="97B7DD"/>
    <a:srgbClr val="88ACD8"/>
    <a:srgbClr val="E1EAF5"/>
    <a:srgbClr val="EFEAF5"/>
    <a:srgbClr val="EFF3FF"/>
    <a:srgbClr val="EFF3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93" autoAdjust="0"/>
    <p:restoredTop sz="82912" autoAdjust="0"/>
  </p:normalViewPr>
  <p:slideViewPr>
    <p:cSldViewPr snapToGrid="0">
      <p:cViewPr varScale="1">
        <p:scale>
          <a:sx n="76" d="100"/>
          <a:sy n="76" d="100"/>
        </p:scale>
        <p:origin x="1362" y="96"/>
      </p:cViewPr>
      <p:guideLst>
        <p:guide orient="horz" pos="144"/>
        <p:guide orient="horz" pos="1200"/>
        <p:guide orient="horz" pos="2736"/>
        <p:guide orient="horz" pos="4176"/>
        <p:guide orient="horz" pos="1488"/>
        <p:guide orient="horz" pos="912"/>
        <p:guide pos="3697"/>
        <p:guide pos="327"/>
        <p:guide pos="1190"/>
        <p:guide pos="7350"/>
        <p:guide pos="7063"/>
        <p:guide pos="611"/>
        <p:guide pos="1994"/>
        <p:guide pos="3695"/>
        <p:guide pos="3983"/>
      </p:guideLst>
    </p:cSldViewPr>
  </p:slid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64" d="100"/>
          <a:sy n="64" d="100"/>
        </p:scale>
        <p:origin x="-31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9.fntdata"/><Relationship Id="rId21" Type="http://schemas.openxmlformats.org/officeDocument/2006/relationships/slide" Target="slides/slide18.xml"/><Relationship Id="rId34" Type="http://schemas.openxmlformats.org/officeDocument/2006/relationships/font" Target="fonts/font4.fntdata"/><Relationship Id="rId42"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font" Target="fonts/font6.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1.fntdata"/><Relationship Id="rId4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handoutMaster" Target="handoutMasters/handoutMaster1.xml"/><Relationship Id="rId35" Type="http://schemas.openxmlformats.org/officeDocument/2006/relationships/font" Target="fonts/font5.fntdata"/><Relationship Id="rId43"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font" Target="fonts/font3.fntdata"/><Relationship Id="rId38" Type="http://schemas.openxmlformats.org/officeDocument/2006/relationships/font" Target="fonts/font8.fntdata"/><Relationship Id="rId20" Type="http://schemas.openxmlformats.org/officeDocument/2006/relationships/slide" Target="slides/slide17.xml"/><Relationship Id="rId4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Understanding SQL Azure</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3/23/2014</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Understanding SQL Azure</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3/23/2014</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windowsazure.com/en-us/pricing/details/web-site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5904732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24329125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18</a:t>
            </a:fld>
            <a:endParaRPr lang="en-US" dirty="0"/>
          </a:p>
        </p:txBody>
      </p:sp>
    </p:spTree>
    <p:extLst>
      <p:ext uri="{BB962C8B-B14F-4D97-AF65-F5344CB8AC3E}">
        <p14:creationId xmlns:p14="http://schemas.microsoft.com/office/powerpoint/2010/main" val="39202462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3010926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0513" y="708025"/>
            <a:ext cx="6300787" cy="3544888"/>
          </a:xfrm>
        </p:spPr>
      </p:sp>
      <p:sp>
        <p:nvSpPr>
          <p:cNvPr id="3" name="Notes Placeholder 2"/>
          <p:cNvSpPr>
            <a:spLocks noGrp="1"/>
          </p:cNvSpPr>
          <p:nvPr>
            <p:ph type="body" idx="1"/>
          </p:nvPr>
        </p:nvSpPr>
        <p:spPr/>
        <p:txBody>
          <a:bodyPr>
            <a:normAutofit/>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sz="1600" kern="1200" dirty="0" smtClean="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2383861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4</a:t>
            </a:fld>
            <a:endParaRPr lang="en-US" dirty="0"/>
          </a:p>
        </p:txBody>
      </p:sp>
    </p:spTree>
    <p:extLst>
      <p:ext uri="{BB962C8B-B14F-4D97-AF65-F5344CB8AC3E}">
        <p14:creationId xmlns:p14="http://schemas.microsoft.com/office/powerpoint/2010/main" val="1782926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1470416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6</a:t>
            </a:fld>
            <a:endParaRPr lang="en-US"/>
          </a:p>
        </p:txBody>
      </p:sp>
    </p:spTree>
    <p:extLst>
      <p:ext uri="{BB962C8B-B14F-4D97-AF65-F5344CB8AC3E}">
        <p14:creationId xmlns:p14="http://schemas.microsoft.com/office/powerpoint/2010/main" val="3318683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7</a:t>
            </a:fld>
            <a:endParaRPr lang="en-US"/>
          </a:p>
        </p:txBody>
      </p:sp>
    </p:spTree>
    <p:extLst>
      <p:ext uri="{BB962C8B-B14F-4D97-AF65-F5344CB8AC3E}">
        <p14:creationId xmlns:p14="http://schemas.microsoft.com/office/powerpoint/2010/main" val="29417673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the</a:t>
            </a:r>
            <a:r>
              <a:rPr lang="en-US" sz="1100" baseline="0" dirty="0" smtClean="0"/>
              <a:t> three scale choices on Windows Azure Web Sites.</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r>
              <a:rPr lang="en-US" sz="1100" dirty="0" smtClean="0">
                <a:latin typeface="Segoe UI" pitchFamily="34" charset="0"/>
              </a:rPr>
              <a:t>Both free and shared are the same architecture.</a:t>
            </a:r>
            <a:r>
              <a:rPr lang="en-US" sz="1100" baseline="0" dirty="0" smtClean="0">
                <a:latin typeface="Segoe UI" pitchFamily="34" charset="0"/>
              </a:rPr>
              <a:t> With standard you isolate your application to your own virtual machines that you can use and pay for whatever resources you choose.</a:t>
            </a:r>
          </a:p>
          <a:p>
            <a:endParaRPr lang="en-US" sz="1100" baseline="0" dirty="0" smtClean="0">
              <a:latin typeface="Segoe UI" pitchFamily="34" charset="0"/>
            </a:endParaRPr>
          </a:p>
          <a:p>
            <a:r>
              <a:rPr lang="en-US" sz="1100" b="1" baseline="0" dirty="0" smtClean="0">
                <a:latin typeface="Segoe UI" pitchFamily="34" charset="0"/>
              </a:rPr>
              <a:t>Online Resources:</a:t>
            </a:r>
          </a:p>
          <a:p>
            <a:r>
              <a:rPr lang="en-US" sz="1100" b="0" baseline="0" dirty="0" smtClean="0">
                <a:latin typeface="Segoe UI" pitchFamily="34" charset="0"/>
              </a:rPr>
              <a:t>If you’d like more details on Web Site pricing and quota, see the Windows Azure pricing page here: </a:t>
            </a:r>
            <a:r>
              <a:rPr lang="en-US" sz="1100" dirty="0" smtClean="0">
                <a:hlinkClick r:id="rId3"/>
              </a:rPr>
              <a:t>http://www.windowsazure.com/en-us/pricing/details/web-sites/</a:t>
            </a:r>
            <a:endParaRPr lang="en-US" sz="1100" b="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168806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11</a:t>
            </a:fld>
            <a:endParaRPr lang="en-US" dirty="0"/>
          </a:p>
        </p:txBody>
      </p:sp>
    </p:spTree>
    <p:extLst>
      <p:ext uri="{BB962C8B-B14F-4D97-AF65-F5344CB8AC3E}">
        <p14:creationId xmlns:p14="http://schemas.microsoft.com/office/powerpoint/2010/main" val="17829264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14</a:t>
            </a:fld>
            <a:endParaRPr lang="en-US" dirty="0"/>
          </a:p>
        </p:txBody>
      </p:sp>
    </p:spTree>
    <p:extLst>
      <p:ext uri="{BB962C8B-B14F-4D97-AF65-F5344CB8AC3E}">
        <p14:creationId xmlns:p14="http://schemas.microsoft.com/office/powerpoint/2010/main" val="3138091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3.xml"/><Relationship Id="rId4" Type="http://schemas.microsoft.com/office/2007/relationships/hdphoto" Target="../media/hdphoto2.wdp"/></Relationships>
</file>

<file path=ppt/slideLayouts/_rels/slideLayout2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3.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798422990"/>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448854893"/>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421983362"/>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13995069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073617706"/>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401796459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1532501056"/>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1370382859"/>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2964203"/>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268188483"/>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cs typeface="Consolas" pitchFamily="49"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mj-lt"/>
                <a:cs typeface="Consolas" pitchFamily="49" charset="0"/>
              </a:defRPr>
            </a:lvl1pPr>
            <a:lvl2pPr>
              <a:defRPr>
                <a:latin typeface="+mj-lt"/>
                <a:cs typeface="Consolas" pitchFamily="49" charset="0"/>
              </a:defRPr>
            </a:lvl2pPr>
            <a:lvl3pPr>
              <a:defRPr>
                <a:latin typeface="+mj-lt"/>
                <a:cs typeface="Consolas" pitchFamily="49" charset="0"/>
              </a:defRPr>
            </a:lvl3pPr>
            <a:lvl4pPr>
              <a:defRPr>
                <a:latin typeface="+mj-lt"/>
                <a:cs typeface="Consolas" pitchFamily="49" charset="0"/>
              </a:defRPr>
            </a:lvl4pPr>
            <a:lvl5pPr>
              <a:defRPr>
                <a:latin typeface="+mj-lt"/>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441" y="6356351"/>
            <a:ext cx="2844059" cy="365125"/>
          </a:xfrm>
          <a:prstGeom prst="rect">
            <a:avLst/>
          </a:prstGeom>
        </p:spPr>
        <p:txBody>
          <a:bodyPr/>
          <a:lstStyle>
            <a:lvl1pPr>
              <a:defRPr>
                <a:latin typeface="Consolas" pitchFamily="49" charset="0"/>
                <a:cs typeface="Consolas" pitchFamily="49" charset="0"/>
              </a:defRPr>
            </a:lvl1pPr>
          </a:lstStyle>
          <a:p>
            <a:fld id="{D7CE58A2-1EDC-45F0-BACE-E3574D82C834}" type="datetimeFigureOut">
              <a:rPr lang="en-US" smtClean="0"/>
              <a:pPr/>
              <a:t>3/23/2014</a:t>
            </a:fld>
            <a:endParaRPr lang="en-US"/>
          </a:p>
        </p:txBody>
      </p:sp>
      <p:sp>
        <p:nvSpPr>
          <p:cNvPr id="5" name="Footer Placeholder 4"/>
          <p:cNvSpPr>
            <a:spLocks noGrp="1"/>
          </p:cNvSpPr>
          <p:nvPr>
            <p:ph type="ftr" sz="quarter" idx="11"/>
          </p:nvPr>
        </p:nvSpPr>
        <p:spPr>
          <a:xfrm>
            <a:off x="4164515" y="6356351"/>
            <a:ext cx="3859795" cy="365125"/>
          </a:xfrm>
          <a:prstGeom prst="rect">
            <a:avLst/>
          </a:prstGeom>
        </p:spPr>
        <p:txBody>
          <a:bodyPr/>
          <a:lstStyle>
            <a:lvl1pPr>
              <a:defRPr>
                <a:latin typeface="Consolas" pitchFamily="49" charset="0"/>
                <a:cs typeface="Consolas" pitchFamily="49" charset="0"/>
              </a:defRPr>
            </a:lvl1pPr>
          </a:lstStyle>
          <a:p>
            <a:endParaRPr lang="en-US"/>
          </a:p>
        </p:txBody>
      </p:sp>
      <p:sp>
        <p:nvSpPr>
          <p:cNvPr id="6" name="Slide Number Placeholder 5"/>
          <p:cNvSpPr>
            <a:spLocks noGrp="1"/>
          </p:cNvSpPr>
          <p:nvPr>
            <p:ph type="sldNum" sz="quarter" idx="12"/>
          </p:nvPr>
        </p:nvSpPr>
        <p:spPr>
          <a:xfrm>
            <a:off x="8735325" y="6356351"/>
            <a:ext cx="2844059" cy="365125"/>
          </a:xfrm>
          <a:prstGeom prst="rect">
            <a:avLst/>
          </a:prstGeom>
        </p:spPr>
        <p:txBody>
          <a:bodyPr/>
          <a:lstStyle>
            <a:lvl1pPr>
              <a:defRPr>
                <a:latin typeface="Consolas" pitchFamily="49" charset="0"/>
                <a:cs typeface="Consolas" pitchFamily="49" charset="0"/>
              </a:defRPr>
            </a:lvl1pPr>
          </a:lstStyle>
          <a:p>
            <a:fld id="{ECD6441B-9D70-431A-83BF-3759963F38CF}" type="slidenum">
              <a:rPr lang="en-US" smtClean="0"/>
              <a:pPr/>
              <a:t>‹#›</a:t>
            </a:fld>
            <a:endParaRPr lang="en-US"/>
          </a:p>
        </p:txBody>
      </p:sp>
    </p:spTree>
    <p:extLst>
      <p:ext uri="{BB962C8B-B14F-4D97-AF65-F5344CB8AC3E}">
        <p14:creationId xmlns:p14="http://schemas.microsoft.com/office/powerpoint/2010/main" val="3773170454"/>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xmlns:p14="http://schemas.microsoft.com/office/powerpoint/2010/mai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919103717"/>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2572837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37623"/>
            <a:ext cx="5454333" cy="1144929"/>
          </a:xfrm>
        </p:spPr>
        <p:txBody>
          <a:bodyPr/>
          <a:lstStyle>
            <a:lvl1pPr marL="0" indent="0">
              <a:buFont typeface="Arial" pitchFamily="34" charset="0"/>
              <a:buNone/>
              <a:defRPr sz="2400">
                <a:solidFill>
                  <a:schemeClr val="bg1">
                    <a:alpha val="98000"/>
                  </a:schemeClr>
                </a:solidFill>
                <a:latin typeface="Segoe UI Light" pitchFamily="34" charset="0"/>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Picture 4"/>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1590404245"/>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grpSp>
    </p:spTree>
    <p:extLst>
      <p:ext uri="{BB962C8B-B14F-4D97-AF65-F5344CB8AC3E}">
        <p14:creationId xmlns:p14="http://schemas.microsoft.com/office/powerpoint/2010/main" val="104496277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pic>
        <p:nvPicPr>
          <p:cNvPr id="13" name="Picture 40" descr="C:\Users\sakuu\Documents\Ballmer WPC\PNGS\TV.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black">
          <a:xfrm>
            <a:off x="8283830" y="1993330"/>
            <a:ext cx="2278228" cy="2191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2094944"/>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grpSp>
    </p:spTree>
    <p:extLst>
      <p:ext uri="{BB962C8B-B14F-4D97-AF65-F5344CB8AC3E}">
        <p14:creationId xmlns:p14="http://schemas.microsoft.com/office/powerpoint/2010/main" val="102517383"/>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solidFill>
                <a:srgbClr val="292929"/>
              </a:solidFill>
            </a:endParaRPr>
          </a:p>
        </p:txBody>
      </p:sp>
    </p:spTree>
    <p:extLst>
      <p:ext uri="{BB962C8B-B14F-4D97-AF65-F5344CB8AC3E}">
        <p14:creationId xmlns:p14="http://schemas.microsoft.com/office/powerpoint/2010/main" val="3637048124"/>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grpSp>
    </p:spTree>
    <p:extLst>
      <p:ext uri="{BB962C8B-B14F-4D97-AF65-F5344CB8AC3E}">
        <p14:creationId xmlns:p14="http://schemas.microsoft.com/office/powerpoint/2010/main" val="2056737366"/>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4119193404"/>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707258969"/>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18403868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4029472072"/>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025909397"/>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709112714"/>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16730951"/>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dirty="0" smtClean="0"/>
              <a:t>Click to edit Master text styles</a:t>
            </a:r>
          </a:p>
          <a:p>
            <a:pPr marL="3175" lvl="1" indent="0" algn="l" defTabSz="914363"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209399846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652744337"/>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1120894631"/>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3706368"/>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5157058"/>
            <a:ext cx="7513637" cy="443198"/>
          </a:xfrm>
        </p:spPr>
        <p:txBody>
          <a:bodyPr/>
          <a:lstStyle>
            <a:lvl1pPr marL="0" indent="0">
              <a:buNone/>
              <a:defRPr lang="en-US" sz="3200" kern="1200" spc="-100" baseline="0" dirty="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10072473" y="6364651"/>
            <a:ext cx="1595652" cy="268366"/>
          </a:xfrm>
          <a:prstGeom prst="rect">
            <a:avLst/>
          </a:prstGeom>
          <a:noFill/>
          <a:ln>
            <a:noFill/>
          </a:ln>
        </p:spPr>
      </p:pic>
      <p:pic>
        <p:nvPicPr>
          <p:cNvPr id="27" name="Picture 2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70298" y="228600"/>
            <a:ext cx="2497827" cy="290338"/>
          </a:xfrm>
          <a:prstGeom prst="rect">
            <a:avLst/>
          </a:prstGeom>
        </p:spPr>
      </p:pic>
    </p:spTree>
    <p:extLst>
      <p:ext uri="{BB962C8B-B14F-4D97-AF65-F5344CB8AC3E}">
        <p14:creationId xmlns:p14="http://schemas.microsoft.com/office/powerpoint/2010/main" val="2240492214"/>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42170333"/>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129716770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57648259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09662747"/>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65538513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192294997"/>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28715" y="2838266"/>
            <a:ext cx="2422498" cy="2400670"/>
          </a:xfrm>
          <a:custGeom>
            <a:avLst/>
            <a:gdLst>
              <a:gd name="T0" fmla="*/ 65 w 300"/>
              <a:gd name="T1" fmla="*/ 2 h 297"/>
              <a:gd name="T2" fmla="*/ 113 w 300"/>
              <a:gd name="T3" fmla="*/ 0 h 297"/>
              <a:gd name="T4" fmla="*/ 115 w 300"/>
              <a:gd name="T5" fmla="*/ 12 h 297"/>
              <a:gd name="T6" fmla="*/ 235 w 300"/>
              <a:gd name="T7" fmla="*/ 12 h 297"/>
              <a:gd name="T8" fmla="*/ 232 w 300"/>
              <a:gd name="T9" fmla="*/ 0 h 297"/>
              <a:gd name="T10" fmla="*/ 185 w 300"/>
              <a:gd name="T11" fmla="*/ 2 h 297"/>
              <a:gd name="T12" fmla="*/ 235 w 300"/>
              <a:gd name="T13" fmla="*/ 12 h 297"/>
              <a:gd name="T14" fmla="*/ 98 w 300"/>
              <a:gd name="T15" fmla="*/ 273 h 297"/>
              <a:gd name="T16" fmla="*/ 0 w 300"/>
              <a:gd name="T17" fmla="*/ 295 h 297"/>
              <a:gd name="T18" fmla="*/ 95 w 300"/>
              <a:gd name="T19" fmla="*/ 297 h 297"/>
              <a:gd name="T20" fmla="*/ 205 w 300"/>
              <a:gd name="T21" fmla="*/ 297 h 297"/>
              <a:gd name="T22" fmla="*/ 300 w 300"/>
              <a:gd name="T23" fmla="*/ 295 h 297"/>
              <a:gd name="T24" fmla="*/ 202 w 300"/>
              <a:gd name="T25" fmla="*/ 273 h 297"/>
              <a:gd name="T26" fmla="*/ 205 w 300"/>
              <a:gd name="T27" fmla="*/ 297 h 297"/>
              <a:gd name="T28" fmla="*/ 271 w 300"/>
              <a:gd name="T29" fmla="*/ 83 h 297"/>
              <a:gd name="T30" fmla="*/ 299 w 300"/>
              <a:gd name="T31" fmla="*/ 268 h 297"/>
              <a:gd name="T32" fmla="*/ 227 w 300"/>
              <a:gd name="T33" fmla="*/ 169 h 297"/>
              <a:gd name="T34" fmla="*/ 182 w 300"/>
              <a:gd name="T35" fmla="*/ 166 h 297"/>
              <a:gd name="T36" fmla="*/ 155 w 300"/>
              <a:gd name="T37" fmla="*/ 152 h 297"/>
              <a:gd name="T38" fmla="*/ 154 w 300"/>
              <a:gd name="T39" fmla="*/ 159 h 297"/>
              <a:gd name="T40" fmla="*/ 145 w 300"/>
              <a:gd name="T41" fmla="*/ 158 h 297"/>
              <a:gd name="T42" fmla="*/ 119 w 300"/>
              <a:gd name="T43" fmla="*/ 152 h 297"/>
              <a:gd name="T44" fmla="*/ 115 w 300"/>
              <a:gd name="T45" fmla="*/ 169 h 297"/>
              <a:gd name="T46" fmla="*/ 96 w 300"/>
              <a:gd name="T47" fmla="*/ 268 h 297"/>
              <a:gd name="T48" fmla="*/ 25 w 300"/>
              <a:gd name="T49" fmla="*/ 169 h 297"/>
              <a:gd name="T50" fmla="*/ 42 w 300"/>
              <a:gd name="T51" fmla="*/ 76 h 297"/>
              <a:gd name="T52" fmla="*/ 73 w 300"/>
              <a:gd name="T53" fmla="*/ 59 h 297"/>
              <a:gd name="T54" fmla="*/ 61 w 300"/>
              <a:gd name="T55" fmla="*/ 57 h 297"/>
              <a:gd name="T56" fmla="*/ 120 w 300"/>
              <a:gd name="T57" fmla="*/ 15 h 297"/>
              <a:gd name="T58" fmla="*/ 118 w 300"/>
              <a:gd name="T59" fmla="*/ 59 h 297"/>
              <a:gd name="T60" fmla="*/ 108 w 300"/>
              <a:gd name="T61" fmla="*/ 68 h 297"/>
              <a:gd name="T62" fmla="*/ 145 w 300"/>
              <a:gd name="T63" fmla="*/ 62 h 297"/>
              <a:gd name="T64" fmla="*/ 140 w 300"/>
              <a:gd name="T65" fmla="*/ 61 h 297"/>
              <a:gd name="T66" fmla="*/ 142 w 300"/>
              <a:gd name="T67" fmla="*/ 55 h 297"/>
              <a:gd name="T68" fmla="*/ 160 w 300"/>
              <a:gd name="T69" fmla="*/ 56 h 297"/>
              <a:gd name="T70" fmla="*/ 158 w 300"/>
              <a:gd name="T71" fmla="*/ 62 h 297"/>
              <a:gd name="T72" fmla="*/ 155 w 300"/>
              <a:gd name="T73" fmla="*/ 68 h 297"/>
              <a:gd name="T74" fmla="*/ 192 w 300"/>
              <a:gd name="T75" fmla="*/ 59 h 297"/>
              <a:gd name="T76" fmla="*/ 180 w 300"/>
              <a:gd name="T77" fmla="*/ 57 h 297"/>
              <a:gd name="T78" fmla="*/ 239 w 300"/>
              <a:gd name="T79" fmla="*/ 15 h 297"/>
              <a:gd name="T80" fmla="*/ 237 w 300"/>
              <a:gd name="T81" fmla="*/ 59 h 297"/>
              <a:gd name="T82" fmla="*/ 227 w 300"/>
              <a:gd name="T83" fmla="*/ 76 h 297"/>
              <a:gd name="T84" fmla="*/ 122 w 300"/>
              <a:gd name="T85" fmla="*/ 83 h 297"/>
              <a:gd name="T86" fmla="*/ 145 w 300"/>
              <a:gd name="T87" fmla="*/ 72 h 297"/>
              <a:gd name="T88" fmla="*/ 108 w 300"/>
              <a:gd name="T89" fmla="*/ 76 h 297"/>
              <a:gd name="T90" fmla="*/ 123 w 300"/>
              <a:gd name="T91" fmla="*/ 78 h 297"/>
              <a:gd name="T92" fmla="*/ 180 w 300"/>
              <a:gd name="T93" fmla="*/ 76 h 297"/>
              <a:gd name="T94" fmla="*/ 192 w 300"/>
              <a:gd name="T95" fmla="*/ 72 h 297"/>
              <a:gd name="T96" fmla="*/ 155 w 300"/>
              <a:gd name="T97" fmla="*/ 83 h 297"/>
              <a:gd name="T98" fmla="*/ 178 w 300"/>
              <a:gd name="T99" fmla="*/ 78 h 297"/>
              <a:gd name="T100" fmla="*/ 158 w 300"/>
              <a:gd name="T101" fmla="*/ 101 h 297"/>
              <a:gd name="T102" fmla="*/ 142 w 300"/>
              <a:gd name="T103" fmla="*/ 118 h 297"/>
              <a:gd name="T104" fmla="*/ 158 w 300"/>
              <a:gd name="T105" fmla="*/ 101 h 297"/>
              <a:gd name="T106" fmla="*/ 129 w 300"/>
              <a:gd name="T107" fmla="*/ 91 h 297"/>
              <a:gd name="T108" fmla="*/ 133 w 300"/>
              <a:gd name="T109" fmla="*/ 141 h 297"/>
              <a:gd name="T110" fmla="*/ 171 w 300"/>
              <a:gd name="T111" fmla="*/ 91 h 297"/>
              <a:gd name="T112" fmla="*/ 167 w 300"/>
              <a:gd name="T113" fmla="*/ 141 h 297"/>
              <a:gd name="T114" fmla="*/ 171 w 300"/>
              <a:gd name="T115" fmla="*/ 91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0" h="297">
                <a:moveTo>
                  <a:pt x="65" y="12"/>
                </a:moveTo>
                <a:cubicBezTo>
                  <a:pt x="65" y="2"/>
                  <a:pt x="65" y="2"/>
                  <a:pt x="65" y="2"/>
                </a:cubicBezTo>
                <a:cubicBezTo>
                  <a:pt x="65" y="1"/>
                  <a:pt x="67" y="0"/>
                  <a:pt x="68" y="0"/>
                </a:cubicBezTo>
                <a:cubicBezTo>
                  <a:pt x="113" y="0"/>
                  <a:pt x="113" y="0"/>
                  <a:pt x="113" y="0"/>
                </a:cubicBezTo>
                <a:cubicBezTo>
                  <a:pt x="114" y="0"/>
                  <a:pt x="115" y="1"/>
                  <a:pt x="115" y="2"/>
                </a:cubicBezTo>
                <a:cubicBezTo>
                  <a:pt x="115" y="12"/>
                  <a:pt x="115" y="12"/>
                  <a:pt x="115" y="12"/>
                </a:cubicBezTo>
                <a:lnTo>
                  <a:pt x="65" y="12"/>
                </a:lnTo>
                <a:close/>
                <a:moveTo>
                  <a:pt x="235" y="12"/>
                </a:moveTo>
                <a:cubicBezTo>
                  <a:pt x="235" y="2"/>
                  <a:pt x="235" y="2"/>
                  <a:pt x="235" y="2"/>
                </a:cubicBezTo>
                <a:cubicBezTo>
                  <a:pt x="235" y="1"/>
                  <a:pt x="233" y="0"/>
                  <a:pt x="232" y="0"/>
                </a:cubicBezTo>
                <a:cubicBezTo>
                  <a:pt x="187" y="0"/>
                  <a:pt x="187" y="0"/>
                  <a:pt x="187" y="0"/>
                </a:cubicBezTo>
                <a:cubicBezTo>
                  <a:pt x="186" y="0"/>
                  <a:pt x="185" y="1"/>
                  <a:pt x="185" y="2"/>
                </a:cubicBezTo>
                <a:cubicBezTo>
                  <a:pt x="185" y="12"/>
                  <a:pt x="185" y="12"/>
                  <a:pt x="185" y="12"/>
                </a:cubicBezTo>
                <a:lnTo>
                  <a:pt x="235" y="12"/>
                </a:lnTo>
                <a:close/>
                <a:moveTo>
                  <a:pt x="98" y="295"/>
                </a:moveTo>
                <a:cubicBezTo>
                  <a:pt x="98" y="273"/>
                  <a:pt x="98" y="273"/>
                  <a:pt x="98" y="273"/>
                </a:cubicBezTo>
                <a:cubicBezTo>
                  <a:pt x="0" y="273"/>
                  <a:pt x="0" y="273"/>
                  <a:pt x="0" y="273"/>
                </a:cubicBezTo>
                <a:cubicBezTo>
                  <a:pt x="0" y="295"/>
                  <a:pt x="0" y="295"/>
                  <a:pt x="0" y="295"/>
                </a:cubicBezTo>
                <a:cubicBezTo>
                  <a:pt x="0" y="296"/>
                  <a:pt x="1" y="297"/>
                  <a:pt x="2" y="297"/>
                </a:cubicBezTo>
                <a:cubicBezTo>
                  <a:pt x="95" y="297"/>
                  <a:pt x="95" y="297"/>
                  <a:pt x="95" y="297"/>
                </a:cubicBezTo>
                <a:cubicBezTo>
                  <a:pt x="97" y="297"/>
                  <a:pt x="98" y="296"/>
                  <a:pt x="98" y="295"/>
                </a:cubicBezTo>
                <a:close/>
                <a:moveTo>
                  <a:pt x="205" y="297"/>
                </a:moveTo>
                <a:cubicBezTo>
                  <a:pt x="298" y="297"/>
                  <a:pt x="298" y="297"/>
                  <a:pt x="298" y="297"/>
                </a:cubicBezTo>
                <a:cubicBezTo>
                  <a:pt x="299" y="297"/>
                  <a:pt x="300" y="296"/>
                  <a:pt x="300" y="295"/>
                </a:cubicBezTo>
                <a:cubicBezTo>
                  <a:pt x="300" y="273"/>
                  <a:pt x="300" y="273"/>
                  <a:pt x="300" y="273"/>
                </a:cubicBezTo>
                <a:cubicBezTo>
                  <a:pt x="202" y="273"/>
                  <a:pt x="202" y="273"/>
                  <a:pt x="202" y="273"/>
                </a:cubicBezTo>
                <a:cubicBezTo>
                  <a:pt x="202" y="295"/>
                  <a:pt x="202" y="295"/>
                  <a:pt x="202" y="295"/>
                </a:cubicBezTo>
                <a:cubicBezTo>
                  <a:pt x="202" y="296"/>
                  <a:pt x="203" y="297"/>
                  <a:pt x="205" y="297"/>
                </a:cubicBezTo>
                <a:close/>
                <a:moveTo>
                  <a:pt x="263" y="76"/>
                </a:moveTo>
                <a:cubicBezTo>
                  <a:pt x="267" y="76"/>
                  <a:pt x="270" y="79"/>
                  <a:pt x="271" y="83"/>
                </a:cubicBezTo>
                <a:cubicBezTo>
                  <a:pt x="275" y="169"/>
                  <a:pt x="275" y="169"/>
                  <a:pt x="275" y="169"/>
                </a:cubicBezTo>
                <a:cubicBezTo>
                  <a:pt x="299" y="268"/>
                  <a:pt x="299" y="268"/>
                  <a:pt x="299" y="268"/>
                </a:cubicBezTo>
                <a:cubicBezTo>
                  <a:pt x="204" y="268"/>
                  <a:pt x="204" y="268"/>
                  <a:pt x="204" y="268"/>
                </a:cubicBezTo>
                <a:cubicBezTo>
                  <a:pt x="227" y="169"/>
                  <a:pt x="227" y="169"/>
                  <a:pt x="227" y="169"/>
                </a:cubicBezTo>
                <a:cubicBezTo>
                  <a:pt x="185" y="169"/>
                  <a:pt x="185" y="169"/>
                  <a:pt x="185" y="169"/>
                </a:cubicBezTo>
                <a:cubicBezTo>
                  <a:pt x="183" y="169"/>
                  <a:pt x="182" y="168"/>
                  <a:pt x="182" y="166"/>
                </a:cubicBezTo>
                <a:cubicBezTo>
                  <a:pt x="181" y="152"/>
                  <a:pt x="181" y="152"/>
                  <a:pt x="181" y="152"/>
                </a:cubicBezTo>
                <a:cubicBezTo>
                  <a:pt x="155" y="152"/>
                  <a:pt x="155" y="152"/>
                  <a:pt x="155" y="152"/>
                </a:cubicBezTo>
                <a:cubicBezTo>
                  <a:pt x="155" y="158"/>
                  <a:pt x="155" y="158"/>
                  <a:pt x="155" y="158"/>
                </a:cubicBezTo>
                <a:cubicBezTo>
                  <a:pt x="155" y="159"/>
                  <a:pt x="154" y="159"/>
                  <a:pt x="154" y="159"/>
                </a:cubicBezTo>
                <a:cubicBezTo>
                  <a:pt x="146" y="159"/>
                  <a:pt x="146" y="159"/>
                  <a:pt x="146" y="159"/>
                </a:cubicBezTo>
                <a:cubicBezTo>
                  <a:pt x="146" y="159"/>
                  <a:pt x="145" y="159"/>
                  <a:pt x="145" y="158"/>
                </a:cubicBezTo>
                <a:cubicBezTo>
                  <a:pt x="145" y="152"/>
                  <a:pt x="145" y="152"/>
                  <a:pt x="145" y="152"/>
                </a:cubicBezTo>
                <a:cubicBezTo>
                  <a:pt x="119" y="152"/>
                  <a:pt x="119" y="152"/>
                  <a:pt x="119" y="152"/>
                </a:cubicBezTo>
                <a:cubicBezTo>
                  <a:pt x="118" y="166"/>
                  <a:pt x="118" y="166"/>
                  <a:pt x="118" y="166"/>
                </a:cubicBezTo>
                <a:cubicBezTo>
                  <a:pt x="118" y="168"/>
                  <a:pt x="117" y="169"/>
                  <a:pt x="115" y="169"/>
                </a:cubicBezTo>
                <a:cubicBezTo>
                  <a:pt x="73" y="169"/>
                  <a:pt x="73" y="169"/>
                  <a:pt x="73" y="169"/>
                </a:cubicBezTo>
                <a:cubicBezTo>
                  <a:pt x="96" y="268"/>
                  <a:pt x="96" y="268"/>
                  <a:pt x="96" y="268"/>
                </a:cubicBezTo>
                <a:cubicBezTo>
                  <a:pt x="1" y="268"/>
                  <a:pt x="1" y="268"/>
                  <a:pt x="1" y="268"/>
                </a:cubicBezTo>
                <a:cubicBezTo>
                  <a:pt x="25" y="169"/>
                  <a:pt x="25" y="169"/>
                  <a:pt x="25" y="169"/>
                </a:cubicBezTo>
                <a:cubicBezTo>
                  <a:pt x="34" y="83"/>
                  <a:pt x="34" y="83"/>
                  <a:pt x="34" y="83"/>
                </a:cubicBezTo>
                <a:cubicBezTo>
                  <a:pt x="34" y="79"/>
                  <a:pt x="38" y="76"/>
                  <a:pt x="42" y="76"/>
                </a:cubicBezTo>
                <a:cubicBezTo>
                  <a:pt x="73" y="76"/>
                  <a:pt x="73" y="76"/>
                  <a:pt x="73" y="76"/>
                </a:cubicBezTo>
                <a:cubicBezTo>
                  <a:pt x="73" y="59"/>
                  <a:pt x="73" y="59"/>
                  <a:pt x="73" y="59"/>
                </a:cubicBezTo>
                <a:cubicBezTo>
                  <a:pt x="63" y="59"/>
                  <a:pt x="63" y="59"/>
                  <a:pt x="63" y="59"/>
                </a:cubicBezTo>
                <a:cubicBezTo>
                  <a:pt x="62" y="59"/>
                  <a:pt x="61" y="58"/>
                  <a:pt x="61" y="57"/>
                </a:cubicBezTo>
                <a:cubicBezTo>
                  <a:pt x="61" y="15"/>
                  <a:pt x="61" y="15"/>
                  <a:pt x="61" y="15"/>
                </a:cubicBezTo>
                <a:cubicBezTo>
                  <a:pt x="120" y="15"/>
                  <a:pt x="120" y="15"/>
                  <a:pt x="120" y="15"/>
                </a:cubicBezTo>
                <a:cubicBezTo>
                  <a:pt x="120" y="57"/>
                  <a:pt x="120" y="57"/>
                  <a:pt x="120" y="57"/>
                </a:cubicBezTo>
                <a:cubicBezTo>
                  <a:pt x="120" y="58"/>
                  <a:pt x="119" y="59"/>
                  <a:pt x="118" y="59"/>
                </a:cubicBezTo>
                <a:cubicBezTo>
                  <a:pt x="108" y="59"/>
                  <a:pt x="108" y="59"/>
                  <a:pt x="108" y="59"/>
                </a:cubicBezTo>
                <a:cubicBezTo>
                  <a:pt x="108" y="68"/>
                  <a:pt x="108" y="68"/>
                  <a:pt x="108" y="68"/>
                </a:cubicBezTo>
                <a:cubicBezTo>
                  <a:pt x="145" y="68"/>
                  <a:pt x="145" y="68"/>
                  <a:pt x="145" y="68"/>
                </a:cubicBezTo>
                <a:cubicBezTo>
                  <a:pt x="145" y="62"/>
                  <a:pt x="145" y="62"/>
                  <a:pt x="145" y="62"/>
                </a:cubicBezTo>
                <a:cubicBezTo>
                  <a:pt x="142" y="62"/>
                  <a:pt x="142" y="62"/>
                  <a:pt x="142" y="62"/>
                </a:cubicBezTo>
                <a:cubicBezTo>
                  <a:pt x="141" y="62"/>
                  <a:pt x="140" y="61"/>
                  <a:pt x="140" y="61"/>
                </a:cubicBezTo>
                <a:cubicBezTo>
                  <a:pt x="140" y="56"/>
                  <a:pt x="140" y="56"/>
                  <a:pt x="140" y="56"/>
                </a:cubicBezTo>
                <a:cubicBezTo>
                  <a:pt x="140" y="55"/>
                  <a:pt x="141" y="55"/>
                  <a:pt x="142" y="55"/>
                </a:cubicBezTo>
                <a:cubicBezTo>
                  <a:pt x="158" y="55"/>
                  <a:pt x="158" y="55"/>
                  <a:pt x="158" y="55"/>
                </a:cubicBezTo>
                <a:cubicBezTo>
                  <a:pt x="159" y="55"/>
                  <a:pt x="160" y="55"/>
                  <a:pt x="160" y="56"/>
                </a:cubicBezTo>
                <a:cubicBezTo>
                  <a:pt x="160" y="61"/>
                  <a:pt x="160" y="61"/>
                  <a:pt x="160" y="61"/>
                </a:cubicBezTo>
                <a:cubicBezTo>
                  <a:pt x="160" y="61"/>
                  <a:pt x="159" y="62"/>
                  <a:pt x="158" y="62"/>
                </a:cubicBezTo>
                <a:cubicBezTo>
                  <a:pt x="155" y="62"/>
                  <a:pt x="155" y="62"/>
                  <a:pt x="155" y="62"/>
                </a:cubicBezTo>
                <a:cubicBezTo>
                  <a:pt x="155" y="68"/>
                  <a:pt x="155" y="68"/>
                  <a:pt x="155" y="68"/>
                </a:cubicBezTo>
                <a:cubicBezTo>
                  <a:pt x="192" y="68"/>
                  <a:pt x="192" y="68"/>
                  <a:pt x="192" y="68"/>
                </a:cubicBezTo>
                <a:cubicBezTo>
                  <a:pt x="192" y="59"/>
                  <a:pt x="192" y="59"/>
                  <a:pt x="192" y="59"/>
                </a:cubicBezTo>
                <a:cubicBezTo>
                  <a:pt x="182" y="59"/>
                  <a:pt x="182" y="59"/>
                  <a:pt x="182" y="59"/>
                </a:cubicBezTo>
                <a:cubicBezTo>
                  <a:pt x="181" y="59"/>
                  <a:pt x="180" y="58"/>
                  <a:pt x="180" y="57"/>
                </a:cubicBezTo>
                <a:cubicBezTo>
                  <a:pt x="180" y="15"/>
                  <a:pt x="180" y="15"/>
                  <a:pt x="180" y="15"/>
                </a:cubicBezTo>
                <a:cubicBezTo>
                  <a:pt x="239" y="15"/>
                  <a:pt x="239" y="15"/>
                  <a:pt x="239" y="15"/>
                </a:cubicBezTo>
                <a:cubicBezTo>
                  <a:pt x="239" y="57"/>
                  <a:pt x="239" y="57"/>
                  <a:pt x="239" y="57"/>
                </a:cubicBezTo>
                <a:cubicBezTo>
                  <a:pt x="239" y="58"/>
                  <a:pt x="238" y="59"/>
                  <a:pt x="237" y="59"/>
                </a:cubicBezTo>
                <a:cubicBezTo>
                  <a:pt x="227" y="59"/>
                  <a:pt x="227" y="59"/>
                  <a:pt x="227" y="59"/>
                </a:cubicBezTo>
                <a:cubicBezTo>
                  <a:pt x="227" y="76"/>
                  <a:pt x="227" y="76"/>
                  <a:pt x="227" y="76"/>
                </a:cubicBezTo>
                <a:lnTo>
                  <a:pt x="263" y="76"/>
                </a:lnTo>
                <a:close/>
                <a:moveTo>
                  <a:pt x="122" y="83"/>
                </a:moveTo>
                <a:cubicBezTo>
                  <a:pt x="145" y="83"/>
                  <a:pt x="145" y="83"/>
                  <a:pt x="145" y="83"/>
                </a:cubicBezTo>
                <a:cubicBezTo>
                  <a:pt x="145" y="72"/>
                  <a:pt x="145" y="72"/>
                  <a:pt x="145" y="72"/>
                </a:cubicBezTo>
                <a:cubicBezTo>
                  <a:pt x="108" y="72"/>
                  <a:pt x="108" y="72"/>
                  <a:pt x="108" y="72"/>
                </a:cubicBezTo>
                <a:cubicBezTo>
                  <a:pt x="108" y="76"/>
                  <a:pt x="108" y="76"/>
                  <a:pt x="108" y="76"/>
                </a:cubicBezTo>
                <a:cubicBezTo>
                  <a:pt x="120" y="76"/>
                  <a:pt x="120" y="76"/>
                  <a:pt x="120" y="76"/>
                </a:cubicBezTo>
                <a:cubicBezTo>
                  <a:pt x="122" y="76"/>
                  <a:pt x="123" y="77"/>
                  <a:pt x="123" y="78"/>
                </a:cubicBezTo>
                <a:lnTo>
                  <a:pt x="122" y="83"/>
                </a:lnTo>
                <a:close/>
                <a:moveTo>
                  <a:pt x="180" y="76"/>
                </a:moveTo>
                <a:cubicBezTo>
                  <a:pt x="192" y="76"/>
                  <a:pt x="192" y="76"/>
                  <a:pt x="192" y="76"/>
                </a:cubicBezTo>
                <a:cubicBezTo>
                  <a:pt x="192" y="72"/>
                  <a:pt x="192" y="72"/>
                  <a:pt x="192" y="72"/>
                </a:cubicBezTo>
                <a:cubicBezTo>
                  <a:pt x="155" y="72"/>
                  <a:pt x="155" y="72"/>
                  <a:pt x="155" y="72"/>
                </a:cubicBezTo>
                <a:cubicBezTo>
                  <a:pt x="155" y="83"/>
                  <a:pt x="155" y="83"/>
                  <a:pt x="155" y="83"/>
                </a:cubicBezTo>
                <a:cubicBezTo>
                  <a:pt x="178" y="83"/>
                  <a:pt x="178" y="83"/>
                  <a:pt x="178" y="83"/>
                </a:cubicBezTo>
                <a:cubicBezTo>
                  <a:pt x="178" y="78"/>
                  <a:pt x="178" y="78"/>
                  <a:pt x="178" y="78"/>
                </a:cubicBezTo>
                <a:cubicBezTo>
                  <a:pt x="177" y="77"/>
                  <a:pt x="178" y="76"/>
                  <a:pt x="180" y="76"/>
                </a:cubicBezTo>
                <a:close/>
                <a:moveTo>
                  <a:pt x="158" y="101"/>
                </a:moveTo>
                <a:cubicBezTo>
                  <a:pt x="142" y="101"/>
                  <a:pt x="142" y="101"/>
                  <a:pt x="142" y="101"/>
                </a:cubicBezTo>
                <a:cubicBezTo>
                  <a:pt x="142" y="118"/>
                  <a:pt x="142" y="118"/>
                  <a:pt x="142" y="118"/>
                </a:cubicBezTo>
                <a:cubicBezTo>
                  <a:pt x="158" y="118"/>
                  <a:pt x="158" y="118"/>
                  <a:pt x="158" y="118"/>
                </a:cubicBezTo>
                <a:lnTo>
                  <a:pt x="158" y="101"/>
                </a:lnTo>
                <a:close/>
                <a:moveTo>
                  <a:pt x="133" y="91"/>
                </a:moveTo>
                <a:cubicBezTo>
                  <a:pt x="129" y="91"/>
                  <a:pt x="129" y="91"/>
                  <a:pt x="129" y="91"/>
                </a:cubicBezTo>
                <a:cubicBezTo>
                  <a:pt x="129" y="141"/>
                  <a:pt x="129" y="141"/>
                  <a:pt x="129" y="141"/>
                </a:cubicBezTo>
                <a:cubicBezTo>
                  <a:pt x="133" y="141"/>
                  <a:pt x="133" y="141"/>
                  <a:pt x="133" y="141"/>
                </a:cubicBezTo>
                <a:lnTo>
                  <a:pt x="133" y="91"/>
                </a:lnTo>
                <a:close/>
                <a:moveTo>
                  <a:pt x="171" y="91"/>
                </a:moveTo>
                <a:cubicBezTo>
                  <a:pt x="167" y="91"/>
                  <a:pt x="167" y="91"/>
                  <a:pt x="167" y="91"/>
                </a:cubicBezTo>
                <a:cubicBezTo>
                  <a:pt x="167" y="141"/>
                  <a:pt x="167" y="141"/>
                  <a:pt x="167" y="141"/>
                </a:cubicBezTo>
                <a:cubicBezTo>
                  <a:pt x="171" y="141"/>
                  <a:pt x="171" y="141"/>
                  <a:pt x="171" y="141"/>
                </a:cubicBezTo>
                <a:lnTo>
                  <a:pt x="171" y="91"/>
                </a:ln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8780687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83276683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theme" Target="../theme/theme3.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6207529"/>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 id="2147483799" r:id="rId18"/>
    <p:sldLayoutId id="2147483821"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75605"/>
      </p:ext>
    </p:extLst>
  </p:cSld>
  <p:clrMap bg1="lt1" tx1="dk1" bg2="lt2" tx2="dk2" accent1="accent1" accent2="accent2" accent3="accent3" accent4="accent4" accent5="accent5" accent6="accent6" hlink="hlink" folHlink="folHlink"/>
  <p:sldLayoutIdLst>
    <p:sldLayoutId id="2147483801"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4915421"/>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 id="2147483819" r:id="rId17"/>
    <p:sldLayoutId id="2147483820"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37.png"/><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hyperlink" Target="http://windowsazure-trainingkit.github.io/" TargetMode="External"/><Relationship Id="rId4" Type="http://schemas.microsoft.com/office/2007/relationships/hdphoto" Target="../media/hdphoto2.wdp"/></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8" Type="http://schemas.microsoft.com/office/2007/relationships/hdphoto" Target="../media/hdphoto6.wdp"/><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9.xml"/><Relationship Id="rId6" Type="http://schemas.microsoft.com/office/2007/relationships/hdphoto" Target="../media/hdphoto5.wdp"/><Relationship Id="rId5" Type="http://schemas.openxmlformats.org/officeDocument/2006/relationships/image" Target="../media/image11.png"/><Relationship Id="rId4" Type="http://schemas.microsoft.com/office/2007/relationships/hdphoto" Target="../media/hdphoto4.wd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7.gif"/><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18" Type="http://schemas.openxmlformats.org/officeDocument/2006/relationships/image" Target="../media/image34.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png"/><Relationship Id="rId17" Type="http://schemas.openxmlformats.org/officeDocument/2006/relationships/image" Target="../media/image33.png"/><Relationship Id="rId2" Type="http://schemas.openxmlformats.org/officeDocument/2006/relationships/notesSlide" Target="../notesSlides/notesSlide6.xml"/><Relationship Id="rId16" Type="http://schemas.openxmlformats.org/officeDocument/2006/relationships/image" Target="../media/image32.png"/><Relationship Id="rId1" Type="http://schemas.openxmlformats.org/officeDocument/2006/relationships/slideLayout" Target="../slideLayouts/slideLayout19.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5" Type="http://schemas.openxmlformats.org/officeDocument/2006/relationships/image" Target="../media/image3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3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519113" y="2234114"/>
            <a:ext cx="8891587" cy="1359196"/>
          </a:xfrm>
        </p:spPr>
        <p:txBody>
          <a:bodyPr/>
          <a:lstStyle/>
          <a:p>
            <a:r>
              <a:rPr lang="en-US" dirty="0" smtClean="0"/>
              <a:t>Web Apps in Azure</a:t>
            </a:r>
            <a:endParaRPr lang="en-US" dirty="0"/>
          </a:p>
        </p:txBody>
      </p:sp>
      <p:sp>
        <p:nvSpPr>
          <p:cNvPr id="6" name="Text Placeholder 5"/>
          <p:cNvSpPr>
            <a:spLocks noGrp="1"/>
          </p:cNvSpPr>
          <p:nvPr>
            <p:ph type="body" sz="quarter" idx="11"/>
          </p:nvPr>
        </p:nvSpPr>
        <p:spPr>
          <a:xfrm>
            <a:off x="519113" y="5213232"/>
            <a:ext cx="4491037" cy="1292662"/>
          </a:xfrm>
        </p:spPr>
        <p:txBody>
          <a:bodyPr/>
          <a:lstStyle/>
          <a:p>
            <a:r>
              <a:rPr lang="en-US" sz="2000" dirty="0" smtClean="0"/>
              <a:t>Rob Moore</a:t>
            </a:r>
            <a:endParaRPr lang="en-US" sz="2000" dirty="0"/>
          </a:p>
          <a:p>
            <a:r>
              <a:rPr lang="en-US" sz="2000" dirty="0" smtClean="0"/>
              <a:t>Lead Consultant, Readify</a:t>
            </a:r>
          </a:p>
          <a:p>
            <a:r>
              <a:rPr lang="en-US" sz="2000" dirty="0" smtClean="0"/>
              <a:t>rob.moore@readify.net</a:t>
            </a:r>
          </a:p>
          <a:p>
            <a:r>
              <a:rPr lang="en-US" sz="2000" dirty="0" smtClean="0"/>
              <a:t>@</a:t>
            </a:r>
            <a:r>
              <a:rPr lang="en-US" sz="2000" dirty="0" err="1" smtClean="0"/>
              <a:t>robdmoore</a:t>
            </a:r>
            <a:endParaRPr lang="en-US" sz="2000" dirty="0"/>
          </a:p>
        </p:txBody>
      </p:sp>
      <p:sp>
        <p:nvSpPr>
          <p:cNvPr id="2" name="TextBox 1"/>
          <p:cNvSpPr txBox="1"/>
          <p:nvPr/>
        </p:nvSpPr>
        <p:spPr>
          <a:xfrm>
            <a:off x="552450" y="3886200"/>
            <a:ext cx="6381299" cy="615553"/>
          </a:xfrm>
          <a:prstGeom prst="rect">
            <a:avLst/>
          </a:prstGeom>
          <a:noFill/>
        </p:spPr>
        <p:txBody>
          <a:bodyPr wrap="none" lIns="0" tIns="0" rIns="0" bIns="0" rtlCol="0">
            <a:spAutoFit/>
          </a:bodyPr>
          <a:lstStyle/>
          <a:p>
            <a:pPr>
              <a:lnSpc>
                <a:spcPct val="90000"/>
              </a:lnSpc>
              <a:spcBef>
                <a:spcPct val="20000"/>
              </a:spcBef>
              <a:buSzPct val="80000"/>
            </a:pPr>
            <a:r>
              <a:rPr lang="en-AU" sz="2000" dirty="0">
                <a:solidFill>
                  <a:schemeClr val="bg1"/>
                </a:solidFill>
              </a:rPr>
              <a:t>Azure Web Roles </a:t>
            </a:r>
            <a:r>
              <a:rPr lang="en-AU" sz="2000" dirty="0" err="1">
                <a:solidFill>
                  <a:schemeClr val="bg1"/>
                </a:solidFill>
              </a:rPr>
              <a:t>vs</a:t>
            </a:r>
            <a:r>
              <a:rPr lang="en-AU" sz="2000" dirty="0">
                <a:solidFill>
                  <a:schemeClr val="bg1"/>
                </a:solidFill>
              </a:rPr>
              <a:t> Azure Web </a:t>
            </a:r>
            <a:r>
              <a:rPr lang="en-AU" sz="2000" dirty="0" smtClean="0">
                <a:solidFill>
                  <a:schemeClr val="bg1"/>
                </a:solidFill>
              </a:rPr>
              <a:t>Sites </a:t>
            </a:r>
            <a:r>
              <a:rPr lang="en-AU" sz="2000" dirty="0" err="1" smtClean="0">
                <a:solidFill>
                  <a:schemeClr val="bg1"/>
                </a:solidFill>
              </a:rPr>
              <a:t>vs</a:t>
            </a:r>
            <a:r>
              <a:rPr lang="en-AU" sz="2000" dirty="0" smtClean="0">
                <a:solidFill>
                  <a:schemeClr val="bg1"/>
                </a:solidFill>
              </a:rPr>
              <a:t> Virtual Machines</a:t>
            </a:r>
          </a:p>
          <a:p>
            <a:pPr>
              <a:lnSpc>
                <a:spcPct val="90000"/>
              </a:lnSpc>
              <a:spcBef>
                <a:spcPct val="20000"/>
              </a:spcBef>
              <a:buSzPct val="80000"/>
            </a:pPr>
            <a:r>
              <a:rPr lang="en-AU" sz="2000" dirty="0" smtClean="0">
                <a:solidFill>
                  <a:schemeClr val="bg1"/>
                </a:solidFill>
              </a:rPr>
              <a:t>Features and Differences</a:t>
            </a:r>
            <a:endParaRPr lang="en-AU" sz="2000" dirty="0">
              <a:solidFill>
                <a:schemeClr val="bg1"/>
              </a:solidFill>
            </a:endParaRPr>
          </a:p>
        </p:txBody>
      </p:sp>
      <p:sp>
        <p:nvSpPr>
          <p:cNvPr id="8" name="Text Placeholder 5"/>
          <p:cNvSpPr txBox="1">
            <a:spLocks/>
          </p:cNvSpPr>
          <p:nvPr/>
        </p:nvSpPr>
        <p:spPr>
          <a:xfrm>
            <a:off x="7348538" y="5213232"/>
            <a:ext cx="4491037" cy="1292662"/>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SzPct val="80000"/>
              <a:buFont typeface="Arial" pitchFamily="34" charset="0"/>
              <a:buNone/>
              <a:defRPr sz="2400" kern="1200">
                <a:solidFill>
                  <a:schemeClr val="bg1">
                    <a:alpha val="98000"/>
                  </a:schemeClr>
                </a:solidFill>
                <a:latin typeface="+mj-lt"/>
                <a:ea typeface="+mn-ea"/>
                <a:cs typeface="+mn-cs"/>
              </a:defRPr>
            </a:lvl1pPr>
            <a:lvl2pPr marL="460375" indent="0" algn="l" defTabSz="914363" rtl="0" eaLnBrk="1" latinLnBrk="0" hangingPunct="1">
              <a:lnSpc>
                <a:spcPct val="90000"/>
              </a:lnSpc>
              <a:spcBef>
                <a:spcPct val="20000"/>
              </a:spcBef>
              <a:buSzPct val="80000"/>
              <a:buFont typeface="Arial" pitchFamily="34" charset="0"/>
              <a:buNone/>
              <a:defRPr sz="2800" kern="1200">
                <a:gradFill>
                  <a:gsLst>
                    <a:gs pos="0">
                      <a:srgbClr val="595959"/>
                    </a:gs>
                    <a:gs pos="86000">
                      <a:srgbClr val="595959"/>
                    </a:gs>
                  </a:gsLst>
                  <a:lin ang="5400000" scaled="0"/>
                </a:gradFill>
                <a:latin typeface="+mn-lt"/>
                <a:ea typeface="+mn-ea"/>
                <a:cs typeface="+mn-cs"/>
              </a:defRPr>
            </a:lvl2pPr>
            <a:lvl3pPr marL="855663" indent="0" algn="l" defTabSz="914363" rtl="0" eaLnBrk="1" latinLnBrk="0" hangingPunct="1">
              <a:lnSpc>
                <a:spcPct val="90000"/>
              </a:lnSpc>
              <a:spcBef>
                <a:spcPct val="20000"/>
              </a:spcBef>
              <a:buSzPct val="80000"/>
              <a:buFont typeface="Arial" pitchFamily="34" charset="0"/>
              <a:buNone/>
              <a:defRPr sz="2400" kern="1200">
                <a:gradFill>
                  <a:gsLst>
                    <a:gs pos="0">
                      <a:srgbClr val="595959"/>
                    </a:gs>
                    <a:gs pos="86000">
                      <a:srgbClr val="595959"/>
                    </a:gs>
                  </a:gsLst>
                  <a:lin ang="5400000" scaled="0"/>
                </a:gradFill>
                <a:latin typeface="+mn-lt"/>
                <a:ea typeface="+mn-ea"/>
                <a:cs typeface="+mn-cs"/>
              </a:defRPr>
            </a:lvl3pPr>
            <a:lvl4pPr marL="1258888" indent="0" algn="l" defTabSz="914363" rtl="0" eaLnBrk="1" latinLnBrk="0" hangingPunct="1">
              <a:lnSpc>
                <a:spcPct val="90000"/>
              </a:lnSpc>
              <a:spcBef>
                <a:spcPct val="20000"/>
              </a:spcBef>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4pPr>
            <a:lvl5pPr marL="1604963" indent="0" algn="l" defTabSz="914363" rtl="0" eaLnBrk="1" latinLnBrk="0" hangingPunct="1">
              <a:lnSpc>
                <a:spcPct val="90000"/>
              </a:lnSpc>
              <a:spcBef>
                <a:spcPct val="20000"/>
              </a:spcBef>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2000" dirty="0" smtClean="0"/>
              <a:t>Matt Davies</a:t>
            </a:r>
            <a:endParaRPr lang="en-US" sz="2000" dirty="0"/>
          </a:p>
          <a:p>
            <a:pPr algn="r"/>
            <a:r>
              <a:rPr lang="en-US" sz="2000" dirty="0" smtClean="0"/>
              <a:t>Senior Developer, </a:t>
            </a:r>
            <a:r>
              <a:rPr lang="en-US" sz="2000" dirty="0"/>
              <a:t>Readify</a:t>
            </a:r>
          </a:p>
          <a:p>
            <a:pPr algn="r"/>
            <a:r>
              <a:rPr lang="en-US" sz="2000" dirty="0" smtClean="0"/>
              <a:t>matt.davies@readify.net</a:t>
            </a:r>
            <a:endParaRPr lang="en-US" sz="2000" dirty="0"/>
          </a:p>
          <a:p>
            <a:pPr algn="r"/>
            <a:r>
              <a:rPr lang="en-US" sz="2000" dirty="0" smtClean="0"/>
              <a:t>@</a:t>
            </a:r>
            <a:r>
              <a:rPr lang="en-US" sz="2000" dirty="0" err="1" smtClean="0"/>
              <a:t>mdaviesnet</a:t>
            </a:r>
            <a:endParaRPr lang="en-US" sz="2000" dirty="0"/>
          </a:p>
        </p:txBody>
      </p:sp>
    </p:spTree>
    <p:extLst>
      <p:ext uri="{BB962C8B-B14F-4D97-AF65-F5344CB8AC3E}">
        <p14:creationId xmlns:p14="http://schemas.microsoft.com/office/powerpoint/2010/main" val="3680456611"/>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Pricing</a:t>
            </a:r>
            <a:endParaRPr lang="en-AU" dirty="0"/>
          </a:p>
        </p:txBody>
      </p:sp>
      <p:sp>
        <p:nvSpPr>
          <p:cNvPr id="3" name="Text Placeholder 2"/>
          <p:cNvSpPr>
            <a:spLocks noGrp="1"/>
          </p:cNvSpPr>
          <p:nvPr>
            <p:ph type="body" sz="quarter" idx="10"/>
          </p:nvPr>
        </p:nvSpPr>
        <p:spPr>
          <a:xfrm>
            <a:off x="519112" y="1447799"/>
            <a:ext cx="11149013" cy="4570482"/>
          </a:xfrm>
        </p:spPr>
        <p:txBody>
          <a:bodyPr/>
          <a:lstStyle/>
          <a:p>
            <a:r>
              <a:rPr lang="en-AU" dirty="0" smtClean="0"/>
              <a:t>Shared – 13c per hour ($10/month)</a:t>
            </a:r>
          </a:p>
          <a:p>
            <a:r>
              <a:rPr lang="en-AU" dirty="0" smtClean="0"/>
              <a:t>Standard</a:t>
            </a:r>
          </a:p>
          <a:p>
            <a:r>
              <a:rPr lang="en-AU" dirty="0"/>
              <a:t>	</a:t>
            </a:r>
            <a:r>
              <a:rPr lang="en-AU" dirty="0" smtClean="0"/>
              <a:t>Small – 1 CPU, 1.75GB, 10c / </a:t>
            </a:r>
            <a:r>
              <a:rPr lang="en-AU" dirty="0" err="1" smtClean="0"/>
              <a:t>hr</a:t>
            </a:r>
            <a:r>
              <a:rPr lang="en-AU" dirty="0" smtClean="0"/>
              <a:t> ($75/month)</a:t>
            </a:r>
          </a:p>
          <a:p>
            <a:r>
              <a:rPr lang="en-AU" dirty="0"/>
              <a:t>	</a:t>
            </a:r>
            <a:r>
              <a:rPr lang="en-AU" dirty="0" smtClean="0"/>
              <a:t>Medium – 2 CPUs, 3.5GB, 20c / </a:t>
            </a:r>
            <a:r>
              <a:rPr lang="en-AU" dirty="0" err="1" smtClean="0"/>
              <a:t>hr</a:t>
            </a:r>
            <a:r>
              <a:rPr lang="en-AU" dirty="0" smtClean="0"/>
              <a:t> ($149/month)</a:t>
            </a:r>
          </a:p>
          <a:p>
            <a:r>
              <a:rPr lang="en-AU" dirty="0"/>
              <a:t>	</a:t>
            </a:r>
            <a:r>
              <a:rPr lang="en-AU" dirty="0" smtClean="0"/>
              <a:t>Large – 4 CPUs, 7GB, 40x / </a:t>
            </a:r>
            <a:r>
              <a:rPr lang="en-AU" dirty="0" err="1" smtClean="0"/>
              <a:t>hr</a:t>
            </a:r>
            <a:r>
              <a:rPr lang="en-AU" dirty="0" smtClean="0"/>
              <a:t> ($298/month)</a:t>
            </a:r>
          </a:p>
          <a:p>
            <a:endParaRPr lang="en-AU" dirty="0" smtClean="0"/>
          </a:p>
          <a:p>
            <a:r>
              <a:rPr lang="en-AU" dirty="0" smtClean="0"/>
              <a:t>SSL</a:t>
            </a:r>
            <a:r>
              <a:rPr lang="en-AU" dirty="0"/>
              <a:t>		SNI SSL $9/month			IP SSL $</a:t>
            </a:r>
            <a:r>
              <a:rPr lang="en-AU" dirty="0" smtClean="0"/>
              <a:t>39/month</a:t>
            </a:r>
            <a:endParaRPr lang="en-AU" dirty="0"/>
          </a:p>
        </p:txBody>
      </p:sp>
    </p:spTree>
    <p:extLst>
      <p:ext uri="{BB962C8B-B14F-4D97-AF65-F5344CB8AC3E}">
        <p14:creationId xmlns:p14="http://schemas.microsoft.com/office/powerpoint/2010/main" val="939114315"/>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057400"/>
            <a:ext cx="10693401" cy="1378644"/>
          </a:xfrm>
        </p:spPr>
        <p:txBody>
          <a:bodyPr/>
          <a:lstStyle/>
          <a:p>
            <a:pPr indent="3175"/>
            <a:r>
              <a:rPr lang="en-US" dirty="0" smtClean="0"/>
              <a:t>Cloud Services</a:t>
            </a:r>
          </a:p>
          <a:p>
            <a:pPr indent="3175"/>
            <a:r>
              <a:rPr lang="en-US" dirty="0" smtClean="0"/>
              <a:t>(Web Roles)</a:t>
            </a:r>
            <a:endParaRPr lang="en-US" dirty="0"/>
          </a:p>
        </p:txBody>
      </p:sp>
    </p:spTree>
    <p:extLst>
      <p:ext uri="{BB962C8B-B14F-4D97-AF65-F5344CB8AC3E}">
        <p14:creationId xmlns:p14="http://schemas.microsoft.com/office/powerpoint/2010/main" val="233192138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Platform as a Service</a:t>
            </a:r>
            <a:endParaRPr lang="en-AU" dirty="0"/>
          </a:p>
        </p:txBody>
      </p:sp>
      <p:sp>
        <p:nvSpPr>
          <p:cNvPr id="3" name="Content Placeholder 2"/>
          <p:cNvSpPr>
            <a:spLocks noGrp="1"/>
          </p:cNvSpPr>
          <p:nvPr>
            <p:ph sz="half" idx="1"/>
          </p:nvPr>
        </p:nvSpPr>
        <p:spPr>
          <a:xfrm>
            <a:off x="519113" y="1447800"/>
            <a:ext cx="5486400" cy="3151632"/>
          </a:xfrm>
        </p:spPr>
        <p:txBody>
          <a:bodyPr/>
          <a:lstStyle/>
          <a:p>
            <a:pPr marL="574675" indent="-571500"/>
            <a:r>
              <a:rPr lang="en-AU" dirty="0"/>
              <a:t>IIS Sites</a:t>
            </a:r>
          </a:p>
          <a:p>
            <a:pPr marL="574675" indent="-571500"/>
            <a:r>
              <a:rPr lang="en-AU" dirty="0"/>
              <a:t>Worker </a:t>
            </a:r>
            <a:r>
              <a:rPr lang="en-AU" dirty="0" smtClean="0"/>
              <a:t>Role</a:t>
            </a:r>
            <a:endParaRPr lang="en-AU" dirty="0"/>
          </a:p>
          <a:p>
            <a:pPr marL="574675" indent="-571500"/>
            <a:r>
              <a:rPr lang="en-AU" dirty="0"/>
              <a:t>Load balancer</a:t>
            </a:r>
          </a:p>
          <a:p>
            <a:pPr marL="574675" indent="-571500"/>
            <a:r>
              <a:rPr lang="en-AU" dirty="0"/>
              <a:t>Firewalled ports</a:t>
            </a:r>
          </a:p>
          <a:p>
            <a:pPr marL="574675" indent="-571500"/>
            <a:r>
              <a:rPr lang="en-AU" dirty="0"/>
              <a:t>VM </a:t>
            </a:r>
            <a:r>
              <a:rPr lang="en-AU" dirty="0" smtClean="0"/>
              <a:t>sizes</a:t>
            </a:r>
          </a:p>
          <a:p>
            <a:pPr marL="574675" indent="-571500"/>
            <a:r>
              <a:rPr lang="en-AU" dirty="0" smtClean="0"/>
              <a:t>Number of instances</a:t>
            </a:r>
            <a:endParaRPr lang="en-AU" dirty="0"/>
          </a:p>
        </p:txBody>
      </p:sp>
      <p:sp>
        <p:nvSpPr>
          <p:cNvPr id="4" name="Content Placeholder 3"/>
          <p:cNvSpPr>
            <a:spLocks noGrp="1"/>
          </p:cNvSpPr>
          <p:nvPr>
            <p:ph sz="half" idx="2"/>
          </p:nvPr>
        </p:nvSpPr>
        <p:spPr>
          <a:xfrm>
            <a:off x="6181725" y="1447800"/>
            <a:ext cx="5486400" cy="3151632"/>
          </a:xfrm>
        </p:spPr>
        <p:txBody>
          <a:bodyPr/>
          <a:lstStyle/>
          <a:p>
            <a:pPr marL="574675" indent="-571500"/>
            <a:r>
              <a:rPr lang="en-AU" dirty="0"/>
              <a:t>Certificates</a:t>
            </a:r>
          </a:p>
          <a:p>
            <a:pPr marL="574675" indent="-571500"/>
            <a:r>
              <a:rPr lang="en-AU" dirty="0"/>
              <a:t>Diagnostics</a:t>
            </a:r>
          </a:p>
          <a:p>
            <a:pPr marL="574675" indent="-571500"/>
            <a:r>
              <a:rPr lang="en-AU" dirty="0"/>
              <a:t>Remote Desktop</a:t>
            </a:r>
          </a:p>
          <a:p>
            <a:pPr marL="574675" indent="-571500"/>
            <a:r>
              <a:rPr lang="en-AU" dirty="0"/>
              <a:t>File system folders</a:t>
            </a:r>
          </a:p>
          <a:p>
            <a:pPr marL="574675" indent="-571500"/>
            <a:r>
              <a:rPr lang="en-AU" dirty="0"/>
              <a:t>Caching</a:t>
            </a:r>
          </a:p>
          <a:p>
            <a:pPr marL="574675" indent="-571500"/>
            <a:r>
              <a:rPr lang="en-AU" dirty="0"/>
              <a:t>Virtual Network</a:t>
            </a:r>
          </a:p>
        </p:txBody>
      </p:sp>
    </p:spTree>
    <p:extLst>
      <p:ext uri="{BB962C8B-B14F-4D97-AF65-F5344CB8AC3E}">
        <p14:creationId xmlns:p14="http://schemas.microsoft.com/office/powerpoint/2010/main" val="985250639"/>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Pricing</a:t>
            </a:r>
            <a:endParaRPr lang="en-AU" dirty="0"/>
          </a:p>
        </p:txBody>
      </p:sp>
      <p:sp>
        <p:nvSpPr>
          <p:cNvPr id="3" name="Text Placeholder 2"/>
          <p:cNvSpPr>
            <a:spLocks noGrp="1"/>
          </p:cNvSpPr>
          <p:nvPr>
            <p:ph type="body" sz="quarter" idx="10"/>
          </p:nvPr>
        </p:nvSpPr>
        <p:spPr>
          <a:xfrm>
            <a:off x="519112" y="1447799"/>
            <a:ext cx="11149013" cy="4570482"/>
          </a:xfrm>
        </p:spPr>
        <p:txBody>
          <a:bodyPr/>
          <a:lstStyle/>
          <a:p>
            <a:r>
              <a:rPr lang="en-AU" dirty="0" smtClean="0"/>
              <a:t>Charged per-minute</a:t>
            </a:r>
          </a:p>
          <a:p>
            <a:r>
              <a:rPr lang="en-AU" dirty="0" smtClean="0"/>
              <a:t>2c per hour ($15/month) for an Extra Small</a:t>
            </a:r>
          </a:p>
          <a:p>
            <a:r>
              <a:rPr lang="en-AU" dirty="0"/>
              <a:t>	</a:t>
            </a:r>
            <a:r>
              <a:rPr lang="en-AU" dirty="0" smtClean="0"/>
              <a:t>Shared CPU, 768MB RAM</a:t>
            </a:r>
          </a:p>
          <a:p>
            <a:r>
              <a:rPr lang="en-AU" dirty="0" smtClean="0"/>
              <a:t>64c per hour ($477/month) for a Large</a:t>
            </a:r>
          </a:p>
          <a:p>
            <a:r>
              <a:rPr lang="en-AU" dirty="0"/>
              <a:t>	</a:t>
            </a:r>
            <a:r>
              <a:rPr lang="en-AU" dirty="0" smtClean="0"/>
              <a:t>8 dedicated CPUs, 14GB RAM</a:t>
            </a:r>
          </a:p>
          <a:p>
            <a:r>
              <a:rPr lang="en-AU" dirty="0" smtClean="0"/>
              <a:t>$4.90 per hour ($3,646/month) for an A9</a:t>
            </a:r>
          </a:p>
          <a:p>
            <a:r>
              <a:rPr lang="en-AU" dirty="0"/>
              <a:t>	</a:t>
            </a:r>
            <a:r>
              <a:rPr lang="en-AU" dirty="0" smtClean="0"/>
              <a:t>16 dedicated CPUs, 112GB RAM, 40Gbit </a:t>
            </a:r>
            <a:r>
              <a:rPr lang="en-AU" dirty="0" err="1" smtClean="0"/>
              <a:t>Infiniband</a:t>
            </a:r>
            <a:endParaRPr lang="en-AU" dirty="0" smtClean="0"/>
          </a:p>
        </p:txBody>
      </p:sp>
    </p:spTree>
    <p:extLst>
      <p:ext uri="{BB962C8B-B14F-4D97-AF65-F5344CB8AC3E}">
        <p14:creationId xmlns:p14="http://schemas.microsoft.com/office/powerpoint/2010/main" val="537716565"/>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057400"/>
            <a:ext cx="10693401" cy="1378644"/>
          </a:xfrm>
        </p:spPr>
        <p:txBody>
          <a:bodyPr/>
          <a:lstStyle/>
          <a:p>
            <a:pPr indent="3175"/>
            <a:r>
              <a:rPr lang="en-US" dirty="0" smtClean="0"/>
              <a:t>Virtual Machines</a:t>
            </a:r>
          </a:p>
          <a:p>
            <a:pPr indent="3175"/>
            <a:r>
              <a:rPr lang="en-US" dirty="0" smtClean="0"/>
              <a:t>(Manual Web Farm)</a:t>
            </a:r>
            <a:endParaRPr lang="en-US" dirty="0"/>
          </a:p>
        </p:txBody>
      </p:sp>
    </p:spTree>
    <p:extLst>
      <p:ext uri="{BB962C8B-B14F-4D97-AF65-F5344CB8AC3E}">
        <p14:creationId xmlns:p14="http://schemas.microsoft.com/office/powerpoint/2010/main" val="1646192923"/>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solidFill>
                  <a:schemeClr val="tx1"/>
                </a:solidFill>
              </a:rPr>
              <a:t>Infrastructure as a Service</a:t>
            </a:r>
            <a:endParaRPr lang="en-AU" dirty="0">
              <a:solidFill>
                <a:schemeClr val="tx1"/>
              </a:solidFill>
            </a:endParaRPr>
          </a:p>
        </p:txBody>
      </p:sp>
      <p:sp>
        <p:nvSpPr>
          <p:cNvPr id="3" name="Text Placeholder 2"/>
          <p:cNvSpPr>
            <a:spLocks noGrp="1"/>
          </p:cNvSpPr>
          <p:nvPr>
            <p:ph type="body" sz="quarter" idx="10"/>
          </p:nvPr>
        </p:nvSpPr>
        <p:spPr>
          <a:xfrm>
            <a:off x="519112" y="1447799"/>
            <a:ext cx="11149013" cy="3231654"/>
          </a:xfrm>
        </p:spPr>
        <p:txBody>
          <a:bodyPr/>
          <a:lstStyle/>
          <a:p>
            <a:pPr marL="574675" indent="-571500">
              <a:buFont typeface="Arial" panose="020B0604020202020204" pitchFamily="34" charset="0"/>
              <a:buChar char="•"/>
            </a:pPr>
            <a:r>
              <a:rPr lang="en-AU" dirty="0" smtClean="0"/>
              <a:t>Provision Virtual Machines with persistent </a:t>
            </a:r>
            <a:r>
              <a:rPr lang="en-AU" dirty="0" err="1" smtClean="0"/>
              <a:t>vhds</a:t>
            </a:r>
            <a:endParaRPr lang="en-AU" dirty="0" smtClean="0"/>
          </a:p>
          <a:p>
            <a:pPr marL="574675" indent="-571500">
              <a:buFont typeface="Arial" panose="020B0604020202020204" pitchFamily="34" charset="0"/>
              <a:buChar char="•"/>
            </a:pPr>
            <a:r>
              <a:rPr lang="en-AU" dirty="0" smtClean="0"/>
              <a:t>Use PowerShell to automate everything</a:t>
            </a:r>
          </a:p>
          <a:p>
            <a:pPr marL="574675" indent="-571500">
              <a:buFont typeface="Arial" panose="020B0604020202020204" pitchFamily="34" charset="0"/>
              <a:buChar char="•"/>
            </a:pPr>
            <a:r>
              <a:rPr lang="en-AU" dirty="0" smtClean="0"/>
              <a:t>Full control over VMs</a:t>
            </a:r>
          </a:p>
          <a:p>
            <a:pPr marL="574675" indent="-571500">
              <a:buFont typeface="Arial" panose="020B0604020202020204" pitchFamily="34" charset="0"/>
              <a:buChar char="•"/>
            </a:pPr>
            <a:r>
              <a:rPr lang="en-AU" dirty="0" smtClean="0"/>
              <a:t>Can construct a web farm as per </a:t>
            </a:r>
            <a:r>
              <a:rPr lang="en-AU" dirty="0" err="1" smtClean="0"/>
              <a:t>on-premise</a:t>
            </a:r>
            <a:endParaRPr lang="en-AU" dirty="0" smtClean="0"/>
          </a:p>
          <a:p>
            <a:pPr marL="574675" indent="-571500">
              <a:buFont typeface="Arial" panose="020B0604020202020204" pitchFamily="34" charset="0"/>
              <a:buChar char="•"/>
            </a:pPr>
            <a:r>
              <a:rPr lang="en-AU" dirty="0" smtClean="0"/>
              <a:t>Use Linux or Windows</a:t>
            </a:r>
            <a:endParaRPr lang="en-AU" dirty="0"/>
          </a:p>
        </p:txBody>
      </p:sp>
    </p:spTree>
    <p:extLst>
      <p:ext uri="{BB962C8B-B14F-4D97-AF65-F5344CB8AC3E}">
        <p14:creationId xmlns:p14="http://schemas.microsoft.com/office/powerpoint/2010/main" val="1867090078"/>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solidFill>
                  <a:schemeClr val="tx1"/>
                </a:solidFill>
              </a:rPr>
              <a:t>Gallery Images Available</a:t>
            </a:r>
            <a:endParaRPr lang="en-US" sz="5400" dirty="0">
              <a:solidFill>
                <a:schemeClr val="tx1"/>
              </a:solidFill>
            </a:endParaRPr>
          </a:p>
        </p:txBody>
      </p:sp>
      <p:sp>
        <p:nvSpPr>
          <p:cNvPr id="3" name="Text Placeholder 2"/>
          <p:cNvSpPr>
            <a:spLocks noGrp="1"/>
          </p:cNvSpPr>
          <p:nvPr>
            <p:ph type="body" sz="quarter" idx="4294967295"/>
          </p:nvPr>
        </p:nvSpPr>
        <p:spPr>
          <a:xfrm>
            <a:off x="3034597" y="1354229"/>
            <a:ext cx="4965700" cy="2326791"/>
          </a:xfrm>
        </p:spPr>
        <p:txBody>
          <a:bodyPr/>
          <a:lstStyle/>
          <a:p>
            <a:pPr marL="0" indent="0">
              <a:buNone/>
            </a:pPr>
            <a:r>
              <a:rPr lang="en-US" sz="3600" spc="-51" dirty="0">
                <a:solidFill>
                  <a:schemeClr val="tx2"/>
                </a:solidFill>
                <a:cs typeface="Segoe UI Light" pitchFamily="34" charset="0"/>
              </a:rPr>
              <a:t>Microsoft</a:t>
            </a:r>
          </a:p>
          <a:p>
            <a:pPr marL="0" indent="0">
              <a:buNone/>
            </a:pPr>
            <a:r>
              <a:rPr lang="en-US" sz="1800" dirty="0">
                <a:solidFill>
                  <a:schemeClr val="tx1"/>
                </a:solidFill>
                <a:latin typeface="+mj-lt"/>
              </a:rPr>
              <a:t>Windows Server </a:t>
            </a:r>
            <a:r>
              <a:rPr lang="en-US" sz="1800" dirty="0" smtClean="0">
                <a:solidFill>
                  <a:schemeClr val="tx1"/>
                </a:solidFill>
                <a:latin typeface="+mj-lt"/>
              </a:rPr>
              <a:t>2008/2012</a:t>
            </a:r>
            <a:endParaRPr lang="en-US" sz="1800" dirty="0">
              <a:solidFill>
                <a:schemeClr val="tx1"/>
              </a:solidFill>
              <a:latin typeface="+mj-lt"/>
            </a:endParaRPr>
          </a:p>
          <a:p>
            <a:pPr marL="0" indent="0">
              <a:buNone/>
            </a:pPr>
            <a:r>
              <a:rPr lang="en-US" sz="1800" dirty="0">
                <a:solidFill>
                  <a:schemeClr val="tx1"/>
                </a:solidFill>
                <a:latin typeface="+mj-lt"/>
              </a:rPr>
              <a:t>SQL Server </a:t>
            </a:r>
            <a:r>
              <a:rPr lang="en-US" sz="1800" dirty="0" smtClean="0">
                <a:solidFill>
                  <a:schemeClr val="tx1"/>
                </a:solidFill>
                <a:latin typeface="+mj-lt"/>
              </a:rPr>
              <a:t>2012/2014</a:t>
            </a:r>
            <a:endParaRPr lang="en-US" sz="1800" dirty="0">
              <a:solidFill>
                <a:schemeClr val="tx1"/>
              </a:solidFill>
              <a:latin typeface="+mj-lt"/>
            </a:endParaRPr>
          </a:p>
          <a:p>
            <a:pPr marL="0" indent="0">
              <a:buNone/>
            </a:pPr>
            <a:r>
              <a:rPr lang="en-US" sz="1800" dirty="0" err="1" smtClean="0">
                <a:solidFill>
                  <a:schemeClr val="tx1"/>
                </a:solidFill>
                <a:latin typeface="+mj-lt"/>
              </a:rPr>
              <a:t>Biztalk</a:t>
            </a:r>
            <a:r>
              <a:rPr lang="en-US" sz="1800" dirty="0" smtClean="0">
                <a:solidFill>
                  <a:schemeClr val="tx1"/>
                </a:solidFill>
                <a:latin typeface="+mj-lt"/>
              </a:rPr>
              <a:t> </a:t>
            </a:r>
            <a:r>
              <a:rPr lang="en-US" sz="1800" dirty="0">
                <a:solidFill>
                  <a:schemeClr val="tx1"/>
                </a:solidFill>
                <a:latin typeface="+mj-lt"/>
              </a:rPr>
              <a:t>Server </a:t>
            </a:r>
            <a:r>
              <a:rPr lang="en-US" sz="1800" dirty="0" smtClean="0">
                <a:solidFill>
                  <a:schemeClr val="tx1"/>
                </a:solidFill>
                <a:latin typeface="+mj-lt"/>
              </a:rPr>
              <a:t>2013</a:t>
            </a:r>
          </a:p>
          <a:p>
            <a:pPr marL="0" indent="0">
              <a:buNone/>
            </a:pPr>
            <a:r>
              <a:rPr lang="en-US" sz="1800" dirty="0" smtClean="0">
                <a:solidFill>
                  <a:schemeClr val="tx1"/>
                </a:solidFill>
                <a:latin typeface="+mj-lt"/>
              </a:rPr>
              <a:t>SharePoint Server 2013</a:t>
            </a:r>
          </a:p>
          <a:p>
            <a:pPr marL="0" indent="0">
              <a:buNone/>
            </a:pPr>
            <a:r>
              <a:rPr lang="en-US" sz="1800" dirty="0" smtClean="0">
                <a:solidFill>
                  <a:schemeClr val="tx1"/>
                </a:solidFill>
                <a:latin typeface="+mj-lt"/>
              </a:rPr>
              <a:t>Visual Studio 2013</a:t>
            </a:r>
          </a:p>
          <a:p>
            <a:pPr marL="0" indent="0">
              <a:buNone/>
            </a:pPr>
            <a:r>
              <a:rPr lang="en-US" sz="1800" dirty="0" smtClean="0">
                <a:solidFill>
                  <a:schemeClr val="tx1"/>
                </a:solidFill>
                <a:latin typeface="+mj-lt"/>
              </a:rPr>
              <a:t>Dynamics 2013</a:t>
            </a:r>
            <a:endParaRPr lang="en-US" sz="1800" dirty="0">
              <a:solidFill>
                <a:schemeClr val="tx1"/>
              </a:solidFill>
              <a:latin typeface="+mj-lt"/>
            </a:endParaRPr>
          </a:p>
        </p:txBody>
      </p:sp>
      <p:sp>
        <p:nvSpPr>
          <p:cNvPr id="4" name="Text Placeholder 2"/>
          <p:cNvSpPr txBox="1">
            <a:spLocks/>
          </p:cNvSpPr>
          <p:nvPr/>
        </p:nvSpPr>
        <p:spPr>
          <a:xfrm>
            <a:off x="4811520" y="4455887"/>
            <a:ext cx="6081149" cy="1957459"/>
          </a:xfrm>
          <a:prstGeom prst="rect">
            <a:avLst/>
          </a:prstGeom>
        </p:spPr>
        <p:txBody>
          <a:bodyPr vert="horz" wrap="square" lIns="0" tIns="0" rIns="0" bIns="0" rtlCol="0">
            <a:spAutoFit/>
          </a:bodyPr>
          <a:lstStyle>
            <a:lvl1pPr marL="0" indent="0" algn="l" defTabSz="914363" rtl="0" eaLnBrk="1" latinLnBrk="0" hangingPunct="1">
              <a:lnSpc>
                <a:spcPct val="90000"/>
              </a:lnSpc>
              <a:spcBef>
                <a:spcPts val="0"/>
              </a:spcBef>
              <a:spcAft>
                <a:spcPts val="900"/>
              </a:spcAft>
              <a:buSzPct val="90000"/>
              <a:buFont typeface="Arial" pitchFamily="34" charset="0"/>
              <a:buNone/>
              <a:defRPr sz="4000" kern="1200" spc="-100" baseline="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Segoe UI Light" pitchFamily="34" charset="0"/>
                <a:ea typeface="+mn-ea"/>
                <a:cs typeface="+mn-cs"/>
              </a:defRPr>
            </a:lvl1pPr>
            <a:lvl2pPr marL="0" indent="0" algn="l" defTabSz="914363" rtl="0" eaLnBrk="1" latinLnBrk="0" hangingPunct="1">
              <a:lnSpc>
                <a:spcPct val="90000"/>
              </a:lnSpc>
              <a:spcBef>
                <a:spcPts val="0"/>
              </a:spcBef>
              <a:spcAft>
                <a:spcPts val="400"/>
              </a:spcAft>
              <a:buSzPct val="90000"/>
              <a:buFont typeface="Arial" pitchFamily="34" charset="0"/>
              <a:buNone/>
              <a:tabLst>
                <a:tab pos="630238" algn="l"/>
              </a:tabLst>
              <a:defRPr sz="2000" kern="1200" spc="-50" baseline="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0" indent="0" algn="l" defTabSz="914363" rtl="0" eaLnBrk="1" latinLnBrk="0" hangingPunct="1">
              <a:lnSpc>
                <a:spcPct val="90000"/>
              </a:lnSpc>
              <a:spcBef>
                <a:spcPts val="0"/>
              </a:spcBef>
              <a:spcAft>
                <a:spcPts val="400"/>
              </a:spcAft>
              <a:buSzPct val="90000"/>
              <a:buFont typeface="Arial" pitchFamily="34" charset="0"/>
              <a:buNone/>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0" indent="0" algn="l" defTabSz="914363" rtl="0" eaLnBrk="1" latinLnBrk="0" hangingPunct="1">
              <a:lnSpc>
                <a:spcPct val="90000"/>
              </a:lnSpc>
              <a:spcBef>
                <a:spcPts val="0"/>
              </a:spcBef>
              <a:spcAft>
                <a:spcPts val="400"/>
              </a:spcAft>
              <a:buSzPct val="90000"/>
              <a:buFont typeface="Arial" pitchFamily="34" charset="0"/>
              <a:buNone/>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0" indent="0" algn="l" defTabSz="914363" rtl="0" eaLnBrk="1" latinLnBrk="0" hangingPunct="1">
              <a:lnSpc>
                <a:spcPct val="90000"/>
              </a:lnSpc>
              <a:spcBef>
                <a:spcPts val="0"/>
              </a:spcBef>
              <a:spcAft>
                <a:spcPts val="400"/>
              </a:spcAft>
              <a:buSzPct val="90000"/>
              <a:buFont typeface="Arial" pitchFamily="34" charset="0"/>
              <a:buNone/>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600" spc="-51" dirty="0" smtClean="0">
                <a:solidFill>
                  <a:schemeClr val="tx2"/>
                </a:solidFill>
                <a:cs typeface="Segoe UI Light" pitchFamily="34" charset="0"/>
              </a:rPr>
              <a:t>Linux</a:t>
            </a:r>
            <a:endParaRPr lang="en-US" sz="3600" spc="-51" dirty="0">
              <a:solidFill>
                <a:schemeClr val="tx2"/>
              </a:solidFill>
              <a:cs typeface="Segoe UI Light" pitchFamily="34" charset="0"/>
            </a:endParaRPr>
          </a:p>
          <a:p>
            <a:r>
              <a:rPr lang="en-US" sz="1800" dirty="0" err="1">
                <a:solidFill>
                  <a:schemeClr val="tx1"/>
                </a:solidFill>
                <a:latin typeface="+mj-lt"/>
              </a:rPr>
              <a:t>OpenSUSE</a:t>
            </a:r>
            <a:r>
              <a:rPr lang="en-US" sz="1800" dirty="0">
                <a:solidFill>
                  <a:schemeClr val="tx1"/>
                </a:solidFill>
                <a:latin typeface="+mj-lt"/>
              </a:rPr>
              <a:t> 12.2</a:t>
            </a:r>
          </a:p>
          <a:p>
            <a:r>
              <a:rPr lang="en-US" sz="1800" dirty="0" err="1">
                <a:solidFill>
                  <a:schemeClr val="tx1"/>
                </a:solidFill>
                <a:latin typeface="+mj-lt"/>
              </a:rPr>
              <a:t>CentOS</a:t>
            </a:r>
            <a:r>
              <a:rPr lang="en-US" sz="1800" dirty="0">
                <a:solidFill>
                  <a:schemeClr val="tx1"/>
                </a:solidFill>
                <a:latin typeface="+mj-lt"/>
              </a:rPr>
              <a:t> 6.3</a:t>
            </a:r>
          </a:p>
          <a:p>
            <a:r>
              <a:rPr lang="en-US" sz="1800" dirty="0">
                <a:solidFill>
                  <a:schemeClr val="tx1"/>
                </a:solidFill>
                <a:latin typeface="+mj-lt"/>
              </a:rPr>
              <a:t>Ubuntu 12.04/12.10</a:t>
            </a:r>
          </a:p>
          <a:p>
            <a:r>
              <a:rPr lang="en-US" sz="1800" dirty="0">
                <a:solidFill>
                  <a:schemeClr val="tx1"/>
                </a:solidFill>
                <a:latin typeface="+mj-lt"/>
              </a:rPr>
              <a:t>SUSE Linux Enterprise Server 11 </a:t>
            </a:r>
            <a:r>
              <a:rPr lang="en-US" sz="1800" dirty="0" smtClean="0">
                <a:solidFill>
                  <a:schemeClr val="tx1"/>
                </a:solidFill>
                <a:latin typeface="+mj-lt"/>
              </a:rPr>
              <a:t>SP2</a:t>
            </a:r>
          </a:p>
        </p:txBody>
      </p:sp>
      <p:pic>
        <p:nvPicPr>
          <p:cNvPr id="8" name="Picture 4" descr="https://windows.azure-test.net/Content/VirtualMachines/Images/Linux_12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7917" y="4326145"/>
            <a:ext cx="2085895" cy="208589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690" y="1529669"/>
            <a:ext cx="2110004" cy="2068222"/>
          </a:xfrm>
          <a:prstGeom prst="rect">
            <a:avLst/>
          </a:prstGeom>
        </p:spPr>
      </p:pic>
      <p:pic>
        <p:nvPicPr>
          <p:cNvPr id="9" name="Picture 8"/>
          <p:cNvPicPr>
            <a:picLocks noChangeAspect="1"/>
          </p:cNvPicPr>
          <p:nvPr/>
        </p:nvPicPr>
        <p:blipFill>
          <a:blip r:embed="rId5"/>
          <a:stretch>
            <a:fillRect/>
          </a:stretch>
        </p:blipFill>
        <p:spPr>
          <a:xfrm>
            <a:off x="6473825" y="1129235"/>
            <a:ext cx="5715000" cy="1133475"/>
          </a:xfrm>
          <a:prstGeom prst="rect">
            <a:avLst/>
          </a:prstGeom>
        </p:spPr>
      </p:pic>
      <p:sp>
        <p:nvSpPr>
          <p:cNvPr id="10" name="Text Placeholder 2"/>
          <p:cNvSpPr txBox="1">
            <a:spLocks/>
          </p:cNvSpPr>
          <p:nvPr/>
        </p:nvSpPr>
        <p:spPr>
          <a:xfrm>
            <a:off x="6829425" y="2611958"/>
            <a:ext cx="4965700" cy="1717393"/>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3600" spc="-51" dirty="0" smtClean="0">
                <a:solidFill>
                  <a:schemeClr val="tx2"/>
                </a:solidFill>
                <a:cs typeface="Segoe UI Light" pitchFamily="34" charset="0"/>
              </a:rPr>
              <a:t>Oracle</a:t>
            </a:r>
          </a:p>
          <a:p>
            <a:pPr marL="0" indent="0">
              <a:buFont typeface="Arial" pitchFamily="34" charset="0"/>
              <a:buNone/>
            </a:pPr>
            <a:r>
              <a:rPr lang="en-US" sz="1800" dirty="0" smtClean="0">
                <a:solidFill>
                  <a:schemeClr val="tx1"/>
                </a:solidFill>
                <a:latin typeface="+mj-lt"/>
              </a:rPr>
              <a:t>JDK 6/7</a:t>
            </a:r>
          </a:p>
          <a:p>
            <a:pPr marL="0" indent="0">
              <a:buFont typeface="Arial" pitchFamily="34" charset="0"/>
              <a:buNone/>
            </a:pPr>
            <a:r>
              <a:rPr lang="en-US" sz="1800" dirty="0" err="1" smtClean="0">
                <a:solidFill>
                  <a:schemeClr val="tx1"/>
                </a:solidFill>
                <a:latin typeface="+mj-lt"/>
              </a:rPr>
              <a:t>WebLogic</a:t>
            </a:r>
            <a:r>
              <a:rPr lang="en-US" sz="1800" dirty="0" smtClean="0">
                <a:solidFill>
                  <a:schemeClr val="tx1"/>
                </a:solidFill>
                <a:latin typeface="+mj-lt"/>
              </a:rPr>
              <a:t> Server 11/12</a:t>
            </a:r>
          </a:p>
          <a:p>
            <a:pPr marL="0" indent="0">
              <a:buFont typeface="Arial" pitchFamily="34" charset="0"/>
              <a:buNone/>
            </a:pPr>
            <a:r>
              <a:rPr lang="en-US" sz="1800" dirty="0" smtClean="0">
                <a:solidFill>
                  <a:schemeClr val="tx1"/>
                </a:solidFill>
                <a:latin typeface="+mj-lt"/>
              </a:rPr>
              <a:t>Database 11/12</a:t>
            </a:r>
          </a:p>
          <a:p>
            <a:pPr marL="0" indent="0">
              <a:buFont typeface="Arial" pitchFamily="34" charset="0"/>
              <a:buNone/>
            </a:pPr>
            <a:r>
              <a:rPr lang="en-US" sz="1800" dirty="0" smtClean="0">
                <a:solidFill>
                  <a:schemeClr val="tx1"/>
                </a:solidFill>
                <a:latin typeface="+mj-lt"/>
              </a:rPr>
              <a:t>Oracle Linux 6.4</a:t>
            </a:r>
            <a:endParaRPr lang="en-US" sz="1800" dirty="0">
              <a:solidFill>
                <a:schemeClr val="tx1"/>
              </a:solidFill>
              <a:latin typeface="+mj-lt"/>
            </a:endParaRPr>
          </a:p>
        </p:txBody>
      </p:sp>
    </p:spTree>
    <p:extLst>
      <p:ext uri="{BB962C8B-B14F-4D97-AF65-F5344CB8AC3E}">
        <p14:creationId xmlns:p14="http://schemas.microsoft.com/office/powerpoint/2010/main" val="133365425"/>
      </p:ext>
    </p:extLst>
  </p:cSld>
  <p:clrMapOvr>
    <a:masterClrMapping/>
  </p:clrMapOvr>
  <p:transition advTm="52562">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Pricing</a:t>
            </a:r>
            <a:endParaRPr lang="en-AU" dirty="0"/>
          </a:p>
        </p:txBody>
      </p:sp>
      <p:sp>
        <p:nvSpPr>
          <p:cNvPr id="3" name="Text Placeholder 2"/>
          <p:cNvSpPr>
            <a:spLocks noGrp="1"/>
          </p:cNvSpPr>
          <p:nvPr>
            <p:ph type="body" sz="quarter" idx="10"/>
          </p:nvPr>
        </p:nvSpPr>
        <p:spPr>
          <a:xfrm>
            <a:off x="519112" y="1447799"/>
            <a:ext cx="11149013" cy="1892826"/>
          </a:xfrm>
        </p:spPr>
        <p:txBody>
          <a:bodyPr/>
          <a:lstStyle/>
          <a:p>
            <a:r>
              <a:rPr lang="en-AU" dirty="0" smtClean="0"/>
              <a:t>Charged per-minute</a:t>
            </a:r>
          </a:p>
          <a:p>
            <a:r>
              <a:rPr lang="en-AU" dirty="0" smtClean="0"/>
              <a:t>Not charged when VM is stopped</a:t>
            </a:r>
          </a:p>
          <a:p>
            <a:r>
              <a:rPr lang="en-AU" dirty="0" smtClean="0"/>
              <a:t>Check website for pricing; software licenses included</a:t>
            </a:r>
          </a:p>
        </p:txBody>
      </p:sp>
    </p:spTree>
    <p:extLst>
      <p:ext uri="{BB962C8B-B14F-4D97-AF65-F5344CB8AC3E}">
        <p14:creationId xmlns:p14="http://schemas.microsoft.com/office/powerpoint/2010/main" val="2110453829"/>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1208" y="2396469"/>
            <a:ext cx="10693401" cy="1378644"/>
          </a:xfrm>
        </p:spPr>
        <p:txBody>
          <a:bodyPr/>
          <a:lstStyle/>
          <a:p>
            <a:r>
              <a:rPr lang="en-US" dirty="0" smtClean="0"/>
              <a:t>Differences</a:t>
            </a:r>
            <a:endParaRPr lang="en-US" dirty="0"/>
          </a:p>
        </p:txBody>
      </p:sp>
    </p:spTree>
    <p:extLst>
      <p:ext uri="{BB962C8B-B14F-4D97-AF65-F5344CB8AC3E}">
        <p14:creationId xmlns:p14="http://schemas.microsoft.com/office/powerpoint/2010/main" val="3306567717"/>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Web Sites advantages</a:t>
            </a:r>
            <a:endParaRPr lang="en-AU" dirty="0"/>
          </a:p>
        </p:txBody>
      </p:sp>
      <p:sp>
        <p:nvSpPr>
          <p:cNvPr id="3" name="Content Placeholder 2"/>
          <p:cNvSpPr>
            <a:spLocks noGrp="1"/>
          </p:cNvSpPr>
          <p:nvPr>
            <p:ph sz="half" idx="1"/>
          </p:nvPr>
        </p:nvSpPr>
        <p:spPr>
          <a:xfrm>
            <a:off x="519113" y="1447800"/>
            <a:ext cx="5486400" cy="3496342"/>
          </a:xfrm>
        </p:spPr>
        <p:txBody>
          <a:bodyPr/>
          <a:lstStyle/>
          <a:p>
            <a:pPr marL="0" indent="0">
              <a:buNone/>
            </a:pPr>
            <a:r>
              <a:rPr lang="en-AU" dirty="0" smtClean="0"/>
              <a:t>OOTB features</a:t>
            </a:r>
          </a:p>
          <a:p>
            <a:r>
              <a:rPr lang="en-AU" dirty="0" smtClean="0"/>
              <a:t>Near-instant </a:t>
            </a:r>
            <a:r>
              <a:rPr lang="en-AU" dirty="0"/>
              <a:t>Git, TFS, FTP, Web Deploy and Dropbox deployments</a:t>
            </a:r>
          </a:p>
          <a:p>
            <a:r>
              <a:rPr lang="en-AU" dirty="0" smtClean="0"/>
              <a:t>One-click roll-backs</a:t>
            </a:r>
          </a:p>
          <a:p>
            <a:r>
              <a:rPr lang="en-AU" dirty="0" smtClean="0"/>
              <a:t>Multi-site web farm</a:t>
            </a:r>
            <a:endParaRPr lang="en-AU" dirty="0"/>
          </a:p>
          <a:p>
            <a:endParaRPr lang="en-AU" dirty="0"/>
          </a:p>
        </p:txBody>
      </p:sp>
      <p:sp>
        <p:nvSpPr>
          <p:cNvPr id="4" name="Content Placeholder 3"/>
          <p:cNvSpPr>
            <a:spLocks noGrp="1"/>
          </p:cNvSpPr>
          <p:nvPr>
            <p:ph sz="half" idx="2"/>
          </p:nvPr>
        </p:nvSpPr>
        <p:spPr>
          <a:xfrm>
            <a:off x="6181725" y="1447800"/>
            <a:ext cx="5486400" cy="4235006"/>
          </a:xfrm>
        </p:spPr>
        <p:txBody>
          <a:bodyPr/>
          <a:lstStyle/>
          <a:p>
            <a:pPr marL="0" indent="0">
              <a:buNone/>
            </a:pPr>
            <a:r>
              <a:rPr lang="en-AU" dirty="0" smtClean="0"/>
              <a:t>Core advantages</a:t>
            </a:r>
          </a:p>
          <a:p>
            <a:r>
              <a:rPr lang="en-AU" dirty="0" smtClean="0"/>
              <a:t>Fast </a:t>
            </a:r>
            <a:r>
              <a:rPr lang="en-AU" dirty="0"/>
              <a:t>provisioning / scaling</a:t>
            </a:r>
          </a:p>
          <a:p>
            <a:r>
              <a:rPr lang="en-AU" dirty="0"/>
              <a:t>One-click blogs and CMSs</a:t>
            </a:r>
          </a:p>
          <a:p>
            <a:r>
              <a:rPr lang="en-AU" dirty="0"/>
              <a:t>Easy </a:t>
            </a:r>
            <a:r>
              <a:rPr lang="en-AU" dirty="0" smtClean="0"/>
              <a:t>monitoring/</a:t>
            </a:r>
            <a:r>
              <a:rPr lang="en-AU" dirty="0" err="1" smtClean="0"/>
              <a:t>diag</a:t>
            </a:r>
            <a:endParaRPr lang="en-AU" dirty="0" smtClean="0"/>
          </a:p>
          <a:p>
            <a:r>
              <a:rPr lang="en-AU" dirty="0" smtClean="0"/>
              <a:t>Deploy time </a:t>
            </a:r>
            <a:r>
              <a:rPr lang="en-AU" dirty="0" err="1" smtClean="0"/>
              <a:t>config</a:t>
            </a:r>
            <a:r>
              <a:rPr lang="en-AU" dirty="0" smtClean="0"/>
              <a:t> changes</a:t>
            </a:r>
            <a:endParaRPr lang="en-AU" dirty="0"/>
          </a:p>
          <a:p>
            <a:r>
              <a:rPr lang="en-AU" dirty="0" smtClean="0"/>
              <a:t>A-record support</a:t>
            </a:r>
          </a:p>
          <a:p>
            <a:r>
              <a:rPr lang="en-AU" dirty="0" smtClean="0"/>
              <a:t>Memory </a:t>
            </a:r>
            <a:r>
              <a:rPr lang="en-AU" dirty="0"/>
              <a:t>dumps via </a:t>
            </a:r>
            <a:r>
              <a:rPr lang="en-AU" dirty="0" smtClean="0"/>
              <a:t>API</a:t>
            </a:r>
          </a:p>
          <a:p>
            <a:r>
              <a:rPr lang="en-AU" dirty="0" smtClean="0"/>
              <a:t>Backups</a:t>
            </a:r>
          </a:p>
        </p:txBody>
      </p:sp>
    </p:spTree>
    <p:extLst>
      <p:ext uri="{BB962C8B-B14F-4D97-AF65-F5344CB8AC3E}">
        <p14:creationId xmlns:p14="http://schemas.microsoft.com/office/powerpoint/2010/main" val="224238743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Overview</a:t>
            </a:r>
            <a:endParaRPr lang="en-US" dirty="0"/>
          </a:p>
        </p:txBody>
      </p:sp>
      <p:sp>
        <p:nvSpPr>
          <p:cNvPr id="29" name="Text Placeholder 28"/>
          <p:cNvSpPr>
            <a:spLocks noGrp="1"/>
          </p:cNvSpPr>
          <p:nvPr>
            <p:ph type="body" sz="quarter" idx="11"/>
          </p:nvPr>
        </p:nvSpPr>
        <p:spPr>
          <a:xfrm>
            <a:off x="3836709" y="3253771"/>
            <a:ext cx="7831415" cy="1569660"/>
          </a:xfrm>
        </p:spPr>
        <p:txBody>
          <a:bodyPr/>
          <a:lstStyle/>
          <a:p>
            <a:pPr marL="0" indent="3175"/>
            <a:r>
              <a:rPr lang="en-US" sz="4000" dirty="0" smtClean="0"/>
              <a:t>What are Web Sites / Web Roles?</a:t>
            </a:r>
          </a:p>
          <a:p>
            <a:pPr marL="0" indent="3175"/>
            <a:r>
              <a:rPr lang="en-US" sz="4000" dirty="0" smtClean="0"/>
              <a:t>How do they differ?</a:t>
            </a:r>
          </a:p>
        </p:txBody>
      </p:sp>
      <p:pic>
        <p:nvPicPr>
          <p:cNvPr id="5" name="Picture 4"/>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
        <p:nvSpPr>
          <p:cNvPr id="2" name="TextBox 1"/>
          <p:cNvSpPr txBox="1"/>
          <p:nvPr/>
        </p:nvSpPr>
        <p:spPr>
          <a:xfrm>
            <a:off x="5618776" y="6131398"/>
            <a:ext cx="5710922" cy="492443"/>
          </a:xfrm>
          <a:prstGeom prst="rect">
            <a:avLst/>
          </a:prstGeom>
          <a:noFill/>
        </p:spPr>
        <p:txBody>
          <a:bodyPr wrap="none" lIns="0" tIns="0" rIns="0" bIns="0" rtlCol="0">
            <a:spAutoFit/>
          </a:bodyPr>
          <a:lstStyle/>
          <a:p>
            <a:pPr>
              <a:lnSpc>
                <a:spcPct val="90000"/>
              </a:lnSpc>
              <a:spcBef>
                <a:spcPct val="20000"/>
              </a:spcBef>
              <a:buSzPct val="80000"/>
            </a:pPr>
            <a:r>
              <a:rPr lang="en-AU" sz="1600" dirty="0" smtClean="0">
                <a:gradFill>
                  <a:gsLst>
                    <a:gs pos="0">
                      <a:srgbClr val="292929">
                        <a:lumMod val="90000"/>
                        <a:lumOff val="10000"/>
                      </a:srgbClr>
                    </a:gs>
                    <a:gs pos="86000">
                      <a:srgbClr val="292929">
                        <a:lumMod val="90000"/>
                        <a:lumOff val="10000"/>
                      </a:srgbClr>
                    </a:gs>
                  </a:gsLst>
                  <a:lin ang="5400000" scaled="0"/>
                </a:gradFill>
              </a:rPr>
              <a:t>Parts of Windows Azure Training Kit used (Apache 2.0 License)</a:t>
            </a:r>
          </a:p>
          <a:p>
            <a:pPr>
              <a:lnSpc>
                <a:spcPct val="90000"/>
              </a:lnSpc>
              <a:spcBef>
                <a:spcPct val="20000"/>
              </a:spcBef>
              <a:buSzPct val="80000"/>
            </a:pPr>
            <a:r>
              <a:rPr lang="en-AU" sz="1600" dirty="0" smtClean="0">
                <a:gradFill>
                  <a:gsLst>
                    <a:gs pos="0">
                      <a:srgbClr val="292929">
                        <a:lumMod val="90000"/>
                        <a:lumOff val="10000"/>
                      </a:srgbClr>
                    </a:gs>
                    <a:gs pos="86000">
                      <a:srgbClr val="292929">
                        <a:lumMod val="90000"/>
                        <a:lumOff val="10000"/>
                      </a:srgbClr>
                    </a:gs>
                  </a:gsLst>
                  <a:lin ang="5400000" scaled="0"/>
                </a:gradFill>
              </a:rPr>
              <a:t>for this presentation: </a:t>
            </a:r>
            <a:r>
              <a:rPr lang="en-AU" sz="1600" dirty="0">
                <a:hlinkClick r:id="rId5"/>
              </a:rPr>
              <a:t>http://windowsazure-trainingkit.github.io/</a:t>
            </a:r>
            <a:endParaRPr lang="en-AU" sz="16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3284262692"/>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Web Sites disadvantages</a:t>
            </a:r>
            <a:endParaRPr lang="en-AU" dirty="0"/>
          </a:p>
        </p:txBody>
      </p:sp>
      <p:sp>
        <p:nvSpPr>
          <p:cNvPr id="3" name="Content Placeholder 2"/>
          <p:cNvSpPr>
            <a:spLocks noGrp="1"/>
          </p:cNvSpPr>
          <p:nvPr>
            <p:ph sz="half" idx="1"/>
          </p:nvPr>
        </p:nvSpPr>
        <p:spPr>
          <a:xfrm>
            <a:off x="519113" y="1447800"/>
            <a:ext cx="5486400" cy="3151632"/>
          </a:xfrm>
        </p:spPr>
        <p:txBody>
          <a:bodyPr/>
          <a:lstStyle/>
          <a:p>
            <a:r>
              <a:rPr lang="en-AU" dirty="0" smtClean="0"/>
              <a:t>Can’t use non 80/443 ports</a:t>
            </a:r>
          </a:p>
          <a:p>
            <a:r>
              <a:rPr lang="en-AU" dirty="0" smtClean="0"/>
              <a:t>No RDP</a:t>
            </a:r>
          </a:p>
          <a:p>
            <a:r>
              <a:rPr lang="en-AU" dirty="0" smtClean="0"/>
              <a:t>No network isolation</a:t>
            </a:r>
          </a:p>
          <a:p>
            <a:r>
              <a:rPr lang="en-AU" dirty="0" smtClean="0"/>
              <a:t>No arbitrary </a:t>
            </a:r>
            <a:r>
              <a:rPr lang="en-AU" dirty="0" err="1" smtClean="0"/>
              <a:t>startup</a:t>
            </a:r>
            <a:r>
              <a:rPr lang="en-AU" dirty="0" smtClean="0"/>
              <a:t> scripts</a:t>
            </a:r>
          </a:p>
          <a:p>
            <a:r>
              <a:rPr lang="en-AU" dirty="0" smtClean="0"/>
              <a:t>Can’t use elevated privileges</a:t>
            </a:r>
          </a:p>
          <a:p>
            <a:r>
              <a:rPr lang="en-AU" dirty="0" smtClean="0"/>
              <a:t>No Azure Drive</a:t>
            </a:r>
          </a:p>
        </p:txBody>
      </p:sp>
      <p:sp>
        <p:nvSpPr>
          <p:cNvPr id="4" name="Content Placeholder 3"/>
          <p:cNvSpPr>
            <a:spLocks noGrp="1"/>
          </p:cNvSpPr>
          <p:nvPr>
            <p:ph sz="half" idx="2"/>
          </p:nvPr>
        </p:nvSpPr>
        <p:spPr>
          <a:xfrm>
            <a:off x="6181725" y="1447800"/>
            <a:ext cx="5486400" cy="3151632"/>
          </a:xfrm>
        </p:spPr>
        <p:txBody>
          <a:bodyPr/>
          <a:lstStyle/>
          <a:p>
            <a:r>
              <a:rPr lang="en-AU" dirty="0" smtClean="0"/>
              <a:t>Limited IIS configuration</a:t>
            </a:r>
          </a:p>
          <a:p>
            <a:r>
              <a:rPr lang="en-AU" dirty="0" smtClean="0"/>
              <a:t>Limited </a:t>
            </a:r>
            <a:r>
              <a:rPr lang="en-AU" dirty="0" err="1" smtClean="0"/>
              <a:t>autoscaling</a:t>
            </a:r>
            <a:endParaRPr lang="en-AU" dirty="0" smtClean="0"/>
          </a:p>
          <a:p>
            <a:r>
              <a:rPr lang="en-AU" dirty="0" smtClean="0"/>
              <a:t>No XS VMs</a:t>
            </a:r>
          </a:p>
          <a:p>
            <a:r>
              <a:rPr lang="en-AU" dirty="0" smtClean="0"/>
              <a:t>No XL/A6/A7/A8/A9 VMs</a:t>
            </a:r>
          </a:p>
          <a:p>
            <a:r>
              <a:rPr lang="en-AU" dirty="0" smtClean="0"/>
              <a:t>Custom SSL costs extra</a:t>
            </a:r>
          </a:p>
          <a:p>
            <a:r>
              <a:rPr lang="en-AU" dirty="0" smtClean="0"/>
              <a:t>No custom certificates</a:t>
            </a:r>
          </a:p>
        </p:txBody>
      </p:sp>
    </p:spTree>
    <p:extLst>
      <p:ext uri="{BB962C8B-B14F-4D97-AF65-F5344CB8AC3E}">
        <p14:creationId xmlns:p14="http://schemas.microsoft.com/office/powerpoint/2010/main" val="1495742691"/>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Web Roles advantages</a:t>
            </a:r>
            <a:endParaRPr lang="en-AU" dirty="0"/>
          </a:p>
        </p:txBody>
      </p:sp>
      <p:sp>
        <p:nvSpPr>
          <p:cNvPr id="3" name="Text Placeholder 2"/>
          <p:cNvSpPr>
            <a:spLocks noGrp="1"/>
          </p:cNvSpPr>
          <p:nvPr>
            <p:ph type="body" sz="quarter" idx="10"/>
          </p:nvPr>
        </p:nvSpPr>
        <p:spPr>
          <a:xfrm>
            <a:off x="519112" y="1447799"/>
            <a:ext cx="11149013" cy="3901068"/>
          </a:xfrm>
        </p:spPr>
        <p:txBody>
          <a:bodyPr/>
          <a:lstStyle/>
          <a:p>
            <a:pPr marL="574675" indent="-571500">
              <a:buFont typeface="Arial" panose="020B0604020202020204" pitchFamily="34" charset="0"/>
              <a:buChar char="•"/>
            </a:pPr>
            <a:r>
              <a:rPr lang="en-AU" dirty="0"/>
              <a:t>Azure Diagnostics</a:t>
            </a:r>
          </a:p>
          <a:p>
            <a:pPr marL="574675" indent="-571500">
              <a:buFont typeface="Arial" panose="020B0604020202020204" pitchFamily="34" charset="0"/>
              <a:buChar char="•"/>
            </a:pPr>
            <a:r>
              <a:rPr lang="en-AU" dirty="0"/>
              <a:t>Complex </a:t>
            </a:r>
            <a:r>
              <a:rPr lang="en-AU" dirty="0" err="1"/>
              <a:t>autoscaling</a:t>
            </a:r>
            <a:endParaRPr lang="en-AU" dirty="0"/>
          </a:p>
          <a:p>
            <a:pPr marL="574675" indent="-571500">
              <a:buFont typeface="Arial" panose="020B0604020202020204" pitchFamily="34" charset="0"/>
              <a:buChar char="•"/>
            </a:pPr>
            <a:r>
              <a:rPr lang="en-AU" dirty="0"/>
              <a:t>Huge scale (</a:t>
            </a:r>
            <a:r>
              <a:rPr lang="en-AU" dirty="0" smtClean="0"/>
              <a:t>100s/1000s </a:t>
            </a:r>
            <a:r>
              <a:rPr lang="en-AU" dirty="0"/>
              <a:t>of VMs)</a:t>
            </a:r>
          </a:p>
          <a:p>
            <a:pPr marL="574675" indent="-571500">
              <a:buFont typeface="Arial" panose="020B0604020202020204" pitchFamily="34" charset="0"/>
              <a:buChar char="•"/>
            </a:pPr>
            <a:r>
              <a:rPr lang="en-AU" dirty="0" smtClean="0"/>
              <a:t>Cloud </a:t>
            </a:r>
            <a:r>
              <a:rPr lang="en-AU" dirty="0"/>
              <a:t>Configuration</a:t>
            </a:r>
          </a:p>
          <a:p>
            <a:pPr marL="574675" indent="-571500">
              <a:buFont typeface="Arial" panose="020B0604020202020204" pitchFamily="34" charset="0"/>
              <a:buChar char="•"/>
            </a:pPr>
            <a:r>
              <a:rPr lang="en-AU" dirty="0"/>
              <a:t>Affinity Groups</a:t>
            </a:r>
          </a:p>
          <a:p>
            <a:pPr marL="574675" indent="-571500">
              <a:buFont typeface="Arial" panose="020B0604020202020204" pitchFamily="34" charset="0"/>
              <a:buChar char="•"/>
            </a:pPr>
            <a:r>
              <a:rPr lang="en-AU" dirty="0"/>
              <a:t>Upgrade/Fault </a:t>
            </a:r>
            <a:r>
              <a:rPr lang="en-AU" dirty="0" smtClean="0"/>
              <a:t>domains</a:t>
            </a:r>
            <a:endParaRPr lang="en-AU" dirty="0"/>
          </a:p>
        </p:txBody>
      </p:sp>
    </p:spTree>
    <p:extLst>
      <p:ext uri="{BB962C8B-B14F-4D97-AF65-F5344CB8AC3E}">
        <p14:creationId xmlns:p14="http://schemas.microsoft.com/office/powerpoint/2010/main" val="4163308511"/>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Web Roles disadvantages</a:t>
            </a:r>
            <a:endParaRPr lang="en-AU" dirty="0"/>
          </a:p>
        </p:txBody>
      </p:sp>
      <p:sp>
        <p:nvSpPr>
          <p:cNvPr id="3" name="Text Placeholder 2"/>
          <p:cNvSpPr>
            <a:spLocks noGrp="1"/>
          </p:cNvSpPr>
          <p:nvPr>
            <p:ph type="body" sz="quarter" idx="10"/>
          </p:nvPr>
        </p:nvSpPr>
        <p:spPr>
          <a:xfrm>
            <a:off x="519112" y="1447799"/>
            <a:ext cx="11149013" cy="1892826"/>
          </a:xfrm>
        </p:spPr>
        <p:txBody>
          <a:bodyPr/>
          <a:lstStyle/>
          <a:p>
            <a:pPr marL="574675" indent="-571500">
              <a:buFont typeface="Arial" panose="020B0604020202020204" pitchFamily="34" charset="0"/>
              <a:buChar char="•"/>
            </a:pPr>
            <a:r>
              <a:rPr lang="en-AU" dirty="0"/>
              <a:t>OOTB deployments</a:t>
            </a:r>
          </a:p>
          <a:p>
            <a:pPr marL="574675" indent="-571500">
              <a:buFont typeface="Arial" panose="020B0604020202020204" pitchFamily="34" charset="0"/>
              <a:buChar char="•"/>
            </a:pPr>
            <a:r>
              <a:rPr lang="en-AU" dirty="0"/>
              <a:t>VS solution complexity</a:t>
            </a:r>
          </a:p>
          <a:p>
            <a:pPr marL="574675" indent="-571500">
              <a:buFont typeface="Arial" panose="020B0604020202020204" pitchFamily="34" charset="0"/>
              <a:buChar char="•"/>
            </a:pPr>
            <a:r>
              <a:rPr lang="en-AU" dirty="0" smtClean="0"/>
              <a:t>Configuration confusion</a:t>
            </a:r>
            <a:endParaRPr lang="en-AU" dirty="0"/>
          </a:p>
        </p:txBody>
      </p:sp>
    </p:spTree>
    <p:extLst>
      <p:ext uri="{BB962C8B-B14F-4D97-AF65-F5344CB8AC3E}">
        <p14:creationId xmlns:p14="http://schemas.microsoft.com/office/powerpoint/2010/main" val="413043606"/>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Virtual Machines advantages</a:t>
            </a:r>
            <a:endParaRPr lang="en-AU" dirty="0"/>
          </a:p>
        </p:txBody>
      </p:sp>
      <p:sp>
        <p:nvSpPr>
          <p:cNvPr id="3" name="Text Placeholder 2"/>
          <p:cNvSpPr>
            <a:spLocks noGrp="1"/>
          </p:cNvSpPr>
          <p:nvPr>
            <p:ph type="body" sz="quarter" idx="10"/>
          </p:nvPr>
        </p:nvSpPr>
        <p:spPr>
          <a:xfrm>
            <a:off x="519112" y="1447799"/>
            <a:ext cx="11149013" cy="1223412"/>
          </a:xfrm>
        </p:spPr>
        <p:txBody>
          <a:bodyPr/>
          <a:lstStyle/>
          <a:p>
            <a:pPr marL="574675" indent="-571500">
              <a:buFont typeface="Arial" panose="020B0604020202020204" pitchFamily="34" charset="0"/>
              <a:buChar char="•"/>
            </a:pPr>
            <a:r>
              <a:rPr lang="en-AU" dirty="0"/>
              <a:t>Complete flexibility/control</a:t>
            </a:r>
          </a:p>
          <a:p>
            <a:pPr marL="574675" indent="-571500">
              <a:buFont typeface="Arial" panose="020B0604020202020204" pitchFamily="34" charset="0"/>
              <a:buChar char="•"/>
            </a:pPr>
            <a:r>
              <a:rPr lang="en-AU" dirty="0"/>
              <a:t>Legacy </a:t>
            </a:r>
            <a:r>
              <a:rPr lang="en-AU" dirty="0" smtClean="0"/>
              <a:t>applications</a:t>
            </a:r>
            <a:endParaRPr lang="en-AU" dirty="0"/>
          </a:p>
        </p:txBody>
      </p:sp>
    </p:spTree>
    <p:extLst>
      <p:ext uri="{BB962C8B-B14F-4D97-AF65-F5344CB8AC3E}">
        <p14:creationId xmlns:p14="http://schemas.microsoft.com/office/powerpoint/2010/main" val="3925418028"/>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Virtual Machines disadvantages</a:t>
            </a:r>
            <a:endParaRPr lang="en-AU" dirty="0"/>
          </a:p>
        </p:txBody>
      </p:sp>
      <p:sp>
        <p:nvSpPr>
          <p:cNvPr id="3" name="Text Placeholder 2"/>
          <p:cNvSpPr>
            <a:spLocks noGrp="1"/>
          </p:cNvSpPr>
          <p:nvPr>
            <p:ph type="body" sz="quarter" idx="10"/>
          </p:nvPr>
        </p:nvSpPr>
        <p:spPr>
          <a:xfrm>
            <a:off x="519112" y="1447799"/>
            <a:ext cx="11149013" cy="1223412"/>
          </a:xfrm>
        </p:spPr>
        <p:txBody>
          <a:bodyPr/>
          <a:lstStyle/>
          <a:p>
            <a:pPr marL="574675" indent="-571500">
              <a:buFont typeface="Arial" panose="020B0604020202020204" pitchFamily="34" charset="0"/>
              <a:buChar char="•"/>
            </a:pPr>
            <a:r>
              <a:rPr lang="en-AU" dirty="0"/>
              <a:t>Scaling is difficult</a:t>
            </a:r>
          </a:p>
          <a:p>
            <a:pPr marL="574675" indent="-571500">
              <a:buFont typeface="Arial" panose="020B0604020202020204" pitchFamily="34" charset="0"/>
              <a:buChar char="•"/>
            </a:pPr>
            <a:r>
              <a:rPr lang="en-AU" dirty="0"/>
              <a:t>No OOTB </a:t>
            </a:r>
            <a:r>
              <a:rPr lang="en-AU" dirty="0" err="1" smtClean="0"/>
              <a:t>autoscaling</a:t>
            </a:r>
            <a:endParaRPr lang="en-AU" dirty="0"/>
          </a:p>
        </p:txBody>
      </p:sp>
    </p:spTree>
    <p:extLst>
      <p:ext uri="{BB962C8B-B14F-4D97-AF65-F5344CB8AC3E}">
        <p14:creationId xmlns:p14="http://schemas.microsoft.com/office/powerpoint/2010/main" val="1262287066"/>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bwMode="auto">
          <a:xfrm>
            <a:off x="275350" y="5020119"/>
            <a:ext cx="3647960" cy="1366239"/>
          </a:xfrm>
          <a:prstGeom prst="roundRect">
            <a:avLst>
              <a:gd name="adj" fmla="val 0"/>
            </a:avLst>
          </a:prstGeom>
          <a:solidFill>
            <a:schemeClr val="accent2"/>
          </a:solidFill>
          <a:ln w="9525" cap="flat" cmpd="sng" algn="ctr">
            <a:noFill/>
            <a:prstDash val="solid"/>
          </a:ln>
          <a:effectLst/>
        </p:spPr>
        <p:txBody>
          <a:bodyPr lIns="76169" tIns="38085" rIns="76169" bIns="38085" rtlCol="0" anchor="t" anchorCtr="0"/>
          <a:lstStyle/>
          <a:p>
            <a:pPr marL="3175" defTabSz="914153">
              <a:lnSpc>
                <a:spcPct val="90000"/>
              </a:lnSpc>
              <a:spcAft>
                <a:spcPts val="900"/>
              </a:spcAft>
              <a:buSzPct val="80000"/>
            </a:pPr>
            <a:r>
              <a:rPr lang="en-US" sz="2000" spc="-83" dirty="0">
                <a:gradFill>
                  <a:gsLst>
                    <a:gs pos="0">
                      <a:schemeClr val="bg1"/>
                    </a:gs>
                    <a:gs pos="100000">
                      <a:schemeClr val="bg1"/>
                    </a:gs>
                  </a:gsLst>
                  <a:lin ang="16200000" scaled="0"/>
                </a:gradFill>
                <a:latin typeface="Segoe UI Light" pitchFamily="34" charset="0"/>
              </a:rPr>
              <a:t>Popular open source apps</a:t>
            </a:r>
          </a:p>
          <a:p>
            <a:pPr marL="3175" defTabSz="914153">
              <a:lnSpc>
                <a:spcPct val="90000"/>
              </a:lnSpc>
              <a:spcAft>
                <a:spcPts val="900"/>
              </a:spcAft>
              <a:buSzPct val="80000"/>
            </a:pPr>
            <a:r>
              <a:rPr lang="en-US" sz="1466" spc="-43" dirty="0">
                <a:gradFill>
                  <a:gsLst>
                    <a:gs pos="0">
                      <a:schemeClr val="bg1"/>
                    </a:gs>
                    <a:gs pos="100000">
                      <a:schemeClr val="bg1"/>
                    </a:gs>
                  </a:gsLst>
                  <a:lin ang="16200000" scaled="0"/>
                </a:gradFill>
              </a:rPr>
              <a:t>Launch a professional looking site with a few clicks using apps like WordPress, Joomla!, Drupal, </a:t>
            </a:r>
            <a:r>
              <a:rPr lang="en-US" sz="1466" spc="-43" dirty="0" err="1">
                <a:gradFill>
                  <a:gsLst>
                    <a:gs pos="0">
                      <a:schemeClr val="bg1"/>
                    </a:gs>
                    <a:gs pos="100000">
                      <a:schemeClr val="bg1"/>
                    </a:gs>
                  </a:gsLst>
                  <a:lin ang="16200000" scaled="0"/>
                </a:gradFill>
              </a:rPr>
              <a:t>DotNetNuke</a:t>
            </a:r>
            <a:r>
              <a:rPr lang="en-US" sz="1466" spc="-43" dirty="0">
                <a:gradFill>
                  <a:gsLst>
                    <a:gs pos="0">
                      <a:schemeClr val="bg1"/>
                    </a:gs>
                    <a:gs pos="100000">
                      <a:schemeClr val="bg1"/>
                    </a:gs>
                  </a:gsLst>
                  <a:lin ang="16200000" scaled="0"/>
                </a:gradFill>
              </a:rPr>
              <a:t> and </a:t>
            </a:r>
            <a:r>
              <a:rPr lang="en-US" sz="1466" spc="-43" dirty="0" err="1" smtClean="0">
                <a:gradFill>
                  <a:gsLst>
                    <a:gs pos="0">
                      <a:schemeClr val="bg1"/>
                    </a:gs>
                    <a:gs pos="100000">
                      <a:schemeClr val="bg1"/>
                    </a:gs>
                  </a:gsLst>
                  <a:lin ang="16200000" scaled="0"/>
                </a:gradFill>
              </a:rPr>
              <a:t>Umbraco</a:t>
            </a:r>
            <a:endParaRPr lang="en-US" sz="1466" spc="-43" dirty="0">
              <a:gradFill>
                <a:gsLst>
                  <a:gs pos="0">
                    <a:schemeClr val="bg1"/>
                  </a:gs>
                  <a:gs pos="100000">
                    <a:schemeClr val="bg1"/>
                  </a:gs>
                </a:gsLst>
                <a:lin ang="16200000" scaled="0"/>
              </a:gradFill>
            </a:endParaRPr>
          </a:p>
        </p:txBody>
      </p:sp>
      <p:sp>
        <p:nvSpPr>
          <p:cNvPr id="14" name="Rounded Rectangle 13"/>
          <p:cNvSpPr/>
          <p:nvPr/>
        </p:nvSpPr>
        <p:spPr bwMode="auto">
          <a:xfrm>
            <a:off x="275350" y="3584339"/>
            <a:ext cx="3647960" cy="1366239"/>
          </a:xfrm>
          <a:prstGeom prst="roundRect">
            <a:avLst>
              <a:gd name="adj" fmla="val 0"/>
            </a:avLst>
          </a:prstGeom>
          <a:solidFill>
            <a:schemeClr val="accent2"/>
          </a:solidFill>
          <a:ln w="9525" cap="flat" cmpd="sng" algn="ctr">
            <a:noFill/>
            <a:prstDash val="solid"/>
          </a:ln>
          <a:effectLst/>
        </p:spPr>
        <p:txBody>
          <a:bodyPr lIns="76169" tIns="38085" rIns="76169" bIns="38085" rtlCol="0" anchor="t" anchorCtr="0"/>
          <a:lstStyle/>
          <a:p>
            <a:pPr marL="3175" defTabSz="914153">
              <a:lnSpc>
                <a:spcPct val="90000"/>
              </a:lnSpc>
              <a:spcAft>
                <a:spcPts val="900"/>
              </a:spcAft>
              <a:buSzPct val="80000"/>
            </a:pPr>
            <a:r>
              <a:rPr lang="en-US" sz="2000" spc="-83">
                <a:gradFill>
                  <a:gsLst>
                    <a:gs pos="0">
                      <a:schemeClr val="bg1"/>
                    </a:gs>
                    <a:gs pos="100000">
                      <a:schemeClr val="bg1"/>
                    </a:gs>
                  </a:gsLst>
                  <a:lin ang="16200000" scaled="0"/>
                </a:gradFill>
                <a:latin typeface="Segoe UI Light" pitchFamily="34" charset="0"/>
              </a:rPr>
              <a:t>Continuous </a:t>
            </a:r>
            <a:r>
              <a:rPr lang="en-US" sz="2000" spc="-83" smtClean="0">
                <a:gradFill>
                  <a:gsLst>
                    <a:gs pos="0">
                      <a:schemeClr val="bg1"/>
                    </a:gs>
                    <a:gs pos="100000">
                      <a:schemeClr val="bg1"/>
                    </a:gs>
                  </a:gsLst>
                  <a:lin ang="16200000" scaled="0"/>
                </a:gradFill>
                <a:latin typeface="Segoe UI Light" pitchFamily="34" charset="0"/>
              </a:rPr>
              <a:t>deployment</a:t>
            </a:r>
            <a:endParaRPr lang="en-US" sz="2000" spc="-83" dirty="0">
              <a:gradFill>
                <a:gsLst>
                  <a:gs pos="0">
                    <a:schemeClr val="bg1"/>
                  </a:gs>
                  <a:gs pos="100000">
                    <a:schemeClr val="bg1"/>
                  </a:gs>
                </a:gsLst>
                <a:lin ang="16200000" scaled="0"/>
              </a:gradFill>
              <a:latin typeface="Segoe UI Light" pitchFamily="34" charset="0"/>
            </a:endParaRPr>
          </a:p>
          <a:p>
            <a:pPr marL="3175" defTabSz="914153">
              <a:lnSpc>
                <a:spcPct val="90000"/>
              </a:lnSpc>
              <a:spcAft>
                <a:spcPts val="900"/>
              </a:spcAft>
              <a:buSzPct val="80000"/>
            </a:pPr>
            <a:r>
              <a:rPr lang="en-US" sz="1466" spc="-43" dirty="0">
                <a:gradFill>
                  <a:gsLst>
                    <a:gs pos="0">
                      <a:schemeClr val="bg1"/>
                    </a:gs>
                    <a:gs pos="100000">
                      <a:schemeClr val="bg1"/>
                    </a:gs>
                  </a:gsLst>
                  <a:lin ang="16200000" scaled="0"/>
                </a:gradFill>
              </a:rPr>
              <a:t>Deploy  directly from your source code repository, using </a:t>
            </a:r>
            <a:r>
              <a:rPr lang="en-US" sz="1466" spc="-43" dirty="0" err="1">
                <a:gradFill>
                  <a:gsLst>
                    <a:gs pos="0">
                      <a:schemeClr val="bg1"/>
                    </a:gs>
                    <a:gs pos="100000">
                      <a:schemeClr val="bg1"/>
                    </a:gs>
                  </a:gsLst>
                  <a:lin ang="16200000" scaled="0"/>
                </a:gradFill>
              </a:rPr>
              <a:t>Git</a:t>
            </a:r>
            <a:r>
              <a:rPr lang="en-US" sz="1466" spc="-43" dirty="0">
                <a:gradFill>
                  <a:gsLst>
                    <a:gs pos="0">
                      <a:schemeClr val="bg1"/>
                    </a:gs>
                    <a:gs pos="100000">
                      <a:schemeClr val="bg1"/>
                    </a:gs>
                  </a:gsLst>
                  <a:lin ang="16200000" scaled="0"/>
                </a:gradFill>
              </a:rPr>
              <a:t> or Team Foundation </a:t>
            </a:r>
            <a:r>
              <a:rPr lang="en-US" sz="1466" spc="-43" dirty="0" smtClean="0">
                <a:gradFill>
                  <a:gsLst>
                    <a:gs pos="0">
                      <a:schemeClr val="bg1"/>
                    </a:gs>
                    <a:gs pos="100000">
                      <a:schemeClr val="bg1"/>
                    </a:gs>
                  </a:gsLst>
                  <a:lin ang="16200000" scaled="0"/>
                </a:gradFill>
              </a:rPr>
              <a:t>Service</a:t>
            </a:r>
            <a:endParaRPr lang="en-US" sz="1466" spc="-43" dirty="0">
              <a:gradFill>
                <a:gsLst>
                  <a:gs pos="0">
                    <a:schemeClr val="bg1"/>
                  </a:gs>
                  <a:gs pos="100000">
                    <a:schemeClr val="bg1"/>
                  </a:gs>
                </a:gsLst>
                <a:lin ang="16200000" scaled="0"/>
              </a:gradFill>
            </a:endParaRPr>
          </a:p>
        </p:txBody>
      </p:sp>
      <p:sp>
        <p:nvSpPr>
          <p:cNvPr id="11" name="Rounded Rectangle 10"/>
          <p:cNvSpPr/>
          <p:nvPr/>
        </p:nvSpPr>
        <p:spPr bwMode="auto">
          <a:xfrm>
            <a:off x="275350" y="2148559"/>
            <a:ext cx="3647960" cy="1366239"/>
          </a:xfrm>
          <a:prstGeom prst="roundRect">
            <a:avLst>
              <a:gd name="adj" fmla="val 0"/>
            </a:avLst>
          </a:prstGeom>
          <a:solidFill>
            <a:schemeClr val="accent2"/>
          </a:solidFill>
          <a:ln w="9525" cap="flat" cmpd="sng" algn="ctr">
            <a:noFill/>
            <a:prstDash val="solid"/>
          </a:ln>
          <a:effectLst/>
        </p:spPr>
        <p:txBody>
          <a:bodyPr lIns="76169" tIns="38085" rIns="76169" bIns="38085" rtlCol="0" anchor="t" anchorCtr="0"/>
          <a:lstStyle/>
          <a:p>
            <a:pPr marL="3175" defTabSz="914153">
              <a:lnSpc>
                <a:spcPct val="90000"/>
              </a:lnSpc>
              <a:spcAft>
                <a:spcPts val="900"/>
              </a:spcAft>
              <a:buSzPct val="80000"/>
            </a:pPr>
            <a:r>
              <a:rPr lang="en-US" sz="2000" spc="-83" dirty="0">
                <a:gradFill>
                  <a:gsLst>
                    <a:gs pos="0">
                      <a:schemeClr val="bg1"/>
                    </a:gs>
                    <a:gs pos="100000">
                      <a:schemeClr val="bg1"/>
                    </a:gs>
                  </a:gsLst>
                  <a:lin ang="16200000" scaled="0"/>
                </a:gradFill>
                <a:latin typeface="Segoe UI Light" pitchFamily="34" charset="0"/>
              </a:rPr>
              <a:t>Modern web apps</a:t>
            </a:r>
          </a:p>
          <a:p>
            <a:pPr marL="3175" defTabSz="914153">
              <a:lnSpc>
                <a:spcPct val="90000"/>
              </a:lnSpc>
              <a:spcAft>
                <a:spcPts val="900"/>
              </a:spcAft>
              <a:buSzPct val="80000"/>
            </a:pPr>
            <a:r>
              <a:rPr lang="en-US" sz="1466" spc="-43" dirty="0">
                <a:gradFill>
                  <a:gsLst>
                    <a:gs pos="0">
                      <a:schemeClr val="bg1"/>
                    </a:gs>
                    <a:gs pos="100000">
                      <a:schemeClr val="bg1"/>
                    </a:gs>
                  </a:gsLst>
                  <a:lin ang="16200000" scaled="0"/>
                </a:gradFill>
              </a:rPr>
              <a:t>Perfect if your app consists of client side markup and scripting, server side scripting and a database. Powerful capability to scale out and up as </a:t>
            </a:r>
            <a:r>
              <a:rPr lang="en-US" sz="1466" spc="-43" dirty="0" smtClean="0">
                <a:gradFill>
                  <a:gsLst>
                    <a:gs pos="0">
                      <a:schemeClr val="bg1"/>
                    </a:gs>
                    <a:gs pos="100000">
                      <a:schemeClr val="bg1"/>
                    </a:gs>
                  </a:gsLst>
                  <a:lin ang="16200000" scaled="0"/>
                </a:gradFill>
              </a:rPr>
              <a:t>needed</a:t>
            </a:r>
            <a:endParaRPr lang="en-US" sz="1466" spc="-43" dirty="0">
              <a:gradFill>
                <a:gsLst>
                  <a:gs pos="0">
                    <a:schemeClr val="bg1"/>
                  </a:gs>
                  <a:gs pos="100000">
                    <a:schemeClr val="bg1"/>
                  </a:gs>
                </a:gsLst>
                <a:lin ang="16200000" scaled="0"/>
              </a:gradFill>
            </a:endParaRPr>
          </a:p>
        </p:txBody>
      </p:sp>
      <p:sp>
        <p:nvSpPr>
          <p:cNvPr id="4" name="Title 3"/>
          <p:cNvSpPr>
            <a:spLocks noGrp="1"/>
          </p:cNvSpPr>
          <p:nvPr>
            <p:ph type="title"/>
          </p:nvPr>
        </p:nvSpPr>
        <p:spPr/>
        <p:txBody>
          <a:bodyPr/>
          <a:lstStyle/>
          <a:p>
            <a:r>
              <a:rPr lang="en-US" dirty="0" smtClean="0">
                <a:solidFill>
                  <a:schemeClr val="tx1"/>
                </a:solidFill>
              </a:rPr>
              <a:t>Application Scenarios</a:t>
            </a:r>
            <a:endParaRPr lang="en-US" dirty="0">
              <a:solidFill>
                <a:schemeClr val="tx1"/>
              </a:solidFill>
            </a:endParaRPr>
          </a:p>
        </p:txBody>
      </p:sp>
      <p:grpSp>
        <p:nvGrpSpPr>
          <p:cNvPr id="6" name="Group 5"/>
          <p:cNvGrpSpPr/>
          <p:nvPr/>
        </p:nvGrpSpPr>
        <p:grpSpPr>
          <a:xfrm>
            <a:off x="275350" y="1270563"/>
            <a:ext cx="3647960" cy="797466"/>
            <a:chOff x="275349" y="1270000"/>
            <a:chExt cx="3647961" cy="797673"/>
          </a:xfrm>
        </p:grpSpPr>
        <p:sp>
          <p:nvSpPr>
            <p:cNvPr id="2" name="Rectangle 1"/>
            <p:cNvSpPr/>
            <p:nvPr/>
          </p:nvSpPr>
          <p:spPr bwMode="auto">
            <a:xfrm>
              <a:off x="275349" y="1270000"/>
              <a:ext cx="3647961" cy="797673"/>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44" tIns="60944" rIns="60944" bIns="60944" numCol="1" spcCol="0" rtlCol="0" fromWordArt="0" anchor="ctr" anchorCtr="0" forceAA="0" compatLnSpc="1">
              <a:prstTxWarp prst="textNoShape">
                <a:avLst/>
              </a:prstTxWarp>
              <a:noAutofit/>
            </a:bodyPr>
            <a:lstStyle/>
            <a:p>
              <a:pPr algn="ctr" defTabSz="913993" fontAlgn="base">
                <a:spcBef>
                  <a:spcPct val="0"/>
                </a:spcBef>
                <a:spcAft>
                  <a:spcPct val="0"/>
                </a:spcAft>
              </a:pPr>
              <a:endParaRPr lang="en-US" sz="2399" dirty="0" err="1">
                <a:gradFill>
                  <a:gsLst>
                    <a:gs pos="0">
                      <a:schemeClr val="bg1"/>
                    </a:gs>
                    <a:gs pos="100000">
                      <a:schemeClr val="bg1"/>
                    </a:gs>
                  </a:gsLst>
                  <a:lin ang="16200000" scaled="0"/>
                </a:gradFill>
                <a:ea typeface="Segoe UI" pitchFamily="34" charset="0"/>
                <a:cs typeface="Segoe UI" pitchFamily="34" charset="0"/>
              </a:endParaRPr>
            </a:p>
          </p:txBody>
        </p:sp>
        <p:sp>
          <p:nvSpPr>
            <p:cNvPr id="8" name="TextBox 7"/>
            <p:cNvSpPr txBox="1"/>
            <p:nvPr/>
          </p:nvSpPr>
          <p:spPr>
            <a:xfrm>
              <a:off x="278605" y="1463040"/>
              <a:ext cx="2972595" cy="410419"/>
            </a:xfrm>
            <a:prstGeom prst="rect">
              <a:avLst/>
            </a:prstGeom>
            <a:noFill/>
          </p:spPr>
          <p:txBody>
            <a:bodyPr wrap="square" lIns="101546" tIns="50772" rIns="101546" bIns="50772" rtlCol="0">
              <a:spAutoFit/>
            </a:bodyPr>
            <a:lstStyle/>
            <a:p>
              <a:r>
                <a:rPr lang="en-US" sz="2000" b="1" spc="-83" dirty="0">
                  <a:gradFill>
                    <a:gsLst>
                      <a:gs pos="0">
                        <a:schemeClr val="bg1"/>
                      </a:gs>
                      <a:gs pos="100000">
                        <a:schemeClr val="bg1"/>
                      </a:gs>
                    </a:gsLst>
                    <a:lin ang="16200000" scaled="0"/>
                  </a:gradFill>
                  <a:latin typeface="Segoe UI Light" pitchFamily="34" charset="0"/>
                </a:rPr>
                <a:t>Web Sites</a:t>
              </a:r>
              <a:endParaRPr lang="en-US" sz="2000" spc="-83" dirty="0">
                <a:gradFill>
                  <a:gsLst>
                    <a:gs pos="0">
                      <a:schemeClr val="bg1"/>
                    </a:gs>
                    <a:gs pos="100000">
                      <a:schemeClr val="bg1"/>
                    </a:gs>
                  </a:gsLst>
                  <a:lin ang="16200000" scaled="0"/>
                </a:gradFill>
                <a:latin typeface="Segoe UI Light" pitchFamily="34" charset="0"/>
              </a:endParaRPr>
            </a:p>
          </p:txBody>
        </p:sp>
      </p:grpSp>
      <p:sp>
        <p:nvSpPr>
          <p:cNvPr id="16" name="Rounded Rectangle 15"/>
          <p:cNvSpPr/>
          <p:nvPr/>
        </p:nvSpPr>
        <p:spPr bwMode="auto">
          <a:xfrm>
            <a:off x="4007477" y="3584525"/>
            <a:ext cx="3924734" cy="1366239"/>
          </a:xfrm>
          <a:prstGeom prst="roundRect">
            <a:avLst>
              <a:gd name="adj" fmla="val 0"/>
            </a:avLst>
          </a:prstGeom>
          <a:solidFill>
            <a:schemeClr val="accent1"/>
          </a:solidFill>
          <a:ln w="9525" cap="flat" cmpd="sng" algn="ctr">
            <a:noFill/>
            <a:prstDash val="solid"/>
          </a:ln>
          <a:effectLst/>
        </p:spPr>
        <p:txBody>
          <a:bodyPr lIns="76169" tIns="38085" rIns="76169" bIns="38085" rtlCol="0" anchor="t" anchorCtr="0"/>
          <a:lstStyle/>
          <a:p>
            <a:pPr marL="3175">
              <a:spcAft>
                <a:spcPts val="900"/>
              </a:spcAft>
              <a:buSzPct val="80000"/>
            </a:pPr>
            <a:r>
              <a:rPr lang="en-US" sz="2000" spc="-83" dirty="0">
                <a:gradFill>
                  <a:gsLst>
                    <a:gs pos="0">
                      <a:schemeClr val="bg1"/>
                    </a:gs>
                    <a:gs pos="100000">
                      <a:schemeClr val="bg1"/>
                    </a:gs>
                  </a:gsLst>
                  <a:lin ang="16200000" scaled="0"/>
                </a:gradFill>
                <a:latin typeface="Segoe UI Light" pitchFamily="34" charset="0"/>
              </a:rPr>
              <a:t>Apps that require advanced administration</a:t>
            </a:r>
          </a:p>
          <a:p>
            <a:pPr marL="3175" defTabSz="914153">
              <a:lnSpc>
                <a:spcPct val="90000"/>
              </a:lnSpc>
              <a:spcAft>
                <a:spcPts val="900"/>
              </a:spcAft>
              <a:buSzPct val="80000"/>
            </a:pPr>
            <a:r>
              <a:rPr lang="en-US" sz="1466" spc="-43" dirty="0" smtClean="0">
                <a:gradFill>
                  <a:gsLst>
                    <a:gs pos="0">
                      <a:schemeClr val="bg1"/>
                    </a:gs>
                    <a:gs pos="100000">
                      <a:schemeClr val="bg1"/>
                    </a:gs>
                  </a:gsLst>
                  <a:lin ang="16200000" scaled="0"/>
                </a:gradFill>
              </a:rPr>
              <a:t>Applications </a:t>
            </a:r>
            <a:r>
              <a:rPr lang="en-US" sz="1466" spc="-43" dirty="0">
                <a:gradFill>
                  <a:gsLst>
                    <a:gs pos="0">
                      <a:schemeClr val="bg1"/>
                    </a:gs>
                    <a:gs pos="100000">
                      <a:schemeClr val="bg1"/>
                    </a:gs>
                  </a:gsLst>
                  <a:lin ang="16200000" scaled="0"/>
                </a:gradFill>
              </a:rPr>
              <a:t>that require </a:t>
            </a:r>
            <a:r>
              <a:rPr lang="en-US" sz="1466" spc="-43" dirty="0" smtClean="0">
                <a:gradFill>
                  <a:gsLst>
                    <a:gs pos="0">
                      <a:schemeClr val="bg1"/>
                    </a:gs>
                    <a:gs pos="100000">
                      <a:schemeClr val="bg1"/>
                    </a:gs>
                  </a:gsLst>
                  <a:lin ang="16200000" scaled="0"/>
                </a:gradFill>
              </a:rPr>
              <a:t>RDP,  </a:t>
            </a:r>
            <a:r>
              <a:rPr lang="en-US" sz="1466" spc="-43" dirty="0">
                <a:gradFill>
                  <a:gsLst>
                    <a:gs pos="0">
                      <a:schemeClr val="bg1"/>
                    </a:gs>
                    <a:gs pos="100000">
                      <a:schemeClr val="bg1"/>
                    </a:gs>
                  </a:gsLst>
                  <a:lin ang="16200000" scaled="0"/>
                </a:gradFill>
              </a:rPr>
              <a:t>elevated </a:t>
            </a:r>
            <a:r>
              <a:rPr lang="en-US" sz="1466" spc="-43" dirty="0" smtClean="0">
                <a:gradFill>
                  <a:gsLst>
                    <a:gs pos="0">
                      <a:schemeClr val="bg1"/>
                    </a:gs>
                    <a:gs pos="100000">
                      <a:schemeClr val="bg1"/>
                    </a:gs>
                  </a:gsLst>
                  <a:lin ang="16200000" scaled="0"/>
                </a:gradFill>
              </a:rPr>
              <a:t>permissions, advanced IIS configuration, complex diagnostics or cost effectiveness if sometimes-on</a:t>
            </a:r>
            <a:endParaRPr lang="en-US" sz="1466" spc="-43" dirty="0">
              <a:gradFill>
                <a:gsLst>
                  <a:gs pos="0">
                    <a:schemeClr val="bg1"/>
                  </a:gs>
                  <a:gs pos="100000">
                    <a:schemeClr val="bg1"/>
                  </a:gs>
                </a:gsLst>
                <a:lin ang="16200000" scaled="0"/>
              </a:gradFill>
            </a:endParaRPr>
          </a:p>
        </p:txBody>
      </p:sp>
      <p:grpSp>
        <p:nvGrpSpPr>
          <p:cNvPr id="7" name="Group 6"/>
          <p:cNvGrpSpPr/>
          <p:nvPr/>
        </p:nvGrpSpPr>
        <p:grpSpPr>
          <a:xfrm>
            <a:off x="3981004" y="1265352"/>
            <a:ext cx="4026194" cy="802676"/>
            <a:chOff x="3981004" y="1264788"/>
            <a:chExt cx="4026194" cy="802885"/>
          </a:xfrm>
        </p:grpSpPr>
        <p:sp>
          <p:nvSpPr>
            <p:cNvPr id="24" name="Rectangle 23"/>
            <p:cNvSpPr/>
            <p:nvPr/>
          </p:nvSpPr>
          <p:spPr bwMode="auto">
            <a:xfrm>
              <a:off x="4023087" y="1264788"/>
              <a:ext cx="3909123" cy="802885"/>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44" tIns="60944" rIns="60944" bIns="60944" numCol="1" spcCol="0" rtlCol="0" fromWordArt="0" anchor="ctr" anchorCtr="0" forceAA="0" compatLnSpc="1">
              <a:prstTxWarp prst="textNoShape">
                <a:avLst/>
              </a:prstTxWarp>
              <a:noAutofit/>
            </a:bodyPr>
            <a:lstStyle/>
            <a:p>
              <a:pPr algn="ctr" defTabSz="913993" fontAlgn="base">
                <a:spcBef>
                  <a:spcPct val="0"/>
                </a:spcBef>
                <a:spcAft>
                  <a:spcPct val="0"/>
                </a:spcAft>
              </a:pPr>
              <a:endParaRPr lang="en-US" sz="2399" dirty="0" err="1">
                <a:gradFill>
                  <a:gsLst>
                    <a:gs pos="0">
                      <a:schemeClr val="bg1"/>
                    </a:gs>
                    <a:gs pos="100000">
                      <a:schemeClr val="bg1"/>
                    </a:gs>
                  </a:gsLst>
                  <a:lin ang="16200000" scaled="0"/>
                </a:gradFill>
                <a:ea typeface="Segoe UI" pitchFamily="34" charset="0"/>
                <a:cs typeface="Segoe UI" pitchFamily="34" charset="0"/>
              </a:endParaRPr>
            </a:p>
          </p:txBody>
        </p:sp>
        <p:sp>
          <p:nvSpPr>
            <p:cNvPr id="18" name="TextBox 17"/>
            <p:cNvSpPr txBox="1"/>
            <p:nvPr/>
          </p:nvSpPr>
          <p:spPr>
            <a:xfrm>
              <a:off x="3981004" y="1463040"/>
              <a:ext cx="4026194" cy="410419"/>
            </a:xfrm>
            <a:prstGeom prst="rect">
              <a:avLst/>
            </a:prstGeom>
            <a:noFill/>
          </p:spPr>
          <p:txBody>
            <a:bodyPr wrap="square" lIns="101546" tIns="50772" rIns="101546" bIns="50772" rtlCol="0">
              <a:spAutoFit/>
            </a:bodyPr>
            <a:lstStyle/>
            <a:p>
              <a:r>
                <a:rPr lang="en-US" sz="2000" b="1" spc="-83" dirty="0" smtClean="0">
                  <a:gradFill>
                    <a:gsLst>
                      <a:gs pos="0">
                        <a:schemeClr val="bg1"/>
                      </a:gs>
                      <a:gs pos="100000">
                        <a:schemeClr val="bg1"/>
                      </a:gs>
                    </a:gsLst>
                    <a:lin ang="16200000" scaled="0"/>
                  </a:gradFill>
                  <a:latin typeface="Segoe UI Light" pitchFamily="34" charset="0"/>
                </a:rPr>
                <a:t>Web Roles (Cloud Services)</a:t>
              </a:r>
              <a:endParaRPr lang="en-US" sz="2000" b="1" spc="-83" dirty="0">
                <a:gradFill>
                  <a:gsLst>
                    <a:gs pos="0">
                      <a:schemeClr val="bg1"/>
                    </a:gs>
                    <a:gs pos="100000">
                      <a:schemeClr val="bg1"/>
                    </a:gs>
                  </a:gsLst>
                  <a:lin ang="16200000" scaled="0"/>
                </a:gradFill>
                <a:latin typeface="Segoe UI Light" pitchFamily="34" charset="0"/>
              </a:endParaRPr>
            </a:p>
          </p:txBody>
        </p:sp>
      </p:grpSp>
      <p:sp>
        <p:nvSpPr>
          <p:cNvPr id="10" name="Rounded Rectangle 9"/>
          <p:cNvSpPr/>
          <p:nvPr/>
        </p:nvSpPr>
        <p:spPr bwMode="auto">
          <a:xfrm>
            <a:off x="4007477" y="2148559"/>
            <a:ext cx="3924734" cy="1366239"/>
          </a:xfrm>
          <a:prstGeom prst="roundRect">
            <a:avLst>
              <a:gd name="adj" fmla="val 0"/>
            </a:avLst>
          </a:prstGeom>
          <a:solidFill>
            <a:schemeClr val="accent1"/>
          </a:solidFill>
          <a:ln w="9525" cap="flat" cmpd="sng" algn="ctr">
            <a:noFill/>
            <a:prstDash val="solid"/>
          </a:ln>
          <a:effectLst/>
        </p:spPr>
        <p:txBody>
          <a:bodyPr lIns="76169" tIns="38085" rIns="76169" bIns="38085" rtlCol="0" anchor="t" anchorCtr="0"/>
          <a:lstStyle/>
          <a:p>
            <a:pPr marL="3175">
              <a:spcAft>
                <a:spcPts val="900"/>
              </a:spcAft>
              <a:buSzPct val="80000"/>
            </a:pPr>
            <a:r>
              <a:rPr lang="en-US" sz="2000" spc="-83" dirty="0" smtClean="0">
                <a:gradFill>
                  <a:gsLst>
                    <a:gs pos="0">
                      <a:schemeClr val="bg1"/>
                    </a:gs>
                    <a:gs pos="100000">
                      <a:schemeClr val="bg1"/>
                    </a:gs>
                  </a:gsLst>
                  <a:lin ang="16200000" scaled="0"/>
                </a:gradFill>
                <a:latin typeface="Segoe UI Light" pitchFamily="34" charset="0"/>
              </a:rPr>
              <a:t>Multi-tier or large-scale </a:t>
            </a:r>
            <a:r>
              <a:rPr lang="en-US" sz="2000" spc="-83" dirty="0">
                <a:gradFill>
                  <a:gsLst>
                    <a:gs pos="0">
                      <a:schemeClr val="bg1"/>
                    </a:gs>
                    <a:gs pos="100000">
                      <a:schemeClr val="bg1"/>
                    </a:gs>
                  </a:gsLst>
                  <a:lin ang="16200000" scaled="0"/>
                </a:gradFill>
                <a:latin typeface="Segoe UI Light" pitchFamily="34" charset="0"/>
              </a:rPr>
              <a:t>applications</a:t>
            </a:r>
          </a:p>
          <a:p>
            <a:pPr marL="3175" defTabSz="914153">
              <a:lnSpc>
                <a:spcPct val="90000"/>
              </a:lnSpc>
              <a:spcAft>
                <a:spcPts val="900"/>
              </a:spcAft>
              <a:buSzPct val="80000"/>
            </a:pPr>
            <a:r>
              <a:rPr lang="en-US" sz="1466" spc="-43" dirty="0" smtClean="0">
                <a:gradFill>
                  <a:gsLst>
                    <a:gs pos="0">
                      <a:schemeClr val="bg1"/>
                    </a:gs>
                    <a:gs pos="100000">
                      <a:schemeClr val="bg1"/>
                    </a:gs>
                  </a:gsLst>
                  <a:lin ang="16200000" scaled="0"/>
                </a:gradFill>
              </a:rPr>
              <a:t>Applications </a:t>
            </a:r>
            <a:r>
              <a:rPr lang="en-US" sz="1466" spc="-43" dirty="0">
                <a:gradFill>
                  <a:gsLst>
                    <a:gs pos="0">
                      <a:schemeClr val="bg1"/>
                    </a:gs>
                    <a:gs pos="100000">
                      <a:schemeClr val="bg1"/>
                    </a:gs>
                  </a:gsLst>
                  <a:lin ang="16200000" scaled="0"/>
                </a:gradFill>
              </a:rPr>
              <a:t>that separate application logic into multiple tiers </a:t>
            </a:r>
            <a:r>
              <a:rPr lang="en-US" sz="1466" spc="-43" dirty="0" smtClean="0">
                <a:gradFill>
                  <a:gsLst>
                    <a:gs pos="0">
                      <a:schemeClr val="bg1"/>
                    </a:gs>
                    <a:gs pos="100000">
                      <a:schemeClr val="bg1"/>
                    </a:gs>
                  </a:gsLst>
                  <a:lin ang="16200000" scaled="0"/>
                </a:gradFill>
              </a:rPr>
              <a:t>using </a:t>
            </a:r>
            <a:r>
              <a:rPr lang="en-US" sz="1466" spc="-43" dirty="0">
                <a:gradFill>
                  <a:gsLst>
                    <a:gs pos="0">
                      <a:schemeClr val="bg1"/>
                    </a:gs>
                    <a:gs pos="100000">
                      <a:schemeClr val="bg1"/>
                    </a:gs>
                  </a:gsLst>
                  <a:lin ang="16200000" scaled="0"/>
                </a:gradFill>
              </a:rPr>
              <a:t>both Web and Worker </a:t>
            </a:r>
            <a:r>
              <a:rPr lang="en-US" sz="1466" spc="-43" dirty="0" smtClean="0">
                <a:gradFill>
                  <a:gsLst>
                    <a:gs pos="0">
                      <a:schemeClr val="bg1"/>
                    </a:gs>
                    <a:gs pos="100000">
                      <a:schemeClr val="bg1"/>
                    </a:gs>
                  </a:gsLst>
                  <a:lin ang="16200000" scaled="0"/>
                </a:gradFill>
              </a:rPr>
              <a:t>Roles, need enormous scale, need CDN on content in the website or need large amounts of memory</a:t>
            </a:r>
            <a:endParaRPr lang="en-US" sz="1466" spc="-43" dirty="0">
              <a:gradFill>
                <a:gsLst>
                  <a:gs pos="0">
                    <a:schemeClr val="bg1"/>
                  </a:gs>
                  <a:gs pos="100000">
                    <a:schemeClr val="bg1"/>
                  </a:gs>
                </a:gsLst>
                <a:lin ang="16200000" scaled="0"/>
              </a:gradFill>
            </a:endParaRPr>
          </a:p>
        </p:txBody>
      </p:sp>
      <p:sp>
        <p:nvSpPr>
          <p:cNvPr id="12" name="Rounded Rectangle 11"/>
          <p:cNvSpPr/>
          <p:nvPr/>
        </p:nvSpPr>
        <p:spPr bwMode="auto">
          <a:xfrm>
            <a:off x="4007476" y="5020491"/>
            <a:ext cx="3924734" cy="1366239"/>
          </a:xfrm>
          <a:prstGeom prst="roundRect">
            <a:avLst>
              <a:gd name="adj" fmla="val 0"/>
            </a:avLst>
          </a:prstGeom>
          <a:solidFill>
            <a:schemeClr val="accent1"/>
          </a:solidFill>
          <a:ln w="9525" cap="flat" cmpd="sng" algn="ctr">
            <a:noFill/>
            <a:prstDash val="solid"/>
          </a:ln>
          <a:effectLst/>
        </p:spPr>
        <p:txBody>
          <a:bodyPr lIns="76169" tIns="38085" rIns="76169" bIns="38085" rtlCol="0" anchor="t" anchorCtr="0"/>
          <a:lstStyle/>
          <a:p>
            <a:pPr marL="3175">
              <a:spcAft>
                <a:spcPts val="900"/>
              </a:spcAft>
              <a:buSzPct val="80000"/>
            </a:pPr>
            <a:r>
              <a:rPr lang="en-US" sz="2000" spc="-83" dirty="0">
                <a:gradFill>
                  <a:gsLst>
                    <a:gs pos="0">
                      <a:schemeClr val="bg1"/>
                    </a:gs>
                    <a:gs pos="100000">
                      <a:schemeClr val="bg1"/>
                    </a:gs>
                  </a:gsLst>
                  <a:lin ang="16200000" scaled="0"/>
                </a:gradFill>
                <a:latin typeface="Segoe UI Light" pitchFamily="34" charset="0"/>
              </a:rPr>
              <a:t>Apps that require advanced networking</a:t>
            </a:r>
          </a:p>
          <a:p>
            <a:pPr marL="3175" defTabSz="914153">
              <a:lnSpc>
                <a:spcPct val="90000"/>
              </a:lnSpc>
              <a:spcAft>
                <a:spcPts val="900"/>
              </a:spcAft>
              <a:buSzPct val="80000"/>
            </a:pPr>
            <a:r>
              <a:rPr lang="en-US" sz="1466" spc="-43" dirty="0" smtClean="0">
                <a:gradFill>
                  <a:gsLst>
                    <a:gs pos="0">
                      <a:schemeClr val="bg1"/>
                    </a:gs>
                    <a:gs pos="100000">
                      <a:schemeClr val="bg1"/>
                    </a:gs>
                  </a:gsLst>
                  <a:lin ang="16200000" scaled="0"/>
                </a:gradFill>
              </a:rPr>
              <a:t>Applications </a:t>
            </a:r>
            <a:r>
              <a:rPr lang="en-US" sz="1466" spc="-43" dirty="0">
                <a:gradFill>
                  <a:gsLst>
                    <a:gs pos="0">
                      <a:schemeClr val="bg1"/>
                    </a:gs>
                    <a:gs pos="100000">
                      <a:schemeClr val="bg1"/>
                    </a:gs>
                  </a:gsLst>
                  <a:lin ang="16200000" scaled="0"/>
                </a:gradFill>
              </a:rPr>
              <a:t>that require network </a:t>
            </a:r>
            <a:r>
              <a:rPr lang="en-US" sz="1466" spc="-43" dirty="0" smtClean="0">
                <a:gradFill>
                  <a:gsLst>
                    <a:gs pos="0">
                      <a:schemeClr val="bg1"/>
                    </a:gs>
                    <a:gs pos="100000">
                      <a:schemeClr val="bg1"/>
                    </a:gs>
                  </a:gsLst>
                  <a:lin ang="16200000" scaled="0"/>
                </a:gradFill>
              </a:rPr>
              <a:t>isolation, geo-redundancy/scaling via Traffic Manager or need to be deployed to SE Asia for latency reasons</a:t>
            </a:r>
            <a:endParaRPr lang="en-US" sz="1466" spc="-43" dirty="0">
              <a:gradFill>
                <a:gsLst>
                  <a:gs pos="0">
                    <a:schemeClr val="bg1"/>
                  </a:gs>
                  <a:gs pos="100000">
                    <a:schemeClr val="bg1"/>
                  </a:gs>
                </a:gsLst>
                <a:lin ang="16200000" scaled="0"/>
              </a:gradFill>
            </a:endParaRPr>
          </a:p>
        </p:txBody>
      </p:sp>
      <p:sp>
        <p:nvSpPr>
          <p:cNvPr id="13" name="Rounded Rectangle 12"/>
          <p:cNvSpPr/>
          <p:nvPr/>
        </p:nvSpPr>
        <p:spPr bwMode="auto">
          <a:xfrm>
            <a:off x="8016379" y="3584525"/>
            <a:ext cx="3924734" cy="1366239"/>
          </a:xfrm>
          <a:prstGeom prst="roundRect">
            <a:avLst>
              <a:gd name="adj" fmla="val 0"/>
            </a:avLst>
          </a:prstGeom>
          <a:solidFill>
            <a:schemeClr val="accent4"/>
          </a:solidFill>
          <a:ln w="9525" cap="flat" cmpd="sng" algn="ctr">
            <a:noFill/>
            <a:prstDash val="solid"/>
          </a:ln>
          <a:effectLst/>
        </p:spPr>
        <p:txBody>
          <a:bodyPr lIns="76169" tIns="38085" rIns="76169" bIns="38085" rtlCol="0" anchor="t" anchorCtr="0"/>
          <a:lstStyle/>
          <a:p>
            <a:pPr marL="3175" defTabSz="914153">
              <a:lnSpc>
                <a:spcPct val="90000"/>
              </a:lnSpc>
              <a:spcAft>
                <a:spcPts val="900"/>
              </a:spcAft>
              <a:buSzPct val="80000"/>
            </a:pPr>
            <a:r>
              <a:rPr lang="en-US" sz="2000" spc="-83" dirty="0" smtClean="0">
                <a:gradFill>
                  <a:gsLst>
                    <a:gs pos="0">
                      <a:schemeClr val="bg1"/>
                    </a:gs>
                    <a:gs pos="100000">
                      <a:schemeClr val="bg1"/>
                    </a:gs>
                  </a:gsLst>
                  <a:lin ang="16200000" scaled="0"/>
                </a:gradFill>
                <a:latin typeface="Segoe UI Light" pitchFamily="34" charset="0"/>
              </a:rPr>
              <a:t>Legacy applications</a:t>
            </a:r>
            <a:endParaRPr lang="en-US" sz="2000" spc="-83" dirty="0">
              <a:gradFill>
                <a:gsLst>
                  <a:gs pos="0">
                    <a:schemeClr val="bg1"/>
                  </a:gs>
                  <a:gs pos="100000">
                    <a:schemeClr val="bg1"/>
                  </a:gs>
                </a:gsLst>
                <a:lin ang="16200000" scaled="0"/>
              </a:gradFill>
              <a:latin typeface="Segoe UI Light" pitchFamily="34" charset="0"/>
            </a:endParaRPr>
          </a:p>
          <a:p>
            <a:pPr marL="3175" defTabSz="914153">
              <a:lnSpc>
                <a:spcPct val="90000"/>
              </a:lnSpc>
              <a:spcAft>
                <a:spcPts val="900"/>
              </a:spcAft>
              <a:buSzPct val="80000"/>
            </a:pPr>
            <a:r>
              <a:rPr lang="en-US" sz="1466" spc="-43" dirty="0" smtClean="0">
                <a:gradFill>
                  <a:gsLst>
                    <a:gs pos="0">
                      <a:schemeClr val="bg1"/>
                    </a:gs>
                    <a:gs pos="100000">
                      <a:schemeClr val="bg1"/>
                    </a:gs>
                  </a:gsLst>
                  <a:lin ang="16200000" scaled="0"/>
                </a:gradFill>
              </a:rPr>
              <a:t>Deploy legacy web applications that aren’t compatible with Web Sites or Web Roles (e.g. file system access, COM/32-bit DLLs, proprietary software install required, etc.) + you can’t convert</a:t>
            </a:r>
            <a:endParaRPr lang="en-US" sz="1466" spc="-43" dirty="0">
              <a:gradFill>
                <a:gsLst>
                  <a:gs pos="0">
                    <a:schemeClr val="bg1"/>
                  </a:gs>
                  <a:gs pos="100000">
                    <a:schemeClr val="bg1"/>
                  </a:gs>
                </a:gsLst>
                <a:lin ang="16200000" scaled="0"/>
              </a:gradFill>
            </a:endParaRPr>
          </a:p>
        </p:txBody>
      </p:sp>
      <p:sp>
        <p:nvSpPr>
          <p:cNvPr id="17" name="Rounded Rectangle 16"/>
          <p:cNvSpPr/>
          <p:nvPr/>
        </p:nvSpPr>
        <p:spPr bwMode="auto">
          <a:xfrm>
            <a:off x="8016379" y="2148559"/>
            <a:ext cx="3924734" cy="1366239"/>
          </a:xfrm>
          <a:prstGeom prst="roundRect">
            <a:avLst>
              <a:gd name="adj" fmla="val 0"/>
            </a:avLst>
          </a:prstGeom>
          <a:solidFill>
            <a:schemeClr val="accent4"/>
          </a:solidFill>
          <a:ln w="9525" cap="flat" cmpd="sng" algn="ctr">
            <a:noFill/>
            <a:prstDash val="solid"/>
          </a:ln>
          <a:effectLst/>
        </p:spPr>
        <p:txBody>
          <a:bodyPr lIns="76169" tIns="38085" rIns="76169" bIns="38085" rtlCol="0" anchor="t" anchorCtr="0"/>
          <a:lstStyle/>
          <a:p>
            <a:pPr marL="3175">
              <a:spcAft>
                <a:spcPts val="900"/>
              </a:spcAft>
              <a:buSzPct val="80000"/>
            </a:pPr>
            <a:r>
              <a:rPr lang="en-US" sz="2000" spc="-83" dirty="0">
                <a:gradFill>
                  <a:gsLst>
                    <a:gs pos="0">
                      <a:schemeClr val="bg1"/>
                    </a:gs>
                    <a:gs pos="100000">
                      <a:schemeClr val="bg1"/>
                    </a:gs>
                  </a:gsLst>
                  <a:lin ang="16200000" scaled="0"/>
                </a:gradFill>
                <a:latin typeface="Segoe UI Light" pitchFamily="34" charset="0"/>
              </a:rPr>
              <a:t>Enterprise server applications</a:t>
            </a:r>
          </a:p>
          <a:p>
            <a:pPr marL="3175" defTabSz="914153">
              <a:lnSpc>
                <a:spcPct val="90000"/>
              </a:lnSpc>
              <a:spcAft>
                <a:spcPts val="900"/>
              </a:spcAft>
              <a:buSzPct val="80000"/>
            </a:pPr>
            <a:r>
              <a:rPr lang="en-US" sz="1466" spc="-43" dirty="0">
                <a:gradFill>
                  <a:gsLst>
                    <a:gs pos="0">
                      <a:schemeClr val="bg1"/>
                    </a:gs>
                    <a:gs pos="100000">
                      <a:schemeClr val="bg1"/>
                    </a:gs>
                  </a:gsLst>
                  <a:lin ang="16200000" scaled="0"/>
                </a:gradFill>
              </a:rPr>
              <a:t>Run your existing enterprise applications </a:t>
            </a:r>
            <a:r>
              <a:rPr lang="en-US" sz="1466" spc="-43" dirty="0" smtClean="0">
                <a:gradFill>
                  <a:gsLst>
                    <a:gs pos="0">
                      <a:schemeClr val="bg1"/>
                    </a:gs>
                    <a:gs pos="100000">
                      <a:schemeClr val="bg1"/>
                    </a:gs>
                  </a:gsLst>
                  <a:lin ang="16200000" scaled="0"/>
                </a:gradFill>
              </a:rPr>
              <a:t>to the </a:t>
            </a:r>
            <a:r>
              <a:rPr lang="en-US" sz="1466" spc="-43" dirty="0">
                <a:gradFill>
                  <a:gsLst>
                    <a:gs pos="0">
                      <a:schemeClr val="bg1"/>
                    </a:gs>
                    <a:gs pos="100000">
                      <a:schemeClr val="bg1"/>
                    </a:gs>
                  </a:gsLst>
                  <a:lin ang="16200000" scaled="0"/>
                </a:gradFill>
              </a:rPr>
              <a:t>cloud, such as SQL Server, SharePoint Server or Active </a:t>
            </a:r>
            <a:r>
              <a:rPr lang="en-US" sz="1466" spc="-43" dirty="0" smtClean="0">
                <a:gradFill>
                  <a:gsLst>
                    <a:gs pos="0">
                      <a:schemeClr val="bg1"/>
                    </a:gs>
                    <a:gs pos="100000">
                      <a:schemeClr val="bg1"/>
                    </a:gs>
                  </a:gsLst>
                  <a:lin ang="16200000" scaled="0"/>
                </a:gradFill>
              </a:rPr>
              <a:t>Directory</a:t>
            </a:r>
            <a:endParaRPr lang="en-US" sz="1466" spc="-43" dirty="0">
              <a:gradFill>
                <a:gsLst>
                  <a:gs pos="0">
                    <a:schemeClr val="bg1"/>
                  </a:gs>
                  <a:gs pos="100000">
                    <a:schemeClr val="bg1"/>
                  </a:gs>
                </a:gsLst>
                <a:lin ang="16200000" scaled="0"/>
              </a:gradFill>
            </a:endParaRPr>
          </a:p>
        </p:txBody>
      </p:sp>
      <p:sp>
        <p:nvSpPr>
          <p:cNvPr id="19" name="Rounded Rectangle 18"/>
          <p:cNvSpPr/>
          <p:nvPr/>
        </p:nvSpPr>
        <p:spPr bwMode="auto">
          <a:xfrm>
            <a:off x="8016377" y="5020491"/>
            <a:ext cx="3924734" cy="1366239"/>
          </a:xfrm>
          <a:prstGeom prst="roundRect">
            <a:avLst>
              <a:gd name="adj" fmla="val 0"/>
            </a:avLst>
          </a:prstGeom>
          <a:solidFill>
            <a:schemeClr val="accent4"/>
          </a:solidFill>
          <a:ln w="9525" cap="flat" cmpd="sng" algn="ctr">
            <a:noFill/>
            <a:prstDash val="solid"/>
          </a:ln>
          <a:effectLst/>
        </p:spPr>
        <p:txBody>
          <a:bodyPr lIns="76169" tIns="38085" rIns="76169" bIns="38085" rtlCol="0" anchor="t" anchorCtr="0"/>
          <a:lstStyle/>
          <a:p>
            <a:pPr marL="3175">
              <a:spcAft>
                <a:spcPts val="900"/>
              </a:spcAft>
              <a:buSzPct val="80000"/>
            </a:pPr>
            <a:r>
              <a:rPr lang="en-US" sz="2000" spc="-83" dirty="0" smtClean="0">
                <a:gradFill>
                  <a:gsLst>
                    <a:gs pos="0">
                      <a:schemeClr val="bg1"/>
                    </a:gs>
                    <a:gs pos="100000">
                      <a:schemeClr val="bg1"/>
                    </a:gs>
                  </a:gsLst>
                  <a:lin ang="16200000" scaled="0"/>
                </a:gradFill>
                <a:latin typeface="Segoe UI Light" pitchFamily="34" charset="0"/>
              </a:rPr>
              <a:t>Ultimate control / Linux OS</a:t>
            </a:r>
            <a:endParaRPr lang="en-US" sz="2000" spc="-83" dirty="0">
              <a:gradFill>
                <a:gsLst>
                  <a:gs pos="0">
                    <a:schemeClr val="bg1"/>
                  </a:gs>
                  <a:gs pos="100000">
                    <a:schemeClr val="bg1"/>
                  </a:gs>
                </a:gsLst>
                <a:lin ang="16200000" scaled="0"/>
              </a:gradFill>
              <a:latin typeface="Segoe UI Light" pitchFamily="34" charset="0"/>
            </a:endParaRPr>
          </a:p>
          <a:p>
            <a:pPr marL="3175" defTabSz="914153">
              <a:lnSpc>
                <a:spcPct val="90000"/>
              </a:lnSpc>
              <a:spcAft>
                <a:spcPts val="900"/>
              </a:spcAft>
              <a:buSzPct val="80000"/>
            </a:pPr>
            <a:r>
              <a:rPr lang="en-US" sz="1466" spc="-43" dirty="0" smtClean="0">
                <a:gradFill>
                  <a:gsLst>
                    <a:gs pos="0">
                      <a:schemeClr val="bg1"/>
                    </a:gs>
                    <a:gs pos="100000">
                      <a:schemeClr val="bg1"/>
                    </a:gs>
                  </a:gsLst>
                  <a:lin ang="16200000" scaled="0"/>
                </a:gradFill>
              </a:rPr>
              <a:t>If you have operational staff that can maintain the OSs and you want full control from the OS level up (be it Windows Server or Linux)</a:t>
            </a:r>
            <a:endParaRPr lang="en-US" sz="1466" spc="-43" dirty="0">
              <a:gradFill>
                <a:gsLst>
                  <a:gs pos="0">
                    <a:schemeClr val="bg1"/>
                  </a:gs>
                  <a:gs pos="100000">
                    <a:schemeClr val="bg1"/>
                  </a:gs>
                </a:gsLst>
                <a:lin ang="16200000" scaled="0"/>
              </a:gradFill>
            </a:endParaRPr>
          </a:p>
        </p:txBody>
      </p:sp>
      <p:grpSp>
        <p:nvGrpSpPr>
          <p:cNvPr id="9" name="Group 8"/>
          <p:cNvGrpSpPr/>
          <p:nvPr/>
        </p:nvGrpSpPr>
        <p:grpSpPr>
          <a:xfrm>
            <a:off x="8007501" y="1270562"/>
            <a:ext cx="3993289" cy="802676"/>
            <a:chOff x="8007500" y="1270000"/>
            <a:chExt cx="3993289" cy="802885"/>
          </a:xfrm>
        </p:grpSpPr>
        <p:sp>
          <p:nvSpPr>
            <p:cNvPr id="25" name="Rectangle 24"/>
            <p:cNvSpPr/>
            <p:nvPr/>
          </p:nvSpPr>
          <p:spPr bwMode="auto">
            <a:xfrm>
              <a:off x="8016378" y="1270000"/>
              <a:ext cx="3924733" cy="802885"/>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44" tIns="60944" rIns="60944" bIns="60944" numCol="1" spcCol="0" rtlCol="0" fromWordArt="0" anchor="ctr" anchorCtr="0" forceAA="0" compatLnSpc="1">
              <a:prstTxWarp prst="textNoShape">
                <a:avLst/>
              </a:prstTxWarp>
              <a:noAutofit/>
            </a:bodyPr>
            <a:lstStyle/>
            <a:p>
              <a:pPr algn="ctr" defTabSz="913993" fontAlgn="base">
                <a:spcBef>
                  <a:spcPct val="0"/>
                </a:spcBef>
                <a:spcAft>
                  <a:spcPct val="0"/>
                </a:spcAft>
              </a:pPr>
              <a:endParaRPr lang="en-US" sz="2399" dirty="0" err="1">
                <a:gradFill>
                  <a:gsLst>
                    <a:gs pos="0">
                      <a:schemeClr val="bg1"/>
                    </a:gs>
                    <a:gs pos="100000">
                      <a:schemeClr val="bg1"/>
                    </a:gs>
                  </a:gsLst>
                  <a:lin ang="16200000" scaled="0"/>
                </a:gradFill>
                <a:ea typeface="Segoe UI" pitchFamily="34" charset="0"/>
                <a:cs typeface="Segoe UI" pitchFamily="34" charset="0"/>
              </a:endParaRPr>
            </a:p>
          </p:txBody>
        </p:sp>
        <p:sp>
          <p:nvSpPr>
            <p:cNvPr id="20" name="TextBox 19"/>
            <p:cNvSpPr txBox="1"/>
            <p:nvPr/>
          </p:nvSpPr>
          <p:spPr>
            <a:xfrm>
              <a:off x="8007500" y="1463040"/>
              <a:ext cx="3993289" cy="410419"/>
            </a:xfrm>
            <a:prstGeom prst="rect">
              <a:avLst/>
            </a:prstGeom>
            <a:noFill/>
          </p:spPr>
          <p:txBody>
            <a:bodyPr wrap="square" lIns="101546" tIns="50772" rIns="101546" bIns="50772" rtlCol="0">
              <a:spAutoFit/>
            </a:bodyPr>
            <a:lstStyle/>
            <a:p>
              <a:r>
                <a:rPr lang="en-US" sz="2000" b="1" spc="-83" dirty="0">
                  <a:gradFill>
                    <a:gsLst>
                      <a:gs pos="0">
                        <a:schemeClr val="bg1"/>
                      </a:gs>
                      <a:gs pos="100000">
                        <a:schemeClr val="bg1"/>
                      </a:gs>
                    </a:gsLst>
                    <a:lin ang="16200000" scaled="0"/>
                  </a:gradFill>
                  <a:latin typeface="Segoe UI Light" pitchFamily="34" charset="0"/>
                </a:rPr>
                <a:t>Virtual Machines</a:t>
              </a:r>
            </a:p>
          </p:txBody>
        </p:sp>
      </p:grpSp>
    </p:spTree>
    <p:extLst>
      <p:ext uri="{BB962C8B-B14F-4D97-AF65-F5344CB8AC3E}">
        <p14:creationId xmlns:p14="http://schemas.microsoft.com/office/powerpoint/2010/main" val="4322242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animBg="1"/>
      <p:bldP spid="11" grpId="0" animBg="1"/>
      <p:bldP spid="16" grpId="0" animBg="1"/>
      <p:bldP spid="10" grpId="0" animBg="1"/>
      <p:bldP spid="12" grpId="0" animBg="1"/>
      <p:bldP spid="13" grpId="0" animBg="1"/>
      <p:bldP spid="17" grpId="0" animBg="1"/>
      <p:bldP spid="1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426206" y="2470627"/>
            <a:ext cx="7332219" cy="4346363"/>
            <a:chOff x="4420923" y="2470374"/>
            <a:chExt cx="7332220" cy="4347494"/>
          </a:xfrm>
        </p:grpSpPr>
        <p:pic>
          <p:nvPicPr>
            <p:cNvPr id="1027" name="Picture 3" descr="C:\Users\Jonahs\Dropbox\Critical Resources\Helveticons Basic\Png\512x512\Cloud 512x512.png"/>
            <p:cNvPicPr>
              <a:picLocks noChangeAspect="1" noChangeArrowheads="1"/>
            </p:cNvPicPr>
            <p:nvPr/>
          </p:nvPicPr>
          <p:blipFill>
            <a:blip r:embed="rId3">
              <a:duotone>
                <a:prstClr val="black"/>
                <a:schemeClr val="bg1">
                  <a:lumMod val="50000"/>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7405649" y="2470374"/>
              <a:ext cx="4347494" cy="4347494"/>
            </a:xfrm>
            <a:prstGeom prst="rect">
              <a:avLst/>
            </a:prstGeom>
            <a:noFill/>
            <a:extLst>
              <a:ext uri="{909E8E84-426E-40dd-AFC4-6F175D3DCCD1}">
                <a14:hiddenFill xmlns:a14="http://schemas.microsoft.com/office/drawing/2010/main" xmlns="">
                  <a:solidFill>
                    <a:srgbClr val="FFFFFF"/>
                  </a:solidFill>
                </a14:hiddenFill>
              </a:ext>
            </a:extLst>
          </p:spPr>
        </p:pic>
        <p:pic>
          <p:nvPicPr>
            <p:cNvPr id="34" name="Picture 3" descr="C:\Users\Jonahs\Dropbox\Critical Resources\Helveticons Basic\Png\512x512\Cloud 512x512.png"/>
            <p:cNvPicPr>
              <a:picLocks noChangeAspect="1" noChangeArrowheads="1"/>
            </p:cNvPicPr>
            <p:nvPr/>
          </p:nvPicPr>
          <p:blipFill>
            <a:blip r:embed="rId3">
              <a:duotone>
                <a:prstClr val="black"/>
                <a:schemeClr val="bg1">
                  <a:lumMod val="50000"/>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629985" y="3595997"/>
              <a:ext cx="2854135" cy="2854135"/>
            </a:xfrm>
            <a:prstGeom prst="rect">
              <a:avLst/>
            </a:prstGeom>
            <a:noFill/>
            <a:extLst>
              <a:ext uri="{909E8E84-426E-40dd-AFC4-6F175D3DCCD1}">
                <a14:hiddenFill xmlns:a14="http://schemas.microsoft.com/office/drawing/2010/main" xmlns="">
                  <a:solidFill>
                    <a:srgbClr val="FFFFFF"/>
                  </a:solidFill>
                </a14:hiddenFill>
              </a:ext>
            </a:extLst>
          </p:spPr>
        </p:pic>
        <p:pic>
          <p:nvPicPr>
            <p:cNvPr id="35" name="Picture 3" descr="C:\Users\Jonahs\Dropbox\Critical Resources\Helveticons Basic\Png\512x512\Cloud 512x512.png"/>
            <p:cNvPicPr>
              <a:picLocks noChangeAspect="1" noChangeArrowheads="1"/>
            </p:cNvPicPr>
            <p:nvPr/>
          </p:nvPicPr>
          <p:blipFill>
            <a:blip r:embed="rId5" cstate="print">
              <a:duotone>
                <a:prstClr val="black"/>
                <a:schemeClr val="bg1">
                  <a:lumMod val="50000"/>
                  <a:tint val="45000"/>
                  <a:satMod val="400000"/>
                </a:schemeClr>
              </a:duotone>
              <a:extLst>
                <a:ext uri="{BEBA8EAE-BF5A-486C-A8C5-ECC9F3942E4B}">
                  <a14:imgProps xmlns:a14="http://schemas.microsoft.com/office/drawing/2010/main">
                    <a14:imgLayer r:embed="rId6">
                      <a14:imgEffect>
                        <a14:colorTemperature colorTemp="11500"/>
                      </a14:imgEffect>
                      <a14:imgEffect>
                        <a14:saturation sat="135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420923" y="4403409"/>
              <a:ext cx="1803636" cy="1803636"/>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24" name="Rectangle 123"/>
          <p:cNvSpPr/>
          <p:nvPr/>
        </p:nvSpPr>
        <p:spPr>
          <a:xfrm>
            <a:off x="1700894" y="1405290"/>
            <a:ext cx="1617891" cy="639913"/>
          </a:xfrm>
          <a:prstGeom prst="rect">
            <a:avLst/>
          </a:prstGeom>
          <a:noFill/>
          <a:ln w="9525" cap="flat" cmpd="sng" algn="ctr">
            <a:noFill/>
            <a:prstDash val="solid"/>
          </a:ln>
          <a:effectLst/>
        </p:spPr>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542" fontAlgn="base">
              <a:spcAft>
                <a:spcPct val="0"/>
              </a:spcAft>
            </a:pPr>
            <a:r>
              <a:rPr lang="en-US" sz="2000" dirty="0">
                <a:gradFill>
                  <a:gsLst>
                    <a:gs pos="0">
                      <a:schemeClr val="tx1"/>
                    </a:gs>
                    <a:gs pos="100000">
                      <a:schemeClr val="tx1"/>
                    </a:gs>
                  </a:gsLst>
                  <a:lin ang="5400000" scaled="0"/>
                </a:gradFill>
                <a:ea typeface="Kozuka Gothic Pro R" pitchFamily="34" charset="-128"/>
              </a:rPr>
              <a:t>Your Datacenter</a:t>
            </a:r>
          </a:p>
        </p:txBody>
      </p:sp>
      <p:sp>
        <p:nvSpPr>
          <p:cNvPr id="128" name="Rectangle 127"/>
          <p:cNvSpPr/>
          <p:nvPr/>
        </p:nvSpPr>
        <p:spPr>
          <a:xfrm>
            <a:off x="1680549" y="4408938"/>
            <a:ext cx="1638241" cy="380901"/>
          </a:xfrm>
          <a:prstGeom prst="rect">
            <a:avLst/>
          </a:prstGeom>
          <a:solidFill>
            <a:schemeClr val="tx2"/>
          </a:solidFill>
          <a:ln w="9525" cap="flat" cmpd="sng" algn="ctr">
            <a:noFill/>
            <a:prstDash val="solid"/>
          </a:ln>
          <a:effectLst/>
        </p:spPr>
        <p:txBody>
          <a:bodyPr lIns="91416" tIns="45709" rIns="91416" bIns="45709"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Virtualization</a:t>
            </a:r>
          </a:p>
        </p:txBody>
      </p:sp>
      <p:sp>
        <p:nvSpPr>
          <p:cNvPr id="129" name="Rectangle 128"/>
          <p:cNvSpPr/>
          <p:nvPr/>
        </p:nvSpPr>
        <p:spPr>
          <a:xfrm>
            <a:off x="1680549" y="3954238"/>
            <a:ext cx="1638241" cy="380901"/>
          </a:xfrm>
          <a:prstGeom prst="rect">
            <a:avLst/>
          </a:prstGeom>
          <a:solidFill>
            <a:schemeClr val="tx2"/>
          </a:solidFill>
          <a:ln w="9525" cap="flat" cmpd="sng" algn="ctr">
            <a:noFill/>
            <a:prstDash val="solid"/>
          </a:ln>
          <a:effectLst/>
        </p:spPr>
        <p:txBody>
          <a:bodyPr lIns="91416" tIns="45709" rIns="91416" bIns="45709"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O/S</a:t>
            </a:r>
          </a:p>
        </p:txBody>
      </p:sp>
      <p:sp>
        <p:nvSpPr>
          <p:cNvPr id="130" name="Rectangle 129"/>
          <p:cNvSpPr/>
          <p:nvPr/>
        </p:nvSpPr>
        <p:spPr>
          <a:xfrm>
            <a:off x="1680549" y="4863637"/>
            <a:ext cx="1638241" cy="380901"/>
          </a:xfrm>
          <a:prstGeom prst="rect">
            <a:avLst/>
          </a:prstGeom>
          <a:solidFill>
            <a:schemeClr val="tx2"/>
          </a:solidFill>
          <a:ln w="9525" cap="flat" cmpd="sng" algn="ctr">
            <a:noFill/>
            <a:prstDash val="solid"/>
          </a:ln>
          <a:effectLst/>
        </p:spPr>
        <p:txBody>
          <a:bodyPr lIns="91416" tIns="45709" rIns="91416" bIns="45709"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Hardware</a:t>
            </a:r>
          </a:p>
        </p:txBody>
      </p:sp>
      <p:sp>
        <p:nvSpPr>
          <p:cNvPr id="133" name="Rectangle 132"/>
          <p:cNvSpPr/>
          <p:nvPr/>
        </p:nvSpPr>
        <p:spPr>
          <a:xfrm>
            <a:off x="1680549" y="3499536"/>
            <a:ext cx="1638241" cy="380901"/>
          </a:xfrm>
          <a:prstGeom prst="rect">
            <a:avLst/>
          </a:prstGeom>
          <a:solidFill>
            <a:schemeClr val="tx2"/>
          </a:solidFill>
          <a:ln w="9525" cap="flat" cmpd="sng" algn="ctr">
            <a:noFill/>
            <a:prstDash val="solid"/>
          </a:ln>
          <a:effectLst/>
        </p:spPr>
        <p:txBody>
          <a:bodyPr lIns="0" tIns="45709" rIns="0" bIns="45709"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Network</a:t>
            </a:r>
          </a:p>
        </p:txBody>
      </p:sp>
      <p:sp>
        <p:nvSpPr>
          <p:cNvPr id="134" name="Rectangle 133"/>
          <p:cNvSpPr/>
          <p:nvPr/>
        </p:nvSpPr>
        <p:spPr>
          <a:xfrm>
            <a:off x="1680549" y="2573153"/>
            <a:ext cx="1638241" cy="380901"/>
          </a:xfrm>
          <a:prstGeom prst="rect">
            <a:avLst/>
          </a:prstGeom>
          <a:solidFill>
            <a:schemeClr val="tx2"/>
          </a:solidFill>
          <a:ln w="9525" cap="flat" cmpd="sng" algn="ctr">
            <a:noFill/>
            <a:prstDash val="solid"/>
          </a:ln>
          <a:effectLst/>
        </p:spPr>
        <p:txBody>
          <a:bodyPr lIns="91416" tIns="45709" rIns="91416" bIns="45709"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Data</a:t>
            </a:r>
          </a:p>
        </p:txBody>
      </p:sp>
      <p:sp>
        <p:nvSpPr>
          <p:cNvPr id="135" name="Rectangle 134"/>
          <p:cNvSpPr/>
          <p:nvPr/>
        </p:nvSpPr>
        <p:spPr>
          <a:xfrm>
            <a:off x="1680549" y="2118453"/>
            <a:ext cx="1638241" cy="380901"/>
          </a:xfrm>
          <a:prstGeom prst="rect">
            <a:avLst/>
          </a:prstGeom>
          <a:solidFill>
            <a:schemeClr val="tx2"/>
          </a:solidFill>
          <a:ln w="9525" cap="flat" cmpd="sng" algn="ctr">
            <a:noFill/>
            <a:prstDash val="solid"/>
          </a:ln>
          <a:effectLst/>
        </p:spPr>
        <p:txBody>
          <a:bodyPr lIns="91416" tIns="45709" rIns="91416" bIns="45709"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36" name="Rectangle 135"/>
          <p:cNvSpPr/>
          <p:nvPr/>
        </p:nvSpPr>
        <p:spPr>
          <a:xfrm>
            <a:off x="1680548" y="3044836"/>
            <a:ext cx="1638241" cy="380901"/>
          </a:xfrm>
          <a:prstGeom prst="rect">
            <a:avLst/>
          </a:prstGeom>
          <a:solidFill>
            <a:schemeClr val="tx2"/>
          </a:solidFill>
          <a:ln w="9525" cap="flat" cmpd="sng" algn="ctr">
            <a:noFill/>
            <a:prstDash val="solid"/>
          </a:ln>
          <a:effectLst/>
        </p:spPr>
        <p:txBody>
          <a:bodyPr lIns="91416" tIns="45709" rIns="91416" bIns="45709"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Firewall</a:t>
            </a:r>
          </a:p>
        </p:txBody>
      </p:sp>
      <p:sp>
        <p:nvSpPr>
          <p:cNvPr id="170" name="Rectangle 169"/>
          <p:cNvSpPr/>
          <p:nvPr/>
        </p:nvSpPr>
        <p:spPr>
          <a:xfrm>
            <a:off x="9361857" y="1406623"/>
            <a:ext cx="1638240" cy="639913"/>
          </a:xfrm>
          <a:prstGeom prst="rect">
            <a:avLst/>
          </a:prstGeom>
          <a:noFill/>
          <a:ln w="9525" cap="flat" cmpd="sng" algn="ctr">
            <a:noFill/>
            <a:prstDash val="solid"/>
          </a:ln>
          <a:effectLst/>
        </p:spPr>
        <p:txBody>
          <a:bodyPr lIns="91416" tIns="0" rIns="91416"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542" fontAlgn="base">
              <a:spcAft>
                <a:spcPct val="0"/>
              </a:spcAft>
            </a:pPr>
            <a:r>
              <a:rPr lang="en-US" sz="2000" dirty="0">
                <a:gradFill>
                  <a:gsLst>
                    <a:gs pos="0">
                      <a:schemeClr val="tx1"/>
                    </a:gs>
                    <a:gs pos="100000">
                      <a:schemeClr val="tx1"/>
                    </a:gs>
                  </a:gsLst>
                  <a:lin ang="5400000" scaled="0"/>
                </a:gradFill>
                <a:ea typeface="Kozuka Gothic Pro R" pitchFamily="34" charset="-128"/>
              </a:rPr>
              <a:t>Web </a:t>
            </a:r>
            <a:br>
              <a:rPr lang="en-US" sz="2000" dirty="0">
                <a:gradFill>
                  <a:gsLst>
                    <a:gs pos="0">
                      <a:schemeClr val="tx1"/>
                    </a:gs>
                    <a:gs pos="100000">
                      <a:schemeClr val="tx1"/>
                    </a:gs>
                  </a:gsLst>
                  <a:lin ang="5400000" scaled="0"/>
                </a:gradFill>
                <a:ea typeface="Kozuka Gothic Pro R" pitchFamily="34" charset="-128"/>
              </a:rPr>
            </a:br>
            <a:r>
              <a:rPr lang="en-US" sz="2000" dirty="0">
                <a:gradFill>
                  <a:gsLst>
                    <a:gs pos="0">
                      <a:schemeClr val="tx1"/>
                    </a:gs>
                    <a:gs pos="100000">
                      <a:schemeClr val="tx1"/>
                    </a:gs>
                  </a:gsLst>
                  <a:lin ang="5400000" scaled="0"/>
                </a:gradFill>
                <a:ea typeface="Kozuka Gothic Pro R" pitchFamily="34" charset="-128"/>
              </a:rPr>
              <a:t>Sites</a:t>
            </a:r>
          </a:p>
        </p:txBody>
      </p:sp>
      <p:sp>
        <p:nvSpPr>
          <p:cNvPr id="180" name="Rectangle 179"/>
          <p:cNvSpPr/>
          <p:nvPr/>
        </p:nvSpPr>
        <p:spPr>
          <a:xfrm>
            <a:off x="9361857" y="2119786"/>
            <a:ext cx="1638240" cy="380901"/>
          </a:xfrm>
          <a:prstGeom prst="rect">
            <a:avLst/>
          </a:prstGeom>
          <a:solidFill>
            <a:schemeClr val="accent2"/>
          </a:solidFill>
          <a:ln w="9525" cap="flat" cmpd="sng" algn="ctr">
            <a:noFill/>
            <a:prstDash val="solid"/>
          </a:ln>
          <a:effectLst/>
        </p:spPr>
        <p:txBody>
          <a:bodyPr lIns="0" tIns="45709" rIns="0" bIns="45709" rtlCol="0" anchor="ctr" anchorCtr="0"/>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82" name="Rectangle 181"/>
          <p:cNvSpPr/>
          <p:nvPr/>
        </p:nvSpPr>
        <p:spPr>
          <a:xfrm>
            <a:off x="9361857" y="2574486"/>
            <a:ext cx="1638240" cy="380901"/>
          </a:xfrm>
          <a:prstGeom prst="rect">
            <a:avLst/>
          </a:prstGeom>
          <a:solidFill>
            <a:schemeClr val="accent2"/>
          </a:solidFill>
          <a:ln w="9525" cap="flat" cmpd="sng" algn="ctr">
            <a:noFill/>
            <a:prstDash val="solid"/>
          </a:ln>
          <a:effectLst/>
        </p:spPr>
        <p:txBody>
          <a:bodyPr lIns="0" tIns="45709" rIns="0" bIns="45709" rtlCol="0" anchor="ctr" anchorCtr="0"/>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Data</a:t>
            </a:r>
          </a:p>
        </p:txBody>
      </p:sp>
      <p:sp>
        <p:nvSpPr>
          <p:cNvPr id="154" name="Rectangle 153"/>
          <p:cNvSpPr/>
          <p:nvPr/>
        </p:nvSpPr>
        <p:spPr>
          <a:xfrm>
            <a:off x="6805289" y="1406623"/>
            <a:ext cx="1638240" cy="639913"/>
          </a:xfrm>
          <a:prstGeom prst="rect">
            <a:avLst/>
          </a:prstGeom>
          <a:noFill/>
          <a:ln w="9525" cap="flat" cmpd="sng" algn="ctr">
            <a:noFill/>
            <a:prstDash val="solid"/>
          </a:ln>
          <a:effectLst/>
        </p:spPr>
        <p:txBody>
          <a:bodyPr lIns="91416" tIns="0" rIns="91416"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542" fontAlgn="base">
              <a:spcAft>
                <a:spcPct val="0"/>
              </a:spcAft>
            </a:pPr>
            <a:r>
              <a:rPr lang="en-US" sz="2000" dirty="0">
                <a:gradFill>
                  <a:gsLst>
                    <a:gs pos="0">
                      <a:schemeClr val="tx1"/>
                    </a:gs>
                    <a:gs pos="100000">
                      <a:schemeClr val="tx1"/>
                    </a:gs>
                  </a:gsLst>
                  <a:lin ang="5400000" scaled="0"/>
                </a:gradFill>
                <a:ea typeface="Kozuka Gothic Pro R" pitchFamily="34" charset="-128"/>
              </a:rPr>
              <a:t>Cloud Services</a:t>
            </a:r>
            <a:endParaRPr lang="en-US" sz="1600" dirty="0">
              <a:gradFill>
                <a:gsLst>
                  <a:gs pos="0">
                    <a:schemeClr val="tx1"/>
                  </a:gs>
                  <a:gs pos="100000">
                    <a:schemeClr val="tx1"/>
                  </a:gs>
                </a:gsLst>
                <a:lin ang="5400000" scaled="0"/>
              </a:gradFill>
              <a:ea typeface="Kozuka Gothic Pro R" pitchFamily="34" charset="-128"/>
            </a:endParaRPr>
          </a:p>
        </p:txBody>
      </p:sp>
      <p:sp>
        <p:nvSpPr>
          <p:cNvPr id="166" name="Rectangle 165"/>
          <p:cNvSpPr/>
          <p:nvPr/>
        </p:nvSpPr>
        <p:spPr>
          <a:xfrm>
            <a:off x="6805288" y="2119789"/>
            <a:ext cx="1638240" cy="380901"/>
          </a:xfrm>
          <a:prstGeom prst="rect">
            <a:avLst/>
          </a:prstGeom>
          <a:solidFill>
            <a:schemeClr val="accent1"/>
          </a:solidFill>
          <a:ln w="9525" cap="flat" cmpd="sng" algn="ctr">
            <a:noFill/>
            <a:prstDash val="solid"/>
          </a:ln>
          <a:effectLst/>
        </p:spPr>
        <p:txBody>
          <a:bodyPr lIns="91416" tIns="45709" rIns="91416" bIns="45709" rtlCol="0" anchor="ctr" anchorCtr="0"/>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67" name="Rectangle 166"/>
          <p:cNvSpPr/>
          <p:nvPr/>
        </p:nvSpPr>
        <p:spPr>
          <a:xfrm>
            <a:off x="6805288" y="3052050"/>
            <a:ext cx="1638240" cy="380901"/>
          </a:xfrm>
          <a:prstGeom prst="rect">
            <a:avLst/>
          </a:prstGeom>
          <a:solidFill>
            <a:schemeClr val="accent1"/>
          </a:solidFill>
          <a:ln w="9525" cap="flat" cmpd="sng" algn="ctr">
            <a:noFill/>
            <a:prstDash val="solid"/>
          </a:ln>
          <a:effectLst/>
        </p:spPr>
        <p:txBody>
          <a:bodyPr lIns="0" tIns="45709" rIns="0" bIns="45709" rtlCol="0" anchor="ctr" anchorCtr="0"/>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Firewall Rules</a:t>
            </a:r>
          </a:p>
        </p:txBody>
      </p:sp>
      <p:sp>
        <p:nvSpPr>
          <p:cNvPr id="168" name="Rectangle 167"/>
          <p:cNvSpPr/>
          <p:nvPr/>
        </p:nvSpPr>
        <p:spPr>
          <a:xfrm>
            <a:off x="6805288" y="2574489"/>
            <a:ext cx="1638240" cy="380901"/>
          </a:xfrm>
          <a:prstGeom prst="rect">
            <a:avLst/>
          </a:prstGeom>
          <a:solidFill>
            <a:schemeClr val="accent1"/>
          </a:solidFill>
          <a:ln w="9525" cap="flat" cmpd="sng" algn="ctr">
            <a:noFill/>
            <a:prstDash val="solid"/>
          </a:ln>
          <a:effectLst/>
        </p:spPr>
        <p:txBody>
          <a:bodyPr lIns="91416" tIns="45709" rIns="91416" bIns="45709" rtlCol="0" anchor="ctr" anchorCtr="0"/>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Data</a:t>
            </a:r>
          </a:p>
        </p:txBody>
      </p:sp>
      <p:sp>
        <p:nvSpPr>
          <p:cNvPr id="77" name="Rectangle 76"/>
          <p:cNvSpPr/>
          <p:nvPr/>
        </p:nvSpPr>
        <p:spPr>
          <a:xfrm>
            <a:off x="6805288" y="3518984"/>
            <a:ext cx="1638240" cy="380901"/>
          </a:xfrm>
          <a:prstGeom prst="rect">
            <a:avLst/>
          </a:prstGeom>
          <a:solidFill>
            <a:schemeClr val="accent1"/>
          </a:solidFill>
          <a:ln w="9525" cap="flat" cmpd="sng" algn="ctr">
            <a:noFill/>
            <a:prstDash val="solid"/>
          </a:ln>
          <a:effectLst/>
        </p:spPr>
        <p:txBody>
          <a:bodyPr lIns="0" tIns="45709" rIns="0" bIns="45709" rtlCol="0" anchor="ctr" anchorCtr="0"/>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Virtual Network</a:t>
            </a:r>
          </a:p>
        </p:txBody>
      </p:sp>
      <p:sp>
        <p:nvSpPr>
          <p:cNvPr id="138" name="Rectangle 137"/>
          <p:cNvSpPr/>
          <p:nvPr/>
        </p:nvSpPr>
        <p:spPr>
          <a:xfrm>
            <a:off x="4255709" y="1406623"/>
            <a:ext cx="1638241" cy="639913"/>
          </a:xfrm>
          <a:prstGeom prst="rect">
            <a:avLst/>
          </a:prstGeom>
          <a:noFill/>
          <a:ln w="9525" cap="flat" cmpd="sng" algn="ctr">
            <a:noFill/>
            <a:prstDash val="solid"/>
          </a:ln>
          <a:effectLst/>
        </p:spPr>
        <p:txBody>
          <a:bodyPr lIns="91416" tIns="0" rIns="91416"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542" fontAlgn="base">
              <a:spcAft>
                <a:spcPct val="0"/>
              </a:spcAft>
            </a:pPr>
            <a:r>
              <a:rPr lang="en-US" sz="2000" dirty="0">
                <a:gradFill>
                  <a:gsLst>
                    <a:gs pos="0">
                      <a:schemeClr val="tx1"/>
                    </a:gs>
                    <a:gs pos="100000">
                      <a:schemeClr val="tx1"/>
                    </a:gs>
                  </a:gsLst>
                  <a:lin ang="5400000" scaled="0"/>
                </a:gradFill>
                <a:ea typeface="Kozuka Gothic Pro R" pitchFamily="34" charset="-128"/>
              </a:rPr>
              <a:t>Virtual Machines</a:t>
            </a:r>
            <a:endParaRPr lang="en-US" sz="1600" dirty="0">
              <a:gradFill>
                <a:gsLst>
                  <a:gs pos="0">
                    <a:schemeClr val="tx1"/>
                  </a:gs>
                  <a:gs pos="100000">
                    <a:schemeClr val="tx1"/>
                  </a:gs>
                </a:gsLst>
                <a:lin ang="5400000" scaled="0"/>
              </a:gradFill>
              <a:ea typeface="Kozuka Gothic Pro R" pitchFamily="34" charset="-128"/>
            </a:endParaRPr>
          </a:p>
        </p:txBody>
      </p:sp>
      <p:sp>
        <p:nvSpPr>
          <p:cNvPr id="149" name="Rectangle 148"/>
          <p:cNvSpPr/>
          <p:nvPr/>
        </p:nvSpPr>
        <p:spPr>
          <a:xfrm>
            <a:off x="4255709" y="3500868"/>
            <a:ext cx="1638241" cy="380901"/>
          </a:xfrm>
          <a:prstGeom prst="rect">
            <a:avLst/>
          </a:prstGeom>
          <a:solidFill>
            <a:schemeClr val="accent5"/>
          </a:solidFill>
          <a:ln w="9525" cap="flat" cmpd="sng" algn="ctr">
            <a:noFill/>
            <a:prstDash val="solid"/>
          </a:ln>
          <a:effectLst/>
        </p:spPr>
        <p:txBody>
          <a:bodyPr lIns="0" tIns="45709" rIns="0" bIns="45709"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Virtual Network</a:t>
            </a:r>
          </a:p>
        </p:txBody>
      </p:sp>
      <p:sp>
        <p:nvSpPr>
          <p:cNvPr id="150" name="Rectangle 149"/>
          <p:cNvSpPr/>
          <p:nvPr/>
        </p:nvSpPr>
        <p:spPr>
          <a:xfrm>
            <a:off x="4255709" y="2574489"/>
            <a:ext cx="1638241" cy="380901"/>
          </a:xfrm>
          <a:prstGeom prst="rect">
            <a:avLst/>
          </a:prstGeom>
          <a:solidFill>
            <a:schemeClr val="accent5"/>
          </a:solidFill>
          <a:ln w="9525" cap="flat" cmpd="sng" algn="ctr">
            <a:noFill/>
            <a:prstDash val="solid"/>
          </a:ln>
          <a:effectLst/>
        </p:spPr>
        <p:txBody>
          <a:bodyPr lIns="91416" tIns="45709" rIns="91416" bIns="45709" rtlCol="0" anchor="ctr" anchorCtr="0"/>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Data</a:t>
            </a:r>
          </a:p>
        </p:txBody>
      </p:sp>
      <p:sp>
        <p:nvSpPr>
          <p:cNvPr id="151" name="Rectangle 150"/>
          <p:cNvSpPr/>
          <p:nvPr/>
        </p:nvSpPr>
        <p:spPr>
          <a:xfrm>
            <a:off x="4255709" y="2119790"/>
            <a:ext cx="1638241" cy="380901"/>
          </a:xfrm>
          <a:prstGeom prst="rect">
            <a:avLst/>
          </a:prstGeom>
          <a:solidFill>
            <a:schemeClr val="accent5"/>
          </a:solidFill>
          <a:ln w="9525" cap="flat" cmpd="sng" algn="ctr">
            <a:noFill/>
            <a:prstDash val="solid"/>
          </a:ln>
          <a:effectLst/>
        </p:spPr>
        <p:txBody>
          <a:bodyPr lIns="91416" tIns="45709" rIns="91416" bIns="45709" rtlCol="0" anchor="ctr" anchorCtr="0"/>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52" name="Rectangle 151"/>
          <p:cNvSpPr/>
          <p:nvPr/>
        </p:nvSpPr>
        <p:spPr>
          <a:xfrm>
            <a:off x="4255709" y="3046169"/>
            <a:ext cx="1638241" cy="380901"/>
          </a:xfrm>
          <a:prstGeom prst="rect">
            <a:avLst/>
          </a:prstGeom>
          <a:solidFill>
            <a:schemeClr val="accent5"/>
          </a:solidFill>
          <a:ln w="9525" cap="flat" cmpd="sng" algn="ctr">
            <a:noFill/>
            <a:prstDash val="solid"/>
          </a:ln>
          <a:effectLst/>
        </p:spPr>
        <p:txBody>
          <a:bodyPr lIns="91416" tIns="45709" rIns="91416" bIns="45709" rtlCol="0" anchor="ctr" anchorCtr="0"/>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Firewall Rules</a:t>
            </a:r>
          </a:p>
        </p:txBody>
      </p:sp>
      <p:sp>
        <p:nvSpPr>
          <p:cNvPr id="71" name="Rectangle 70"/>
          <p:cNvSpPr/>
          <p:nvPr/>
        </p:nvSpPr>
        <p:spPr>
          <a:xfrm>
            <a:off x="4255709" y="3955569"/>
            <a:ext cx="1638241" cy="380901"/>
          </a:xfrm>
          <a:prstGeom prst="rect">
            <a:avLst/>
          </a:prstGeom>
          <a:solidFill>
            <a:schemeClr val="accent5"/>
          </a:solidFill>
          <a:ln w="9525" cap="flat" cmpd="sng" algn="ctr">
            <a:noFill/>
            <a:prstDash val="solid"/>
          </a:ln>
          <a:effectLst/>
        </p:spPr>
        <p:txBody>
          <a:bodyPr lIns="91416" tIns="45709" rIns="91416" bIns="45709" rtlCol="0" anchor="ctr" anchorCtr="0"/>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O/S</a:t>
            </a:r>
          </a:p>
        </p:txBody>
      </p:sp>
      <p:sp>
        <p:nvSpPr>
          <p:cNvPr id="41" name="Pentagon 40"/>
          <p:cNvSpPr/>
          <p:nvPr/>
        </p:nvSpPr>
        <p:spPr bwMode="auto">
          <a:xfrm>
            <a:off x="595589" y="5952814"/>
            <a:ext cx="10858791" cy="675756"/>
          </a:xfrm>
          <a:prstGeom prst="homePlat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9" tIns="45709" rIns="45709" bIns="45709" numCol="1" spcCol="0" rtlCol="0" fromWordArt="0" anchor="ctr" anchorCtr="0" forceAA="0" compatLnSpc="1">
            <a:prstTxWarp prst="textNoShape">
              <a:avLst/>
            </a:prstTxWarp>
            <a:noAutofit/>
          </a:bodyPr>
          <a:lstStyle/>
          <a:p>
            <a:pPr algn="ctr" defTabSz="913878" fontAlgn="base">
              <a:spcBef>
                <a:spcPct val="0"/>
              </a:spcBef>
              <a:spcAft>
                <a:spcPct val="0"/>
              </a:spcAft>
            </a:pPr>
            <a:r>
              <a:rPr lang="en-US" sz="2399" dirty="0">
                <a:gradFill>
                  <a:gsLst>
                    <a:gs pos="0">
                      <a:srgbClr val="FFFFFF"/>
                    </a:gs>
                    <a:gs pos="100000">
                      <a:srgbClr val="FFFFFF"/>
                    </a:gs>
                  </a:gsLst>
                  <a:lin ang="5400000" scaled="0"/>
                </a:gradFill>
                <a:ea typeface="Segoe UI" pitchFamily="34" charset="0"/>
                <a:cs typeface="Segoe UI" pitchFamily="34" charset="0"/>
              </a:rPr>
              <a:t>Focus on the Application</a:t>
            </a:r>
          </a:p>
        </p:txBody>
      </p:sp>
      <p:pic>
        <p:nvPicPr>
          <p:cNvPr id="1026" name="Picture 2" descr="C:\Users\Jonahs\Dropbox\Critical Resources\Helveticons Basic\Png\512x512\Company 512x512.png"/>
          <p:cNvPicPr>
            <a:picLocks noChangeAspect="1" noChangeArrowheads="1"/>
          </p:cNvPicPr>
          <p:nvPr/>
        </p:nvPicPr>
        <p:blipFill>
          <a:blip r:embed="rId7" cstate="print">
            <a:duotone>
              <a:prstClr val="black"/>
              <a:schemeClr val="bg2">
                <a:lumMod val="10000"/>
                <a:tint val="45000"/>
                <a:satMod val="400000"/>
              </a:schemeClr>
            </a:duotone>
            <a:extLst>
              <a:ext uri="{BEBA8EAE-BF5A-486C-A8C5-ECC9F3942E4B}">
                <a14:imgProps xmlns:a14="http://schemas.microsoft.com/office/drawing/2010/main">
                  <a14:imgLayer r:embed="rId8">
                    <a14:imgEffect>
                      <a14:colorTemperature colorTemp="11500"/>
                    </a14:imgEffect>
                    <a14:imgEffect>
                      <a14:saturation sat="400000"/>
                    </a14:imgEffect>
                    <a14:imgEffect>
                      <a14:brightnessContrast bright="100000" contrast="-76000"/>
                    </a14:imgEffect>
                  </a14:imgLayer>
                </a14:imgProps>
              </a:ext>
              <a:ext uri="{28A0092B-C50C-407E-A947-70E740481C1C}">
                <a14:useLocalDpi xmlns:a14="http://schemas.microsoft.com/office/drawing/2010/main" val="0"/>
              </a:ext>
            </a:extLst>
          </a:blip>
          <a:srcRect/>
          <a:stretch>
            <a:fillRect/>
          </a:stretch>
        </p:blipFill>
        <p:spPr bwMode="auto">
          <a:xfrm>
            <a:off x="595584" y="4765895"/>
            <a:ext cx="1025624" cy="1025356"/>
          </a:xfrm>
          <a:prstGeom prst="rect">
            <a:avLst/>
          </a:prstGeom>
          <a:noFill/>
          <a:extLst>
            <a:ext uri="{909E8E84-426E-40dd-AFC4-6F175D3DCCD1}">
              <a14:hiddenFill xmlns:a14="http://schemas.microsoft.com/office/drawing/2010/main" xmlns="">
                <a:solidFill>
                  <a:srgbClr val="FFFFFF"/>
                </a:solidFill>
              </a14:hiddenFill>
            </a:ext>
          </a:extLst>
        </p:spPr>
      </p:pic>
      <p:cxnSp>
        <p:nvCxnSpPr>
          <p:cNvPr id="4" name="Straight Connector 3"/>
          <p:cNvCxnSpPr/>
          <p:nvPr/>
        </p:nvCxnSpPr>
        <p:spPr>
          <a:xfrm>
            <a:off x="3624942" y="921856"/>
            <a:ext cx="0" cy="477144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 name="Left Brace 2"/>
          <p:cNvSpPr/>
          <p:nvPr/>
        </p:nvSpPr>
        <p:spPr>
          <a:xfrm rot="5400000">
            <a:off x="7338850" y="-1469327"/>
            <a:ext cx="444877" cy="5239390"/>
          </a:xfrm>
          <a:prstGeom prst="lef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lIns="91416" tIns="45709" rIns="91416" bIns="45709" rtlCol="0" anchor="ctr"/>
          <a:lstStyle/>
          <a:p>
            <a:pPr algn="ctr"/>
            <a:endParaRPr lang="en-US" sz="2399"/>
          </a:p>
        </p:txBody>
      </p:sp>
      <p:sp>
        <p:nvSpPr>
          <p:cNvPr id="38" name="Rectangle 37"/>
          <p:cNvSpPr/>
          <p:nvPr/>
        </p:nvSpPr>
        <p:spPr>
          <a:xfrm>
            <a:off x="6244400" y="394339"/>
            <a:ext cx="2647297" cy="639913"/>
          </a:xfrm>
          <a:prstGeom prst="rect">
            <a:avLst/>
          </a:prstGeom>
          <a:noFill/>
          <a:ln w="9525" cap="flat" cmpd="sng" algn="ctr">
            <a:noFill/>
            <a:prstDash val="solid"/>
          </a:ln>
          <a:effectLst/>
        </p:spPr>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542" fontAlgn="base">
              <a:spcAft>
                <a:spcPct val="0"/>
              </a:spcAft>
            </a:pPr>
            <a:r>
              <a:rPr lang="en-US" sz="2000" dirty="0">
                <a:gradFill>
                  <a:gsLst>
                    <a:gs pos="0">
                      <a:schemeClr val="tx1"/>
                    </a:gs>
                    <a:gs pos="100000">
                      <a:schemeClr val="tx1"/>
                    </a:gs>
                  </a:gsLst>
                  <a:lin ang="5400000" scaled="0"/>
                </a:gradFill>
                <a:ea typeface="Kozuka Gothic Pro R" pitchFamily="34" charset="-128"/>
              </a:rPr>
              <a:t>Windows Azure</a:t>
            </a:r>
          </a:p>
        </p:txBody>
      </p:sp>
    </p:spTree>
    <p:extLst>
      <p:ext uri="{BB962C8B-B14F-4D97-AF65-F5344CB8AC3E}">
        <p14:creationId xmlns:p14="http://schemas.microsoft.com/office/powerpoint/2010/main" val="1551962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24"/>
                                        </p:tgtEl>
                                        <p:attrNameLst>
                                          <p:attrName>style.visibility</p:attrName>
                                        </p:attrNameLst>
                                      </p:cBhvr>
                                      <p:to>
                                        <p:strVal val="visible"/>
                                      </p:to>
                                    </p:set>
                                    <p:animEffect transition="in" filter="fade">
                                      <p:cBhvr>
                                        <p:cTn id="19" dur="500"/>
                                        <p:tgtEl>
                                          <p:spTgt spid="12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35"/>
                                        </p:tgtEl>
                                        <p:attrNameLst>
                                          <p:attrName>style.visibility</p:attrName>
                                        </p:attrNameLst>
                                      </p:cBhvr>
                                      <p:to>
                                        <p:strVal val="visible"/>
                                      </p:to>
                                    </p:set>
                                    <p:animEffect transition="in" filter="fade">
                                      <p:cBhvr>
                                        <p:cTn id="31" dur="500"/>
                                        <p:tgtEl>
                                          <p:spTgt spid="135"/>
                                        </p:tgtEl>
                                      </p:cBhvr>
                                    </p:animEffect>
                                  </p:childTnLst>
                                </p:cTn>
                              </p:par>
                              <p:par>
                                <p:cTn id="32" presetID="10" presetClass="entr" presetSubtype="0" fill="hold" grpId="0" nodeType="withEffect">
                                  <p:stCondLst>
                                    <p:cond delay="250"/>
                                  </p:stCondLst>
                                  <p:childTnLst>
                                    <p:set>
                                      <p:cBhvr>
                                        <p:cTn id="33" dur="1" fill="hold">
                                          <p:stCondLst>
                                            <p:cond delay="0"/>
                                          </p:stCondLst>
                                        </p:cTn>
                                        <p:tgtEl>
                                          <p:spTgt spid="134"/>
                                        </p:tgtEl>
                                        <p:attrNameLst>
                                          <p:attrName>style.visibility</p:attrName>
                                        </p:attrNameLst>
                                      </p:cBhvr>
                                      <p:to>
                                        <p:strVal val="visible"/>
                                      </p:to>
                                    </p:set>
                                    <p:animEffect transition="in" filter="fade">
                                      <p:cBhvr>
                                        <p:cTn id="34" dur="500"/>
                                        <p:tgtEl>
                                          <p:spTgt spid="134"/>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136"/>
                                        </p:tgtEl>
                                        <p:attrNameLst>
                                          <p:attrName>style.visibility</p:attrName>
                                        </p:attrNameLst>
                                      </p:cBhvr>
                                      <p:to>
                                        <p:strVal val="visible"/>
                                      </p:to>
                                    </p:set>
                                    <p:animEffect transition="in" filter="fade">
                                      <p:cBhvr>
                                        <p:cTn id="37" dur="500"/>
                                        <p:tgtEl>
                                          <p:spTgt spid="136"/>
                                        </p:tgtEl>
                                      </p:cBhvr>
                                    </p:animEffect>
                                  </p:childTnLst>
                                </p:cTn>
                              </p:par>
                              <p:par>
                                <p:cTn id="38" presetID="10" presetClass="entr" presetSubtype="0" fill="hold" grpId="0" nodeType="withEffect">
                                  <p:stCondLst>
                                    <p:cond delay="750"/>
                                  </p:stCondLst>
                                  <p:childTnLst>
                                    <p:set>
                                      <p:cBhvr>
                                        <p:cTn id="39" dur="1" fill="hold">
                                          <p:stCondLst>
                                            <p:cond delay="0"/>
                                          </p:stCondLst>
                                        </p:cTn>
                                        <p:tgtEl>
                                          <p:spTgt spid="133"/>
                                        </p:tgtEl>
                                        <p:attrNameLst>
                                          <p:attrName>style.visibility</p:attrName>
                                        </p:attrNameLst>
                                      </p:cBhvr>
                                      <p:to>
                                        <p:strVal val="visible"/>
                                      </p:to>
                                    </p:set>
                                    <p:animEffect transition="in" filter="fade">
                                      <p:cBhvr>
                                        <p:cTn id="40" dur="500"/>
                                        <p:tgtEl>
                                          <p:spTgt spid="133"/>
                                        </p:tgtEl>
                                      </p:cBhvr>
                                    </p:animEffect>
                                  </p:childTnLst>
                                </p:cTn>
                              </p:par>
                              <p:par>
                                <p:cTn id="41" presetID="10" presetClass="entr" presetSubtype="0" fill="hold" grpId="0" nodeType="withEffect">
                                  <p:stCondLst>
                                    <p:cond delay="1000"/>
                                  </p:stCondLst>
                                  <p:childTnLst>
                                    <p:set>
                                      <p:cBhvr>
                                        <p:cTn id="42" dur="1" fill="hold">
                                          <p:stCondLst>
                                            <p:cond delay="0"/>
                                          </p:stCondLst>
                                        </p:cTn>
                                        <p:tgtEl>
                                          <p:spTgt spid="129"/>
                                        </p:tgtEl>
                                        <p:attrNameLst>
                                          <p:attrName>style.visibility</p:attrName>
                                        </p:attrNameLst>
                                      </p:cBhvr>
                                      <p:to>
                                        <p:strVal val="visible"/>
                                      </p:to>
                                    </p:set>
                                    <p:animEffect transition="in" filter="fade">
                                      <p:cBhvr>
                                        <p:cTn id="43" dur="500"/>
                                        <p:tgtEl>
                                          <p:spTgt spid="129"/>
                                        </p:tgtEl>
                                      </p:cBhvr>
                                    </p:animEffect>
                                  </p:childTnLst>
                                </p:cTn>
                              </p:par>
                              <p:par>
                                <p:cTn id="44" presetID="10" presetClass="entr" presetSubtype="0" fill="hold" grpId="0" nodeType="withEffect">
                                  <p:stCondLst>
                                    <p:cond delay="1250"/>
                                  </p:stCondLst>
                                  <p:childTnLst>
                                    <p:set>
                                      <p:cBhvr>
                                        <p:cTn id="45" dur="1" fill="hold">
                                          <p:stCondLst>
                                            <p:cond delay="0"/>
                                          </p:stCondLst>
                                        </p:cTn>
                                        <p:tgtEl>
                                          <p:spTgt spid="128"/>
                                        </p:tgtEl>
                                        <p:attrNameLst>
                                          <p:attrName>style.visibility</p:attrName>
                                        </p:attrNameLst>
                                      </p:cBhvr>
                                      <p:to>
                                        <p:strVal val="visible"/>
                                      </p:to>
                                    </p:set>
                                    <p:animEffect transition="in" filter="fade">
                                      <p:cBhvr>
                                        <p:cTn id="46" dur="500"/>
                                        <p:tgtEl>
                                          <p:spTgt spid="128"/>
                                        </p:tgtEl>
                                      </p:cBhvr>
                                    </p:animEffect>
                                  </p:childTnLst>
                                </p:cTn>
                              </p:par>
                              <p:par>
                                <p:cTn id="47" presetID="10" presetClass="entr" presetSubtype="0" fill="hold" grpId="0" nodeType="withEffect">
                                  <p:stCondLst>
                                    <p:cond delay="1500"/>
                                  </p:stCondLst>
                                  <p:childTnLst>
                                    <p:set>
                                      <p:cBhvr>
                                        <p:cTn id="48" dur="1" fill="hold">
                                          <p:stCondLst>
                                            <p:cond delay="0"/>
                                          </p:stCondLst>
                                        </p:cTn>
                                        <p:tgtEl>
                                          <p:spTgt spid="130"/>
                                        </p:tgtEl>
                                        <p:attrNameLst>
                                          <p:attrName>style.visibility</p:attrName>
                                        </p:attrNameLst>
                                      </p:cBhvr>
                                      <p:to>
                                        <p:strVal val="visible"/>
                                      </p:to>
                                    </p:set>
                                    <p:animEffect transition="in" filter="fade">
                                      <p:cBhvr>
                                        <p:cTn id="49" dur="500"/>
                                        <p:tgtEl>
                                          <p:spTgt spid="130"/>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38"/>
                                        </p:tgtEl>
                                        <p:attrNameLst>
                                          <p:attrName>style.visibility</p:attrName>
                                        </p:attrNameLst>
                                      </p:cBhvr>
                                      <p:to>
                                        <p:strVal val="visible"/>
                                      </p:to>
                                    </p:set>
                                    <p:animEffect transition="in" filter="fade">
                                      <p:cBhvr>
                                        <p:cTn id="54" dur="500"/>
                                        <p:tgtEl>
                                          <p:spTgt spid="138"/>
                                        </p:tgtEl>
                                      </p:cBhvr>
                                    </p:animEffect>
                                  </p:childTnLst>
                                </p:cTn>
                              </p:par>
                              <p:par>
                                <p:cTn id="55" presetID="10" presetClass="entr" presetSubtype="0" fill="hold" grpId="0" nodeType="withEffect">
                                  <p:stCondLst>
                                    <p:cond delay="250"/>
                                  </p:stCondLst>
                                  <p:childTnLst>
                                    <p:set>
                                      <p:cBhvr>
                                        <p:cTn id="56" dur="1" fill="hold">
                                          <p:stCondLst>
                                            <p:cond delay="0"/>
                                          </p:stCondLst>
                                        </p:cTn>
                                        <p:tgtEl>
                                          <p:spTgt spid="151"/>
                                        </p:tgtEl>
                                        <p:attrNameLst>
                                          <p:attrName>style.visibility</p:attrName>
                                        </p:attrNameLst>
                                      </p:cBhvr>
                                      <p:to>
                                        <p:strVal val="visible"/>
                                      </p:to>
                                    </p:set>
                                    <p:animEffect transition="in" filter="fade">
                                      <p:cBhvr>
                                        <p:cTn id="57" dur="500"/>
                                        <p:tgtEl>
                                          <p:spTgt spid="151"/>
                                        </p:tgtEl>
                                      </p:cBhvr>
                                    </p:animEffect>
                                  </p:childTnLst>
                                </p:cTn>
                              </p:par>
                              <p:par>
                                <p:cTn id="58" presetID="10" presetClass="entr" presetSubtype="0" fill="hold" grpId="0" nodeType="withEffect">
                                  <p:stCondLst>
                                    <p:cond delay="500"/>
                                  </p:stCondLst>
                                  <p:childTnLst>
                                    <p:set>
                                      <p:cBhvr>
                                        <p:cTn id="59" dur="1" fill="hold">
                                          <p:stCondLst>
                                            <p:cond delay="0"/>
                                          </p:stCondLst>
                                        </p:cTn>
                                        <p:tgtEl>
                                          <p:spTgt spid="150"/>
                                        </p:tgtEl>
                                        <p:attrNameLst>
                                          <p:attrName>style.visibility</p:attrName>
                                        </p:attrNameLst>
                                      </p:cBhvr>
                                      <p:to>
                                        <p:strVal val="visible"/>
                                      </p:to>
                                    </p:set>
                                    <p:animEffect transition="in" filter="fade">
                                      <p:cBhvr>
                                        <p:cTn id="60" dur="500"/>
                                        <p:tgtEl>
                                          <p:spTgt spid="150"/>
                                        </p:tgtEl>
                                      </p:cBhvr>
                                    </p:animEffect>
                                  </p:childTnLst>
                                </p:cTn>
                              </p:par>
                              <p:par>
                                <p:cTn id="61" presetID="10" presetClass="entr" presetSubtype="0" fill="hold" grpId="0" nodeType="withEffect">
                                  <p:stCondLst>
                                    <p:cond delay="750"/>
                                  </p:stCondLst>
                                  <p:childTnLst>
                                    <p:set>
                                      <p:cBhvr>
                                        <p:cTn id="62" dur="1" fill="hold">
                                          <p:stCondLst>
                                            <p:cond delay="0"/>
                                          </p:stCondLst>
                                        </p:cTn>
                                        <p:tgtEl>
                                          <p:spTgt spid="152"/>
                                        </p:tgtEl>
                                        <p:attrNameLst>
                                          <p:attrName>style.visibility</p:attrName>
                                        </p:attrNameLst>
                                      </p:cBhvr>
                                      <p:to>
                                        <p:strVal val="visible"/>
                                      </p:to>
                                    </p:set>
                                    <p:animEffect transition="in" filter="fade">
                                      <p:cBhvr>
                                        <p:cTn id="63" dur="500"/>
                                        <p:tgtEl>
                                          <p:spTgt spid="152"/>
                                        </p:tgtEl>
                                      </p:cBhvr>
                                    </p:animEffect>
                                  </p:childTnLst>
                                </p:cTn>
                              </p:par>
                              <p:par>
                                <p:cTn id="64" presetID="10" presetClass="entr" presetSubtype="0" fill="hold" grpId="0" nodeType="withEffect">
                                  <p:stCondLst>
                                    <p:cond delay="1000"/>
                                  </p:stCondLst>
                                  <p:childTnLst>
                                    <p:set>
                                      <p:cBhvr>
                                        <p:cTn id="65" dur="1" fill="hold">
                                          <p:stCondLst>
                                            <p:cond delay="0"/>
                                          </p:stCondLst>
                                        </p:cTn>
                                        <p:tgtEl>
                                          <p:spTgt spid="149"/>
                                        </p:tgtEl>
                                        <p:attrNameLst>
                                          <p:attrName>style.visibility</p:attrName>
                                        </p:attrNameLst>
                                      </p:cBhvr>
                                      <p:to>
                                        <p:strVal val="visible"/>
                                      </p:to>
                                    </p:set>
                                    <p:animEffect transition="in" filter="fade">
                                      <p:cBhvr>
                                        <p:cTn id="66" dur="500"/>
                                        <p:tgtEl>
                                          <p:spTgt spid="149"/>
                                        </p:tgtEl>
                                      </p:cBhvr>
                                    </p:animEffect>
                                  </p:childTnLst>
                                </p:cTn>
                              </p:par>
                              <p:par>
                                <p:cTn id="67" presetID="10" presetClass="entr" presetSubtype="0" fill="hold" grpId="0" nodeType="withEffect">
                                  <p:stCondLst>
                                    <p:cond delay="1250"/>
                                  </p:stCondLst>
                                  <p:childTnLst>
                                    <p:set>
                                      <p:cBhvr>
                                        <p:cTn id="68" dur="1" fill="hold">
                                          <p:stCondLst>
                                            <p:cond delay="0"/>
                                          </p:stCondLst>
                                        </p:cTn>
                                        <p:tgtEl>
                                          <p:spTgt spid="71"/>
                                        </p:tgtEl>
                                        <p:attrNameLst>
                                          <p:attrName>style.visibility</p:attrName>
                                        </p:attrNameLst>
                                      </p:cBhvr>
                                      <p:to>
                                        <p:strVal val="visible"/>
                                      </p:to>
                                    </p:set>
                                    <p:animEffect transition="in" filter="fade">
                                      <p:cBhvr>
                                        <p:cTn id="69" dur="500"/>
                                        <p:tgtEl>
                                          <p:spTgt spid="71"/>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154"/>
                                        </p:tgtEl>
                                        <p:attrNameLst>
                                          <p:attrName>style.visibility</p:attrName>
                                        </p:attrNameLst>
                                      </p:cBhvr>
                                      <p:to>
                                        <p:strVal val="visible"/>
                                      </p:to>
                                    </p:set>
                                    <p:animEffect transition="in" filter="fade">
                                      <p:cBhvr>
                                        <p:cTn id="74" dur="500"/>
                                        <p:tgtEl>
                                          <p:spTgt spid="154"/>
                                        </p:tgtEl>
                                      </p:cBhvr>
                                    </p:animEffect>
                                  </p:childTnLst>
                                </p:cTn>
                              </p:par>
                              <p:par>
                                <p:cTn id="75" presetID="10" presetClass="entr" presetSubtype="0" fill="hold" grpId="0" nodeType="withEffect">
                                  <p:stCondLst>
                                    <p:cond delay="250"/>
                                  </p:stCondLst>
                                  <p:childTnLst>
                                    <p:set>
                                      <p:cBhvr>
                                        <p:cTn id="76" dur="1" fill="hold">
                                          <p:stCondLst>
                                            <p:cond delay="0"/>
                                          </p:stCondLst>
                                        </p:cTn>
                                        <p:tgtEl>
                                          <p:spTgt spid="166"/>
                                        </p:tgtEl>
                                        <p:attrNameLst>
                                          <p:attrName>style.visibility</p:attrName>
                                        </p:attrNameLst>
                                      </p:cBhvr>
                                      <p:to>
                                        <p:strVal val="visible"/>
                                      </p:to>
                                    </p:set>
                                    <p:animEffect transition="in" filter="fade">
                                      <p:cBhvr>
                                        <p:cTn id="77" dur="500"/>
                                        <p:tgtEl>
                                          <p:spTgt spid="166"/>
                                        </p:tgtEl>
                                      </p:cBhvr>
                                    </p:animEffect>
                                  </p:childTnLst>
                                </p:cTn>
                              </p:par>
                              <p:par>
                                <p:cTn id="78" presetID="10" presetClass="entr" presetSubtype="0" fill="hold" grpId="0" nodeType="withEffect">
                                  <p:stCondLst>
                                    <p:cond delay="500"/>
                                  </p:stCondLst>
                                  <p:childTnLst>
                                    <p:set>
                                      <p:cBhvr>
                                        <p:cTn id="79" dur="1" fill="hold">
                                          <p:stCondLst>
                                            <p:cond delay="0"/>
                                          </p:stCondLst>
                                        </p:cTn>
                                        <p:tgtEl>
                                          <p:spTgt spid="168"/>
                                        </p:tgtEl>
                                        <p:attrNameLst>
                                          <p:attrName>style.visibility</p:attrName>
                                        </p:attrNameLst>
                                      </p:cBhvr>
                                      <p:to>
                                        <p:strVal val="visible"/>
                                      </p:to>
                                    </p:set>
                                    <p:animEffect transition="in" filter="fade">
                                      <p:cBhvr>
                                        <p:cTn id="80" dur="500"/>
                                        <p:tgtEl>
                                          <p:spTgt spid="168"/>
                                        </p:tgtEl>
                                      </p:cBhvr>
                                    </p:animEffect>
                                  </p:childTnLst>
                                </p:cTn>
                              </p:par>
                              <p:par>
                                <p:cTn id="81" presetID="10" presetClass="entr" presetSubtype="0" fill="hold" grpId="0" nodeType="withEffect">
                                  <p:stCondLst>
                                    <p:cond delay="750"/>
                                  </p:stCondLst>
                                  <p:childTnLst>
                                    <p:set>
                                      <p:cBhvr>
                                        <p:cTn id="82" dur="1" fill="hold">
                                          <p:stCondLst>
                                            <p:cond delay="0"/>
                                          </p:stCondLst>
                                        </p:cTn>
                                        <p:tgtEl>
                                          <p:spTgt spid="167"/>
                                        </p:tgtEl>
                                        <p:attrNameLst>
                                          <p:attrName>style.visibility</p:attrName>
                                        </p:attrNameLst>
                                      </p:cBhvr>
                                      <p:to>
                                        <p:strVal val="visible"/>
                                      </p:to>
                                    </p:set>
                                    <p:animEffect transition="in" filter="fade">
                                      <p:cBhvr>
                                        <p:cTn id="83" dur="500"/>
                                        <p:tgtEl>
                                          <p:spTgt spid="167"/>
                                        </p:tgtEl>
                                      </p:cBhvr>
                                    </p:animEffect>
                                  </p:childTnLst>
                                </p:cTn>
                              </p:par>
                              <p:par>
                                <p:cTn id="84" presetID="10" presetClass="entr" presetSubtype="0" fill="hold" grpId="0" nodeType="withEffect">
                                  <p:stCondLst>
                                    <p:cond delay="1000"/>
                                  </p:stCondLst>
                                  <p:childTnLst>
                                    <p:set>
                                      <p:cBhvr>
                                        <p:cTn id="85" dur="1" fill="hold">
                                          <p:stCondLst>
                                            <p:cond delay="0"/>
                                          </p:stCondLst>
                                        </p:cTn>
                                        <p:tgtEl>
                                          <p:spTgt spid="77"/>
                                        </p:tgtEl>
                                        <p:attrNameLst>
                                          <p:attrName>style.visibility</p:attrName>
                                        </p:attrNameLst>
                                      </p:cBhvr>
                                      <p:to>
                                        <p:strVal val="visible"/>
                                      </p:to>
                                    </p:set>
                                    <p:animEffect transition="in" filter="fade">
                                      <p:cBhvr>
                                        <p:cTn id="86" dur="500"/>
                                        <p:tgtEl>
                                          <p:spTgt spid="77"/>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170"/>
                                        </p:tgtEl>
                                        <p:attrNameLst>
                                          <p:attrName>style.visibility</p:attrName>
                                        </p:attrNameLst>
                                      </p:cBhvr>
                                      <p:to>
                                        <p:strVal val="visible"/>
                                      </p:to>
                                    </p:set>
                                    <p:animEffect transition="in" filter="fade">
                                      <p:cBhvr>
                                        <p:cTn id="91" dur="500"/>
                                        <p:tgtEl>
                                          <p:spTgt spid="170"/>
                                        </p:tgtEl>
                                      </p:cBhvr>
                                    </p:animEffect>
                                  </p:childTnLst>
                                </p:cTn>
                              </p:par>
                              <p:par>
                                <p:cTn id="92" presetID="10" presetClass="entr" presetSubtype="0" fill="hold" grpId="0" nodeType="withEffect">
                                  <p:stCondLst>
                                    <p:cond delay="250"/>
                                  </p:stCondLst>
                                  <p:childTnLst>
                                    <p:set>
                                      <p:cBhvr>
                                        <p:cTn id="93" dur="1" fill="hold">
                                          <p:stCondLst>
                                            <p:cond delay="0"/>
                                          </p:stCondLst>
                                        </p:cTn>
                                        <p:tgtEl>
                                          <p:spTgt spid="180"/>
                                        </p:tgtEl>
                                        <p:attrNameLst>
                                          <p:attrName>style.visibility</p:attrName>
                                        </p:attrNameLst>
                                      </p:cBhvr>
                                      <p:to>
                                        <p:strVal val="visible"/>
                                      </p:to>
                                    </p:set>
                                    <p:animEffect transition="in" filter="fade">
                                      <p:cBhvr>
                                        <p:cTn id="94" dur="500"/>
                                        <p:tgtEl>
                                          <p:spTgt spid="180"/>
                                        </p:tgtEl>
                                      </p:cBhvr>
                                    </p:animEffect>
                                  </p:childTnLst>
                                </p:cTn>
                              </p:par>
                              <p:par>
                                <p:cTn id="95" presetID="10" presetClass="entr" presetSubtype="0" fill="hold" grpId="0" nodeType="withEffect">
                                  <p:stCondLst>
                                    <p:cond delay="500"/>
                                  </p:stCondLst>
                                  <p:childTnLst>
                                    <p:set>
                                      <p:cBhvr>
                                        <p:cTn id="96" dur="1" fill="hold">
                                          <p:stCondLst>
                                            <p:cond delay="0"/>
                                          </p:stCondLst>
                                        </p:cTn>
                                        <p:tgtEl>
                                          <p:spTgt spid="182"/>
                                        </p:tgtEl>
                                        <p:attrNameLst>
                                          <p:attrName>style.visibility</p:attrName>
                                        </p:attrNameLst>
                                      </p:cBhvr>
                                      <p:to>
                                        <p:strVal val="visible"/>
                                      </p:to>
                                    </p:set>
                                    <p:animEffect transition="in" filter="fade">
                                      <p:cBhvr>
                                        <p:cTn id="97" dur="500"/>
                                        <p:tgtEl>
                                          <p:spTgt spid="182"/>
                                        </p:tgtEl>
                                      </p:cBhvr>
                                    </p:animEffect>
                                  </p:childTnLst>
                                </p:cTn>
                              </p:par>
                              <p:par>
                                <p:cTn id="98" presetID="22" presetClass="entr" presetSubtype="8" fill="hold" grpId="0" nodeType="withEffect">
                                  <p:stCondLst>
                                    <p:cond delay="50"/>
                                  </p:stCondLst>
                                  <p:childTnLst>
                                    <p:set>
                                      <p:cBhvr>
                                        <p:cTn id="99" dur="1" fill="hold">
                                          <p:stCondLst>
                                            <p:cond delay="0"/>
                                          </p:stCondLst>
                                        </p:cTn>
                                        <p:tgtEl>
                                          <p:spTgt spid="41"/>
                                        </p:tgtEl>
                                        <p:attrNameLst>
                                          <p:attrName>style.visibility</p:attrName>
                                        </p:attrNameLst>
                                      </p:cBhvr>
                                      <p:to>
                                        <p:strVal val="visible"/>
                                      </p:to>
                                    </p:set>
                                    <p:animEffect transition="in" filter="wipe(left)">
                                      <p:cBhvr>
                                        <p:cTn id="100" dur="22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p:bldP spid="128" grpId="0" animBg="1"/>
      <p:bldP spid="129" grpId="0" animBg="1"/>
      <p:bldP spid="130" grpId="0" animBg="1"/>
      <p:bldP spid="133" grpId="0" animBg="1"/>
      <p:bldP spid="134" grpId="0" animBg="1"/>
      <p:bldP spid="135" grpId="0" animBg="1"/>
      <p:bldP spid="136" grpId="0" animBg="1"/>
      <p:bldP spid="170" grpId="0"/>
      <p:bldP spid="180" grpId="0" animBg="1"/>
      <p:bldP spid="182" grpId="0" animBg="1"/>
      <p:bldP spid="154" grpId="0"/>
      <p:bldP spid="166" grpId="0" animBg="1"/>
      <p:bldP spid="167" grpId="0" animBg="1"/>
      <p:bldP spid="168" grpId="0" animBg="1"/>
      <p:bldP spid="77" grpId="0" animBg="1"/>
      <p:bldP spid="138" grpId="0"/>
      <p:bldP spid="149" grpId="0" animBg="1"/>
      <p:bldP spid="150" grpId="0" animBg="1"/>
      <p:bldP spid="151" grpId="0" animBg="1"/>
      <p:bldP spid="152" grpId="0" animBg="1"/>
      <p:bldP spid="71" grpId="0" animBg="1"/>
      <p:bldP spid="41" grpId="0" animBg="1"/>
      <p:bldP spid="3" grpId="0" animBg="1"/>
      <p:bldP spid="3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1208" y="2396469"/>
            <a:ext cx="10693401" cy="1378644"/>
          </a:xfrm>
        </p:spPr>
        <p:txBody>
          <a:bodyPr/>
          <a:lstStyle/>
          <a:p>
            <a:r>
              <a:rPr lang="en-US" dirty="0" smtClean="0"/>
              <a:t>Web Sites</a:t>
            </a:r>
            <a:endParaRPr lang="en-US" dirty="0"/>
          </a:p>
        </p:txBody>
      </p:sp>
    </p:spTree>
    <p:extLst>
      <p:ext uri="{BB962C8B-B14F-4D97-AF65-F5344CB8AC3E}">
        <p14:creationId xmlns:p14="http://schemas.microsoft.com/office/powerpoint/2010/main" val="115007244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cstate="print">
            <a:duotone>
              <a:prstClr val="black"/>
              <a:schemeClr val="tx1">
                <a:lumMod val="50000"/>
                <a:tint val="45000"/>
                <a:satMod val="400000"/>
              </a:schemeClr>
            </a:duotone>
            <a:extLst>
              <a:ext uri="{28A0092B-C50C-407E-A947-70E740481C1C}">
                <a14:useLocalDpi xmlns:a14="http://schemas.microsoft.com/office/drawing/2010/main" val="0"/>
              </a:ext>
            </a:extLst>
          </a:blip>
          <a:stretch>
            <a:fillRect/>
          </a:stretch>
        </p:blipFill>
        <p:spPr>
          <a:xfrm>
            <a:off x="228601" y="868496"/>
            <a:ext cx="2756790" cy="2756073"/>
          </a:xfrm>
          <a:prstGeom prst="rect">
            <a:avLst/>
          </a:prstGeom>
          <a:effectLst>
            <a:outerShdw blurRad="50800" dist="50800" dir="5400000" algn="ctr" rotWithShape="0">
              <a:schemeClr val="bg1">
                <a:alpha val="13000"/>
              </a:schemeClr>
            </a:outerShdw>
          </a:effectLst>
        </p:spPr>
      </p:pic>
      <p:sp>
        <p:nvSpPr>
          <p:cNvPr id="12" name="Rectangle 11"/>
          <p:cNvSpPr/>
          <p:nvPr/>
        </p:nvSpPr>
        <p:spPr bwMode="auto">
          <a:xfrm>
            <a:off x="3133195" y="1457139"/>
            <a:ext cx="8513242" cy="994357"/>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16" tIns="0" rIns="121816" bIns="0" numCol="1" rtlCol="0" anchor="ctr" anchorCtr="0" compatLnSpc="1">
            <a:prstTxWarp prst="textNoShape">
              <a:avLst/>
            </a:prstTxWarp>
          </a:bodyPr>
          <a:lstStyle/>
          <a:p>
            <a:pPr fontAlgn="base">
              <a:spcBef>
                <a:spcPct val="0"/>
              </a:spcBef>
              <a:spcAft>
                <a:spcPct val="0"/>
              </a:spcAft>
              <a:buClr>
                <a:srgbClr val="FFFF99"/>
              </a:buClr>
              <a:buSzPct val="120000"/>
              <a:defRPr/>
            </a:pPr>
            <a:r>
              <a:rPr lang="en-US" sz="5465" spc="-100"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rPr>
              <a:t>Windows Azure Web Sites</a:t>
            </a:r>
            <a:endParaRPr lang="en-US" altLang="zh-CN" sz="5465" spc="-100"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Rectangle 5"/>
          <p:cNvSpPr/>
          <p:nvPr/>
        </p:nvSpPr>
        <p:spPr bwMode="auto">
          <a:xfrm>
            <a:off x="3133195" y="2400919"/>
            <a:ext cx="8513242" cy="533261"/>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16" tIns="0" rIns="121816" bIns="0" numCol="1" rtlCol="0" anchor="t" anchorCtr="0" compatLnSpc="1">
            <a:prstTxWarp prst="textNoShape">
              <a:avLst/>
            </a:prstTxWarp>
          </a:bodyPr>
          <a:lstStyle/>
          <a:p>
            <a:pPr fontAlgn="base">
              <a:spcBef>
                <a:spcPct val="0"/>
              </a:spcBef>
              <a:spcAft>
                <a:spcPct val="0"/>
              </a:spcAft>
              <a:buClr>
                <a:srgbClr val="FFFF99"/>
              </a:buClr>
              <a:buSzPct val="120000"/>
              <a:defRPr/>
            </a:pPr>
            <a:r>
              <a:rPr lang="en-US" sz="3599" spc="-100"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rPr>
              <a:t> powerful web sites in seconds</a:t>
            </a:r>
            <a:endParaRPr lang="en-US" altLang="zh-CN" sz="3599" spc="-100"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grpSp>
        <p:nvGrpSpPr>
          <p:cNvPr id="18" name="Group 17"/>
          <p:cNvGrpSpPr/>
          <p:nvPr/>
        </p:nvGrpSpPr>
        <p:grpSpPr>
          <a:xfrm>
            <a:off x="335543" y="4318825"/>
            <a:ext cx="3777669" cy="2364521"/>
            <a:chOff x="335543" y="3872726"/>
            <a:chExt cx="3777669" cy="2365137"/>
          </a:xfrm>
        </p:grpSpPr>
        <p:sp>
          <p:nvSpPr>
            <p:cNvPr id="2" name="Rectangle 1"/>
            <p:cNvSpPr/>
            <p:nvPr/>
          </p:nvSpPr>
          <p:spPr bwMode="auto">
            <a:xfrm>
              <a:off x="335543" y="3872727"/>
              <a:ext cx="3777669" cy="8838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err="1">
                <a:gradFill>
                  <a:gsLst>
                    <a:gs pos="0">
                      <a:schemeClr val="tx1"/>
                    </a:gs>
                    <a:gs pos="100000">
                      <a:schemeClr val="tx1"/>
                    </a:gs>
                  </a:gsLst>
                  <a:lin ang="5400000" scaled="0"/>
                </a:gradFill>
              </a:endParaRPr>
            </a:p>
          </p:txBody>
        </p:sp>
        <p:sp>
          <p:nvSpPr>
            <p:cNvPr id="7" name="Rectangle 6"/>
            <p:cNvSpPr/>
            <p:nvPr/>
          </p:nvSpPr>
          <p:spPr bwMode="auto">
            <a:xfrm>
              <a:off x="335543" y="3872726"/>
              <a:ext cx="3777669" cy="9946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defTabSz="913878" fontAlgn="base">
                <a:spcBef>
                  <a:spcPct val="0"/>
                </a:spcBef>
                <a:spcAft>
                  <a:spcPct val="0"/>
                </a:spcAft>
              </a:pPr>
              <a:r>
                <a:rPr lang="en-US" sz="3599" dirty="0">
                  <a:gradFill>
                    <a:gsLst>
                      <a:gs pos="0">
                        <a:schemeClr val="tx1"/>
                      </a:gs>
                      <a:gs pos="100000">
                        <a:schemeClr val="tx1"/>
                      </a:gs>
                    </a:gsLst>
                    <a:lin ang="5400000" scaled="0"/>
                  </a:gradFill>
                </a:rPr>
                <a:t>start simple</a:t>
              </a:r>
              <a:endParaRPr lang="en-US" altLang="zh-CN" sz="3599" dirty="0">
                <a:gradFill>
                  <a:gsLst>
                    <a:gs pos="0">
                      <a:schemeClr val="tx1"/>
                    </a:gs>
                    <a:gs pos="100000">
                      <a:schemeClr val="tx1"/>
                    </a:gs>
                  </a:gsLst>
                  <a:lin ang="5400000" scaled="0"/>
                </a:gradFill>
              </a:endParaRPr>
            </a:p>
          </p:txBody>
        </p:sp>
        <p:sp>
          <p:nvSpPr>
            <p:cNvPr id="8" name="Rectangle 7"/>
            <p:cNvSpPr/>
            <p:nvPr/>
          </p:nvSpPr>
          <p:spPr bwMode="auto">
            <a:xfrm>
              <a:off x="335543" y="4811570"/>
              <a:ext cx="3572428" cy="142629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t" anchorCtr="0" compatLnSpc="1">
              <a:prstTxWarp prst="textNoShape">
                <a:avLst/>
              </a:prstTxWarp>
            </a:bodyPr>
            <a:lstStyle/>
            <a:p>
              <a:pPr defTabSz="913878" fontAlgn="base">
                <a:spcBef>
                  <a:spcPct val="0"/>
                </a:spcBef>
                <a:spcAft>
                  <a:spcPct val="0"/>
                </a:spcAft>
              </a:pPr>
              <a:r>
                <a:rPr lang="en-US" sz="2000" dirty="0">
                  <a:gradFill>
                    <a:gsLst>
                      <a:gs pos="0">
                        <a:schemeClr val="tx1"/>
                      </a:gs>
                      <a:gs pos="100000">
                        <a:schemeClr val="tx1"/>
                      </a:gs>
                    </a:gsLst>
                    <a:lin ang="5400000" scaled="0"/>
                  </a:gradFill>
                </a:rPr>
                <a:t>start free, scale up and out as you </a:t>
              </a:r>
              <a:r>
                <a:rPr lang="en-US" sz="2000" dirty="0" smtClean="0">
                  <a:gradFill>
                    <a:gsLst>
                      <a:gs pos="0">
                        <a:schemeClr val="tx1"/>
                      </a:gs>
                      <a:gs pos="100000">
                        <a:schemeClr val="tx1"/>
                      </a:gs>
                    </a:gsLst>
                    <a:lin ang="5400000" scaled="0"/>
                  </a:gradFill>
                </a:rPr>
                <a:t>go</a:t>
              </a:r>
              <a:endParaRPr lang="en-US" altLang="zh-CN" sz="2000" dirty="0">
                <a:gradFill>
                  <a:gsLst>
                    <a:gs pos="0">
                      <a:schemeClr val="tx1"/>
                    </a:gs>
                    <a:gs pos="100000">
                      <a:schemeClr val="tx1"/>
                    </a:gs>
                  </a:gsLst>
                  <a:lin ang="5400000" scaled="0"/>
                </a:gradFill>
              </a:endParaRPr>
            </a:p>
          </p:txBody>
        </p:sp>
      </p:grpSp>
      <p:grpSp>
        <p:nvGrpSpPr>
          <p:cNvPr id="19" name="Group 18"/>
          <p:cNvGrpSpPr/>
          <p:nvPr/>
        </p:nvGrpSpPr>
        <p:grpSpPr>
          <a:xfrm>
            <a:off x="4205578" y="4318820"/>
            <a:ext cx="3777669" cy="2370956"/>
            <a:chOff x="4205578" y="3872726"/>
            <a:chExt cx="3777669" cy="2371573"/>
          </a:xfrm>
        </p:grpSpPr>
        <p:sp>
          <p:nvSpPr>
            <p:cNvPr id="14" name="Rectangle 13"/>
            <p:cNvSpPr/>
            <p:nvPr/>
          </p:nvSpPr>
          <p:spPr bwMode="auto">
            <a:xfrm>
              <a:off x="4205578" y="3872726"/>
              <a:ext cx="3777669" cy="8838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44" tIns="60944" rIns="60944" bIns="60944" numCol="1" spcCol="0" rtlCol="0" fromWordArt="0" anchor="ctr" anchorCtr="0" forceAA="0" compatLnSpc="1">
              <a:prstTxWarp prst="textNoShape">
                <a:avLst/>
              </a:prstTxWarp>
              <a:noAutofit/>
            </a:bodyPr>
            <a:lstStyle/>
            <a:p>
              <a:pPr algn="ctr" defTabSz="913878" fontAlgn="base">
                <a:spcBef>
                  <a:spcPct val="0"/>
                </a:spcBef>
                <a:spcAft>
                  <a:spcPct val="0"/>
                </a:spcAft>
              </a:pPr>
              <a:endParaRPr lang="en-US" sz="2399" dirty="0" err="1">
                <a:gradFill>
                  <a:gsLst>
                    <a:gs pos="0">
                      <a:schemeClr val="tx1"/>
                    </a:gs>
                    <a:gs pos="100000">
                      <a:schemeClr val="tx1"/>
                    </a:gs>
                  </a:gsLst>
                  <a:lin ang="5400000" scaled="0"/>
                </a:gradFill>
                <a:ea typeface="Segoe UI" pitchFamily="34" charset="0"/>
                <a:cs typeface="Segoe UI" pitchFamily="34" charset="0"/>
              </a:endParaRPr>
            </a:p>
          </p:txBody>
        </p:sp>
        <p:sp>
          <p:nvSpPr>
            <p:cNvPr id="9" name="Rectangle 8"/>
            <p:cNvSpPr/>
            <p:nvPr/>
          </p:nvSpPr>
          <p:spPr bwMode="auto">
            <a:xfrm>
              <a:off x="4205578" y="3872726"/>
              <a:ext cx="3777669" cy="994616"/>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62422" tIns="0" rIns="162422" bIns="0" numCol="1" rtlCol="0" anchor="ctr" anchorCtr="0" compatLnSpc="1">
              <a:prstTxWarp prst="textNoShape">
                <a:avLst/>
              </a:prstTxWarp>
            </a:bodyPr>
            <a:lstStyle/>
            <a:p>
              <a:pPr defTabSz="913878" fontAlgn="base">
                <a:spcBef>
                  <a:spcPct val="0"/>
                </a:spcBef>
                <a:spcAft>
                  <a:spcPct val="0"/>
                </a:spcAft>
                <a:buClr>
                  <a:srgbClr val="FFFF99"/>
                </a:buClr>
                <a:buSzPct val="120000"/>
                <a:defRPr/>
              </a:pPr>
              <a:r>
                <a:rPr lang="en-US" sz="3599" dirty="0">
                  <a:gradFill>
                    <a:gsLst>
                      <a:gs pos="0">
                        <a:schemeClr val="tx1"/>
                      </a:gs>
                      <a:gs pos="100000">
                        <a:schemeClr val="tx1"/>
                      </a:gs>
                    </a:gsLst>
                    <a:lin ang="5400000" scaled="0"/>
                  </a:gradFill>
                </a:rPr>
                <a:t>code smart</a:t>
              </a:r>
              <a:endParaRPr lang="en-US" altLang="zh-CN" sz="3599" dirty="0">
                <a:gradFill>
                  <a:gsLst>
                    <a:gs pos="0">
                      <a:schemeClr val="tx1"/>
                    </a:gs>
                    <a:gs pos="100000">
                      <a:schemeClr val="tx1"/>
                    </a:gs>
                  </a:gsLst>
                  <a:lin ang="5400000" scaled="0"/>
                </a:gradFill>
              </a:endParaRPr>
            </a:p>
          </p:txBody>
        </p:sp>
        <p:sp>
          <p:nvSpPr>
            <p:cNvPr id="11" name="Rectangle 10"/>
            <p:cNvSpPr/>
            <p:nvPr/>
          </p:nvSpPr>
          <p:spPr bwMode="auto">
            <a:xfrm>
              <a:off x="4205578" y="4818006"/>
              <a:ext cx="3621251" cy="1426293"/>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62422" tIns="0" rIns="162422" bIns="0" numCol="1" rtlCol="0" anchor="t" anchorCtr="0" compatLnSpc="1">
              <a:prstTxWarp prst="textNoShape">
                <a:avLst/>
              </a:prstTxWarp>
            </a:bodyPr>
            <a:lstStyle/>
            <a:p>
              <a:pPr defTabSz="913878" fontAlgn="base">
                <a:spcBef>
                  <a:spcPct val="0"/>
                </a:spcBef>
                <a:spcAft>
                  <a:spcPct val="0"/>
                </a:spcAft>
                <a:buClr>
                  <a:srgbClr val="FFFF99"/>
                </a:buClr>
                <a:buSzPct val="120000"/>
                <a:defRPr/>
              </a:pPr>
              <a:r>
                <a:rPr lang="en-US" sz="2000" dirty="0" smtClean="0">
                  <a:gradFill>
                    <a:gsLst>
                      <a:gs pos="0">
                        <a:schemeClr val="tx1"/>
                      </a:gs>
                      <a:gs pos="100000">
                        <a:schemeClr val="tx1"/>
                      </a:gs>
                    </a:gsLst>
                    <a:lin ang="5400000" scaled="0"/>
                  </a:gradFill>
                </a:rPr>
                <a:t>Multiple platforms and SDKs, </a:t>
              </a:r>
              <a:r>
                <a:rPr lang="en-US" sz="2000" dirty="0">
                  <a:gradFill>
                    <a:gsLst>
                      <a:gs pos="0">
                        <a:schemeClr val="tx1"/>
                      </a:gs>
                      <a:gs pos="100000">
                        <a:schemeClr val="tx1"/>
                      </a:gs>
                    </a:gsLst>
                    <a:lin ang="5400000" scaled="0"/>
                  </a:gradFill>
                </a:rPr>
                <a:t>develop on Windows, OSX or Linux</a:t>
              </a:r>
              <a:endParaRPr lang="en-US" altLang="zh-CN" sz="2000" dirty="0">
                <a:gradFill>
                  <a:gsLst>
                    <a:gs pos="0">
                      <a:schemeClr val="tx1"/>
                    </a:gs>
                    <a:gs pos="100000">
                      <a:schemeClr val="tx1"/>
                    </a:gs>
                  </a:gsLst>
                  <a:lin ang="5400000" scaled="0"/>
                </a:gradFill>
              </a:endParaRPr>
            </a:p>
          </p:txBody>
        </p:sp>
      </p:grpSp>
      <p:grpSp>
        <p:nvGrpSpPr>
          <p:cNvPr id="20" name="Group 19"/>
          <p:cNvGrpSpPr/>
          <p:nvPr/>
        </p:nvGrpSpPr>
        <p:grpSpPr>
          <a:xfrm>
            <a:off x="8075613" y="4318825"/>
            <a:ext cx="3855130" cy="2375404"/>
            <a:chOff x="8075613" y="3872726"/>
            <a:chExt cx="3855130" cy="2376022"/>
          </a:xfrm>
        </p:grpSpPr>
        <p:sp>
          <p:nvSpPr>
            <p:cNvPr id="15" name="Rectangle 14"/>
            <p:cNvSpPr/>
            <p:nvPr/>
          </p:nvSpPr>
          <p:spPr bwMode="auto">
            <a:xfrm>
              <a:off x="8075613" y="3872726"/>
              <a:ext cx="3777669" cy="88381"/>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44" tIns="60944" rIns="60944" bIns="60944" numCol="1" spcCol="0" rtlCol="0" fromWordArt="0" anchor="ctr" anchorCtr="0" forceAA="0" compatLnSpc="1">
              <a:prstTxWarp prst="textNoShape">
                <a:avLst/>
              </a:prstTxWarp>
              <a:noAutofit/>
            </a:bodyPr>
            <a:lstStyle/>
            <a:p>
              <a:pPr algn="ctr" defTabSz="913878" fontAlgn="base">
                <a:spcBef>
                  <a:spcPct val="0"/>
                </a:spcBef>
                <a:spcAft>
                  <a:spcPct val="0"/>
                </a:spcAft>
              </a:pPr>
              <a:endParaRPr lang="en-US" sz="2399" dirty="0" err="1">
                <a:gradFill>
                  <a:gsLst>
                    <a:gs pos="0">
                      <a:schemeClr val="tx1"/>
                    </a:gs>
                    <a:gs pos="100000">
                      <a:schemeClr val="tx1"/>
                    </a:gs>
                  </a:gsLst>
                  <a:lin ang="5400000" scaled="0"/>
                </a:gradFill>
                <a:ea typeface="Segoe UI" pitchFamily="34" charset="0"/>
                <a:cs typeface="Segoe UI" pitchFamily="34" charset="0"/>
              </a:endParaRPr>
            </a:p>
          </p:txBody>
        </p:sp>
        <p:sp>
          <p:nvSpPr>
            <p:cNvPr id="10" name="Rectangle 9"/>
            <p:cNvSpPr/>
            <p:nvPr/>
          </p:nvSpPr>
          <p:spPr bwMode="auto">
            <a:xfrm>
              <a:off x="8075613" y="3872726"/>
              <a:ext cx="3777669" cy="994616"/>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62422" tIns="0" rIns="162422" bIns="0" numCol="1" rtlCol="0" anchor="ctr" anchorCtr="0" compatLnSpc="1">
              <a:prstTxWarp prst="textNoShape">
                <a:avLst/>
              </a:prstTxWarp>
            </a:bodyPr>
            <a:lstStyle/>
            <a:p>
              <a:pPr defTabSz="913878" fontAlgn="base">
                <a:spcBef>
                  <a:spcPct val="0"/>
                </a:spcBef>
                <a:spcAft>
                  <a:spcPct val="0"/>
                </a:spcAft>
                <a:buClr>
                  <a:srgbClr val="FFFF99"/>
                </a:buClr>
                <a:buSzPct val="120000"/>
                <a:defRPr/>
              </a:pPr>
              <a:r>
                <a:rPr lang="en-US" sz="3599" dirty="0">
                  <a:gradFill>
                    <a:gsLst>
                      <a:gs pos="0">
                        <a:schemeClr val="tx1"/>
                      </a:gs>
                      <a:gs pos="100000">
                        <a:schemeClr val="tx1"/>
                      </a:gs>
                    </a:gsLst>
                    <a:lin ang="5400000" scaled="0"/>
                  </a:gradFill>
                </a:rPr>
                <a:t>go live</a:t>
              </a:r>
              <a:endParaRPr lang="en-US" altLang="zh-CN" sz="3599" dirty="0">
                <a:gradFill>
                  <a:gsLst>
                    <a:gs pos="0">
                      <a:schemeClr val="tx1"/>
                    </a:gs>
                    <a:gs pos="100000">
                      <a:schemeClr val="tx1"/>
                    </a:gs>
                  </a:gsLst>
                  <a:lin ang="5400000" scaled="0"/>
                </a:gradFill>
              </a:endParaRPr>
            </a:p>
          </p:txBody>
        </p:sp>
        <p:sp>
          <p:nvSpPr>
            <p:cNvPr id="16" name="Rectangle 15"/>
            <p:cNvSpPr/>
            <p:nvPr/>
          </p:nvSpPr>
          <p:spPr bwMode="auto">
            <a:xfrm>
              <a:off x="8075613" y="4822455"/>
              <a:ext cx="3855130" cy="1426293"/>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62422" tIns="0" rIns="162422" bIns="0" numCol="1" rtlCol="0" anchor="t" anchorCtr="0" compatLnSpc="1">
              <a:prstTxWarp prst="textNoShape">
                <a:avLst/>
              </a:prstTxWarp>
            </a:bodyPr>
            <a:lstStyle/>
            <a:p>
              <a:pPr fontAlgn="base">
                <a:spcBef>
                  <a:spcPct val="0"/>
                </a:spcBef>
                <a:spcAft>
                  <a:spcPct val="0"/>
                </a:spcAft>
                <a:buClr>
                  <a:srgbClr val="FFFF99"/>
                </a:buClr>
                <a:buSzPct val="120000"/>
                <a:defRPr/>
              </a:pPr>
              <a:r>
                <a:rPr lang="en-US" sz="2000" dirty="0">
                  <a:gradFill>
                    <a:gsLst>
                      <a:gs pos="0">
                        <a:schemeClr val="tx1"/>
                      </a:gs>
                      <a:gs pos="100000">
                        <a:schemeClr val="tx1"/>
                      </a:gs>
                    </a:gsLst>
                    <a:lin ang="5400000" scaled="0"/>
                  </a:gradFill>
                </a:rPr>
                <a:t>deploy live in seconds, easily monitor performance, rapidly diagnose and fix issues</a:t>
              </a:r>
              <a:endParaRPr lang="en-US" altLang="zh-CN" sz="2000" dirty="0">
                <a:gradFill>
                  <a:gsLst>
                    <a:gs pos="0">
                      <a:schemeClr val="tx1"/>
                    </a:gs>
                    <a:gs pos="100000">
                      <a:schemeClr val="tx1"/>
                    </a:gs>
                  </a:gsLst>
                  <a:lin ang="5400000" scaled="0"/>
                </a:gradFill>
              </a:endParaRPr>
            </a:p>
          </p:txBody>
        </p:sp>
      </p:grpSp>
    </p:spTree>
    <p:extLst>
      <p:ext uri="{BB962C8B-B14F-4D97-AF65-F5344CB8AC3E}">
        <p14:creationId xmlns:p14="http://schemas.microsoft.com/office/powerpoint/2010/main" val="2145133484"/>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Supported Web Frameworks OOTB</a:t>
            </a:r>
            <a:endParaRPr lang="en-US" dirty="0"/>
          </a:p>
        </p:txBody>
      </p:sp>
      <p:grpSp>
        <p:nvGrpSpPr>
          <p:cNvPr id="22" name="Group 21"/>
          <p:cNvGrpSpPr/>
          <p:nvPr/>
        </p:nvGrpSpPr>
        <p:grpSpPr>
          <a:xfrm>
            <a:off x="6459282" y="1280954"/>
            <a:ext cx="2363891" cy="2004042"/>
            <a:chOff x="630873" y="3001265"/>
            <a:chExt cx="2363891" cy="2004564"/>
          </a:xfrm>
        </p:grpSpPr>
        <p:sp>
          <p:nvSpPr>
            <p:cNvPr id="8" name="Rectangle 7"/>
            <p:cNvSpPr/>
            <p:nvPr/>
          </p:nvSpPr>
          <p:spPr bwMode="auto">
            <a:xfrm>
              <a:off x="702946" y="3106738"/>
              <a:ext cx="2219746"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b" anchorCtr="0" compatLnSpc="1">
              <a:prstTxWarp prst="textNoShape">
                <a:avLst/>
              </a:prstTxWarp>
            </a:bodyPr>
            <a:lstStyle/>
            <a:p>
              <a:pPr defTabSz="913954" fontAlgn="base">
                <a:spcBef>
                  <a:spcPct val="0"/>
                </a:spcBef>
                <a:spcAft>
                  <a:spcPct val="0"/>
                </a:spcAft>
              </a:pPr>
              <a:endParaRPr lang="en-US" sz="3199" dirty="0">
                <a:gradFill>
                  <a:gsLst>
                    <a:gs pos="0">
                      <a:srgbClr val="FFFFFF"/>
                    </a:gs>
                    <a:gs pos="100000">
                      <a:srgbClr val="FFFFFF"/>
                    </a:gs>
                  </a:gsLst>
                  <a:lin ang="5400000" scaled="0"/>
                </a:gradFill>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45016" y="3300124"/>
              <a:ext cx="1115596" cy="1064584"/>
            </a:xfrm>
            <a:prstGeom prst="rect">
              <a:avLst/>
            </a:prstGeom>
          </p:spPr>
        </p:pic>
        <p:sp>
          <p:nvSpPr>
            <p:cNvPr id="18" name="Freeform 88"/>
            <p:cNvSpPr>
              <a:spLocks noEditPoints="1"/>
            </p:cNvSpPr>
            <p:nvPr/>
          </p:nvSpPr>
          <p:spPr bwMode="black">
            <a:xfrm>
              <a:off x="630873"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defTabSz="740623"/>
              <a:endParaRPr lang="en-US" sz="1866" spc="-123" dirty="0">
                <a:solidFill>
                  <a:srgbClr val="FFFFFF">
                    <a:lumMod val="50000"/>
                  </a:srgbClr>
                </a:solidFill>
                <a:latin typeface="Segoe Light" pitchFamily="34" charset="0"/>
              </a:endParaRPr>
            </a:p>
          </p:txBody>
        </p:sp>
      </p:grpSp>
      <p:grpSp>
        <p:nvGrpSpPr>
          <p:cNvPr id="23" name="Group 22"/>
          <p:cNvGrpSpPr/>
          <p:nvPr/>
        </p:nvGrpSpPr>
        <p:grpSpPr>
          <a:xfrm>
            <a:off x="8560601" y="3753474"/>
            <a:ext cx="2363891" cy="2004042"/>
            <a:chOff x="3466112" y="3001265"/>
            <a:chExt cx="2363891" cy="2004564"/>
          </a:xfrm>
        </p:grpSpPr>
        <p:sp>
          <p:nvSpPr>
            <p:cNvPr id="7" name="Rectangle 6"/>
            <p:cNvSpPr/>
            <p:nvPr/>
          </p:nvSpPr>
          <p:spPr bwMode="auto">
            <a:xfrm>
              <a:off x="3538186" y="3106738"/>
              <a:ext cx="2219746" cy="150376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b" anchorCtr="0" compatLnSpc="1">
              <a:prstTxWarp prst="textNoShape">
                <a:avLst/>
              </a:prstTxWarp>
            </a:bodyPr>
            <a:lstStyle/>
            <a:p>
              <a:pPr defTabSz="913954" fontAlgn="base">
                <a:spcBef>
                  <a:spcPct val="0"/>
                </a:spcBef>
                <a:spcAft>
                  <a:spcPct val="0"/>
                </a:spcAft>
              </a:pPr>
              <a:endParaRPr lang="en-US" sz="3199" dirty="0">
                <a:gradFill>
                  <a:gsLst>
                    <a:gs pos="0">
                      <a:srgbClr val="FFFFFF"/>
                    </a:gs>
                    <a:gs pos="100000">
                      <a:srgbClr val="FFFFFF"/>
                    </a:gs>
                  </a:gsLst>
                  <a:lin ang="5400000" scaled="0"/>
                </a:gradFill>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68236" y="3626231"/>
              <a:ext cx="1730250" cy="412370"/>
            </a:xfrm>
            <a:prstGeom prst="rect">
              <a:avLst/>
            </a:prstGeom>
          </p:spPr>
        </p:pic>
        <p:sp>
          <p:nvSpPr>
            <p:cNvPr id="19" name="Freeform 88"/>
            <p:cNvSpPr>
              <a:spLocks noEditPoints="1"/>
            </p:cNvSpPr>
            <p:nvPr/>
          </p:nvSpPr>
          <p:spPr bwMode="black">
            <a:xfrm>
              <a:off x="3466112"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defTabSz="740623"/>
              <a:endParaRPr lang="en-US" sz="1866" spc="-123" dirty="0">
                <a:solidFill>
                  <a:srgbClr val="FFFFFF">
                    <a:lumMod val="50000"/>
                  </a:srgbClr>
                </a:solidFill>
                <a:latin typeface="Segoe Light" pitchFamily="34" charset="0"/>
              </a:endParaRPr>
            </a:p>
          </p:txBody>
        </p:sp>
      </p:grpSp>
      <p:grpSp>
        <p:nvGrpSpPr>
          <p:cNvPr id="24" name="Group 23"/>
          <p:cNvGrpSpPr/>
          <p:nvPr/>
        </p:nvGrpSpPr>
        <p:grpSpPr>
          <a:xfrm>
            <a:off x="4906877" y="3753474"/>
            <a:ext cx="2363891" cy="2004042"/>
            <a:chOff x="6301352" y="3001265"/>
            <a:chExt cx="2363891" cy="2004564"/>
          </a:xfrm>
        </p:grpSpPr>
        <p:sp>
          <p:nvSpPr>
            <p:cNvPr id="5" name="Rectangle 4"/>
            <p:cNvSpPr/>
            <p:nvPr/>
          </p:nvSpPr>
          <p:spPr bwMode="auto">
            <a:xfrm>
              <a:off x="6373426" y="3106738"/>
              <a:ext cx="2219746" cy="150376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b" anchorCtr="0" compatLnSpc="1">
              <a:prstTxWarp prst="textNoShape">
                <a:avLst/>
              </a:prstTxWarp>
            </a:bodyPr>
            <a:lstStyle/>
            <a:p>
              <a:pPr defTabSz="913954" fontAlgn="base">
                <a:spcBef>
                  <a:spcPct val="0"/>
                </a:spcBef>
                <a:spcAft>
                  <a:spcPct val="0"/>
                </a:spcAft>
              </a:pPr>
              <a:endParaRPr lang="en-US" sz="3199" dirty="0">
                <a:gradFill>
                  <a:gsLst>
                    <a:gs pos="0">
                      <a:srgbClr val="FFFFFF"/>
                    </a:gs>
                    <a:gs pos="100000">
                      <a:srgbClr val="FFFFFF"/>
                    </a:gs>
                  </a:gsLst>
                  <a:lin ang="5400000" scaled="0"/>
                </a:gradFill>
              </a:endParaRPr>
            </a:p>
          </p:txBody>
        </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01900" y="3500034"/>
              <a:ext cx="1362798" cy="717170"/>
            </a:xfrm>
            <a:prstGeom prst="rect">
              <a:avLst/>
            </a:prstGeom>
          </p:spPr>
        </p:pic>
        <p:sp>
          <p:nvSpPr>
            <p:cNvPr id="20" name="Freeform 88"/>
            <p:cNvSpPr>
              <a:spLocks noEditPoints="1"/>
            </p:cNvSpPr>
            <p:nvPr/>
          </p:nvSpPr>
          <p:spPr bwMode="black">
            <a:xfrm>
              <a:off x="6301352"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defTabSz="740623"/>
              <a:endParaRPr lang="en-US" sz="1866" spc="-123" dirty="0">
                <a:solidFill>
                  <a:srgbClr val="FFFFFF">
                    <a:lumMod val="50000"/>
                  </a:srgbClr>
                </a:solidFill>
                <a:latin typeface="Segoe Light" pitchFamily="34" charset="0"/>
              </a:endParaRPr>
            </a:p>
          </p:txBody>
        </p:sp>
      </p:grpSp>
      <p:grpSp>
        <p:nvGrpSpPr>
          <p:cNvPr id="9" name="Group 8"/>
          <p:cNvGrpSpPr/>
          <p:nvPr/>
        </p:nvGrpSpPr>
        <p:grpSpPr>
          <a:xfrm>
            <a:off x="3255880" y="1271590"/>
            <a:ext cx="2363891" cy="2004042"/>
            <a:chOff x="606202" y="2568778"/>
            <a:chExt cx="2363891" cy="2004042"/>
          </a:xfrm>
        </p:grpSpPr>
        <p:grpSp>
          <p:nvGrpSpPr>
            <p:cNvPr id="25" name="Group 24"/>
            <p:cNvGrpSpPr/>
            <p:nvPr/>
          </p:nvGrpSpPr>
          <p:grpSpPr>
            <a:xfrm>
              <a:off x="606202" y="2568778"/>
              <a:ext cx="2363891" cy="2004042"/>
              <a:chOff x="9136594" y="3001265"/>
              <a:chExt cx="2363891" cy="2004564"/>
            </a:xfrm>
          </p:grpSpPr>
          <p:sp>
            <p:nvSpPr>
              <p:cNvPr id="6" name="Rectangle 5"/>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b" anchorCtr="0" compatLnSpc="1">
                <a:prstTxWarp prst="textNoShape">
                  <a:avLst/>
                </a:prstTxWarp>
              </a:bodyPr>
              <a:lstStyle/>
              <a:p>
                <a:pPr algn="r" defTabSz="913954" fontAlgn="base">
                  <a:spcBef>
                    <a:spcPct val="0"/>
                  </a:spcBef>
                  <a:spcAft>
                    <a:spcPct val="0"/>
                  </a:spcAft>
                </a:pPr>
                <a:endParaRPr lang="en-US" sz="1866" dirty="0">
                  <a:gradFill>
                    <a:gsLst>
                      <a:gs pos="0">
                        <a:srgbClr val="FFFFFF"/>
                      </a:gs>
                      <a:gs pos="100000">
                        <a:srgbClr val="FFFFFF"/>
                      </a:gs>
                    </a:gsLst>
                    <a:lin ang="5400000" scaled="0"/>
                  </a:gradFill>
                </a:endParaRPr>
              </a:p>
            </p:txBody>
          </p:sp>
          <p:sp>
            <p:nvSpPr>
              <p:cNvPr id="21"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algn="r" defTabSz="740623"/>
                <a:endParaRPr lang="en-US" sz="1866" spc="-123" dirty="0">
                  <a:solidFill>
                    <a:srgbClr val="FFFFFF">
                      <a:lumMod val="50000"/>
                    </a:srgbClr>
                  </a:solidFill>
                  <a:latin typeface="Segoe Light" pitchFamily="34" charset="0"/>
                </a:endParaRPr>
              </a:p>
            </p:txBody>
          </p:sp>
        </p:grpSp>
        <p:pic>
          <p:nvPicPr>
            <p:cNvPr id="9218" name="Picture 2" descr="http://www.webwiz.co.uk/kb/asp-tutorials/images/classic-asp.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4198" y="3154515"/>
              <a:ext cx="1333501" cy="542784"/>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2" name="TextBox 1"/>
          <p:cNvSpPr txBox="1"/>
          <p:nvPr/>
        </p:nvSpPr>
        <p:spPr>
          <a:xfrm>
            <a:off x="7877687" y="6252770"/>
            <a:ext cx="3968266" cy="369204"/>
          </a:xfrm>
          <a:prstGeom prst="rect">
            <a:avLst/>
          </a:prstGeom>
          <a:noFill/>
        </p:spPr>
        <p:txBody>
          <a:bodyPr wrap="none" lIns="0" tIns="0" rIns="0" bIns="0" rtlCol="0">
            <a:spAutoFit/>
          </a:bodyPr>
          <a:lstStyle/>
          <a:p>
            <a:pPr defTabSz="914218"/>
            <a:r>
              <a:rPr lang="en-US" sz="2399" spc="-71" dirty="0">
                <a:gradFill>
                  <a:gsLst>
                    <a:gs pos="2917">
                      <a:srgbClr val="5F5F5F"/>
                    </a:gs>
                    <a:gs pos="30000">
                      <a:srgbClr val="5F5F5F"/>
                    </a:gs>
                  </a:gsLst>
                  <a:lin ang="5400000" scaled="0"/>
                </a:gradFill>
              </a:rPr>
              <a:t>Or any custom </a:t>
            </a:r>
            <a:r>
              <a:rPr lang="en-US" sz="2399" spc="-71" dirty="0" err="1">
                <a:gradFill>
                  <a:gsLst>
                    <a:gs pos="2917">
                      <a:srgbClr val="5F5F5F"/>
                    </a:gs>
                    <a:gs pos="30000">
                      <a:srgbClr val="5F5F5F"/>
                    </a:gs>
                  </a:gsLst>
                  <a:lin ang="5400000" scaled="0"/>
                </a:gradFill>
              </a:rPr>
              <a:t>FastCGI</a:t>
            </a:r>
            <a:r>
              <a:rPr lang="en-US" sz="2399" spc="-71" dirty="0">
                <a:gradFill>
                  <a:gsLst>
                    <a:gs pos="2917">
                      <a:srgbClr val="5F5F5F"/>
                    </a:gs>
                    <a:gs pos="30000">
                      <a:srgbClr val="5F5F5F"/>
                    </a:gs>
                  </a:gsLst>
                  <a:lin ang="5400000" scaled="0"/>
                </a:gradFill>
              </a:rPr>
              <a:t> Handler</a:t>
            </a:r>
          </a:p>
        </p:txBody>
      </p:sp>
      <p:grpSp>
        <p:nvGrpSpPr>
          <p:cNvPr id="3" name="Group 2"/>
          <p:cNvGrpSpPr/>
          <p:nvPr/>
        </p:nvGrpSpPr>
        <p:grpSpPr>
          <a:xfrm>
            <a:off x="1209485" y="3753474"/>
            <a:ext cx="2363891" cy="2004042"/>
            <a:chOff x="7878077" y="915126"/>
            <a:chExt cx="2363891" cy="2004042"/>
          </a:xfrm>
        </p:grpSpPr>
        <p:pic>
          <p:nvPicPr>
            <p:cNvPr id="1026" name="Picture 2" descr="python-logo-master-v3-TM-flattened.png (601×20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38733" y="1499893"/>
              <a:ext cx="1853421" cy="626031"/>
            </a:xfrm>
            <a:prstGeom prst="rect">
              <a:avLst/>
            </a:prstGeom>
            <a:noFill/>
            <a:extLst>
              <a:ext uri="{909E8E84-426E-40DD-AFC4-6F175D3DCCD1}">
                <a14:hiddenFill xmlns:a14="http://schemas.microsoft.com/office/drawing/2010/main">
                  <a:solidFill>
                    <a:srgbClr val="FFFFFF"/>
                  </a:solidFill>
                </a14:hiddenFill>
              </a:ext>
            </a:extLst>
          </p:spPr>
        </p:pic>
        <p:sp>
          <p:nvSpPr>
            <p:cNvPr id="29" name="Freeform 88"/>
            <p:cNvSpPr>
              <a:spLocks noEditPoints="1"/>
            </p:cNvSpPr>
            <p:nvPr/>
          </p:nvSpPr>
          <p:spPr bwMode="black">
            <a:xfrm>
              <a:off x="7878077" y="915126"/>
              <a:ext cx="2363891" cy="2004042"/>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defTabSz="740623"/>
              <a:endParaRPr lang="en-US" sz="1866" spc="-123" dirty="0">
                <a:solidFill>
                  <a:srgbClr val="FFFFFF">
                    <a:lumMod val="50000"/>
                  </a:srgbClr>
                </a:solidFill>
                <a:latin typeface="Segoe Light" pitchFamily="34" charset="0"/>
              </a:endParaRPr>
            </a:p>
          </p:txBody>
        </p:sp>
      </p:grpSp>
    </p:spTree>
    <p:extLst>
      <p:ext uri="{BB962C8B-B14F-4D97-AF65-F5344CB8AC3E}">
        <p14:creationId xmlns:p14="http://schemas.microsoft.com/office/powerpoint/2010/main" val="169156758"/>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9435"/>
            <a:ext cx="11149013" cy="770950"/>
          </a:xfrm>
        </p:spPr>
        <p:txBody>
          <a:bodyPr/>
          <a:lstStyle/>
          <a:p>
            <a:r>
              <a:rPr lang="en-US" dirty="0" smtClean="0">
                <a:latin typeface="Segoe UI Light" panose="020B0502040204020203" pitchFamily="34" charset="0"/>
                <a:cs typeface="Segoe UI Light" panose="020B0502040204020203" pitchFamily="34" charset="0"/>
              </a:rPr>
              <a:t>Windows Azure Web App Gallery</a:t>
            </a:r>
            <a:endParaRPr lang="en-US" dirty="0">
              <a:latin typeface="Segoe UI Light" panose="020B0502040204020203" pitchFamily="34" charset="0"/>
              <a:cs typeface="Segoe UI Light" panose="020B0502040204020203" pitchFamily="34" charset="0"/>
            </a:endParaRPr>
          </a:p>
        </p:txBody>
      </p:sp>
      <p:sp>
        <p:nvSpPr>
          <p:cNvPr id="5" name="TextBox 4"/>
          <p:cNvSpPr txBox="1"/>
          <p:nvPr/>
        </p:nvSpPr>
        <p:spPr>
          <a:xfrm>
            <a:off x="8059952" y="2801027"/>
            <a:ext cx="3608172" cy="2769348"/>
          </a:xfrm>
          <a:prstGeom prst="rect">
            <a:avLst/>
          </a:prstGeom>
          <a:noFill/>
        </p:spPr>
        <p:txBody>
          <a:bodyPr wrap="square" lIns="0" tIns="0" rIns="0" bIns="0" rtlCol="0">
            <a:spAutoFit/>
          </a:bodyPr>
          <a:lstStyle/>
          <a:p>
            <a:r>
              <a:rPr lang="en-US" sz="3599" spc="-71" dirty="0">
                <a:gradFill>
                  <a:gsLst>
                    <a:gs pos="2917">
                      <a:schemeClr val="tx1"/>
                    </a:gs>
                    <a:gs pos="30000">
                      <a:schemeClr val="tx1"/>
                    </a:gs>
                  </a:gsLst>
                  <a:lin ang="5400000" scaled="0"/>
                </a:gradFill>
              </a:rPr>
              <a:t>Ready-to-Go Open Source </a:t>
            </a:r>
          </a:p>
          <a:p>
            <a:r>
              <a:rPr lang="en-US" sz="3599" spc="-71" dirty="0">
                <a:gradFill>
                  <a:gsLst>
                    <a:gs pos="2917">
                      <a:schemeClr val="tx1"/>
                    </a:gs>
                    <a:gs pos="30000">
                      <a:schemeClr val="tx1"/>
                    </a:gs>
                  </a:gsLst>
                  <a:lin ang="5400000" scaled="0"/>
                </a:gradFill>
              </a:rPr>
              <a:t>Web Applications, </a:t>
            </a:r>
          </a:p>
          <a:p>
            <a:r>
              <a:rPr lang="en-US" sz="3599" spc="-71" dirty="0">
                <a:gradFill>
                  <a:gsLst>
                    <a:gs pos="2917">
                      <a:schemeClr val="tx1"/>
                    </a:gs>
                    <a:gs pos="30000">
                      <a:schemeClr val="tx1"/>
                    </a:gs>
                  </a:gsLst>
                  <a:lin ang="5400000" scaled="0"/>
                </a:gradFill>
              </a:rPr>
              <a:t>Frameworks, </a:t>
            </a:r>
          </a:p>
          <a:p>
            <a:r>
              <a:rPr lang="en-US" sz="3599" spc="-71" dirty="0">
                <a:gradFill>
                  <a:gsLst>
                    <a:gs pos="2917">
                      <a:schemeClr val="tx1"/>
                    </a:gs>
                    <a:gs pos="30000">
                      <a:schemeClr val="tx1"/>
                    </a:gs>
                  </a:gsLst>
                  <a:lin ang="5400000" scaled="0"/>
                </a:gradFill>
              </a:rPr>
              <a:t>and Templates</a:t>
            </a:r>
          </a:p>
        </p:txBody>
      </p:sp>
      <p:pic>
        <p:nvPicPr>
          <p:cNvPr id="1026" name="Picture 2" descr="{:IconUr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6086" y="1324094"/>
            <a:ext cx="993604" cy="993345"/>
          </a:xfrm>
          <a:prstGeom prst="rect">
            <a:avLst/>
          </a:prstGeom>
          <a:noFill/>
          <a:extLst>
            <a:ext uri="{909E8E84-426E-40dd-AFC4-6F175D3DCCD1}">
              <a14:hiddenFill xmlns:a14="http://schemas.microsoft.com/office/drawing/2010/main" xmlns="">
                <a:solidFill>
                  <a:srgbClr val="FFFFFF"/>
                </a:solidFill>
              </a14:hiddenFill>
            </a:ext>
          </a:extLst>
        </p:spPr>
      </p:pic>
      <p:pic>
        <p:nvPicPr>
          <p:cNvPr id="1028" name="Picture 4" descr="{:IconUr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112" y="1324092"/>
            <a:ext cx="1009650" cy="1009388"/>
          </a:xfrm>
          <a:prstGeom prst="rect">
            <a:avLst/>
          </a:prstGeom>
          <a:noFill/>
          <a:extLst>
            <a:ext uri="{909E8E84-426E-40dd-AFC4-6F175D3DCCD1}">
              <a14:hiddenFill xmlns:a14="http://schemas.microsoft.com/office/drawing/2010/main" xmlns="">
                <a:solidFill>
                  <a:srgbClr val="FFFFFF"/>
                </a:solidFill>
              </a14:hiddenFill>
            </a:ext>
          </a:extLst>
        </p:spPr>
      </p:pic>
      <p:pic>
        <p:nvPicPr>
          <p:cNvPr id="1030" name="Picture 6" descr="{:IconUrl}"/>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00208" y="1340136"/>
            <a:ext cx="993604" cy="993345"/>
          </a:xfrm>
          <a:prstGeom prst="rect">
            <a:avLst/>
          </a:prstGeom>
          <a:noFill/>
          <a:extLst>
            <a:ext uri="{909E8E84-426E-40dd-AFC4-6F175D3DCCD1}">
              <a14:hiddenFill xmlns:a14="http://schemas.microsoft.com/office/drawing/2010/main" xmlns="">
                <a:solidFill>
                  <a:srgbClr val="FFFFFF"/>
                </a:solidFill>
              </a14:hiddenFill>
            </a:ext>
          </a:extLst>
        </p:spPr>
      </p:pic>
      <p:pic>
        <p:nvPicPr>
          <p:cNvPr id="1032" name="Picture 8" descr="{:IconUrl}"/>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9112" y="2814832"/>
            <a:ext cx="1012476" cy="768709"/>
          </a:xfrm>
          <a:prstGeom prst="rect">
            <a:avLst/>
          </a:prstGeom>
          <a:noFill/>
          <a:extLst>
            <a:ext uri="{909E8E84-426E-40dd-AFC4-6F175D3DCCD1}">
              <a14:hiddenFill xmlns:a14="http://schemas.microsoft.com/office/drawing/2010/main" xmlns="">
                <a:solidFill>
                  <a:srgbClr val="FFFFFF"/>
                </a:solidFill>
              </a14:hiddenFill>
            </a:ext>
          </a:extLst>
        </p:spPr>
      </p:pic>
      <p:pic>
        <p:nvPicPr>
          <p:cNvPr id="1034" name="Picture 10" descr="{:IconUr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18902" y="2748379"/>
            <a:ext cx="1156216" cy="901613"/>
          </a:xfrm>
          <a:prstGeom prst="rect">
            <a:avLst/>
          </a:prstGeom>
          <a:noFill/>
          <a:extLst>
            <a:ext uri="{909E8E84-426E-40dd-AFC4-6F175D3DCCD1}">
              <a14:hiddenFill xmlns:a14="http://schemas.microsoft.com/office/drawing/2010/main" xmlns="">
                <a:solidFill>
                  <a:srgbClr val="FFFFFF"/>
                </a:solidFill>
              </a14:hiddenFill>
            </a:ext>
          </a:extLst>
        </p:spPr>
      </p:pic>
      <p:pic>
        <p:nvPicPr>
          <p:cNvPr id="1036" name="Picture 12" descr="{:IconUr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10388" y="2246933"/>
            <a:ext cx="1905000" cy="1904504"/>
          </a:xfrm>
          <a:prstGeom prst="rect">
            <a:avLst/>
          </a:prstGeom>
          <a:noFill/>
          <a:extLst>
            <a:ext uri="{909E8E84-426E-40dd-AFC4-6F175D3DCCD1}">
              <a14:hiddenFill xmlns:a14="http://schemas.microsoft.com/office/drawing/2010/main" xmlns="">
                <a:solidFill>
                  <a:srgbClr val="FFFFFF"/>
                </a:solidFill>
              </a14:hiddenFill>
            </a:ext>
          </a:extLst>
        </p:spPr>
      </p:pic>
      <p:pic>
        <p:nvPicPr>
          <p:cNvPr id="1038" name="Picture 14" descr="{:IconUr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2554" y="4064893"/>
            <a:ext cx="922766" cy="922526"/>
          </a:xfrm>
          <a:prstGeom prst="rect">
            <a:avLst/>
          </a:prstGeom>
          <a:noFill/>
          <a:extLst>
            <a:ext uri="{909E8E84-426E-40dd-AFC4-6F175D3DCCD1}">
              <a14:hiddenFill xmlns:a14="http://schemas.microsoft.com/office/drawing/2010/main" xmlns="">
                <a:solidFill>
                  <a:srgbClr val="FFFFFF"/>
                </a:solidFill>
              </a14:hiddenFill>
            </a:ext>
          </a:extLst>
        </p:spPr>
      </p:pic>
      <p:pic>
        <p:nvPicPr>
          <p:cNvPr id="1040" name="Picture 16" descr="{:IconUr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80130" y="3943550"/>
            <a:ext cx="1165515" cy="1165211"/>
          </a:xfrm>
          <a:prstGeom prst="rect">
            <a:avLst/>
          </a:prstGeom>
          <a:noFill/>
          <a:extLst>
            <a:ext uri="{909E8E84-426E-40dd-AFC4-6F175D3DCCD1}">
              <a14:hiddenFill xmlns:a14="http://schemas.microsoft.com/office/drawing/2010/main" xmlns="">
                <a:solidFill>
                  <a:srgbClr val="FFFFFF"/>
                </a:solidFill>
              </a14:hiddenFill>
            </a:ext>
          </a:extLst>
        </p:spPr>
      </p:pic>
      <p:pic>
        <p:nvPicPr>
          <p:cNvPr id="1042" name="Picture 18" descr="{:IconUrl}"/>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78631" y="2246933"/>
            <a:ext cx="1905000" cy="1904504"/>
          </a:xfrm>
          <a:prstGeom prst="rect">
            <a:avLst/>
          </a:prstGeom>
          <a:noFill/>
          <a:extLst>
            <a:ext uri="{909E8E84-426E-40dd-AFC4-6F175D3DCCD1}">
              <a14:hiddenFill xmlns:a14="http://schemas.microsoft.com/office/drawing/2010/main" xmlns="">
                <a:solidFill>
                  <a:srgbClr val="FFFFFF"/>
                </a:solidFill>
              </a14:hiddenFill>
            </a:ext>
          </a:extLst>
        </p:spPr>
      </p:pic>
      <p:pic>
        <p:nvPicPr>
          <p:cNvPr id="1044" name="Picture 20" descr="{:IconUrl}"/>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040454" y="4031172"/>
            <a:ext cx="985345" cy="989965"/>
          </a:xfrm>
          <a:prstGeom prst="rect">
            <a:avLst/>
          </a:prstGeom>
          <a:noFill/>
          <a:extLst>
            <a:ext uri="{909E8E84-426E-40dd-AFC4-6F175D3DCCD1}">
              <a14:hiddenFill xmlns:a14="http://schemas.microsoft.com/office/drawing/2010/main" xmlns="">
                <a:solidFill>
                  <a:srgbClr val="FFFFFF"/>
                </a:solidFill>
              </a14:hiddenFill>
            </a:ext>
          </a:extLst>
        </p:spPr>
      </p:pic>
      <p:pic>
        <p:nvPicPr>
          <p:cNvPr id="1046" name="Picture 22" descr="{:IconUrl}"/>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20608" y="3872131"/>
            <a:ext cx="1308389" cy="1308047"/>
          </a:xfrm>
          <a:prstGeom prst="rect">
            <a:avLst/>
          </a:prstGeom>
          <a:noFill/>
          <a:extLst>
            <a:ext uri="{909E8E84-426E-40dd-AFC4-6F175D3DCCD1}">
              <a14:hiddenFill xmlns:a14="http://schemas.microsoft.com/office/drawing/2010/main" xmlns="">
                <a:solidFill>
                  <a:srgbClr val="FFFFFF"/>
                </a:solidFill>
              </a14:hiddenFill>
            </a:ext>
          </a:extLst>
        </p:spPr>
      </p:pic>
      <p:pic>
        <p:nvPicPr>
          <p:cNvPr id="1048" name="Picture 24" descr="{:IconUr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685591" y="1147776"/>
            <a:ext cx="1378424" cy="1378065"/>
          </a:xfrm>
          <a:prstGeom prst="rect">
            <a:avLst/>
          </a:prstGeom>
          <a:noFill/>
          <a:extLst>
            <a:ext uri="{909E8E84-426E-40dd-AFC4-6F175D3DCCD1}">
              <a14:hiddenFill xmlns:a14="http://schemas.microsoft.com/office/drawing/2010/main" xmlns="">
                <a:solidFill>
                  <a:srgbClr val="FFFFFF"/>
                </a:solidFill>
              </a14:hiddenFill>
            </a:ext>
          </a:extLst>
        </p:spPr>
      </p:pic>
      <p:pic>
        <p:nvPicPr>
          <p:cNvPr id="3" name="Picture 2"/>
          <p:cNvPicPr>
            <a:picLocks noChangeAspect="1"/>
          </p:cNvPicPr>
          <p:nvPr/>
        </p:nvPicPr>
        <p:blipFill>
          <a:blip r:embed="rId15"/>
          <a:stretch>
            <a:fillRect/>
          </a:stretch>
        </p:blipFill>
        <p:spPr>
          <a:xfrm>
            <a:off x="309265" y="5197831"/>
            <a:ext cx="1429340" cy="1361812"/>
          </a:xfrm>
          <a:prstGeom prst="rect">
            <a:avLst/>
          </a:prstGeom>
        </p:spPr>
      </p:pic>
      <p:pic>
        <p:nvPicPr>
          <p:cNvPr id="4" name="Picture 3"/>
          <p:cNvPicPr>
            <a:picLocks noChangeAspect="1"/>
          </p:cNvPicPr>
          <p:nvPr/>
        </p:nvPicPr>
        <p:blipFill>
          <a:blip r:embed="rId16"/>
          <a:stretch>
            <a:fillRect/>
          </a:stretch>
        </p:blipFill>
        <p:spPr>
          <a:xfrm>
            <a:off x="1931357" y="5578771"/>
            <a:ext cx="1663059" cy="660145"/>
          </a:xfrm>
          <a:prstGeom prst="rect">
            <a:avLst/>
          </a:prstGeom>
        </p:spPr>
      </p:pic>
      <p:pic>
        <p:nvPicPr>
          <p:cNvPr id="6" name="Picture 5"/>
          <p:cNvPicPr>
            <a:picLocks noChangeAspect="1"/>
          </p:cNvPicPr>
          <p:nvPr/>
        </p:nvPicPr>
        <p:blipFill>
          <a:blip r:embed="rId17"/>
          <a:stretch>
            <a:fillRect/>
          </a:stretch>
        </p:blipFill>
        <p:spPr>
          <a:xfrm>
            <a:off x="3846099" y="5397986"/>
            <a:ext cx="1329019" cy="1319174"/>
          </a:xfrm>
          <a:prstGeom prst="rect">
            <a:avLst/>
          </a:prstGeom>
        </p:spPr>
      </p:pic>
      <p:pic>
        <p:nvPicPr>
          <p:cNvPr id="7" name="Picture 6"/>
          <p:cNvPicPr>
            <a:picLocks noChangeAspect="1"/>
          </p:cNvPicPr>
          <p:nvPr/>
        </p:nvPicPr>
        <p:blipFill>
          <a:blip r:embed="rId18"/>
          <a:stretch>
            <a:fillRect/>
          </a:stretch>
        </p:blipFill>
        <p:spPr>
          <a:xfrm>
            <a:off x="5685592" y="5397988"/>
            <a:ext cx="1309179" cy="1319172"/>
          </a:xfrm>
          <a:prstGeom prst="rect">
            <a:avLst/>
          </a:prstGeom>
        </p:spPr>
      </p:pic>
    </p:spTree>
    <p:extLst>
      <p:ext uri="{BB962C8B-B14F-4D97-AF65-F5344CB8AC3E}">
        <p14:creationId xmlns:p14="http://schemas.microsoft.com/office/powerpoint/2010/main" val="3608073669"/>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1" name="Straight Connector 80"/>
          <p:cNvCxnSpPr/>
          <p:nvPr/>
        </p:nvCxnSpPr>
        <p:spPr>
          <a:xfrm>
            <a:off x="1528267" y="2889714"/>
            <a:ext cx="677096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dirty="0" smtClean="0">
                <a:gradFill>
                  <a:gsLst>
                    <a:gs pos="0">
                      <a:srgbClr val="FFFFFF"/>
                    </a:gs>
                    <a:gs pos="100000">
                      <a:srgbClr val="FFFFFF"/>
                    </a:gs>
                  </a:gsLst>
                  <a:lin ang="5400000" scaled="0"/>
                </a:gradFill>
              </a:rPr>
              <a:t>Web Sites</a:t>
            </a:r>
            <a:endParaRPr lang="en-US" dirty="0">
              <a:gradFill>
                <a:gsLst>
                  <a:gs pos="0">
                    <a:srgbClr val="FFFFFF"/>
                  </a:gs>
                  <a:gs pos="100000">
                    <a:srgbClr val="FFFFFF"/>
                  </a:gs>
                </a:gsLst>
                <a:lin ang="5400000" scaled="0"/>
              </a:gradFill>
            </a:endParaRPr>
          </a:p>
        </p:txBody>
      </p:sp>
      <p:sp>
        <p:nvSpPr>
          <p:cNvPr id="5" name="Rectangle 4"/>
          <p:cNvSpPr/>
          <p:nvPr/>
        </p:nvSpPr>
        <p:spPr bwMode="auto">
          <a:xfrm>
            <a:off x="1537973" y="1919101"/>
            <a:ext cx="1348749" cy="66184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defTabSz="1218494" fontAlgn="base">
              <a:spcBef>
                <a:spcPct val="0"/>
              </a:spcBef>
              <a:spcAft>
                <a:spcPct val="0"/>
              </a:spcAft>
            </a:pPr>
            <a:r>
              <a:rPr lang="en-US" sz="2933" dirty="0">
                <a:gradFill>
                  <a:gsLst>
                    <a:gs pos="0">
                      <a:srgbClr val="FFFFFF"/>
                    </a:gs>
                    <a:gs pos="100000">
                      <a:srgbClr val="FFFFFF"/>
                    </a:gs>
                  </a:gsLst>
                  <a:lin ang="5400000" scaled="0"/>
                </a:gradFill>
              </a:rPr>
              <a:t>Free</a:t>
            </a:r>
          </a:p>
        </p:txBody>
      </p:sp>
      <p:sp>
        <p:nvSpPr>
          <p:cNvPr id="107" name="Rectangle 106"/>
          <p:cNvSpPr/>
          <p:nvPr/>
        </p:nvSpPr>
        <p:spPr bwMode="auto">
          <a:xfrm>
            <a:off x="1528267" y="2859043"/>
            <a:ext cx="2307755" cy="66184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defTabSz="1218494" fontAlgn="base">
              <a:spcBef>
                <a:spcPct val="0"/>
              </a:spcBef>
              <a:spcAft>
                <a:spcPct val="0"/>
              </a:spcAft>
            </a:pPr>
            <a:r>
              <a:rPr lang="en-US" sz="2933" dirty="0">
                <a:gradFill>
                  <a:gsLst>
                    <a:gs pos="0">
                      <a:srgbClr val="FFFFFF"/>
                    </a:gs>
                    <a:gs pos="100000">
                      <a:srgbClr val="FFFFFF"/>
                    </a:gs>
                  </a:gsLst>
                  <a:lin ang="5400000" scaled="0"/>
                </a:gradFill>
              </a:rPr>
              <a:t>Shared</a:t>
            </a:r>
          </a:p>
        </p:txBody>
      </p:sp>
      <p:sp>
        <p:nvSpPr>
          <p:cNvPr id="112" name="Rectangle 111"/>
          <p:cNvSpPr/>
          <p:nvPr/>
        </p:nvSpPr>
        <p:spPr bwMode="auto">
          <a:xfrm>
            <a:off x="1528267" y="3798986"/>
            <a:ext cx="3793539" cy="66184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defTabSz="1218494" fontAlgn="base">
              <a:spcBef>
                <a:spcPct val="0"/>
              </a:spcBef>
              <a:spcAft>
                <a:spcPct val="0"/>
              </a:spcAft>
            </a:pPr>
            <a:r>
              <a:rPr lang="en-US" sz="2933" dirty="0">
                <a:gradFill>
                  <a:gsLst>
                    <a:gs pos="0">
                      <a:srgbClr val="FFFFFF"/>
                    </a:gs>
                    <a:gs pos="100000">
                      <a:srgbClr val="FFFFFF"/>
                    </a:gs>
                  </a:gsLst>
                  <a:lin ang="5400000" scaled="0"/>
                </a:gradFill>
              </a:rPr>
              <a:t>Standard</a:t>
            </a:r>
          </a:p>
        </p:txBody>
      </p:sp>
      <p:sp>
        <p:nvSpPr>
          <p:cNvPr id="6" name="Rectangle 5"/>
          <p:cNvSpPr/>
          <p:nvPr/>
        </p:nvSpPr>
        <p:spPr>
          <a:xfrm>
            <a:off x="2902244" y="1933962"/>
            <a:ext cx="4894289" cy="584647"/>
          </a:xfrm>
          <a:prstGeom prst="rect">
            <a:avLst/>
          </a:prstGeom>
        </p:spPr>
        <p:txBody>
          <a:bodyPr wrap="none">
            <a:spAutoFit/>
          </a:bodyPr>
          <a:lstStyle/>
          <a:p>
            <a:r>
              <a:rPr lang="en-US" sz="3199" dirty="0"/>
              <a:t>Multi-tenant. Daily quotas</a:t>
            </a:r>
          </a:p>
        </p:txBody>
      </p:sp>
      <p:sp>
        <p:nvSpPr>
          <p:cNvPr id="9" name="Rectangle 8"/>
          <p:cNvSpPr/>
          <p:nvPr/>
        </p:nvSpPr>
        <p:spPr>
          <a:xfrm>
            <a:off x="3836022" y="2874828"/>
            <a:ext cx="4894289" cy="584647"/>
          </a:xfrm>
          <a:prstGeom prst="rect">
            <a:avLst/>
          </a:prstGeom>
        </p:spPr>
        <p:txBody>
          <a:bodyPr wrap="none">
            <a:spAutoFit/>
          </a:bodyPr>
          <a:lstStyle/>
          <a:p>
            <a:r>
              <a:rPr lang="en-US" sz="3199" dirty="0"/>
              <a:t>Multi-tenant. Daily quotas</a:t>
            </a:r>
          </a:p>
        </p:txBody>
      </p:sp>
      <p:sp>
        <p:nvSpPr>
          <p:cNvPr id="16" name="Rectangle 15"/>
          <p:cNvSpPr/>
          <p:nvPr/>
        </p:nvSpPr>
        <p:spPr>
          <a:xfrm>
            <a:off x="5321806" y="3815693"/>
            <a:ext cx="5025735" cy="584647"/>
          </a:xfrm>
          <a:prstGeom prst="rect">
            <a:avLst/>
          </a:prstGeom>
        </p:spPr>
        <p:txBody>
          <a:bodyPr wrap="none">
            <a:spAutoFit/>
          </a:bodyPr>
          <a:lstStyle/>
          <a:p>
            <a:r>
              <a:rPr lang="en-US" sz="3199" dirty="0">
                <a:solidFill>
                  <a:srgbClr val="292929"/>
                </a:solidFill>
              </a:rPr>
              <a:t>Dedicated VMs. No quotas</a:t>
            </a:r>
            <a:endParaRPr lang="en-US" sz="3199" dirty="0"/>
          </a:p>
        </p:txBody>
      </p:sp>
      <p:sp>
        <p:nvSpPr>
          <p:cNvPr id="18" name="Title 1"/>
          <p:cNvSpPr txBox="1">
            <a:spLocks/>
          </p:cNvSpPr>
          <p:nvPr/>
        </p:nvSpPr>
        <p:spPr>
          <a:xfrm>
            <a:off x="526368" y="235857"/>
            <a:ext cx="11149013" cy="7478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AU" dirty="0" smtClean="0"/>
              <a:t>Tiers</a:t>
            </a:r>
            <a:endParaRPr lang="en-AU" dirty="0"/>
          </a:p>
        </p:txBody>
      </p:sp>
    </p:spTree>
    <p:extLst>
      <p:ext uri="{BB962C8B-B14F-4D97-AF65-F5344CB8AC3E}">
        <p14:creationId xmlns:p14="http://schemas.microsoft.com/office/powerpoint/2010/main" val="3854009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Tiers</a:t>
            </a:r>
            <a:endParaRPr lang="en-AU" dirty="0"/>
          </a:p>
        </p:txBody>
      </p:sp>
      <p:sp>
        <p:nvSpPr>
          <p:cNvPr id="3" name="Text Placeholder 2"/>
          <p:cNvSpPr>
            <a:spLocks noGrp="1"/>
          </p:cNvSpPr>
          <p:nvPr>
            <p:ph type="body" sz="quarter" idx="10"/>
          </p:nvPr>
        </p:nvSpPr>
        <p:spPr>
          <a:xfrm>
            <a:off x="519112" y="1447799"/>
            <a:ext cx="11149013" cy="3901068"/>
          </a:xfrm>
        </p:spPr>
        <p:txBody>
          <a:bodyPr/>
          <a:lstStyle/>
          <a:p>
            <a:r>
              <a:rPr lang="en-AU" dirty="0" smtClean="0"/>
              <a:t>Free</a:t>
            </a:r>
          </a:p>
          <a:p>
            <a:r>
              <a:rPr lang="en-AU" dirty="0"/>
              <a:t>	</a:t>
            </a:r>
            <a:r>
              <a:rPr lang="en-AU" dirty="0" smtClean="0"/>
              <a:t>Shared CPU, 10 sites, 1GB</a:t>
            </a:r>
          </a:p>
          <a:p>
            <a:r>
              <a:rPr lang="en-AU" dirty="0" smtClean="0"/>
              <a:t>Shared</a:t>
            </a:r>
          </a:p>
          <a:p>
            <a:r>
              <a:rPr lang="en-AU" dirty="0"/>
              <a:t>	</a:t>
            </a:r>
            <a:r>
              <a:rPr lang="en-AU" dirty="0" smtClean="0"/>
              <a:t>Shared CPU, up to 6 instances, 100 sites, 1GB</a:t>
            </a:r>
          </a:p>
          <a:p>
            <a:r>
              <a:rPr lang="en-AU" dirty="0" smtClean="0"/>
              <a:t>Standard</a:t>
            </a:r>
          </a:p>
          <a:p>
            <a:r>
              <a:rPr lang="en-AU" dirty="0"/>
              <a:t>	</a:t>
            </a:r>
            <a:r>
              <a:rPr lang="en-AU" dirty="0" smtClean="0"/>
              <a:t>Dedicated VM, up to 10 instances, 500 sites, 10GB</a:t>
            </a:r>
            <a:endParaRPr lang="en-AU" dirty="0"/>
          </a:p>
        </p:txBody>
      </p:sp>
    </p:spTree>
    <p:extLst>
      <p:ext uri="{BB962C8B-B14F-4D97-AF65-F5344CB8AC3E}">
        <p14:creationId xmlns:p14="http://schemas.microsoft.com/office/powerpoint/2010/main" val="414810589"/>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1_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WindowsAzureTemplate16x9">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MS1444_Windows Azure Template 16x9_r08a</Template>
  <TotalTime>4513</TotalTime>
  <Words>841</Words>
  <Application>Microsoft Office PowerPoint</Application>
  <PresentationFormat>Custom</PresentationFormat>
  <Paragraphs>218</Paragraphs>
  <Slides>25</Slides>
  <Notes>12</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25</vt:i4>
      </vt:variant>
    </vt:vector>
  </HeadingPairs>
  <TitlesOfParts>
    <vt:vector size="34" baseType="lpstr">
      <vt:lpstr>Kozuka Gothic Pro R</vt:lpstr>
      <vt:lpstr>Segoe UI Light</vt:lpstr>
      <vt:lpstr>Consolas</vt:lpstr>
      <vt:lpstr>Arial</vt:lpstr>
      <vt:lpstr>Segoe Light</vt:lpstr>
      <vt:lpstr>Segoe UI</vt:lpstr>
      <vt:lpstr>MS1444_Windows Azure Template 16x9_r08b</vt:lpstr>
      <vt:lpstr>1_White with Consolas font for code slides</vt:lpstr>
      <vt:lpstr>WindowsAzureTemplate16x9</vt:lpstr>
      <vt:lpstr>Web Apps in Azure</vt:lpstr>
      <vt:lpstr>Overview</vt:lpstr>
      <vt:lpstr>PowerPoint Presentation</vt:lpstr>
      <vt:lpstr>PowerPoint Presentation</vt:lpstr>
      <vt:lpstr>PowerPoint Presentation</vt:lpstr>
      <vt:lpstr>Supported Web Frameworks OOTB</vt:lpstr>
      <vt:lpstr>Windows Azure Web App Gallery</vt:lpstr>
      <vt:lpstr>Web Sites</vt:lpstr>
      <vt:lpstr>Tiers</vt:lpstr>
      <vt:lpstr>Pricing</vt:lpstr>
      <vt:lpstr>PowerPoint Presentation</vt:lpstr>
      <vt:lpstr>Platform as a Service</vt:lpstr>
      <vt:lpstr>Pricing</vt:lpstr>
      <vt:lpstr>PowerPoint Presentation</vt:lpstr>
      <vt:lpstr>Infrastructure as a Service</vt:lpstr>
      <vt:lpstr>Gallery Images Available</vt:lpstr>
      <vt:lpstr>Pricing</vt:lpstr>
      <vt:lpstr>PowerPoint Presentation</vt:lpstr>
      <vt:lpstr>Web Sites advantages</vt:lpstr>
      <vt:lpstr>Web Sites disadvantages</vt:lpstr>
      <vt:lpstr>Web Roles advantages</vt:lpstr>
      <vt:lpstr>Web Roles disadvantages</vt:lpstr>
      <vt:lpstr>Virtual Machines advantages</vt:lpstr>
      <vt:lpstr>Virtual Machines disadvantages</vt:lpstr>
      <vt:lpstr>Application Scenarios</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SQL Azure</dc:title>
  <dc:subject>&lt;Event Name Here&gt;</dc:subject>
  <dc:creator>scottkl@microsoft.com</dc:creator>
  <dc:description>This presentation provides a high-level overview of SQL Azure from a developer perspective.
by nickha</dc:description>
  <cp:lastModifiedBy>Robert Moore</cp:lastModifiedBy>
  <cp:revision>357</cp:revision>
  <dcterms:created xsi:type="dcterms:W3CDTF">2011-11-30T19:12:28Z</dcterms:created>
  <dcterms:modified xsi:type="dcterms:W3CDTF">2014-03-22T16:35:35Z</dcterms:modified>
  <cp:version>1.0.0</cp:version>
</cp:coreProperties>
</file>