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29"/>
  </p:notesMasterIdLst>
  <p:handoutMasterIdLst>
    <p:handoutMasterId r:id="rId30"/>
  </p:handoutMasterIdLst>
  <p:sldIdLst>
    <p:sldId id="256" r:id="rId4"/>
    <p:sldId id="306" r:id="rId5"/>
    <p:sldId id="365" r:id="rId6"/>
    <p:sldId id="334" r:id="rId7"/>
    <p:sldId id="366" r:id="rId8"/>
    <p:sldId id="368" r:id="rId9"/>
    <p:sldId id="379" r:id="rId10"/>
    <p:sldId id="370" r:id="rId11"/>
    <p:sldId id="433" r:id="rId12"/>
    <p:sldId id="434" r:id="rId13"/>
    <p:sldId id="286" r:id="rId14"/>
    <p:sldId id="391" r:id="rId15"/>
    <p:sldId id="432" r:id="rId16"/>
    <p:sldId id="363" r:id="rId17"/>
    <p:sldId id="389" r:id="rId18"/>
    <p:sldId id="437" r:id="rId19"/>
    <p:sldId id="435" r:id="rId20"/>
    <p:sldId id="364" r:id="rId21"/>
    <p:sldId id="398" r:id="rId22"/>
    <p:sldId id="399" r:id="rId23"/>
    <p:sldId id="424" r:id="rId24"/>
    <p:sldId id="425" r:id="rId25"/>
    <p:sldId id="426" r:id="rId26"/>
    <p:sldId id="427" r:id="rId27"/>
    <p:sldId id="381" r:id="rId28"/>
  </p:sldIdLst>
  <p:sldSz cx="12188825" cy="6858000"/>
  <p:notesSz cx="6858000" cy="9144000"/>
  <p:embeddedFontLst>
    <p:embeddedFont>
      <p:font typeface="Segoe UI Light" panose="020B0502040204020203" pitchFamily="34" charset="0"/>
      <p:regular r:id="rId31"/>
      <p:italic r:id="rId32"/>
    </p:embeddedFont>
    <p:embeddedFont>
      <p:font typeface="Consolas" panose="020B0609020204030204" pitchFamily="49"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76" d="100"/>
          <a:sy n="76" d="100"/>
        </p:scale>
        <p:origin x="1362"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7.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3/23/2014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3/23/2014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43291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11</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14</a:t>
            </a:fld>
            <a:endParaRPr lang="en-US" dirty="0"/>
          </a:p>
        </p:txBody>
      </p:sp>
    </p:spTree>
    <p:extLst>
      <p:ext uri="{BB962C8B-B14F-4D97-AF65-F5344CB8AC3E}">
        <p14:creationId xmlns:p14="http://schemas.microsoft.com/office/powerpoint/2010/main" val="31380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3/23/2014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Web </a:t>
            </a:r>
            <a:r>
              <a:rPr lang="en-US" dirty="0" smtClean="0"/>
              <a:t>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Lead Consultant, Readify</a:t>
            </a:r>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381299"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 </a:t>
            </a:r>
            <a:r>
              <a:rPr lang="en-AU" sz="2000" dirty="0" err="1" smtClean="0">
                <a:solidFill>
                  <a:schemeClr val="bg1"/>
                </a:solidFill>
              </a:rPr>
              <a:t>vs</a:t>
            </a:r>
            <a:r>
              <a:rPr lang="en-AU" sz="2000" dirty="0" smtClean="0">
                <a:solidFill>
                  <a:schemeClr val="bg1"/>
                </a:solidFill>
              </a:rPr>
              <a:t> Virtual Machines</a:t>
            </a:r>
          </a:p>
          <a:p>
            <a:pPr>
              <a:lnSpc>
                <a:spcPct val="90000"/>
              </a:lnSpc>
              <a:spcBef>
                <a:spcPct val="20000"/>
              </a:spcBef>
              <a:buSzPct val="80000"/>
            </a:pPr>
            <a:r>
              <a:rPr lang="en-AU" sz="2000" dirty="0" smtClean="0">
                <a:solidFill>
                  <a:schemeClr val="bg1"/>
                </a:solidFill>
              </a:rPr>
              <a:t>Features and Differences</a:t>
            </a:r>
            <a:endParaRPr lang="en-AU" sz="2000" dirty="0">
              <a:solidFill>
                <a:schemeClr val="bg1"/>
              </a:solidFill>
            </a:endParaRP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endParaRPr lang="en-US" sz="2000" dirty="0"/>
          </a:p>
          <a:p>
            <a:pPr algn="r"/>
            <a:r>
              <a:rPr lang="en-US" sz="2000" dirty="0" smtClean="0"/>
              <a:t>Senior Developer, </a:t>
            </a:r>
            <a:r>
              <a:rPr lang="en-US" sz="2000" dirty="0"/>
              <a:t>Readify</a:t>
            </a:r>
          </a:p>
          <a:p>
            <a:pPr algn="r"/>
            <a:r>
              <a:rPr lang="en-US" sz="2000" dirty="0" smtClean="0"/>
              <a:t>matt.davies@readify.net</a:t>
            </a:r>
            <a:endParaRPr lang="en-US" sz="2000" dirty="0"/>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Shared – 13c per hour ($10/month)</a:t>
            </a:r>
          </a:p>
          <a:p>
            <a:r>
              <a:rPr lang="en-AU" dirty="0" smtClean="0"/>
              <a:t>Standard</a:t>
            </a:r>
          </a:p>
          <a:p>
            <a:r>
              <a:rPr lang="en-AU" dirty="0"/>
              <a:t>	</a:t>
            </a:r>
            <a:r>
              <a:rPr lang="en-AU" dirty="0" smtClean="0"/>
              <a:t>Small – 1 CPU, 1.75GB, 10c / </a:t>
            </a:r>
            <a:r>
              <a:rPr lang="en-AU" dirty="0" err="1" smtClean="0"/>
              <a:t>hr</a:t>
            </a:r>
            <a:r>
              <a:rPr lang="en-AU" dirty="0" smtClean="0"/>
              <a:t> ($75/month)</a:t>
            </a:r>
          </a:p>
          <a:p>
            <a:r>
              <a:rPr lang="en-AU" dirty="0"/>
              <a:t>	</a:t>
            </a:r>
            <a:r>
              <a:rPr lang="en-AU" dirty="0" smtClean="0"/>
              <a:t>Medium – 2 CPUs, 3.5GB, 20c / </a:t>
            </a:r>
            <a:r>
              <a:rPr lang="en-AU" dirty="0" err="1" smtClean="0"/>
              <a:t>hr</a:t>
            </a:r>
            <a:r>
              <a:rPr lang="en-AU" dirty="0" smtClean="0"/>
              <a:t> ($149/month)</a:t>
            </a:r>
          </a:p>
          <a:p>
            <a:r>
              <a:rPr lang="en-AU" dirty="0"/>
              <a:t>	</a:t>
            </a:r>
            <a:r>
              <a:rPr lang="en-AU" dirty="0" smtClean="0"/>
              <a:t>Large – 4 CPUs, 7GB, 40x / </a:t>
            </a:r>
            <a:r>
              <a:rPr lang="en-AU" dirty="0" err="1" smtClean="0"/>
              <a:t>hr</a:t>
            </a:r>
            <a:r>
              <a:rPr lang="en-AU" dirty="0" smtClean="0"/>
              <a:t> ($298/month)</a:t>
            </a:r>
          </a:p>
          <a:p>
            <a:endParaRPr lang="en-AU" dirty="0" smtClean="0"/>
          </a:p>
          <a:p>
            <a:r>
              <a:rPr lang="en-AU" dirty="0" smtClean="0"/>
              <a:t>SSL</a:t>
            </a:r>
            <a:r>
              <a:rPr lang="en-AU" dirty="0"/>
              <a:t>		SNI SSL $9/month			IP SSL $</a:t>
            </a:r>
            <a:r>
              <a:rPr lang="en-AU" dirty="0" smtClean="0"/>
              <a:t>39/month</a:t>
            </a:r>
            <a:endParaRPr lang="en-AU" dirty="0"/>
          </a:p>
        </p:txBody>
      </p:sp>
    </p:spTree>
    <p:extLst>
      <p:ext uri="{BB962C8B-B14F-4D97-AF65-F5344CB8AC3E}">
        <p14:creationId xmlns:p14="http://schemas.microsoft.com/office/powerpoint/2010/main" val="9391143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as a Service</a:t>
            </a:r>
            <a:endParaRPr lang="en-AU" dirty="0"/>
          </a:p>
        </p:txBody>
      </p:sp>
      <p:sp>
        <p:nvSpPr>
          <p:cNvPr id="3" name="Content Placeholder 2"/>
          <p:cNvSpPr>
            <a:spLocks noGrp="1"/>
          </p:cNvSpPr>
          <p:nvPr>
            <p:ph sz="half" idx="1"/>
          </p:nvPr>
        </p:nvSpPr>
        <p:spPr>
          <a:xfrm>
            <a:off x="519113" y="1447800"/>
            <a:ext cx="5486400" cy="3151632"/>
          </a:xfrm>
        </p:spPr>
        <p:txBody>
          <a:bodyPr/>
          <a:lstStyle/>
          <a:p>
            <a:pPr marL="574675" indent="-571500"/>
            <a:r>
              <a:rPr lang="en-AU" dirty="0"/>
              <a:t>IIS Sites</a:t>
            </a:r>
          </a:p>
          <a:p>
            <a:pPr marL="574675" indent="-571500"/>
            <a:r>
              <a:rPr lang="en-AU" dirty="0"/>
              <a:t>Worker </a:t>
            </a:r>
            <a:r>
              <a:rPr lang="en-AU" dirty="0" smtClean="0"/>
              <a:t>Role</a:t>
            </a:r>
            <a:endParaRPr lang="en-AU" dirty="0"/>
          </a:p>
          <a:p>
            <a:pPr marL="574675" indent="-571500"/>
            <a:r>
              <a:rPr lang="en-AU" dirty="0"/>
              <a:t>Load balancer</a:t>
            </a:r>
          </a:p>
          <a:p>
            <a:pPr marL="574675" indent="-571500"/>
            <a:r>
              <a:rPr lang="en-AU" dirty="0"/>
              <a:t>Firewalled ports</a:t>
            </a:r>
          </a:p>
          <a:p>
            <a:pPr marL="574675" indent="-571500"/>
            <a:r>
              <a:rPr lang="en-AU" dirty="0"/>
              <a:t>VM </a:t>
            </a:r>
            <a:r>
              <a:rPr lang="en-AU" dirty="0" smtClean="0"/>
              <a:t>sizes</a:t>
            </a:r>
          </a:p>
          <a:p>
            <a:pPr marL="574675" indent="-571500"/>
            <a:r>
              <a:rPr lang="en-AU" dirty="0" smtClean="0"/>
              <a:t>Number of instances</a:t>
            </a:r>
            <a:endParaRPr lang="en-AU" dirty="0"/>
          </a:p>
        </p:txBody>
      </p:sp>
      <p:sp>
        <p:nvSpPr>
          <p:cNvPr id="4" name="Content Placeholder 3"/>
          <p:cNvSpPr>
            <a:spLocks noGrp="1"/>
          </p:cNvSpPr>
          <p:nvPr>
            <p:ph sz="half" idx="2"/>
          </p:nvPr>
        </p:nvSpPr>
        <p:spPr>
          <a:xfrm>
            <a:off x="6181725" y="1447800"/>
            <a:ext cx="5486400" cy="3151632"/>
          </a:xfrm>
        </p:spPr>
        <p:txBody>
          <a:bodyPr/>
          <a:lstStyle/>
          <a:p>
            <a:pPr marL="574675" indent="-571500"/>
            <a:r>
              <a:rPr lang="en-AU" dirty="0"/>
              <a:t>Certificates</a:t>
            </a:r>
          </a:p>
          <a:p>
            <a:pPr marL="574675" indent="-571500"/>
            <a:r>
              <a:rPr lang="en-AU" dirty="0"/>
              <a:t>Diagnostics</a:t>
            </a:r>
          </a:p>
          <a:p>
            <a:pPr marL="574675" indent="-571500"/>
            <a:r>
              <a:rPr lang="en-AU" dirty="0"/>
              <a:t>Remote Desktop</a:t>
            </a:r>
          </a:p>
          <a:p>
            <a:pPr marL="574675" indent="-571500"/>
            <a:r>
              <a:rPr lang="en-AU" dirty="0"/>
              <a:t>File system folders</a:t>
            </a:r>
          </a:p>
          <a:p>
            <a:pPr marL="574675" indent="-571500"/>
            <a:r>
              <a:rPr lang="en-AU" dirty="0"/>
              <a:t>Caching</a:t>
            </a:r>
          </a:p>
          <a:p>
            <a:pPr marL="574675" indent="-571500"/>
            <a:r>
              <a:rPr lang="en-AU" dirty="0"/>
              <a:t>Virtual Network</a:t>
            </a:r>
          </a:p>
        </p:txBody>
      </p:sp>
    </p:spTree>
    <p:extLst>
      <p:ext uri="{BB962C8B-B14F-4D97-AF65-F5344CB8AC3E}">
        <p14:creationId xmlns:p14="http://schemas.microsoft.com/office/powerpoint/2010/main" val="9852506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Charged per-minute</a:t>
            </a:r>
          </a:p>
          <a:p>
            <a:r>
              <a:rPr lang="en-AU" dirty="0" smtClean="0"/>
              <a:t>2c per hour ($15/month) for an Extra Small</a:t>
            </a:r>
          </a:p>
          <a:p>
            <a:r>
              <a:rPr lang="en-AU" dirty="0"/>
              <a:t>	</a:t>
            </a:r>
            <a:r>
              <a:rPr lang="en-AU" dirty="0" smtClean="0"/>
              <a:t>Shared CPU, 768MB RAM</a:t>
            </a:r>
          </a:p>
          <a:p>
            <a:r>
              <a:rPr lang="en-AU" dirty="0" smtClean="0"/>
              <a:t>64c per hour ($477/month) for a Large</a:t>
            </a:r>
          </a:p>
          <a:p>
            <a:r>
              <a:rPr lang="en-AU" dirty="0"/>
              <a:t>	</a:t>
            </a:r>
            <a:r>
              <a:rPr lang="en-AU" dirty="0" smtClean="0"/>
              <a:t>8 dedicated CPUs, 14GB RAM</a:t>
            </a:r>
          </a:p>
          <a:p>
            <a:r>
              <a:rPr lang="en-AU" dirty="0" smtClean="0"/>
              <a:t>$4.90 per hour ($3,646/month) for an A9</a:t>
            </a:r>
          </a:p>
          <a:p>
            <a:r>
              <a:rPr lang="en-AU" dirty="0"/>
              <a:t>	</a:t>
            </a:r>
            <a:r>
              <a:rPr lang="en-AU" dirty="0" smtClean="0"/>
              <a:t>16 dedicated CPUs, 112GB RAM, 40Gbit </a:t>
            </a:r>
            <a:r>
              <a:rPr lang="en-AU" dirty="0" err="1" smtClean="0"/>
              <a:t>Infiniband</a:t>
            </a:r>
            <a:endParaRPr lang="en-AU" dirty="0" smtClean="0"/>
          </a:p>
        </p:txBody>
      </p:sp>
    </p:spTree>
    <p:extLst>
      <p:ext uri="{BB962C8B-B14F-4D97-AF65-F5344CB8AC3E}">
        <p14:creationId xmlns:p14="http://schemas.microsoft.com/office/powerpoint/2010/main" val="5377165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Infrastructure as a Service</a:t>
            </a:r>
            <a:endParaRPr lang="en-AU" dirty="0">
              <a:solidFill>
                <a:schemeClr val="tx1"/>
              </a:solidFill>
            </a:endParaRPr>
          </a:p>
        </p:txBody>
      </p:sp>
      <p:sp>
        <p:nvSpPr>
          <p:cNvPr id="3" name="Text Placeholder 2"/>
          <p:cNvSpPr>
            <a:spLocks noGrp="1"/>
          </p:cNvSpPr>
          <p:nvPr>
            <p:ph type="body" sz="quarter" idx="10"/>
          </p:nvPr>
        </p:nvSpPr>
        <p:spPr>
          <a:xfrm>
            <a:off x="519112" y="1447799"/>
            <a:ext cx="11149013" cy="3231654"/>
          </a:xfrm>
        </p:spPr>
        <p:txBody>
          <a:bodyPr/>
          <a:lstStyle/>
          <a:p>
            <a:pPr marL="574675" indent="-571500">
              <a:buFont typeface="Arial" panose="020B0604020202020204" pitchFamily="34" charset="0"/>
              <a:buChar char="•"/>
            </a:pPr>
            <a:r>
              <a:rPr lang="en-AU" dirty="0" smtClean="0"/>
              <a:t>Provision Virtual Machines with persistent </a:t>
            </a:r>
            <a:r>
              <a:rPr lang="en-AU" dirty="0" err="1" smtClean="0"/>
              <a:t>vhds</a:t>
            </a:r>
            <a:endParaRPr lang="en-AU" dirty="0" smtClean="0"/>
          </a:p>
          <a:p>
            <a:pPr marL="574675" indent="-571500">
              <a:buFont typeface="Arial" panose="020B0604020202020204" pitchFamily="34" charset="0"/>
              <a:buChar char="•"/>
            </a:pPr>
            <a:r>
              <a:rPr lang="en-AU" dirty="0" smtClean="0"/>
              <a:t>Use PowerShell to automate everything</a:t>
            </a:r>
          </a:p>
          <a:p>
            <a:pPr marL="574675" indent="-571500">
              <a:buFont typeface="Arial" panose="020B0604020202020204" pitchFamily="34" charset="0"/>
              <a:buChar char="•"/>
            </a:pPr>
            <a:r>
              <a:rPr lang="en-AU" dirty="0" smtClean="0"/>
              <a:t>Full control over VMs</a:t>
            </a:r>
          </a:p>
          <a:p>
            <a:pPr marL="574675" indent="-571500">
              <a:buFont typeface="Arial" panose="020B0604020202020204" pitchFamily="34" charset="0"/>
              <a:buChar char="•"/>
            </a:pPr>
            <a:r>
              <a:rPr lang="en-AU" dirty="0" smtClean="0"/>
              <a:t>Can construct a web farm as per </a:t>
            </a:r>
            <a:r>
              <a:rPr lang="en-AU" dirty="0" err="1" smtClean="0"/>
              <a:t>on-premise</a:t>
            </a:r>
            <a:endParaRPr lang="en-AU" dirty="0" smtClean="0"/>
          </a:p>
          <a:p>
            <a:pPr marL="574675" indent="-571500">
              <a:buFont typeface="Arial" panose="020B0604020202020204" pitchFamily="34" charset="0"/>
              <a:buChar char="•"/>
            </a:pPr>
            <a:r>
              <a:rPr lang="en-AU" dirty="0" smtClean="0"/>
              <a:t>Use Linux or Windows</a:t>
            </a:r>
            <a:endParaRPr lang="en-AU" dirty="0"/>
          </a:p>
        </p:txBody>
      </p:sp>
    </p:spTree>
    <p:extLst>
      <p:ext uri="{BB962C8B-B14F-4D97-AF65-F5344CB8AC3E}">
        <p14:creationId xmlns:p14="http://schemas.microsoft.com/office/powerpoint/2010/main" val="18670900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schemeClr val="tx1"/>
                </a:solidFill>
              </a:rPr>
              <a:t>Gallery Images Available</a:t>
            </a:r>
            <a:endParaRPr lang="en-US" sz="5400" dirty="0">
              <a:solidFill>
                <a:schemeClr val="tx1"/>
              </a:solidFill>
            </a:endParaRPr>
          </a:p>
        </p:txBody>
      </p:sp>
      <p:sp>
        <p:nvSpPr>
          <p:cNvPr id="3" name="Text Placeholder 2"/>
          <p:cNvSpPr>
            <a:spLocks noGrp="1"/>
          </p:cNvSpPr>
          <p:nvPr>
            <p:ph type="body" sz="quarter" idx="4294967295"/>
          </p:nvPr>
        </p:nvSpPr>
        <p:spPr>
          <a:xfrm>
            <a:off x="3034597" y="1354229"/>
            <a:ext cx="4965700" cy="2326791"/>
          </a:xfrm>
        </p:spPr>
        <p:txBody>
          <a:bodyPr/>
          <a:lstStyle/>
          <a:p>
            <a:pPr marL="0" indent="0">
              <a:buNone/>
            </a:pPr>
            <a:r>
              <a:rPr lang="en-US" sz="3600" spc="-51" dirty="0">
                <a:solidFill>
                  <a:schemeClr val="tx2"/>
                </a:solidFill>
                <a:cs typeface="Segoe UI Light" pitchFamily="34" charset="0"/>
              </a:rPr>
              <a:t>Microsoft</a:t>
            </a:r>
          </a:p>
          <a:p>
            <a:pPr marL="0" indent="0">
              <a:buNone/>
            </a:pPr>
            <a:r>
              <a:rPr lang="en-US" sz="1800" dirty="0">
                <a:solidFill>
                  <a:schemeClr val="tx1"/>
                </a:solidFill>
                <a:latin typeface="+mj-lt"/>
              </a:rPr>
              <a:t>Windows Server </a:t>
            </a:r>
            <a:r>
              <a:rPr lang="en-US" sz="1800" dirty="0" smtClean="0">
                <a:solidFill>
                  <a:schemeClr val="tx1"/>
                </a:solidFill>
                <a:latin typeface="+mj-lt"/>
              </a:rPr>
              <a:t>2008/2012</a:t>
            </a:r>
            <a:endParaRPr lang="en-US" sz="1800" dirty="0">
              <a:solidFill>
                <a:schemeClr val="tx1"/>
              </a:solidFill>
              <a:latin typeface="+mj-lt"/>
            </a:endParaRPr>
          </a:p>
          <a:p>
            <a:pPr marL="0" indent="0">
              <a:buNone/>
            </a:pPr>
            <a:r>
              <a:rPr lang="en-US" sz="1800" dirty="0">
                <a:solidFill>
                  <a:schemeClr val="tx1"/>
                </a:solidFill>
                <a:latin typeface="+mj-lt"/>
              </a:rPr>
              <a:t>SQL Server </a:t>
            </a:r>
            <a:r>
              <a:rPr lang="en-US" sz="1800" dirty="0" smtClean="0">
                <a:solidFill>
                  <a:schemeClr val="tx1"/>
                </a:solidFill>
                <a:latin typeface="+mj-lt"/>
              </a:rPr>
              <a:t>2012/2014</a:t>
            </a:r>
            <a:endParaRPr lang="en-US" sz="1800" dirty="0">
              <a:solidFill>
                <a:schemeClr val="tx1"/>
              </a:solidFill>
              <a:latin typeface="+mj-lt"/>
            </a:endParaRPr>
          </a:p>
          <a:p>
            <a:pPr marL="0" indent="0">
              <a:buNone/>
            </a:pPr>
            <a:r>
              <a:rPr lang="en-US" sz="1800" dirty="0" err="1" smtClean="0">
                <a:solidFill>
                  <a:schemeClr val="tx1"/>
                </a:solidFill>
                <a:latin typeface="+mj-lt"/>
              </a:rPr>
              <a:t>Biztalk</a:t>
            </a:r>
            <a:r>
              <a:rPr lang="en-US" sz="1800" dirty="0" smtClean="0">
                <a:solidFill>
                  <a:schemeClr val="tx1"/>
                </a:solidFill>
                <a:latin typeface="+mj-lt"/>
              </a:rPr>
              <a:t> </a:t>
            </a:r>
            <a:r>
              <a:rPr lang="en-US" sz="1800" dirty="0">
                <a:solidFill>
                  <a:schemeClr val="tx1"/>
                </a:solidFill>
                <a:latin typeface="+mj-lt"/>
              </a:rPr>
              <a:t>Server </a:t>
            </a:r>
            <a:r>
              <a:rPr lang="en-US" sz="1800" dirty="0" smtClean="0">
                <a:solidFill>
                  <a:schemeClr val="tx1"/>
                </a:solidFill>
                <a:latin typeface="+mj-lt"/>
              </a:rPr>
              <a:t>2013</a:t>
            </a:r>
          </a:p>
          <a:p>
            <a:pPr marL="0" indent="0">
              <a:buNone/>
            </a:pPr>
            <a:r>
              <a:rPr lang="en-US" sz="1800" dirty="0" smtClean="0">
                <a:solidFill>
                  <a:schemeClr val="tx1"/>
                </a:solidFill>
                <a:latin typeface="+mj-lt"/>
              </a:rPr>
              <a:t>SharePoint Server 2013</a:t>
            </a:r>
          </a:p>
          <a:p>
            <a:pPr marL="0" indent="0">
              <a:buNone/>
            </a:pPr>
            <a:r>
              <a:rPr lang="en-US" sz="1800" dirty="0" smtClean="0">
                <a:solidFill>
                  <a:schemeClr val="tx1"/>
                </a:solidFill>
                <a:latin typeface="+mj-lt"/>
              </a:rPr>
              <a:t>Visual Studio 2013</a:t>
            </a:r>
          </a:p>
          <a:p>
            <a:pPr marL="0" indent="0">
              <a:buNone/>
            </a:pPr>
            <a:r>
              <a:rPr lang="en-US" sz="1800" dirty="0" smtClean="0">
                <a:solidFill>
                  <a:schemeClr val="tx1"/>
                </a:solidFill>
                <a:latin typeface="+mj-lt"/>
              </a:rPr>
              <a:t>Dynamics 2013</a:t>
            </a:r>
            <a:endParaRPr lang="en-US" sz="1800" dirty="0">
              <a:solidFill>
                <a:schemeClr val="tx1"/>
              </a:solidFill>
              <a:latin typeface="+mj-lt"/>
            </a:endParaRPr>
          </a:p>
        </p:txBody>
      </p:sp>
      <p:sp>
        <p:nvSpPr>
          <p:cNvPr id="4" name="Text Placeholder 2"/>
          <p:cNvSpPr txBox="1">
            <a:spLocks/>
          </p:cNvSpPr>
          <p:nvPr/>
        </p:nvSpPr>
        <p:spPr>
          <a:xfrm>
            <a:off x="4811520" y="4455887"/>
            <a:ext cx="6081149" cy="19574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spc="-51" dirty="0" smtClean="0">
                <a:solidFill>
                  <a:schemeClr val="tx2"/>
                </a:solidFill>
                <a:cs typeface="Segoe UI Light" pitchFamily="34" charset="0"/>
              </a:rPr>
              <a:t>Linux</a:t>
            </a:r>
            <a:endParaRPr lang="en-US" sz="3600" spc="-51" dirty="0">
              <a:solidFill>
                <a:schemeClr val="tx2"/>
              </a:solidFill>
              <a:cs typeface="Segoe UI Light" pitchFamily="34" charset="0"/>
            </a:endParaRPr>
          </a:p>
          <a:p>
            <a:r>
              <a:rPr lang="en-US" sz="1800" dirty="0" err="1">
                <a:solidFill>
                  <a:schemeClr val="tx1"/>
                </a:solidFill>
                <a:latin typeface="+mj-lt"/>
              </a:rPr>
              <a:t>OpenSUSE</a:t>
            </a:r>
            <a:r>
              <a:rPr lang="en-US" sz="1800" dirty="0">
                <a:solidFill>
                  <a:schemeClr val="tx1"/>
                </a:solidFill>
                <a:latin typeface="+mj-lt"/>
              </a:rPr>
              <a:t> 12.2</a:t>
            </a:r>
          </a:p>
          <a:p>
            <a:r>
              <a:rPr lang="en-US" sz="1800" dirty="0" err="1">
                <a:solidFill>
                  <a:schemeClr val="tx1"/>
                </a:solidFill>
                <a:latin typeface="+mj-lt"/>
              </a:rPr>
              <a:t>CentOS</a:t>
            </a:r>
            <a:r>
              <a:rPr lang="en-US" sz="1800" dirty="0">
                <a:solidFill>
                  <a:schemeClr val="tx1"/>
                </a:solidFill>
                <a:latin typeface="+mj-lt"/>
              </a:rPr>
              <a:t> 6.3</a:t>
            </a:r>
          </a:p>
          <a:p>
            <a:r>
              <a:rPr lang="en-US" sz="1800" dirty="0">
                <a:solidFill>
                  <a:schemeClr val="tx1"/>
                </a:solidFill>
                <a:latin typeface="+mj-lt"/>
              </a:rPr>
              <a:t>Ubuntu 12.04/12.10</a:t>
            </a:r>
          </a:p>
          <a:p>
            <a:r>
              <a:rPr lang="en-US" sz="1800" dirty="0">
                <a:solidFill>
                  <a:schemeClr val="tx1"/>
                </a:solidFill>
                <a:latin typeface="+mj-lt"/>
              </a:rPr>
              <a:t>SUSE Linux Enterprise Server 11 </a:t>
            </a:r>
            <a:r>
              <a:rPr lang="en-US" sz="1800" dirty="0" smtClean="0">
                <a:solidFill>
                  <a:schemeClr val="tx1"/>
                </a:solidFill>
                <a:latin typeface="+mj-lt"/>
              </a:rPr>
              <a:t>SP2</a:t>
            </a:r>
          </a:p>
        </p:txBody>
      </p:sp>
      <p:pic>
        <p:nvPicPr>
          <p:cNvPr id="8" name="Picture 4" descr="https://windows.azure-test.net/Content/VirtualMachines/Images/Linux_1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917" y="4326145"/>
            <a:ext cx="2085895" cy="20858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90" y="1529669"/>
            <a:ext cx="2110004" cy="2068222"/>
          </a:xfrm>
          <a:prstGeom prst="rect">
            <a:avLst/>
          </a:prstGeom>
        </p:spPr>
      </p:pic>
      <p:pic>
        <p:nvPicPr>
          <p:cNvPr id="9" name="Picture 8"/>
          <p:cNvPicPr>
            <a:picLocks noChangeAspect="1"/>
          </p:cNvPicPr>
          <p:nvPr/>
        </p:nvPicPr>
        <p:blipFill>
          <a:blip r:embed="rId5"/>
          <a:stretch>
            <a:fillRect/>
          </a:stretch>
        </p:blipFill>
        <p:spPr>
          <a:xfrm>
            <a:off x="6473825" y="1129235"/>
            <a:ext cx="5715000" cy="1133475"/>
          </a:xfrm>
          <a:prstGeom prst="rect">
            <a:avLst/>
          </a:prstGeom>
        </p:spPr>
      </p:pic>
      <p:sp>
        <p:nvSpPr>
          <p:cNvPr id="10" name="Text Placeholder 2"/>
          <p:cNvSpPr txBox="1">
            <a:spLocks/>
          </p:cNvSpPr>
          <p:nvPr/>
        </p:nvSpPr>
        <p:spPr>
          <a:xfrm>
            <a:off x="6829425" y="2611958"/>
            <a:ext cx="4965700" cy="171739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spc="-51" dirty="0" smtClean="0">
                <a:solidFill>
                  <a:schemeClr val="tx2"/>
                </a:solidFill>
                <a:cs typeface="Segoe UI Light" pitchFamily="34" charset="0"/>
              </a:rPr>
              <a:t>Oracle</a:t>
            </a:r>
          </a:p>
          <a:p>
            <a:pPr marL="0" indent="0">
              <a:buFont typeface="Arial" pitchFamily="34" charset="0"/>
              <a:buNone/>
            </a:pPr>
            <a:r>
              <a:rPr lang="en-US" sz="1800" dirty="0" smtClean="0">
                <a:solidFill>
                  <a:schemeClr val="tx1"/>
                </a:solidFill>
                <a:latin typeface="+mj-lt"/>
              </a:rPr>
              <a:t>JDK 6/7</a:t>
            </a:r>
          </a:p>
          <a:p>
            <a:pPr marL="0" indent="0">
              <a:buFont typeface="Arial" pitchFamily="34" charset="0"/>
              <a:buNone/>
            </a:pPr>
            <a:r>
              <a:rPr lang="en-US" sz="1800" dirty="0" err="1" smtClean="0">
                <a:solidFill>
                  <a:schemeClr val="tx1"/>
                </a:solidFill>
                <a:latin typeface="+mj-lt"/>
              </a:rPr>
              <a:t>WebLogic</a:t>
            </a:r>
            <a:r>
              <a:rPr lang="en-US" sz="1800" dirty="0" smtClean="0">
                <a:solidFill>
                  <a:schemeClr val="tx1"/>
                </a:solidFill>
                <a:latin typeface="+mj-lt"/>
              </a:rPr>
              <a:t> Server 11/12</a:t>
            </a:r>
          </a:p>
          <a:p>
            <a:pPr marL="0" indent="0">
              <a:buFont typeface="Arial" pitchFamily="34" charset="0"/>
              <a:buNone/>
            </a:pPr>
            <a:r>
              <a:rPr lang="en-US" sz="1800" dirty="0" smtClean="0">
                <a:solidFill>
                  <a:schemeClr val="tx1"/>
                </a:solidFill>
                <a:latin typeface="+mj-lt"/>
              </a:rPr>
              <a:t>Database 11/12</a:t>
            </a:r>
          </a:p>
          <a:p>
            <a:pPr marL="0" indent="0">
              <a:buFont typeface="Arial" pitchFamily="34" charset="0"/>
              <a:buNone/>
            </a:pPr>
            <a:r>
              <a:rPr lang="en-US" sz="1800" dirty="0" smtClean="0">
                <a:solidFill>
                  <a:schemeClr val="tx1"/>
                </a:solidFill>
                <a:latin typeface="+mj-lt"/>
              </a:rPr>
              <a:t>Oracle Linux 6.4</a:t>
            </a:r>
            <a:endParaRPr lang="en-US" sz="1800" dirty="0">
              <a:solidFill>
                <a:schemeClr val="tx1"/>
              </a:solidFill>
              <a:latin typeface="+mj-lt"/>
            </a:endParaRPr>
          </a:p>
        </p:txBody>
      </p:sp>
    </p:spTree>
    <p:extLst>
      <p:ext uri="{BB962C8B-B14F-4D97-AF65-F5344CB8AC3E}">
        <p14:creationId xmlns:p14="http://schemas.microsoft.com/office/powerpoint/2010/main" val="133365425"/>
      </p:ext>
    </p:extLst>
  </p:cSld>
  <p:clrMapOvr>
    <a:masterClrMapping/>
  </p:clrMapOvr>
  <p:transition advTm="52562">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r>
              <a:rPr lang="en-AU" dirty="0" smtClean="0"/>
              <a:t>Charged per-minute</a:t>
            </a:r>
          </a:p>
          <a:p>
            <a:r>
              <a:rPr lang="en-AU" dirty="0" smtClean="0"/>
              <a:t>Not charged when VM is stopped</a:t>
            </a:r>
          </a:p>
          <a:p>
            <a:r>
              <a:rPr lang="en-AU" dirty="0" smtClean="0"/>
              <a:t>Check website for pricing; software licenses included</a:t>
            </a:r>
          </a:p>
        </p:txBody>
      </p:sp>
    </p:spTree>
    <p:extLst>
      <p:ext uri="{BB962C8B-B14F-4D97-AF65-F5344CB8AC3E}">
        <p14:creationId xmlns:p14="http://schemas.microsoft.com/office/powerpoint/2010/main" val="211045382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advantages</a:t>
            </a:r>
            <a:endParaRPr lang="en-AU" dirty="0"/>
          </a:p>
        </p:txBody>
      </p:sp>
      <p:sp>
        <p:nvSpPr>
          <p:cNvPr id="3" name="Content Placeholder 2"/>
          <p:cNvSpPr>
            <a:spLocks noGrp="1"/>
          </p:cNvSpPr>
          <p:nvPr>
            <p:ph sz="half" idx="1"/>
          </p:nvPr>
        </p:nvSpPr>
        <p:spPr>
          <a:xfrm>
            <a:off x="519113" y="1447800"/>
            <a:ext cx="5486400" cy="3496342"/>
          </a:xfrm>
        </p:spPr>
        <p:txBody>
          <a:bodyPr/>
          <a:lstStyle/>
          <a:p>
            <a:pPr marL="0" indent="0">
              <a:buNone/>
            </a:pPr>
            <a:r>
              <a:rPr lang="en-AU" dirty="0" smtClean="0"/>
              <a:t>OOTB features</a:t>
            </a:r>
          </a:p>
          <a:p>
            <a:r>
              <a:rPr lang="en-AU" dirty="0" smtClean="0"/>
              <a:t>Near-instant </a:t>
            </a:r>
            <a:r>
              <a:rPr lang="en-AU" dirty="0"/>
              <a:t>Git, TFS, FTP, Web Deploy and Dropbox deployments</a:t>
            </a:r>
          </a:p>
          <a:p>
            <a:r>
              <a:rPr lang="en-AU" dirty="0" smtClean="0"/>
              <a:t>One-click roll-backs</a:t>
            </a:r>
          </a:p>
          <a:p>
            <a:r>
              <a:rPr lang="en-AU" dirty="0" smtClean="0"/>
              <a:t>Multi-site web farm</a:t>
            </a:r>
            <a:endParaRPr lang="en-AU" dirty="0"/>
          </a:p>
          <a:p>
            <a:endParaRPr lang="en-AU" dirty="0"/>
          </a:p>
        </p:txBody>
      </p:sp>
      <p:sp>
        <p:nvSpPr>
          <p:cNvPr id="4" name="Content Placeholder 3"/>
          <p:cNvSpPr>
            <a:spLocks noGrp="1"/>
          </p:cNvSpPr>
          <p:nvPr>
            <p:ph sz="half" idx="2"/>
          </p:nvPr>
        </p:nvSpPr>
        <p:spPr>
          <a:xfrm>
            <a:off x="6181725" y="1447800"/>
            <a:ext cx="5486400" cy="4235006"/>
          </a:xfrm>
        </p:spPr>
        <p:txBody>
          <a:bodyPr/>
          <a:lstStyle/>
          <a:p>
            <a:pPr marL="0" indent="0">
              <a:buNone/>
            </a:pPr>
            <a:r>
              <a:rPr lang="en-AU" dirty="0" smtClean="0"/>
              <a:t>Core advantages</a:t>
            </a:r>
          </a:p>
          <a:p>
            <a:r>
              <a:rPr lang="en-AU" dirty="0" smtClean="0"/>
              <a:t>Fast </a:t>
            </a:r>
            <a:r>
              <a:rPr lang="en-AU" dirty="0"/>
              <a:t>provisioning / scaling</a:t>
            </a:r>
          </a:p>
          <a:p>
            <a:r>
              <a:rPr lang="en-AU" dirty="0"/>
              <a:t>One-click blogs and CMSs</a:t>
            </a:r>
          </a:p>
          <a:p>
            <a:r>
              <a:rPr lang="en-AU" dirty="0"/>
              <a:t>Easy </a:t>
            </a:r>
            <a:r>
              <a:rPr lang="en-AU" dirty="0" smtClean="0"/>
              <a:t>monitoring/</a:t>
            </a:r>
            <a:r>
              <a:rPr lang="en-AU" dirty="0" err="1" smtClean="0"/>
              <a:t>diag</a:t>
            </a:r>
            <a:endParaRPr lang="en-AU" dirty="0" smtClean="0"/>
          </a:p>
          <a:p>
            <a:r>
              <a:rPr lang="en-AU" dirty="0" smtClean="0"/>
              <a:t>Deploy time </a:t>
            </a:r>
            <a:r>
              <a:rPr lang="en-AU" dirty="0" err="1" smtClean="0"/>
              <a:t>config</a:t>
            </a:r>
            <a:r>
              <a:rPr lang="en-AU" dirty="0" smtClean="0"/>
              <a:t> changes</a:t>
            </a:r>
            <a:endParaRPr lang="en-AU" dirty="0"/>
          </a:p>
          <a:p>
            <a:r>
              <a:rPr lang="en-AU" dirty="0" smtClean="0"/>
              <a:t>A-record support</a:t>
            </a:r>
          </a:p>
          <a:p>
            <a:r>
              <a:rPr lang="en-AU" dirty="0" smtClean="0"/>
              <a:t>Memory </a:t>
            </a:r>
            <a:r>
              <a:rPr lang="en-AU" dirty="0"/>
              <a:t>dumps via </a:t>
            </a:r>
            <a:r>
              <a:rPr lang="en-AU" dirty="0" smtClean="0"/>
              <a:t>API</a:t>
            </a:r>
          </a:p>
          <a:p>
            <a:r>
              <a:rPr lang="en-AU" dirty="0" smtClean="0"/>
              <a:t>Backups</a:t>
            </a:r>
          </a:p>
        </p:txBody>
      </p:sp>
    </p:spTree>
    <p:extLst>
      <p:ext uri="{BB962C8B-B14F-4D97-AF65-F5344CB8AC3E}">
        <p14:creationId xmlns:p14="http://schemas.microsoft.com/office/powerpoint/2010/main" val="22423874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3253771"/>
            <a:ext cx="7831415" cy="1569660"/>
          </a:xfrm>
        </p:spPr>
        <p:txBody>
          <a:bodyPr/>
          <a:lstStyle/>
          <a:p>
            <a:pPr marL="0" indent="3175"/>
            <a:r>
              <a:rPr lang="en-US" sz="4000" dirty="0" smtClean="0"/>
              <a:t>What are Web Sites / Web Roles?</a:t>
            </a:r>
          </a:p>
          <a:p>
            <a:pPr marL="0" indent="3175"/>
            <a:r>
              <a:rPr lang="en-US" sz="4000" dirty="0" smtClean="0"/>
              <a:t>How do they differ?</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disadvantages</a:t>
            </a:r>
            <a:endParaRPr lang="en-AU" dirty="0"/>
          </a:p>
        </p:txBody>
      </p:sp>
      <p:sp>
        <p:nvSpPr>
          <p:cNvPr id="3" name="Content Placeholder 2"/>
          <p:cNvSpPr>
            <a:spLocks noGrp="1"/>
          </p:cNvSpPr>
          <p:nvPr>
            <p:ph sz="half" idx="1"/>
          </p:nvPr>
        </p:nvSpPr>
        <p:spPr>
          <a:xfrm>
            <a:off x="519113" y="1447800"/>
            <a:ext cx="5486400" cy="3151632"/>
          </a:xfrm>
        </p:spPr>
        <p:txBody>
          <a:bodyPr/>
          <a:lstStyle/>
          <a:p>
            <a:r>
              <a:rPr lang="en-AU" dirty="0" smtClean="0"/>
              <a:t>Can’t use non 80/443 ports</a:t>
            </a:r>
          </a:p>
          <a:p>
            <a:r>
              <a:rPr lang="en-AU" dirty="0" smtClean="0"/>
              <a:t>No RDP</a:t>
            </a:r>
          </a:p>
          <a:p>
            <a:r>
              <a:rPr lang="en-AU" dirty="0" smtClean="0"/>
              <a:t>No network isolation</a:t>
            </a:r>
          </a:p>
          <a:p>
            <a:r>
              <a:rPr lang="en-AU" dirty="0" smtClean="0"/>
              <a:t>No arbitrary </a:t>
            </a:r>
            <a:r>
              <a:rPr lang="en-AU" dirty="0" err="1" smtClean="0"/>
              <a:t>startup</a:t>
            </a:r>
            <a:r>
              <a:rPr lang="en-AU" dirty="0" smtClean="0"/>
              <a:t> scripts</a:t>
            </a:r>
          </a:p>
          <a:p>
            <a:r>
              <a:rPr lang="en-AU" dirty="0" smtClean="0"/>
              <a:t>Can’t use elevated privileges</a:t>
            </a:r>
          </a:p>
          <a:p>
            <a:r>
              <a:rPr lang="en-AU" dirty="0" smtClean="0"/>
              <a:t>No Azure Drive</a:t>
            </a:r>
          </a:p>
        </p:txBody>
      </p:sp>
      <p:sp>
        <p:nvSpPr>
          <p:cNvPr id="4" name="Content Placeholder 3"/>
          <p:cNvSpPr>
            <a:spLocks noGrp="1"/>
          </p:cNvSpPr>
          <p:nvPr>
            <p:ph sz="half" idx="2"/>
          </p:nvPr>
        </p:nvSpPr>
        <p:spPr>
          <a:xfrm>
            <a:off x="6181725" y="1447800"/>
            <a:ext cx="5486400" cy="3151632"/>
          </a:xfrm>
        </p:spPr>
        <p:txBody>
          <a:bodyPr/>
          <a:lstStyle/>
          <a:p>
            <a:r>
              <a:rPr lang="en-AU" dirty="0" smtClean="0"/>
              <a:t>Limited IIS configuration</a:t>
            </a:r>
          </a:p>
          <a:p>
            <a:r>
              <a:rPr lang="en-AU" dirty="0" smtClean="0"/>
              <a:t>Limited </a:t>
            </a:r>
            <a:r>
              <a:rPr lang="en-AU" dirty="0" err="1" smtClean="0"/>
              <a:t>autoscaling</a:t>
            </a:r>
            <a:endParaRPr lang="en-AU" dirty="0" smtClean="0"/>
          </a:p>
          <a:p>
            <a:r>
              <a:rPr lang="en-AU" dirty="0" smtClean="0"/>
              <a:t>No XS VMs</a:t>
            </a:r>
          </a:p>
          <a:p>
            <a:r>
              <a:rPr lang="en-AU" dirty="0" smtClean="0"/>
              <a:t>No XL/A6/A7/A8/A9 VMs</a:t>
            </a:r>
          </a:p>
          <a:p>
            <a:r>
              <a:rPr lang="en-AU" dirty="0" smtClean="0"/>
              <a:t>Custom SSL costs extra</a:t>
            </a:r>
          </a:p>
          <a:p>
            <a:r>
              <a:rPr lang="en-AU" dirty="0" smtClean="0"/>
              <a:t>No custom certificates</a:t>
            </a:r>
          </a:p>
        </p:txBody>
      </p:sp>
    </p:spTree>
    <p:extLst>
      <p:ext uri="{BB962C8B-B14F-4D97-AF65-F5344CB8AC3E}">
        <p14:creationId xmlns:p14="http://schemas.microsoft.com/office/powerpoint/2010/main" val="149574269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advantages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a:t>Azure Diagnostics</a:t>
            </a:r>
          </a:p>
          <a:p>
            <a:pPr marL="574675" indent="-571500">
              <a:buFont typeface="Arial" panose="020B0604020202020204" pitchFamily="34" charset="0"/>
              <a:buChar char="•"/>
            </a:pPr>
            <a:r>
              <a:rPr lang="en-AU" dirty="0"/>
              <a:t>Complex </a:t>
            </a:r>
            <a:r>
              <a:rPr lang="en-AU" dirty="0" err="1"/>
              <a:t>autoscaling</a:t>
            </a:r>
            <a:endParaRPr lang="en-AU" dirty="0"/>
          </a:p>
          <a:p>
            <a:pPr marL="574675" indent="-571500">
              <a:buFont typeface="Arial" panose="020B0604020202020204" pitchFamily="34" charset="0"/>
              <a:buChar char="•"/>
            </a:pPr>
            <a:r>
              <a:rPr lang="en-AU" dirty="0"/>
              <a:t>Huge scale (</a:t>
            </a:r>
            <a:r>
              <a:rPr lang="en-AU" dirty="0" smtClean="0"/>
              <a:t>100s/1000s </a:t>
            </a:r>
            <a:r>
              <a:rPr lang="en-AU" dirty="0"/>
              <a:t>of VMs)</a:t>
            </a:r>
          </a:p>
          <a:p>
            <a:pPr marL="574675" indent="-571500">
              <a:buFont typeface="Arial" panose="020B0604020202020204" pitchFamily="34" charset="0"/>
              <a:buChar char="•"/>
            </a:pPr>
            <a:r>
              <a:rPr lang="en-AU" dirty="0" smtClean="0"/>
              <a:t>Cloud </a:t>
            </a:r>
            <a:r>
              <a:rPr lang="en-AU" dirty="0"/>
              <a:t>Configuration</a:t>
            </a:r>
          </a:p>
          <a:p>
            <a:pPr marL="574675" indent="-571500">
              <a:buFont typeface="Arial" panose="020B0604020202020204" pitchFamily="34" charset="0"/>
              <a:buChar char="•"/>
            </a:pPr>
            <a:r>
              <a:rPr lang="en-AU" dirty="0"/>
              <a:t>Affinity Groups</a:t>
            </a:r>
          </a:p>
          <a:p>
            <a:pPr marL="574675" indent="-571500">
              <a:buFont typeface="Arial" panose="020B0604020202020204" pitchFamily="34" charset="0"/>
              <a:buChar char="•"/>
            </a:pPr>
            <a:r>
              <a:rPr lang="en-AU" dirty="0"/>
              <a:t>Upgrade/Fault </a:t>
            </a:r>
            <a:r>
              <a:rPr lang="en-AU" dirty="0" smtClean="0"/>
              <a:t>domains</a:t>
            </a:r>
            <a:endParaRPr lang="en-AU" dirty="0"/>
          </a:p>
        </p:txBody>
      </p:sp>
    </p:spTree>
    <p:extLst>
      <p:ext uri="{BB962C8B-B14F-4D97-AF65-F5344CB8AC3E}">
        <p14:creationId xmlns:p14="http://schemas.microsoft.com/office/powerpoint/2010/main" val="416330851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disadvantages</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AU" dirty="0"/>
              <a:t>OOTB deployments</a:t>
            </a:r>
          </a:p>
          <a:p>
            <a:pPr marL="574675" indent="-571500">
              <a:buFont typeface="Arial" panose="020B0604020202020204" pitchFamily="34" charset="0"/>
              <a:buChar char="•"/>
            </a:pPr>
            <a:r>
              <a:rPr lang="en-AU" dirty="0"/>
              <a:t>VS solution complexity</a:t>
            </a:r>
          </a:p>
          <a:p>
            <a:pPr marL="574675" indent="-571500">
              <a:buFont typeface="Arial" panose="020B0604020202020204" pitchFamily="34" charset="0"/>
              <a:buChar char="•"/>
            </a:pPr>
            <a:r>
              <a:rPr lang="en-AU" dirty="0" smtClean="0"/>
              <a:t>Configuration confusion</a:t>
            </a:r>
            <a:endParaRPr lang="en-AU" dirty="0"/>
          </a:p>
        </p:txBody>
      </p:sp>
    </p:spTree>
    <p:extLst>
      <p:ext uri="{BB962C8B-B14F-4D97-AF65-F5344CB8AC3E}">
        <p14:creationId xmlns:p14="http://schemas.microsoft.com/office/powerpoint/2010/main" val="41304360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Complete flexibility/control</a:t>
            </a:r>
          </a:p>
          <a:p>
            <a:pPr marL="574675" indent="-571500">
              <a:buFont typeface="Arial" panose="020B0604020202020204" pitchFamily="34" charset="0"/>
              <a:buChar char="•"/>
            </a:pPr>
            <a:r>
              <a:rPr lang="en-AU" dirty="0"/>
              <a:t>Legacy </a:t>
            </a:r>
            <a:r>
              <a:rPr lang="en-AU" dirty="0" smtClean="0"/>
              <a:t>applications</a:t>
            </a:r>
            <a:endParaRPr lang="en-AU" dirty="0"/>
          </a:p>
        </p:txBody>
      </p:sp>
    </p:spTree>
    <p:extLst>
      <p:ext uri="{BB962C8B-B14F-4D97-AF65-F5344CB8AC3E}">
        <p14:creationId xmlns:p14="http://schemas.microsoft.com/office/powerpoint/2010/main" val="392541802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disadvantages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Scaling is difficult</a:t>
            </a:r>
          </a:p>
          <a:p>
            <a:pPr marL="574675" indent="-571500">
              <a:buFont typeface="Arial" panose="020B0604020202020204" pitchFamily="34" charset="0"/>
              <a:buChar char="•"/>
            </a:pPr>
            <a:r>
              <a:rPr lang="en-AU" dirty="0"/>
              <a:t>No OOTB </a:t>
            </a:r>
            <a:r>
              <a:rPr lang="en-AU" dirty="0" err="1" smtClean="0"/>
              <a:t>autoscaling</a:t>
            </a:r>
            <a:endParaRPr lang="en-AU" dirty="0"/>
          </a:p>
        </p:txBody>
      </p:sp>
    </p:spTree>
    <p:extLst>
      <p:ext uri="{BB962C8B-B14F-4D97-AF65-F5344CB8AC3E}">
        <p14:creationId xmlns:p14="http://schemas.microsoft.com/office/powerpoint/2010/main" val="126228706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WordPress, Joomla!,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smtClean="0">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Continuous development</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a:t>
            </a:r>
            <a:r>
              <a:rPr lang="en-US" sz="1466" spc="-43" dirty="0" smtClean="0">
                <a:gradFill>
                  <a:gsLst>
                    <a:gs pos="0">
                      <a:schemeClr val="bg1"/>
                    </a:gs>
                    <a:gs pos="100000">
                      <a:schemeClr val="bg1"/>
                    </a:gs>
                  </a:gsLst>
                  <a:lin ang="16200000" scaled="0"/>
                </a:gradFill>
              </a:rPr>
              <a:t>Service</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a:t>
            </a:r>
            <a:r>
              <a:rPr lang="en-US" sz="1466" spc="-43" dirty="0" smtClean="0">
                <a:gradFill>
                  <a:gsLst>
                    <a:gs pos="0">
                      <a:schemeClr val="bg1"/>
                    </a:gs>
                    <a:gs pos="100000">
                      <a:schemeClr val="bg1"/>
                    </a:gs>
                  </a:gsLst>
                  <a:lin ang="16200000" scaled="0"/>
                </a:gradFill>
              </a:rPr>
              <a:t>needed</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a:t>
            </a:r>
            <a:r>
              <a:rPr lang="en-US" sz="1466" spc="-43" dirty="0" smtClean="0">
                <a:gradFill>
                  <a:gsLst>
                    <a:gs pos="0">
                      <a:schemeClr val="bg1"/>
                    </a:gs>
                    <a:gs pos="100000">
                      <a:schemeClr val="bg1"/>
                    </a:gs>
                  </a:gsLst>
                  <a:lin ang="16200000" scaled="0"/>
                </a:gradFill>
              </a:rPr>
              <a:t>RDP,  </a:t>
            </a:r>
            <a:r>
              <a:rPr lang="en-US" sz="1466" spc="-43" dirty="0">
                <a:gradFill>
                  <a:gsLst>
                    <a:gs pos="0">
                      <a:schemeClr val="bg1"/>
                    </a:gs>
                    <a:gs pos="100000">
                      <a:schemeClr val="bg1"/>
                    </a:gs>
                  </a:gsLst>
                  <a:lin ang="16200000" scaled="0"/>
                </a:gradFill>
              </a:rPr>
              <a:t>elevated </a:t>
            </a:r>
            <a:r>
              <a:rPr lang="en-US" sz="1466" spc="-43" dirty="0" smtClean="0">
                <a:gradFill>
                  <a:gsLst>
                    <a:gs pos="0">
                      <a:schemeClr val="bg1"/>
                    </a:gs>
                    <a:gs pos="100000">
                      <a:schemeClr val="bg1"/>
                    </a:gs>
                  </a:gsLst>
                  <a:lin ang="16200000" scaled="0"/>
                </a:gradFill>
              </a:rPr>
              <a:t>permissions, advanced IIS configuration, complex diagnostics or cost effectiveness if sometimes-on</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Web Roles (Cloud Services)</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Multi-tier or large-scale </a:t>
            </a:r>
            <a:r>
              <a:rPr lang="en-US" sz="2000" spc="-83" dirty="0">
                <a:gradFill>
                  <a:gsLst>
                    <a:gs pos="0">
                      <a:schemeClr val="bg1"/>
                    </a:gs>
                    <a:gs pos="100000">
                      <a:schemeClr val="bg1"/>
                    </a:gs>
                  </a:gsLst>
                  <a:lin ang="16200000" scaled="0"/>
                </a:gradFill>
                <a:latin typeface="Segoe UI Light" pitchFamily="34" charset="0"/>
              </a:rPr>
              <a:t>applications</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separate application logic into multiple tiers </a:t>
            </a:r>
            <a:r>
              <a:rPr lang="en-US" sz="1466" spc="-43" dirty="0" smtClean="0">
                <a:gradFill>
                  <a:gsLst>
                    <a:gs pos="0">
                      <a:schemeClr val="bg1"/>
                    </a:gs>
                    <a:gs pos="100000">
                      <a:schemeClr val="bg1"/>
                    </a:gs>
                  </a:gsLst>
                  <a:lin ang="16200000" scaled="0"/>
                </a:gradFill>
              </a:rPr>
              <a:t>using </a:t>
            </a:r>
            <a:r>
              <a:rPr lang="en-US" sz="1466" spc="-43" dirty="0">
                <a:gradFill>
                  <a:gsLst>
                    <a:gs pos="0">
                      <a:schemeClr val="bg1"/>
                    </a:gs>
                    <a:gs pos="100000">
                      <a:schemeClr val="bg1"/>
                    </a:gs>
                  </a:gsLst>
                  <a:lin ang="16200000" scaled="0"/>
                </a:gradFill>
              </a:rPr>
              <a:t>both Web and Worker </a:t>
            </a:r>
            <a:r>
              <a:rPr lang="en-US" sz="1466" spc="-43" dirty="0" smtClean="0">
                <a:gradFill>
                  <a:gsLst>
                    <a:gs pos="0">
                      <a:schemeClr val="bg1"/>
                    </a:gs>
                    <a:gs pos="100000">
                      <a:schemeClr val="bg1"/>
                    </a:gs>
                  </a:gsLst>
                  <a:lin ang="16200000" scaled="0"/>
                </a:gradFill>
              </a:rPr>
              <a:t>Roles, need enormous scale, need CDN on content in the website or need large amounts of memory</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network </a:t>
            </a:r>
            <a:r>
              <a:rPr lang="en-US" sz="1466" spc="-43" dirty="0" smtClean="0">
                <a:gradFill>
                  <a:gsLst>
                    <a:gs pos="0">
                      <a:schemeClr val="bg1"/>
                    </a:gs>
                    <a:gs pos="100000">
                      <a:schemeClr val="bg1"/>
                    </a:gs>
                  </a:gsLst>
                  <a:lin ang="16200000" scaled="0"/>
                </a:gradFill>
              </a:rPr>
              <a:t>isolation, geo-redundancy/scaling via Traffic Manager or need to be deployed to SE Asia for latency reasons</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Legacy applications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Deploy legacy web applications that aren’t compatible with Web Sites or Web Roles (e.g. file system access, COM/32-bit DLLs, proprietary software install required, etc.) + you can’t convert</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a:t>
            </a:r>
            <a:r>
              <a:rPr lang="en-US" sz="1466" spc="-43" dirty="0" smtClean="0">
                <a:gradFill>
                  <a:gsLst>
                    <a:gs pos="0">
                      <a:schemeClr val="bg1"/>
                    </a:gs>
                    <a:gs pos="100000">
                      <a:schemeClr val="bg1"/>
                    </a:gs>
                  </a:gsLst>
                  <a:lin ang="16200000" scaled="0"/>
                </a:gradFill>
              </a:rPr>
              <a:t>to the </a:t>
            </a:r>
            <a:r>
              <a:rPr lang="en-US" sz="1466" spc="-43" dirty="0">
                <a:gradFill>
                  <a:gsLst>
                    <a:gs pos="0">
                      <a:schemeClr val="bg1"/>
                    </a:gs>
                    <a:gs pos="100000">
                      <a:schemeClr val="bg1"/>
                    </a:gs>
                  </a:gsLst>
                  <a:lin ang="16200000" scaled="0"/>
                </a:gradFill>
              </a:rPr>
              <a:t>cloud, such as SQL Server, SharePoint Server or Active </a:t>
            </a:r>
            <a:r>
              <a:rPr lang="en-US" sz="1466" spc="-43" dirty="0" smtClean="0">
                <a:gradFill>
                  <a:gsLst>
                    <a:gs pos="0">
                      <a:schemeClr val="bg1"/>
                    </a:gs>
                    <a:gs pos="100000">
                      <a:schemeClr val="bg1"/>
                    </a:gs>
                  </a:gsLst>
                  <a:lin ang="16200000" scaled="0"/>
                </a:gradFill>
              </a:rPr>
              <a:t>Directory</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Ultimate control / Linux OS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 have operational staff that can maintain the OSs and you want full control from the OS level up (be it Windows Server or Linux)</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a:t>
              </a:r>
              <a:r>
                <a:rPr lang="en-US" sz="2000" dirty="0" smtClean="0">
                  <a:gradFill>
                    <a:gsLst>
                      <a:gs pos="0">
                        <a:schemeClr val="tx1"/>
                      </a:gs>
                      <a:gs pos="100000">
                        <a:schemeClr val="tx1"/>
                      </a:gs>
                    </a:gsLst>
                    <a:lin ang="5400000" scaled="0"/>
                  </a:gradFill>
                </a:rPr>
                <a:t>go</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smtClean="0">
                  <a:gradFill>
                    <a:gsLst>
                      <a:gs pos="0">
                        <a:schemeClr val="tx1"/>
                      </a:gs>
                      <a:gs pos="100000">
                        <a:schemeClr val="tx1"/>
                      </a:gs>
                    </a:gsLst>
                    <a:lin ang="5400000" scaled="0"/>
                  </a:gradFill>
                </a:rPr>
                <a:t>Multiple platforms and SDKs, </a:t>
              </a:r>
              <a:r>
                <a:rPr lang="en-US" sz="2000" dirty="0">
                  <a:gradFill>
                    <a:gsLst>
                      <a:gs pos="0">
                        <a:schemeClr val="tx1"/>
                      </a:gs>
                      <a:gs pos="100000">
                        <a:schemeClr val="tx1"/>
                      </a:gs>
                    </a:gsLst>
                    <a:lin ang="5400000" scaled="0"/>
                  </a:gradFill>
                </a:rPr>
                <a:t>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 OOTB</a:t>
            </a:r>
            <a:endParaRPr lang="en-US" dirty="0"/>
          </a:p>
        </p:txBody>
      </p:sp>
      <p:grpSp>
        <p:nvGrpSpPr>
          <p:cNvPr id="22" name="Group 21"/>
          <p:cNvGrpSpPr/>
          <p:nvPr/>
        </p:nvGrpSpPr>
        <p:grpSpPr>
          <a:xfrm>
            <a:off x="6459282" y="1280954"/>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8560601" y="3753474"/>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4906877" y="3753474"/>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9" name="Group 8"/>
          <p:cNvGrpSpPr/>
          <p:nvPr/>
        </p:nvGrpSpPr>
        <p:grpSpPr>
          <a:xfrm>
            <a:off x="3255880" y="1271590"/>
            <a:ext cx="2363891" cy="2004042"/>
            <a:chOff x="606202" y="2568778"/>
            <a:chExt cx="2363891" cy="2004042"/>
          </a:xfrm>
        </p:grpSpPr>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 name="TextBox 1"/>
          <p:cNvSpPr txBox="1"/>
          <p:nvPr/>
        </p:nvSpPr>
        <p:spPr>
          <a:xfrm>
            <a:off x="7877687" y="6252770"/>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p>
        </p:txBody>
      </p:sp>
      <p:grpSp>
        <p:nvGrpSpPr>
          <p:cNvPr id="3" name="Group 2"/>
          <p:cNvGrpSpPr/>
          <p:nvPr/>
        </p:nvGrpSpPr>
        <p:grpSpPr>
          <a:xfrm>
            <a:off x="1209485" y="3753474"/>
            <a:ext cx="2363891" cy="2004042"/>
            <a:chOff x="7878077" y="915126"/>
            <a:chExt cx="2363891" cy="2004042"/>
          </a:xfrm>
        </p:grpSpPr>
        <p:pic>
          <p:nvPicPr>
            <p:cNvPr id="1026" name="Picture 2" descr="python-logo-master-v3-TM-flattened.png (601×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8733" y="1499893"/>
              <a:ext cx="1853421" cy="626031"/>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88"/>
            <p:cNvSpPr>
              <a:spLocks noEditPoints="1"/>
            </p:cNvSpPr>
            <p:nvPr/>
          </p:nvSpPr>
          <p:spPr bwMode="black">
            <a:xfrm>
              <a:off x="7878077" y="91512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latin typeface="Segoe UI Light" panose="020B0502040204020203" pitchFamily="34" charset="0"/>
                <a:cs typeface="Segoe UI Light" panose="020B0502040204020203" pitchFamily="34" charset="0"/>
              </a:rPr>
              <a:t>Windows Azure Web App Gallery</a:t>
            </a:r>
            <a:endParaRPr lang="en-US" dirty="0">
              <a:latin typeface="Segoe UI Light" panose="020B0502040204020203" pitchFamily="34" charset="0"/>
              <a:cs typeface="Segoe UI Light" panose="020B0502040204020203" pitchFamily="34" charset="0"/>
            </a:endParaRPr>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Web Sites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quotas</a:t>
            </a:r>
            <a:endParaRPr lang="en-US" sz="3199" dirty="0"/>
          </a:p>
        </p:txBody>
      </p:sp>
      <p:sp>
        <p:nvSpPr>
          <p:cNvPr id="18" name="Title 1"/>
          <p:cNvSpPr txBox="1">
            <a:spLocks/>
          </p:cNvSpPr>
          <p:nvPr/>
        </p:nvSpPr>
        <p:spPr>
          <a:xfrm>
            <a:off x="526368" y="235857"/>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AU" dirty="0" smtClean="0"/>
              <a:t>Tiers</a:t>
            </a:r>
            <a:endParaRPr lang="en-AU"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Tiers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Free</a:t>
            </a:r>
          </a:p>
          <a:p>
            <a:r>
              <a:rPr lang="en-AU" dirty="0"/>
              <a:t>	</a:t>
            </a:r>
            <a:r>
              <a:rPr lang="en-AU" dirty="0" smtClean="0"/>
              <a:t>Shared CPU, 10 sites, 1GB</a:t>
            </a:r>
          </a:p>
          <a:p>
            <a:r>
              <a:rPr lang="en-AU" dirty="0" smtClean="0"/>
              <a:t>Shared</a:t>
            </a:r>
          </a:p>
          <a:p>
            <a:r>
              <a:rPr lang="en-AU" dirty="0"/>
              <a:t>	</a:t>
            </a:r>
            <a:r>
              <a:rPr lang="en-AU" dirty="0" smtClean="0"/>
              <a:t>Shared CPU, up to 6 instances, 100 sites, 1GB</a:t>
            </a:r>
          </a:p>
          <a:p>
            <a:r>
              <a:rPr lang="en-AU" dirty="0" smtClean="0"/>
              <a:t>Standard</a:t>
            </a:r>
          </a:p>
          <a:p>
            <a:r>
              <a:rPr lang="en-AU" dirty="0"/>
              <a:t>	</a:t>
            </a:r>
            <a:r>
              <a:rPr lang="en-AU" dirty="0" smtClean="0"/>
              <a:t>Dedicated VM, up to 10 instances, 500 sites, 10GB</a:t>
            </a:r>
            <a:endParaRPr lang="en-AU" dirty="0"/>
          </a:p>
        </p:txBody>
      </p:sp>
    </p:spTree>
    <p:extLst>
      <p:ext uri="{BB962C8B-B14F-4D97-AF65-F5344CB8AC3E}">
        <p14:creationId xmlns:p14="http://schemas.microsoft.com/office/powerpoint/2010/main" val="414810589"/>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4513</TotalTime>
  <Words>841</Words>
  <Application>Microsoft Office PowerPoint</Application>
  <PresentationFormat>Custom</PresentationFormat>
  <Paragraphs>218</Paragraphs>
  <Slides>25</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Segoe UI Light</vt:lpstr>
      <vt:lpstr>Consolas</vt:lpstr>
      <vt:lpstr>Arial</vt:lpstr>
      <vt:lpstr>Segoe Light</vt:lpstr>
      <vt:lpstr>Segoe UI</vt:lpstr>
      <vt:lpstr>Kozuka Gothic Pro R</vt:lpstr>
      <vt:lpstr>MS1444_Windows Azure Template 16x9_r08b</vt:lpstr>
      <vt:lpstr>1_White with Consolas font for code slides</vt:lpstr>
      <vt:lpstr>WindowsAzureTemplate16x9</vt:lpstr>
      <vt:lpstr>Web Apps in Azure</vt:lpstr>
      <vt:lpstr>Overview</vt:lpstr>
      <vt:lpstr>PowerPoint Presentation</vt:lpstr>
      <vt:lpstr>PowerPoint Presentation</vt:lpstr>
      <vt:lpstr>PowerPoint Presentation</vt:lpstr>
      <vt:lpstr>Supported Web Frameworks OOTB</vt:lpstr>
      <vt:lpstr>Windows Azure Web App Gallery</vt:lpstr>
      <vt:lpstr>Web Sites</vt:lpstr>
      <vt:lpstr>Tiers</vt:lpstr>
      <vt:lpstr>Pricing</vt:lpstr>
      <vt:lpstr>PowerPoint Presentation</vt:lpstr>
      <vt:lpstr>Platform as a Service</vt:lpstr>
      <vt:lpstr>Pricing</vt:lpstr>
      <vt:lpstr>PowerPoint Presentation</vt:lpstr>
      <vt:lpstr>Infrastructure as a Service</vt:lpstr>
      <vt:lpstr>Gallery Images Available</vt:lpstr>
      <vt:lpstr>Pricing</vt:lpstr>
      <vt:lpstr>PowerPoint Presentation</vt:lpstr>
      <vt:lpstr>Web Sites advantages</vt:lpstr>
      <vt:lpstr>Web Sites disadvantages</vt:lpstr>
      <vt:lpstr>Web Roles advantages</vt:lpstr>
      <vt:lpstr>Web Roles disadvantages</vt:lpstr>
      <vt:lpstr>Virtual Machines advantages</vt:lpstr>
      <vt:lpstr>Virtual Machines disadvantages</vt:lpstr>
      <vt:lpstr>Application Scenarios</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356</cp:revision>
  <dcterms:created xsi:type="dcterms:W3CDTF">2011-11-30T19:12:28Z</dcterms:created>
  <dcterms:modified xsi:type="dcterms:W3CDTF">2014-03-22T16:24:05Z</dcterms:modified>
  <cp:version>1.0.0</cp:version>
</cp:coreProperties>
</file>