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Poppins" panose="00000500000000000000" pitchFamily="2" charset="0"/>
      <p:regular r:id="rId14"/>
      <p:bold r:id="rId15"/>
      <p:italic r:id="rId16"/>
      <p:boldItalic r:id="rId17"/>
    </p:embeddedFont>
    <p:embeddedFont>
      <p:font typeface="Poppins Medium" panose="000006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959b1680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959b1680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4f40d41a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74f40d41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74f40d41a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74f40d41a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959b1680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959b1680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51586bc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51586bc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959b1680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959b168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51586bc1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51586bc1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751586bc1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751586bc1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51586bc1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51586bc1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959b1680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959b1680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mymultiverse/Mask_RCNN/blob/master/samples/crater/inspect_crater_model.ipynb"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mymultiverse/Mask_RCNN/blob/master/samples/crater/train.ipynb" TargetMode="External"/><Relationship Id="rId5" Type="http://schemas.openxmlformats.org/officeDocument/2006/relationships/hyperlink" Target="https://github.com/mymultiverse/Mask_RCNN/blob/master/samples/crater/inspect_crater_data.ipynb" TargetMode="External"/><Relationship Id="rId4" Type="http://schemas.openxmlformats.org/officeDocument/2006/relationships/hyperlink" Target="https://github.com/mymultiverse/Mask_RCNN/edit/master/samples/crater#Data-Collection-and-Training-Validation-data-prepar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57" name="Google Shape;57;p13"/>
          <p:cNvSpPr txBox="1"/>
          <p:nvPr/>
        </p:nvSpPr>
        <p:spPr>
          <a:xfrm>
            <a:off x="171050" y="2993250"/>
            <a:ext cx="8759700" cy="19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chemeClr val="dk2"/>
                </a:solidFill>
              </a:rPr>
              <a:t>Team Name:</a:t>
            </a:r>
            <a:endParaRPr sz="1500" dirty="0">
              <a:solidFill>
                <a:schemeClr val="dk2"/>
              </a:solidFill>
            </a:endParaRPr>
          </a:p>
          <a:p>
            <a:pPr marL="0" lvl="0" indent="0" algn="l" rtl="0">
              <a:spcBef>
                <a:spcPts val="0"/>
              </a:spcBef>
              <a:spcAft>
                <a:spcPts val="0"/>
              </a:spcAft>
              <a:buNone/>
            </a:pPr>
            <a:r>
              <a:rPr lang="en-GB" sz="1500" dirty="0">
                <a:solidFill>
                  <a:schemeClr val="dk2"/>
                </a:solidFill>
              </a:rPr>
              <a:t>Name of College(s)/University(s): </a:t>
            </a:r>
            <a:endParaRPr sz="1500" dirty="0">
              <a:solidFill>
                <a:schemeClr val="dk2"/>
              </a:solidFill>
            </a:endParaRPr>
          </a:p>
          <a:p>
            <a:pPr marL="0" lvl="0" indent="0" algn="l" rtl="0">
              <a:spcBef>
                <a:spcPts val="0"/>
              </a:spcBef>
              <a:spcAft>
                <a:spcPts val="0"/>
              </a:spcAft>
              <a:buNone/>
            </a:pPr>
            <a:endParaRPr sz="1500" dirty="0">
              <a:solidFill>
                <a:schemeClr val="dk2"/>
              </a:solidFill>
            </a:endParaRPr>
          </a:p>
          <a:p>
            <a:pPr marL="0" lvl="0" indent="0" algn="l" rtl="0">
              <a:spcBef>
                <a:spcPts val="0"/>
              </a:spcBef>
              <a:spcAft>
                <a:spcPts val="0"/>
              </a:spcAft>
              <a:buNone/>
            </a:pPr>
            <a:r>
              <a:rPr lang="en-GB" sz="1500" dirty="0">
                <a:solidFill>
                  <a:schemeClr val="dk2"/>
                </a:solidFill>
              </a:rPr>
              <a:t>Team Members Details:</a:t>
            </a:r>
            <a:endParaRPr sz="1500" dirty="0">
              <a:solidFill>
                <a:schemeClr val="dk2"/>
              </a:solidFill>
            </a:endParaRPr>
          </a:p>
          <a:p>
            <a:pPr marL="457200" lvl="0" indent="-323850" algn="l" rtl="0">
              <a:spcBef>
                <a:spcPts val="0"/>
              </a:spcBef>
              <a:spcAft>
                <a:spcPts val="0"/>
              </a:spcAft>
              <a:buClr>
                <a:schemeClr val="dk2"/>
              </a:buClr>
              <a:buSzPts val="1500"/>
              <a:buAutoNum type="arabicPeriod"/>
            </a:pPr>
            <a:r>
              <a:rPr lang="en-GB" sz="1500" dirty="0">
                <a:solidFill>
                  <a:schemeClr val="dk2"/>
                </a:solidFill>
              </a:rPr>
              <a:t>Team Member-1</a:t>
            </a:r>
            <a:endParaRPr sz="1500" dirty="0">
              <a:solidFill>
                <a:schemeClr val="dk2"/>
              </a:solidFill>
            </a:endParaRPr>
          </a:p>
          <a:p>
            <a:pPr marL="457200" lvl="0" indent="-323850" algn="l" rtl="0">
              <a:spcBef>
                <a:spcPts val="0"/>
              </a:spcBef>
              <a:spcAft>
                <a:spcPts val="0"/>
              </a:spcAft>
              <a:buClr>
                <a:schemeClr val="dk2"/>
              </a:buClr>
              <a:buSzPts val="1500"/>
              <a:buAutoNum type="arabicPeriod"/>
            </a:pPr>
            <a:r>
              <a:rPr lang="en-GB" sz="1500" dirty="0">
                <a:solidFill>
                  <a:schemeClr val="dk2"/>
                </a:solidFill>
              </a:rPr>
              <a:t>Team Member-2</a:t>
            </a:r>
            <a:endParaRPr sz="1500" dirty="0">
              <a:solidFill>
                <a:schemeClr val="dk2"/>
              </a:solidFill>
            </a:endParaRPr>
          </a:p>
          <a:p>
            <a:pPr marL="457200" lvl="0" indent="-323850" algn="l" rtl="0">
              <a:spcBef>
                <a:spcPts val="0"/>
              </a:spcBef>
              <a:spcAft>
                <a:spcPts val="0"/>
              </a:spcAft>
              <a:buClr>
                <a:schemeClr val="dk2"/>
              </a:buClr>
              <a:buSzPts val="1500"/>
              <a:buAutoNum type="arabicPeriod"/>
            </a:pPr>
            <a:r>
              <a:rPr lang="en-GB" sz="1500" dirty="0">
                <a:solidFill>
                  <a:schemeClr val="dk2"/>
                </a:solidFill>
              </a:rPr>
              <a:t>Team Member-3</a:t>
            </a:r>
            <a:endParaRPr sz="1500" dirty="0">
              <a:solidFill>
                <a:schemeClr val="dk2"/>
              </a:solidFill>
            </a:endParaRPr>
          </a:p>
          <a:p>
            <a:pPr marL="457200" lvl="0" indent="-323850" algn="l" rtl="0">
              <a:spcBef>
                <a:spcPts val="0"/>
              </a:spcBef>
              <a:spcAft>
                <a:spcPts val="0"/>
              </a:spcAft>
              <a:buClr>
                <a:schemeClr val="dk2"/>
              </a:buClr>
              <a:buSzPts val="1500"/>
              <a:buAutoNum type="arabicPeriod"/>
            </a:pPr>
            <a:r>
              <a:rPr lang="en-GB" sz="1500" dirty="0">
                <a:solidFill>
                  <a:schemeClr val="dk2"/>
                </a:solidFill>
              </a:rPr>
              <a:t>Team Member-4</a:t>
            </a:r>
            <a:endParaRPr sz="15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7" name="Google Shape;12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8" name="Google Shape;128;p22"/>
          <p:cNvPicPr preferRelativeResize="0"/>
          <p:nvPr/>
        </p:nvPicPr>
        <p:blipFill rotWithShape="1">
          <a:blip r:embed="rId3">
            <a:alphaModFix/>
          </a:blip>
          <a:srcRect/>
          <a:stretch/>
        </p:blipFill>
        <p:spPr>
          <a:xfrm>
            <a:off x="798" y="0"/>
            <a:ext cx="9142401"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4" name="Google Shape;13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3"/>
          <p:cNvPicPr preferRelativeResize="0"/>
          <p:nvPr/>
        </p:nvPicPr>
        <p:blipFill rotWithShape="1">
          <a:blip r:embed="rId3">
            <a:alphaModFix/>
          </a:blip>
          <a:srcRect/>
          <a:stretch/>
        </p:blipFill>
        <p:spPr>
          <a:xfrm>
            <a:off x="798" y="0"/>
            <a:ext cx="9142401"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4" name="Google Shape;64;p14"/>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65" name="Google Shape;65;p14"/>
          <p:cNvSpPr txBox="1"/>
          <p:nvPr/>
        </p:nvSpPr>
        <p:spPr>
          <a:xfrm>
            <a:off x="109950" y="806350"/>
            <a:ext cx="8894100" cy="598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a:solidFill>
                  <a:schemeClr val="dk1"/>
                </a:solidFill>
                <a:latin typeface="Poppins"/>
                <a:ea typeface="Poppins"/>
                <a:cs typeface="Poppins"/>
                <a:sym typeface="Poppins"/>
              </a:rPr>
              <a:t>Detailed solution and Approach (250-300 words)</a:t>
            </a:r>
            <a:endParaRPr sz="1800">
              <a:latin typeface="Poppins"/>
              <a:ea typeface="Poppins"/>
              <a:cs typeface="Poppins"/>
              <a:sym typeface="Poppins"/>
            </a:endParaRPr>
          </a:p>
        </p:txBody>
      </p:sp>
      <p:sp>
        <p:nvSpPr>
          <p:cNvPr id="2" name="TextBox 1">
            <a:extLst>
              <a:ext uri="{FF2B5EF4-FFF2-40B4-BE49-F238E27FC236}">
                <a16:creationId xmlns:a16="http://schemas.microsoft.com/office/drawing/2014/main" id="{03D7ADAF-FE9D-9B16-C190-D8026719F491}"/>
              </a:ext>
            </a:extLst>
          </p:cNvPr>
          <p:cNvSpPr txBox="1"/>
          <p:nvPr/>
        </p:nvSpPr>
        <p:spPr>
          <a:xfrm>
            <a:off x="311701" y="1676400"/>
            <a:ext cx="8291972" cy="3539430"/>
          </a:xfrm>
          <a:prstGeom prst="rect">
            <a:avLst/>
          </a:prstGeom>
          <a:noFill/>
        </p:spPr>
        <p:txBody>
          <a:bodyPr wrap="square" rtlCol="0">
            <a:spAutoFit/>
          </a:bodyPr>
          <a:lstStyle/>
          <a:p>
            <a:r>
              <a:rPr lang="en-IN" u="sng" dirty="0"/>
              <a:t>Solution</a:t>
            </a:r>
            <a:r>
              <a:rPr lang="en-IN" dirty="0"/>
              <a:t>:</a:t>
            </a:r>
          </a:p>
          <a:p>
            <a:pPr marL="285750" indent="-285750">
              <a:buFont typeface="Arial" panose="020B0604020202020204" pitchFamily="34" charset="0"/>
              <a:buChar char="•"/>
            </a:pPr>
            <a:r>
              <a:rPr lang="en-US" dirty="0"/>
              <a:t>Using the OHRC camera, we can obtain video footage from a satellite, allowing us to identify craters and boulders using OpenCV's Video Capture in Python. As the satellite orbits the moon, it detects objects, marking craters in green and boulders in red. Additionally, the system counts the number of craters and boulders, providing their latitude and longitude coordinates. </a:t>
            </a:r>
            <a:r>
              <a:rPr lang="en-IN" dirty="0"/>
              <a:t>	</a:t>
            </a:r>
          </a:p>
          <a:p>
            <a:r>
              <a:rPr lang="en-IN" dirty="0"/>
              <a:t>     </a:t>
            </a:r>
          </a:p>
          <a:p>
            <a:r>
              <a:rPr lang="en-IN" dirty="0"/>
              <a:t>     </a:t>
            </a:r>
            <a:r>
              <a:rPr lang="en-IN" b="1" u="sng" dirty="0"/>
              <a:t>Approach</a:t>
            </a:r>
            <a:r>
              <a:rPr lang="en-IN" dirty="0"/>
              <a:t>: 1. TensorFlow</a:t>
            </a:r>
          </a:p>
          <a:p>
            <a:r>
              <a:rPr lang="en-IN" dirty="0"/>
              <a:t>	      2. Mask RCNN library in python</a:t>
            </a:r>
          </a:p>
          <a:p>
            <a:r>
              <a:rPr lang="en-IN" dirty="0"/>
              <a:t>	          Open CV library in python</a:t>
            </a:r>
          </a:p>
          <a:p>
            <a:pPr lvl="5"/>
            <a:r>
              <a:rPr lang="en-IN" dirty="0"/>
              <a:t>                                                                       (OR)</a:t>
            </a:r>
          </a:p>
          <a:p>
            <a:pPr marL="285750" indent="-285750">
              <a:buFont typeface="Arial" panose="020B0604020202020204" pitchFamily="34" charset="0"/>
              <a:buChar char="•"/>
            </a:pPr>
            <a:r>
              <a:rPr lang="en-US" dirty="0"/>
              <a:t>Using sample images of craters and boulders, we can identify these features in a specific area. This process includes counting the number of craters and boulders and providing their latitude and longitude coordinates.</a:t>
            </a:r>
            <a:r>
              <a:rPr lang="en-IN" dirty="0"/>
              <a:t> </a:t>
            </a:r>
          </a:p>
          <a:p>
            <a:r>
              <a:rPr lang="en-IN" dirty="0"/>
              <a:t>     </a:t>
            </a:r>
            <a:r>
              <a:rPr lang="en-IN" b="1" u="sng" dirty="0"/>
              <a:t>Approach</a:t>
            </a:r>
            <a:r>
              <a:rPr lang="en-IN" dirty="0"/>
              <a:t>: Open CV library in python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2" name="Google Shape;72;p15"/>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73" name="Google Shape;73;p15"/>
          <p:cNvSpPr txBox="1"/>
          <p:nvPr/>
        </p:nvSpPr>
        <p:spPr>
          <a:xfrm>
            <a:off x="109950" y="818550"/>
            <a:ext cx="8882100" cy="572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dirty="0">
                <a:solidFill>
                  <a:schemeClr val="dk1"/>
                </a:solidFill>
                <a:latin typeface="Poppins"/>
                <a:ea typeface="Poppins"/>
                <a:cs typeface="Poppins"/>
                <a:sym typeface="Poppins"/>
              </a:rPr>
              <a:t>Tools and Technology Used (50 words)</a:t>
            </a:r>
            <a:endParaRPr sz="1800" dirty="0">
              <a:solidFill>
                <a:schemeClr val="dk2"/>
              </a:solidFill>
              <a:latin typeface="Poppins"/>
              <a:ea typeface="Poppins"/>
              <a:cs typeface="Poppins"/>
              <a:sym typeface="Poppins"/>
            </a:endParaRPr>
          </a:p>
        </p:txBody>
      </p:sp>
      <p:sp>
        <p:nvSpPr>
          <p:cNvPr id="2" name="TextBox 1">
            <a:extLst>
              <a:ext uri="{FF2B5EF4-FFF2-40B4-BE49-F238E27FC236}">
                <a16:creationId xmlns:a16="http://schemas.microsoft.com/office/drawing/2014/main" id="{666D054D-6424-86F3-01E8-175F50A48537}"/>
              </a:ext>
            </a:extLst>
          </p:cNvPr>
          <p:cNvSpPr txBox="1"/>
          <p:nvPr/>
        </p:nvSpPr>
        <p:spPr>
          <a:xfrm>
            <a:off x="512618" y="1461655"/>
            <a:ext cx="7966364" cy="3108543"/>
          </a:xfrm>
          <a:prstGeom prst="rect">
            <a:avLst/>
          </a:prstGeom>
          <a:noFill/>
        </p:spPr>
        <p:txBody>
          <a:bodyPr wrap="square" rtlCol="0">
            <a:spAutoFit/>
          </a:bodyPr>
          <a:lstStyle/>
          <a:p>
            <a:r>
              <a:rPr lang="en-IN" u="sng" dirty="0">
                <a:latin typeface="+mj-lt"/>
                <a:cs typeface="Poppins" panose="00000500000000000000" pitchFamily="2" charset="0"/>
              </a:rPr>
              <a:t>Solution 1:</a:t>
            </a:r>
          </a:p>
          <a:p>
            <a:endParaRPr lang="en-IN" u="sng" dirty="0">
              <a:latin typeface="+mj-lt"/>
              <a:cs typeface="Poppins" panose="00000500000000000000" pitchFamily="2" charset="0"/>
            </a:endParaRPr>
          </a:p>
          <a:p>
            <a:pPr algn="l"/>
            <a:r>
              <a:rPr lang="en-US" b="0" i="0" dirty="0">
                <a:solidFill>
                  <a:schemeClr val="tx1"/>
                </a:solidFill>
                <a:effectLst/>
                <a:latin typeface="+mj-lt"/>
                <a:cs typeface="Poppins" panose="00000500000000000000" pitchFamily="2" charset="0"/>
              </a:rPr>
              <a:t>We apply  deep learning method for detection and semantic segmentation of craters in an image. Model trained using transfer learning on pretrained </a:t>
            </a:r>
            <a:r>
              <a:rPr lang="en-US" b="0" i="0" dirty="0" err="1">
                <a:solidFill>
                  <a:schemeClr val="tx1"/>
                </a:solidFill>
                <a:effectLst/>
                <a:latin typeface="+mj-lt"/>
                <a:cs typeface="Poppins" panose="00000500000000000000" pitchFamily="2" charset="0"/>
              </a:rPr>
              <a:t>MaskRCNN</a:t>
            </a:r>
            <a:r>
              <a:rPr lang="en-US" b="0" i="0" dirty="0">
                <a:solidFill>
                  <a:schemeClr val="tx1"/>
                </a:solidFill>
                <a:effectLst/>
                <a:latin typeface="+mj-lt"/>
                <a:cs typeface="Poppins" panose="00000500000000000000" pitchFamily="2" charset="0"/>
              </a:rPr>
              <a:t> model. Overall project can be divided into four parts as follow:-</a:t>
            </a:r>
          </a:p>
          <a:p>
            <a:pPr algn="l">
              <a:buFont typeface="+mj-lt"/>
              <a:buAutoNum type="arabicPeriod"/>
            </a:pPr>
            <a:r>
              <a:rPr lang="en-US" b="0" i="0" dirty="0">
                <a:solidFill>
                  <a:schemeClr val="tx1"/>
                </a:solidFill>
                <a:effectLst/>
                <a:latin typeface="+mj-lt"/>
                <a:cs typeface="Poppins" panose="00000500000000000000" pitchFamily="2" charset="0"/>
                <a:hlinkClick r:id="rId4">
                  <a:extLst>
                    <a:ext uri="{A12FA001-AC4F-418D-AE19-62706E023703}">
                      <ahyp:hlinkClr xmlns:ahyp="http://schemas.microsoft.com/office/drawing/2018/hyperlinkcolor" val="tx"/>
                    </a:ext>
                  </a:extLst>
                </a:hlinkClick>
              </a:rPr>
              <a:t>Data Preparation</a:t>
            </a:r>
            <a:endParaRPr lang="en-US" b="0" i="0" dirty="0">
              <a:solidFill>
                <a:schemeClr val="tx1"/>
              </a:solidFill>
              <a:effectLst/>
              <a:latin typeface="+mj-lt"/>
              <a:cs typeface="Poppins" panose="00000500000000000000" pitchFamily="2" charset="0"/>
            </a:endParaRPr>
          </a:p>
          <a:p>
            <a:pPr algn="l">
              <a:buFont typeface="+mj-lt"/>
              <a:buAutoNum type="arabicPeriod"/>
            </a:pPr>
            <a:r>
              <a:rPr lang="en-US" b="0" i="0" u="sng" dirty="0">
                <a:solidFill>
                  <a:schemeClr val="tx1"/>
                </a:solidFill>
                <a:effectLst/>
                <a:latin typeface="+mj-lt"/>
                <a:cs typeface="Poppins" panose="00000500000000000000" pitchFamily="2" charset="0"/>
                <a:hlinkClick r:id="rId5">
                  <a:extLst>
                    <a:ext uri="{A12FA001-AC4F-418D-AE19-62706E023703}">
                      <ahyp:hlinkClr xmlns:ahyp="http://schemas.microsoft.com/office/drawing/2018/hyperlinkcolor" val="tx"/>
                    </a:ext>
                  </a:extLst>
                </a:hlinkClick>
              </a:rPr>
              <a:t>Data Inspection</a:t>
            </a:r>
            <a:endParaRPr lang="en-US" b="0" i="0" dirty="0">
              <a:solidFill>
                <a:schemeClr val="tx1"/>
              </a:solidFill>
              <a:effectLst/>
              <a:latin typeface="+mj-lt"/>
              <a:cs typeface="Poppins" panose="00000500000000000000" pitchFamily="2" charset="0"/>
            </a:endParaRPr>
          </a:p>
          <a:p>
            <a:pPr algn="l">
              <a:buFont typeface="+mj-lt"/>
              <a:buAutoNum type="arabicPeriod"/>
            </a:pPr>
            <a:r>
              <a:rPr lang="en-US" b="0" i="0" u="sng" dirty="0">
                <a:solidFill>
                  <a:schemeClr val="tx1"/>
                </a:solidFill>
                <a:effectLst/>
                <a:latin typeface="+mj-lt"/>
                <a:cs typeface="Poppins" panose="00000500000000000000" pitchFamily="2" charset="0"/>
                <a:hlinkClick r:id="rId6">
                  <a:extLst>
                    <a:ext uri="{A12FA001-AC4F-418D-AE19-62706E023703}">
                      <ahyp:hlinkClr xmlns:ahyp="http://schemas.microsoft.com/office/drawing/2018/hyperlinkcolor" val="tx"/>
                    </a:ext>
                  </a:extLst>
                </a:hlinkClick>
              </a:rPr>
              <a:t>Training</a:t>
            </a:r>
            <a:endParaRPr lang="en-US" b="0" i="0" dirty="0">
              <a:solidFill>
                <a:schemeClr val="tx1"/>
              </a:solidFill>
              <a:effectLst/>
              <a:latin typeface="+mj-lt"/>
              <a:cs typeface="Poppins" panose="00000500000000000000" pitchFamily="2" charset="0"/>
            </a:endParaRPr>
          </a:p>
          <a:p>
            <a:pPr algn="l">
              <a:buFont typeface="+mj-lt"/>
              <a:buAutoNum type="arabicPeriod"/>
            </a:pPr>
            <a:r>
              <a:rPr lang="en-US" b="0" i="0" u="sng" dirty="0">
                <a:solidFill>
                  <a:schemeClr val="tx1"/>
                </a:solidFill>
                <a:effectLst/>
                <a:latin typeface="+mj-lt"/>
                <a:cs typeface="Poppins" panose="00000500000000000000" pitchFamily="2" charset="0"/>
                <a:hlinkClick r:id="rId7">
                  <a:extLst>
                    <a:ext uri="{A12FA001-AC4F-418D-AE19-62706E023703}">
                      <ahyp:hlinkClr xmlns:ahyp="http://schemas.microsoft.com/office/drawing/2018/hyperlinkcolor" val="tx"/>
                    </a:ext>
                  </a:extLst>
                </a:hlinkClick>
              </a:rPr>
              <a:t>Testing</a:t>
            </a:r>
            <a:endParaRPr lang="en-US" b="0" i="0" u="sng" dirty="0">
              <a:solidFill>
                <a:schemeClr val="tx1"/>
              </a:solidFill>
              <a:effectLst/>
              <a:latin typeface="+mj-lt"/>
              <a:cs typeface="Poppins" panose="00000500000000000000" pitchFamily="2" charset="0"/>
            </a:endParaRPr>
          </a:p>
          <a:p>
            <a:pPr algn="l"/>
            <a:endParaRPr lang="en-US" u="sng" dirty="0">
              <a:solidFill>
                <a:schemeClr val="tx1"/>
              </a:solidFill>
              <a:latin typeface="+mj-lt"/>
              <a:cs typeface="Poppins" panose="00000500000000000000" pitchFamily="2" charset="0"/>
            </a:endParaRPr>
          </a:p>
          <a:p>
            <a:pPr algn="l"/>
            <a:r>
              <a:rPr lang="en-US" b="0" i="0" u="sng" dirty="0">
                <a:solidFill>
                  <a:schemeClr val="tx1"/>
                </a:solidFill>
                <a:effectLst/>
                <a:latin typeface="+mj-lt"/>
                <a:cs typeface="Poppins" panose="00000500000000000000" pitchFamily="2" charset="0"/>
              </a:rPr>
              <a:t>Solution 2:</a:t>
            </a:r>
          </a:p>
          <a:p>
            <a:pPr algn="l"/>
            <a:endParaRPr lang="en-US" u="sng" dirty="0">
              <a:solidFill>
                <a:schemeClr val="tx1"/>
              </a:solidFill>
              <a:latin typeface="+mj-lt"/>
              <a:cs typeface="Poppins" panose="00000500000000000000" pitchFamily="2" charset="0"/>
            </a:endParaRPr>
          </a:p>
          <a:p>
            <a:pPr algn="l"/>
            <a:r>
              <a:rPr lang="en-US" b="0" i="0" dirty="0">
                <a:solidFill>
                  <a:schemeClr val="tx1"/>
                </a:solidFill>
                <a:effectLst/>
                <a:latin typeface="+mj-lt"/>
                <a:cs typeface="Poppins" panose="00000500000000000000" pitchFamily="2" charset="0"/>
              </a:rPr>
              <a:t>With the sample images of craters &amp; boulders collected, we can train the model using </a:t>
            </a:r>
            <a:r>
              <a:rPr lang="en-US" b="0" i="0" dirty="0" err="1">
                <a:solidFill>
                  <a:schemeClr val="tx1"/>
                </a:solidFill>
                <a:effectLst/>
                <a:latin typeface="+mj-lt"/>
                <a:cs typeface="Poppins" panose="00000500000000000000" pitchFamily="2" charset="0"/>
              </a:rPr>
              <a:t>Opencv</a:t>
            </a:r>
            <a:r>
              <a:rPr lang="en-US" b="0" i="0" dirty="0">
                <a:solidFill>
                  <a:schemeClr val="tx1"/>
                </a:solidFill>
                <a:effectLst/>
                <a:latin typeface="+mj-lt"/>
                <a:cs typeface="Poppins" panose="00000500000000000000" pitchFamily="2" charset="0"/>
              </a:rPr>
              <a:t> image capture in Python.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0" name="Google Shape;80;p16"/>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81" name="Google Shape;81;p16"/>
          <p:cNvSpPr txBox="1"/>
          <p:nvPr/>
        </p:nvSpPr>
        <p:spPr>
          <a:xfrm>
            <a:off x="109950" y="818550"/>
            <a:ext cx="88821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sz="1800" dirty="0">
                <a:solidFill>
                  <a:srgbClr val="616161"/>
                </a:solidFill>
                <a:latin typeface="Poppins Medium"/>
                <a:ea typeface="Poppins Medium"/>
                <a:cs typeface="Poppins Medium"/>
                <a:sym typeface="Poppins Medium"/>
              </a:rPr>
              <a:t>Opportunity should be able to explain the following:</a:t>
            </a:r>
            <a:endParaRPr sz="1800" dirty="0">
              <a:solidFill>
                <a:srgbClr val="616161"/>
              </a:solidFill>
              <a:latin typeface="Poppins Medium"/>
              <a:ea typeface="Poppins Medium"/>
              <a:cs typeface="Poppins Medium"/>
              <a:sym typeface="Poppins Medium"/>
            </a:endParaRPr>
          </a:p>
          <a:p>
            <a:pPr marL="457200" lvl="0" indent="-342900" algn="l" rtl="0">
              <a:lnSpc>
                <a:spcPct val="115000"/>
              </a:lnSpc>
              <a:spcBef>
                <a:spcPts val="1200"/>
              </a:spcBef>
              <a:spcAft>
                <a:spcPts val="0"/>
              </a:spcAft>
              <a:buClr>
                <a:srgbClr val="616161"/>
              </a:buClr>
              <a:buSzPts val="1800"/>
              <a:buFont typeface="Poppins"/>
              <a:buChar char="●"/>
            </a:pPr>
            <a:r>
              <a:rPr lang="en-US" sz="1800" dirty="0">
                <a:latin typeface="Poppins" panose="00000500000000000000" pitchFamily="2" charset="0"/>
                <a:cs typeface="Poppins" panose="00000500000000000000" pitchFamily="2" charset="0"/>
              </a:rPr>
              <a:t>We can identify craters and boulders within a specified distance, providing the number of objects found along with their latitude and longitude coordinates. As the satellite moves around the Moon it identifies the objects found within the area specified.</a:t>
            </a:r>
          </a:p>
          <a:p>
            <a:pPr marL="457200" lvl="0" indent="-342900" algn="l" rtl="0">
              <a:lnSpc>
                <a:spcPct val="115000"/>
              </a:lnSpc>
              <a:spcBef>
                <a:spcPts val="1200"/>
              </a:spcBef>
              <a:spcAft>
                <a:spcPts val="0"/>
              </a:spcAft>
              <a:buClr>
                <a:srgbClr val="616161"/>
              </a:buClr>
              <a:buSzPts val="1800"/>
              <a:buFont typeface="Poppins"/>
              <a:buChar char="●"/>
            </a:pPr>
            <a:r>
              <a:rPr lang="en-GB" sz="1800" dirty="0">
                <a:solidFill>
                  <a:srgbClr val="616161"/>
                </a:solidFill>
                <a:latin typeface="Poppins" panose="00000500000000000000" pitchFamily="2" charset="0"/>
                <a:ea typeface="Poppins"/>
                <a:cs typeface="Poppins" panose="00000500000000000000" pitchFamily="2" charset="0"/>
                <a:sym typeface="Poppins"/>
              </a:rPr>
              <a:t>We can count the number of Craters &amp; boulders found.</a:t>
            </a:r>
            <a:endParaRPr sz="1800" dirty="0">
              <a:solidFill>
                <a:srgbClr val="616161"/>
              </a:solidFill>
              <a:latin typeface="Poppins" panose="00000500000000000000" pitchFamily="2" charset="0"/>
              <a:ea typeface="Poppins"/>
              <a:cs typeface="Poppins" panose="00000500000000000000" pitchFamily="2" charset="0"/>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rotWithShape="1">
          <a:blip r:embed="rId3">
            <a:alphaModFix/>
          </a:blip>
          <a:srcRect/>
          <a:stretch/>
        </p:blipFill>
        <p:spPr>
          <a:xfrm>
            <a:off x="0" y="0"/>
            <a:ext cx="9142401" cy="5143499"/>
          </a:xfrm>
          <a:prstGeom prst="rect">
            <a:avLst/>
          </a:prstGeom>
          <a:noFill/>
          <a:ln>
            <a:noFill/>
          </a:ln>
        </p:spPr>
      </p:pic>
      <p:sp>
        <p:nvSpPr>
          <p:cNvPr id="89" name="Google Shape;89;p17"/>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a:solidFill>
                  <a:schemeClr val="dk1"/>
                </a:solidFill>
                <a:latin typeface="Poppins"/>
                <a:ea typeface="Poppins"/>
                <a:cs typeface="Poppins"/>
                <a:sym typeface="Poppins"/>
              </a:rPr>
              <a:t>Proposed architecture/user diagram</a:t>
            </a:r>
            <a:endParaRPr sz="1800">
              <a:solidFill>
                <a:schemeClr val="dk2"/>
              </a:solidFill>
              <a:latin typeface="Poppins"/>
              <a:ea typeface="Poppins"/>
              <a:cs typeface="Poppins"/>
              <a:sym typeface="Poppins"/>
            </a:endParaRPr>
          </a:p>
        </p:txBody>
      </p:sp>
      <p:sp>
        <p:nvSpPr>
          <p:cNvPr id="6" name="AutoShape 2">
            <a:extLst>
              <a:ext uri="{FF2B5EF4-FFF2-40B4-BE49-F238E27FC236}">
                <a16:creationId xmlns:a16="http://schemas.microsoft.com/office/drawing/2014/main" id="{3249C424-68CC-1651-7AE1-D061892417B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86BD125A-9FFA-FC73-DA6C-F5B02A211B18}"/>
              </a:ext>
            </a:extLst>
          </p:cNvPr>
          <p:cNvPicPr>
            <a:picLocks noChangeAspect="1"/>
          </p:cNvPicPr>
          <p:nvPr/>
        </p:nvPicPr>
        <p:blipFill>
          <a:blip r:embed="rId4"/>
          <a:stretch>
            <a:fillRect/>
          </a:stretch>
        </p:blipFill>
        <p:spPr>
          <a:xfrm>
            <a:off x="883775" y="1213535"/>
            <a:ext cx="6321385" cy="36501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6" name="Google Shape;96;p18"/>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97" name="Google Shape;97;p18"/>
          <p:cNvSpPr txBox="1"/>
          <p:nvPr/>
        </p:nvSpPr>
        <p:spPr>
          <a:xfrm>
            <a:off x="134400" y="806350"/>
            <a:ext cx="8845200" cy="164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dirty="0">
                <a:solidFill>
                  <a:srgbClr val="616161"/>
                </a:solidFill>
                <a:latin typeface="Poppins Medium"/>
                <a:ea typeface="Poppins Medium"/>
                <a:cs typeface="Poppins Medium"/>
                <a:sym typeface="Poppins Medium"/>
              </a:rPr>
              <a:t>List of features offered by the solution</a:t>
            </a:r>
            <a:endParaRPr sz="1800" dirty="0">
              <a:solidFill>
                <a:srgbClr val="616161"/>
              </a:solidFill>
              <a:latin typeface="Poppins Medium"/>
              <a:ea typeface="Poppins Medium"/>
              <a:cs typeface="Poppins Medium"/>
              <a:sym typeface="Poppins Medium"/>
            </a:endParaRPr>
          </a:p>
          <a:p>
            <a:pPr marL="0" lvl="0" indent="0" algn="l" rtl="0">
              <a:lnSpc>
                <a:spcPct val="115000"/>
              </a:lnSpc>
              <a:spcBef>
                <a:spcPts val="1200"/>
              </a:spcBef>
              <a:spcAft>
                <a:spcPts val="1200"/>
              </a:spcAft>
              <a:buNone/>
            </a:pPr>
            <a:r>
              <a:rPr lang="en-GB" sz="1800" dirty="0">
                <a:solidFill>
                  <a:srgbClr val="616161"/>
                </a:solidFill>
                <a:latin typeface="Poppins"/>
                <a:ea typeface="Poppins"/>
                <a:cs typeface="Poppins"/>
                <a:sym typeface="Poppins"/>
              </a:rPr>
              <a:t>It is always better to add a few visual representations (drawings/sketches/illustrations etc.) to your presentation, it adds to the power through which it reaches the audience.</a:t>
            </a:r>
            <a:endParaRPr sz="1800" dirty="0">
              <a:solidFill>
                <a:schemeClr val="dk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19"/>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05" name="Google Shape;105;p19"/>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a:solidFill>
                  <a:srgbClr val="616161"/>
                </a:solidFill>
                <a:latin typeface="Poppins Medium"/>
                <a:ea typeface="Poppins Medium"/>
                <a:cs typeface="Poppins Medium"/>
                <a:sym typeface="Poppins Medium"/>
              </a:rPr>
              <a:t>Process flow diagram or Use-case diagram</a:t>
            </a:r>
            <a:endParaRPr sz="1800">
              <a:solidFill>
                <a:srgbClr val="616161"/>
              </a:solidFill>
              <a:latin typeface="Poppins Medium"/>
              <a:ea typeface="Poppins Medium"/>
              <a:cs typeface="Poppins Medium"/>
              <a:sym typeface="Poppins Medium"/>
            </a:endParaRPr>
          </a:p>
          <a:p>
            <a:pPr marL="0" lvl="0" indent="0" algn="l" rtl="0">
              <a:lnSpc>
                <a:spcPct val="115000"/>
              </a:lnSpc>
              <a:spcBef>
                <a:spcPts val="1200"/>
              </a:spcBef>
              <a:spcAft>
                <a:spcPts val="1200"/>
              </a:spcAft>
              <a:buNone/>
            </a:pPr>
            <a:r>
              <a:rPr lang="en-GB" sz="1800">
                <a:solidFill>
                  <a:srgbClr val="616161"/>
                </a:solidFill>
                <a:latin typeface="Poppins"/>
                <a:ea typeface="Poppins"/>
                <a:cs typeface="Poppins"/>
                <a:sym typeface="Poppins"/>
              </a:rPr>
              <a:t>Add a flow diagram or a use case diagram or an architecture diagram.</a:t>
            </a:r>
            <a:endParaRPr sz="1800">
              <a:solidFill>
                <a:schemeClr val="dk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1" name="Google Shape;11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2" name="Google Shape;112;p20"/>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13" name="Google Shape;113;p20"/>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1800">
                <a:solidFill>
                  <a:srgbClr val="616161"/>
                </a:solidFill>
                <a:latin typeface="Poppins Medium"/>
                <a:ea typeface="Poppins Medium"/>
                <a:cs typeface="Poppins Medium"/>
                <a:sym typeface="Poppins Medium"/>
              </a:rPr>
              <a:t>Wireframes/Mock diagrams of the proposed solution (optional)</a:t>
            </a:r>
            <a:endParaRPr sz="1800">
              <a:solidFill>
                <a:schemeClr val="dk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21" name="Google Shape;121;p21"/>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a:solidFill>
                  <a:schemeClr val="dk1"/>
                </a:solidFill>
                <a:latin typeface="Poppins"/>
                <a:ea typeface="Poppins"/>
                <a:cs typeface="Poppins"/>
                <a:sym typeface="Poppins"/>
              </a:rPr>
              <a:t>Solution Brief (Overall)</a:t>
            </a:r>
            <a:endParaRPr sz="1800">
              <a:solidFill>
                <a:schemeClr val="dk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1438</TotalTime>
  <Words>397</Words>
  <Application>Microsoft Office PowerPoint</Application>
  <PresentationFormat>On-screen Show (16:9)</PresentationFormat>
  <Paragraphs>40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Poppins</vt:lpstr>
      <vt:lpstr>Poppins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Shivaprasad Avula</dc:creator>
  <cp:lastModifiedBy>Shivaprasad Avula</cp:lastModifiedBy>
  <cp:revision>5</cp:revision>
  <dcterms:modified xsi:type="dcterms:W3CDTF">2024-07-23T07:17:44Z</dcterms:modified>
</cp:coreProperties>
</file>