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2" r:id="rId2"/>
    <p:sldId id="257" r:id="rId3"/>
    <p:sldId id="300" r:id="rId4"/>
    <p:sldId id="317" r:id="rId5"/>
    <p:sldId id="283" r:id="rId6"/>
    <p:sldId id="258" r:id="rId7"/>
    <p:sldId id="301" r:id="rId8"/>
    <p:sldId id="318" r:id="rId9"/>
    <p:sldId id="302" r:id="rId10"/>
    <p:sldId id="303" r:id="rId11"/>
    <p:sldId id="324" r:id="rId12"/>
    <p:sldId id="304" r:id="rId13"/>
    <p:sldId id="323" r:id="rId14"/>
    <p:sldId id="305" r:id="rId15"/>
    <p:sldId id="321" r:id="rId16"/>
    <p:sldId id="322" r:id="rId17"/>
    <p:sldId id="306" r:id="rId18"/>
    <p:sldId id="320" r:id="rId19"/>
    <p:sldId id="307" r:id="rId20"/>
    <p:sldId id="319" r:id="rId21"/>
    <p:sldId id="308" r:id="rId22"/>
    <p:sldId id="309" r:id="rId23"/>
    <p:sldId id="310" r:id="rId24"/>
    <p:sldId id="325" r:id="rId25"/>
    <p:sldId id="326" r:id="rId26"/>
    <p:sldId id="328" r:id="rId27"/>
    <p:sldId id="329" r:id="rId28"/>
    <p:sldId id="311" r:id="rId29"/>
    <p:sldId id="327" r:id="rId30"/>
    <p:sldId id="312" r:id="rId31"/>
    <p:sldId id="313" r:id="rId32"/>
    <p:sldId id="314" r:id="rId33"/>
    <p:sldId id="316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E94A-69B5-4EB2-946B-9F0B55C854A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8108C-7A65-4E29-BB97-019386818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8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38C-8F81-3D5D-A68B-687E886D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2337-6598-760D-36F7-210803857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FA32-C95B-1D5A-5835-79FE0A56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2699-F9A0-4DBF-879E-04983D165F60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55D4-0924-D2D4-E888-E7B4B7D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CD86-F23D-678D-FA2B-7BB29D3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19B9-4D55-DD67-BAD5-A151882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CC40-8D0F-280F-7DFA-D7D16D02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CC6A-7BD5-0672-A128-56504670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733E-F508-4315-A759-93080B87757E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BE23-92D8-9407-6F57-359C415C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E3DC-82A1-A272-9175-6273C874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8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17E13-1C81-20AF-E23A-AB51E93EA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1EC3-94C5-E734-4F3B-D9F42595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DA3B-6C04-0094-974B-8E44C9EB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2343-4584-4574-9ECC-E033E0065FF1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18A-6CE4-6638-893A-089CF71B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D4ED-DDA4-BC09-19AA-387A41AB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5B08-8561-61ED-8D29-B4DF9D46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7719-5230-5CC9-82F8-853EC982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580D-A327-AEB5-736C-F67DDB89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BE25-9A02-4FF7-A819-4B8DA2236554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FD59-BFA9-1FCF-A3A4-0E4A0243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8E46-0853-4D9E-CBF3-A5036F19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1863-8805-5EFF-D344-F78E83DB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5185-D480-E9ED-A637-4202B334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2654-9C79-EBBB-B732-80055C58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D94-3476-4183-85D7-AB20F6999429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35E1-BBE3-47F9-7F23-84899768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038A-2782-2B9B-42DF-8AA0F6D1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1520-2C7F-4694-5459-63466ACD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49BC-942B-2827-FBFE-40B0630A4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D812-DA53-4BF0-4962-51B27522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1AEE-0B4B-592C-706C-BA15C5D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43C2-D694-4B73-A769-AAC359184494}" type="datetime1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8DD22-91F8-5FAB-18B6-1ACDC90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E26-C96D-E9DA-889A-D6FC08F7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2EA3-25A0-A693-6155-126326CA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FBE6-AC51-DE29-D337-80E728B2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329B-2558-6BF4-9EF2-D9BE02C1C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92BB-F1F8-E0C4-8EE4-B1FD8655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AAD05-9A1B-2550-FC90-6A25EA34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C881-0E30-6577-3C33-3AD26070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7C7F-D740-49AD-8117-A25BD322793F}" type="datetime1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CAB12-1BA8-5C68-A92E-7A3E488E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A99E9-C3DE-CFE3-2196-CA581D6A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1EE-6ADD-3E9B-8B37-AC6E5403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985D4-5970-DB26-F8B7-B8163D35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3330-D013-4F53-99EE-FA4E14EED1ED}" type="datetime1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595F7-DD79-9A92-5A3A-DD0F38D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B2B0D-E795-F021-6AEF-59A6C307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908CA-6D52-3801-3691-15A5E37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AEA6-1D6A-481D-A3DF-29ABD4449136}" type="datetime1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4128B-0FE0-AB9E-B1F7-48B26482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793DE-E275-EA62-1BE3-FB751455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17C-B077-2002-E4AA-4E13B8F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615D-D7CA-7791-6BEA-3D226FA4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11E0-4D0D-93F2-6DAF-B1B501C1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1300-1760-B0AD-C7B6-3E336BD8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788-F4F7-4ECE-B95F-DDA15E37A402}" type="datetime1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476F-3829-2A6E-1E4E-3801A518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B21F-32F8-DAE6-87FE-79AAE24B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14ED-1BFB-1D46-4B62-546D2130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DE307-882C-3AE0-ECA4-70D7753C2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156ED-D3E2-6F44-27BC-756E3A0A5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EB767-F564-E55D-4782-54527BD7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8DD-13F8-4DD5-A802-E746736570A8}" type="datetime1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5156-CD80-EEA0-8AC3-01D10C4A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BE35-752A-A73C-C06F-2D6DCE3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25DA4-B586-1380-F465-5A40A3F7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EA88-2189-D5C9-0818-5C30B49C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4113-C1A6-5AB5-8826-84C201CAD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B93C-9DB8-40BB-95C5-F8284A0B6BFD}" type="datetime1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5A94-ECE6-CD19-4349-272AB6ADA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C6FC-9EC1-BD61-7E98-2B22B458D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654D-6898-4783-8329-E1EB680B9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.in/citations?user=InSi3NcAAAAJ&amp;hl=e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54A56-41C3-7599-3E38-39F56019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CC70F-6BBD-0C95-DCDE-E61638917B79}"/>
              </a:ext>
            </a:extLst>
          </p:cNvPr>
          <p:cNvSpPr txBox="1"/>
          <p:nvPr/>
        </p:nvSpPr>
        <p:spPr>
          <a:xfrm>
            <a:off x="774355" y="2387506"/>
            <a:ext cx="465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Dr. Ashraf Uddin</a:t>
            </a:r>
          </a:p>
          <a:p>
            <a:r>
              <a:rPr lang="en-US" sz="1600" dirty="0"/>
              <a:t>Assistant Professor, Department of Computer Science</a:t>
            </a:r>
          </a:p>
          <a:p>
            <a:r>
              <a:rPr lang="en-US" sz="1600" dirty="0"/>
              <a:t>Room: 9408 I (Annex-9)</a:t>
            </a:r>
          </a:p>
          <a:p>
            <a:r>
              <a:rPr lang="en-US" sz="1600" dirty="0"/>
              <a:t>Mail: dr.ashraf@aiub.edu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B586-036A-4987-1D06-E8EF6798F04A}"/>
              </a:ext>
            </a:extLst>
          </p:cNvPr>
          <p:cNvSpPr txBox="1"/>
          <p:nvPr/>
        </p:nvSpPr>
        <p:spPr>
          <a:xfrm>
            <a:off x="6760030" y="2387506"/>
            <a:ext cx="287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Research Interest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3FD53-8947-2D89-1E06-DA8672816D4C}"/>
              </a:ext>
            </a:extLst>
          </p:cNvPr>
          <p:cNvSpPr txBox="1"/>
          <p:nvPr/>
        </p:nvSpPr>
        <p:spPr>
          <a:xfrm>
            <a:off x="2191512" y="4639049"/>
            <a:ext cx="780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Scholar: </a:t>
            </a:r>
            <a:r>
              <a:rPr lang="en-US" sz="1400" dirty="0">
                <a:hlinkClick r:id="rId2"/>
              </a:rPr>
              <a:t>https://scholar.google.co.in/citations?user=InSi3NcAAAAJ&amp;hl=en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7FEC1-CC54-7887-FAEA-DC9C0AD55FF3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67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Volume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immense scale and quantity of data being generated and stored.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Refers to the </a:t>
            </a:r>
            <a:r>
              <a:rPr lang="en-US" sz="2400" dirty="0">
                <a:solidFill>
                  <a:srgbClr val="FF0000"/>
                </a:solidFill>
              </a:rPr>
              <a:t>sheer amount </a:t>
            </a:r>
            <a:r>
              <a:rPr lang="en-US" sz="2400" dirty="0"/>
              <a:t>of data.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We've moved from Gigabytes (GB) to Terabytes (TB), Petabytes (PB), and even </a:t>
            </a:r>
            <a:r>
              <a:rPr lang="en-US" sz="2400" dirty="0" err="1"/>
              <a:t>Exabytes</a:t>
            </a:r>
            <a:r>
              <a:rPr lang="en-US" sz="2400" dirty="0"/>
              <a:t> (EB).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Social media platforms processing millions of posts per minute.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/>
              <a:t>IoT</a:t>
            </a:r>
            <a:r>
              <a:rPr lang="en-US" sz="2400" dirty="0"/>
              <a:t> sensors collecting real-time data from thousands of devices.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Transaction logs from multinational e-commerce sites.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7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7FE9-8A55-6BD4-C55F-60F666133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EE3BC-8731-E831-2043-56AB19D2968A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Volume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DC238-C40F-9D8E-F498-0F1C5329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55186-D45C-E1CF-DBD1-EAFBF7697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50856"/>
              </p:ext>
            </p:extLst>
          </p:nvPr>
        </p:nvGraphicFramePr>
        <p:xfrm>
          <a:off x="642258" y="1255917"/>
          <a:ext cx="11299371" cy="5029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81385">
                  <a:extLst>
                    <a:ext uri="{9D8B030D-6E8A-4147-A177-3AD203B41FA5}">
                      <a16:colId xmlns:a16="http://schemas.microsoft.com/office/drawing/2014/main" val="3753473099"/>
                    </a:ext>
                  </a:extLst>
                </a:gridCol>
                <a:gridCol w="3286888">
                  <a:extLst>
                    <a:ext uri="{9D8B030D-6E8A-4147-A177-3AD203B41FA5}">
                      <a16:colId xmlns:a16="http://schemas.microsoft.com/office/drawing/2014/main" val="1827082926"/>
                    </a:ext>
                  </a:extLst>
                </a:gridCol>
                <a:gridCol w="6131098">
                  <a:extLst>
                    <a:ext uri="{9D8B030D-6E8A-4147-A177-3AD203B41FA5}">
                      <a16:colId xmlns:a16="http://schemas.microsoft.com/office/drawing/2014/main" val="3598155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Volume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1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Social Media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Facebook, Twitter, 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Billions of posts, likes, comments, and shares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3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E-commerce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Amazon, Daraz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Millions of transactions and clickstream logs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67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Streaming Platforms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YouTube, Netflix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Terabytes of video uploaded and streamed every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IoT / Sensors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Smart cities,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Millions of sensor readings per second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48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Healthcare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Electronic health records, imaging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Thousands of MRI/CT scans and patient records generated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05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Finance / Banking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Credit card transactions, market trades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Millions of trades and transactions every second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8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0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Velocity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high speed </a:t>
            </a:r>
            <a:r>
              <a:rPr lang="en-US" sz="2400" dirty="0"/>
              <a:t>at which new data is generated and must be processed.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Data is flowing in at an unprecedented rate, often in real-time or near-real-time.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Requires a shift from traditional batch processing to </a:t>
            </a:r>
            <a:r>
              <a:rPr lang="en-US" sz="2400" b="1" dirty="0"/>
              <a:t>stream processing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Stock market and high-frequency trading data.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Live video streaming and content delivery networks.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Real-time fraud detection during a credit card transaction.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9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749C4-9A50-868E-454C-730A9087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7A4EB-FCF1-A417-50D5-A1F193EFE51E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Velocity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E9C65-4A80-F298-D606-09803DF8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90C350-C984-FBED-F9D0-5FBA4111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42100"/>
              </p:ext>
            </p:extLst>
          </p:nvPr>
        </p:nvGraphicFramePr>
        <p:xfrm>
          <a:off x="598711" y="1418590"/>
          <a:ext cx="11342916" cy="4937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9032">
                  <a:extLst>
                    <a:ext uri="{9D8B030D-6E8A-4147-A177-3AD203B41FA5}">
                      <a16:colId xmlns:a16="http://schemas.microsoft.com/office/drawing/2014/main" val="176047531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1818562468"/>
                    </a:ext>
                  </a:extLst>
                </a:gridCol>
                <a:gridCol w="3358241">
                  <a:extLst>
                    <a:ext uri="{9D8B030D-6E8A-4147-A177-3AD203B41FA5}">
                      <a16:colId xmlns:a16="http://schemas.microsoft.com/office/drawing/2014/main" val="859226797"/>
                    </a:ext>
                  </a:extLst>
                </a:gridCol>
                <a:gridCol w="2835729">
                  <a:extLst>
                    <a:ext uri="{9D8B030D-6E8A-4147-A177-3AD203B41FA5}">
                      <a16:colId xmlns:a16="http://schemas.microsoft.com/office/drawing/2014/main" val="1283428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Velocity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99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Banking / Finance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Stock trades,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Millions of transactions per 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Fraud detection in real-time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97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Ride-sharing (Uber, </a:t>
                      </a:r>
                      <a:r>
                        <a:rPr lang="en-US" sz="2400" b="1" dirty="0" err="1"/>
                        <a:t>Pathao</a:t>
                      </a:r>
                      <a:r>
                        <a:rPr lang="en-US" sz="2400" b="1" dirty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GPS location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Constantly updating vehicle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Dynamic pricing and ETA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77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Social Media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Tweets, posts, 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Millions of posts per 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Trend detection and sentiment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97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IoT / Smart Devices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Sensors, smart 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Continuous sensor 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Predictive maintenance or energy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303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Healthcare Monitoring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Wearables, ICU monitors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Heart rate, blood pressure streams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Alert doctors in case of abnormal readings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05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Variety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diverse types and formats </a:t>
            </a:r>
            <a:r>
              <a:rPr lang="en-US" sz="2400" dirty="0"/>
              <a:t>of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Data is no longer just neat rows and columns in a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Structured Data: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Highly organized, fits a predefined model (e.g., SQL databases, Excel sheets).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Semi-Structured Data: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Has some organizational properties but isn't rigid (e.g., JSON, XML, log files).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Unstructured Data: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No predefined format, makes up the vast majority of data (e.g., text documents, emails, images, audio, video).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0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AD07-95C6-4B36-99E6-8732C211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6D774-1911-9A3E-C042-09FDC5979CCB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Variety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DA841-CAAE-0414-D60A-B3F2693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2469D9-27A1-E31A-3805-122923CEA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53654"/>
              </p:ext>
            </p:extLst>
          </p:nvPr>
        </p:nvGraphicFramePr>
        <p:xfrm>
          <a:off x="1324292" y="1830683"/>
          <a:ext cx="9942422" cy="3749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05164">
                  <a:extLst>
                    <a:ext uri="{9D8B030D-6E8A-4147-A177-3AD203B41FA5}">
                      <a16:colId xmlns:a16="http://schemas.microsoft.com/office/drawing/2014/main" val="3808076691"/>
                    </a:ext>
                  </a:extLst>
                </a:gridCol>
                <a:gridCol w="3968629">
                  <a:extLst>
                    <a:ext uri="{9D8B030D-6E8A-4147-A177-3AD203B41FA5}">
                      <a16:colId xmlns:a16="http://schemas.microsoft.com/office/drawing/2014/main" val="1946748989"/>
                    </a:ext>
                  </a:extLst>
                </a:gridCol>
                <a:gridCol w="3968629">
                  <a:extLst>
                    <a:ext uri="{9D8B030D-6E8A-4147-A177-3AD203B41FA5}">
                      <a16:colId xmlns:a16="http://schemas.microsoft.com/office/drawing/2014/main" val="4161016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5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Structured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Organized in rows and columns (relational databases)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Customer ID, transaction amount,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1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Semi-Structured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Has some structure but not rigid like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JSON files, XML, logs, sensor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52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Unstructured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No predefined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Videos, images, audio, social media posts, emails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85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Multi-Modal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Combines multiple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 product review with text + image + 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7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4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93D5D-2E57-AC27-8882-2A415816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ACC13-65AE-DAC0-B8D9-5B2344817D20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Variety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96A3C-FF60-B007-4299-4921EBBB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86C520-F8E9-A556-8962-FB8C26CF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00481"/>
              </p:ext>
            </p:extLst>
          </p:nvPr>
        </p:nvGraphicFramePr>
        <p:xfrm>
          <a:off x="1057629" y="1545238"/>
          <a:ext cx="10425080" cy="48111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31796">
                  <a:extLst>
                    <a:ext uri="{9D8B030D-6E8A-4147-A177-3AD203B41FA5}">
                      <a16:colId xmlns:a16="http://schemas.microsoft.com/office/drawing/2014/main" val="2946733389"/>
                    </a:ext>
                  </a:extLst>
                </a:gridCol>
                <a:gridCol w="3896642">
                  <a:extLst>
                    <a:ext uri="{9D8B030D-6E8A-4147-A177-3AD203B41FA5}">
                      <a16:colId xmlns:a16="http://schemas.microsoft.com/office/drawing/2014/main" val="697137737"/>
                    </a:ext>
                  </a:extLst>
                </a:gridCol>
                <a:gridCol w="3896642">
                  <a:extLst>
                    <a:ext uri="{9D8B030D-6E8A-4147-A177-3AD203B41FA5}">
                      <a16:colId xmlns:a16="http://schemas.microsoft.com/office/drawing/2014/main" val="411732296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Domain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Data Sources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Types of Data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77385256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E-commerce</a:t>
                      </a:r>
                      <a:endParaRPr lang="en-US" sz="20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Product catalogs, reviews, images, clickstream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Structured (orders), Unstructured (reviews, images), Semi-structured (JSON clickstream logs)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69983141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Healthcare</a:t>
                      </a:r>
                      <a:endParaRPr lang="en-US" sz="20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Patient records, MRI scans, wearable sensors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Structured (lab results), Unstructured (doctor’s notes), Sensor data (heart rate, steps)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91335984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Social Media</a:t>
                      </a:r>
                      <a:endParaRPr lang="en-US" sz="20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Facebook, Twitter, TikTok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Text posts, videos, images, emojis, likes, hashtags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79686692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Transportation / IoT</a:t>
                      </a:r>
                      <a:endParaRPr lang="en-US" sz="20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/>
                        <a:t>GPS devices, traffic cameras, vehicle sensors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Structured (trip distance), Semi-structured (GPS logs), Unstructured (video footage)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6794730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Manufacturing</a:t>
                      </a:r>
                      <a:endParaRPr lang="en-US" sz="20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/>
                        <a:t>Machine sensors, production reports, maintenance logs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Sensor readings, PDFs, maintenance images, logs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224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9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Veracity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100584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trustworthiness, quality, and accuracy </a:t>
            </a:r>
            <a:r>
              <a:rPr lang="en-US" sz="2400" dirty="0"/>
              <a:t>of the data.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Addresses the "truth" or reliability of the data.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High-volume, high-velocity data can be messy, incomplete, and inconsistent.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Challenges:</a:t>
            </a:r>
            <a:r>
              <a:rPr lang="en-US" sz="2400" dirty="0"/>
              <a:t> Data duplication, missing values, biases, incorrect entries.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Importance:</a:t>
            </a:r>
            <a:r>
              <a:rPr lang="en-US" sz="2400" dirty="0"/>
              <a:t> Poor veracity leads to flawed analysis and bad business decisions. "Garbage in, garbage out."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Requires robust processes for </a:t>
            </a:r>
            <a:r>
              <a:rPr lang="en-US" sz="2400" b="1" dirty="0">
                <a:solidFill>
                  <a:srgbClr val="FF0000"/>
                </a:solidFill>
              </a:rPr>
              <a:t>data governance</a:t>
            </a:r>
            <a:r>
              <a:rPr lang="en-US" sz="2400" dirty="0"/>
              <a:t>, cleaning, and validation.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2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897B5-E18B-B2E1-0584-C8F028EE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CD58C-28BE-1C4E-7792-3B294D3FCB34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Veracity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58F84-AB34-2270-485E-C709D979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482C4A-39FB-085B-68A9-84528E42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5840"/>
              </p:ext>
            </p:extLst>
          </p:nvPr>
        </p:nvGraphicFramePr>
        <p:xfrm>
          <a:off x="838199" y="1648886"/>
          <a:ext cx="10798628" cy="49350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99657">
                  <a:extLst>
                    <a:ext uri="{9D8B030D-6E8A-4147-A177-3AD203B41FA5}">
                      <a16:colId xmlns:a16="http://schemas.microsoft.com/office/drawing/2014/main" val="2955521925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686532362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270927491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3039938449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Domain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Data Source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Veracity Challenge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Solution / Impact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12797609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Social Media Analytics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Tweets, posts, comments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Contains spam, fake news, sarcasm, duplicate content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 NLP filters, credibility scoring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702402467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Healthcare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Patient records, sensors, manual entries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Human errors in data entry, device malfunction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Data validation and sensor calibration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796973346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Ride-sharing (Uber, </a:t>
                      </a:r>
                      <a:r>
                        <a:rPr lang="en-US" sz="1800" b="1" dirty="0" err="1"/>
                        <a:t>Pathao</a:t>
                      </a:r>
                      <a:r>
                        <a:rPr lang="en-US" sz="1800" b="1" dirty="0"/>
                        <a:t>)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GPS data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Inaccurate coordinates due to poor signal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 data smoothing and error correction algorithms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241115450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Finance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Transaction data from multiple systems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Missing or duplicate transactions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Data cleansing and consistency checks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8144435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Business Intelligence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Customer databases from various branches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Conflicting or outdated customer info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Master Data Management (MDM) tools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839838311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Weather Forecasting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Satellite and ground sensors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Noisy or incomplete readings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Statistical models to handle uncertainty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764364094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E-commerce</a:t>
                      </a:r>
                      <a:endParaRPr lang="en-US" sz="1800" dirty="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Customer reviews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Fake reviews or biased ratings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Review authenticity detection models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505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4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Value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utility of the data </a:t>
            </a:r>
            <a:r>
              <a:rPr lang="en-US" sz="2400" dirty="0"/>
              <a:t>and the ability to turn it into actionable insights. Value refers to the usefulness, relevance, and business benefit that can be extracted from data.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This is the ultimate goal of Big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Data itself is not valuable; the </a:t>
            </a:r>
            <a:r>
              <a:rPr lang="en-US" sz="2400" b="1" dirty="0"/>
              <a:t>insights</a:t>
            </a:r>
            <a:r>
              <a:rPr lang="en-US" sz="2400" dirty="0"/>
              <a:t> derived from it are.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Value is unlocked by: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Asking the right questions.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Applying advanced analytics, machine learning (ML), and AI.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Driving better decision-making, optimizing processes, and creating new products.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9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Evaluation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F97E-B5AE-8267-81DC-4B320CD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CD9E32-96F2-F5F9-C927-8E635DB3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5577"/>
              </p:ext>
            </p:extLst>
          </p:nvPr>
        </p:nvGraphicFramePr>
        <p:xfrm>
          <a:off x="2804887" y="2087154"/>
          <a:ext cx="72119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35">
                  <a:extLst>
                    <a:ext uri="{9D8B030D-6E8A-4147-A177-3AD203B41FA5}">
                      <a16:colId xmlns:a16="http://schemas.microsoft.com/office/drawing/2014/main" val="3160574454"/>
                    </a:ext>
                  </a:extLst>
                </a:gridCol>
                <a:gridCol w="3835718">
                  <a:extLst>
                    <a:ext uri="{9D8B030D-6E8A-4147-A177-3AD203B41FA5}">
                      <a16:colId xmlns:a16="http://schemas.microsoft.com/office/drawing/2014/main" val="4285800704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214865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23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849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Mid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641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Tasks/Assignment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4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Mid Written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7347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Final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334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Project Implementation +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Viva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3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0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2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F534-7A3B-491E-D478-64A8E053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F0EA7-CE30-F02E-764B-B50DB407754B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Data: Value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C4F7A-3A84-EBA1-9DBE-267D9249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4B88F-AE89-E6F7-EBCA-E79C0063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0711"/>
              </p:ext>
            </p:extLst>
          </p:nvPr>
        </p:nvGraphicFramePr>
        <p:xfrm>
          <a:off x="888990" y="1310112"/>
          <a:ext cx="10954667" cy="52288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50896">
                  <a:extLst>
                    <a:ext uri="{9D8B030D-6E8A-4147-A177-3AD203B41FA5}">
                      <a16:colId xmlns:a16="http://schemas.microsoft.com/office/drawing/2014/main" val="1296255861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19736470"/>
                    </a:ext>
                  </a:extLst>
                </a:gridCol>
                <a:gridCol w="4789714">
                  <a:extLst>
                    <a:ext uri="{9D8B030D-6E8A-4147-A177-3AD203B41FA5}">
                      <a16:colId xmlns:a16="http://schemas.microsoft.com/office/drawing/2014/main" val="861169574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Domain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Data Collected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Extracted Value / Benefit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437915401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E-commerce (Amazon, </a:t>
                      </a:r>
                      <a:r>
                        <a:rPr lang="en-US" sz="2000" b="1" dirty="0" err="1"/>
                        <a:t>Daraz</a:t>
                      </a:r>
                      <a:r>
                        <a:rPr lang="en-US" sz="2000" b="1" dirty="0"/>
                        <a:t>)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Customer clicks, searches, purchase history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Personalized product recommendations → more sales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06852325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Transportation (Uber, </a:t>
                      </a:r>
                      <a:r>
                        <a:rPr lang="en-US" sz="2000" b="1" dirty="0" err="1"/>
                        <a:t>Pathao</a:t>
                      </a:r>
                      <a:r>
                        <a:rPr lang="en-US" sz="2000" b="1" dirty="0"/>
                        <a:t>)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GPS locations, trip duration, demand patterns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Dynamic pricing, route optimization, demand forecasting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35952843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Healthcare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Patient records, medical images, IoT sensors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Predict disease risks, improve treatment outcomes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09916554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Banking / Finance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Transaction logs, customer profiles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Fraud detection, credit scoring, targeted offers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80075664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Social Media (Facebook, TikTok)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Likes, comments, shares, views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Audience behavior analysis, ad targeting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75037854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Manufacturing (IoT sensors)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Machine temperature, vibration, output rates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Predictive maintenance, reduce downtime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30529909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Weather / Environment</a:t>
                      </a:r>
                      <a:endParaRPr lang="en-US" sz="2000" dirty="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Satellite data, temperature, humidity readings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Early disaster warnings, agricultural planning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69524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1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hurdles organizations face when implementing Big Data initiatives.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Data Storage &amp; Management: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The sheer </a:t>
            </a:r>
            <a:r>
              <a:rPr lang="en-US" dirty="0">
                <a:solidFill>
                  <a:srgbClr val="FF0000"/>
                </a:solidFill>
              </a:rPr>
              <a:t>volume</a:t>
            </a:r>
            <a:r>
              <a:rPr lang="en-US" dirty="0"/>
              <a:t> of data (especially unstructured) is expensive and complex to store.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Using distributed file systems (like </a:t>
            </a:r>
            <a:r>
              <a:rPr lang="en-US" dirty="0">
                <a:solidFill>
                  <a:srgbClr val="00B050"/>
                </a:solidFill>
              </a:rPr>
              <a:t>HDFS</a:t>
            </a:r>
            <a:r>
              <a:rPr lang="en-US" dirty="0"/>
              <a:t>) and scalable, cost-effective cloud storage (like </a:t>
            </a:r>
            <a:r>
              <a:rPr lang="en-US" dirty="0">
                <a:solidFill>
                  <a:srgbClr val="00B050"/>
                </a:solidFill>
              </a:rPr>
              <a:t>Amazon S3, Azure Blob Storage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Processing Complexity: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Traditional processing tools can't handle the </a:t>
            </a:r>
            <a:r>
              <a:rPr lang="en-US" dirty="0">
                <a:solidFill>
                  <a:srgbClr val="FF0000"/>
                </a:solidFill>
              </a:rPr>
              <a:t>velocity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variety</a:t>
            </a:r>
            <a:r>
              <a:rPr lang="en-US" dirty="0"/>
              <a:t>. Processing PBs of data is computationally intensive.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Parallel processing frameworks (like </a:t>
            </a:r>
            <a:r>
              <a:rPr lang="en-US" b="1" dirty="0">
                <a:solidFill>
                  <a:srgbClr val="00B050"/>
                </a:solidFill>
              </a:rPr>
              <a:t>Apache Spark</a:t>
            </a:r>
            <a:r>
              <a:rPr lang="en-US" dirty="0"/>
              <a:t>) that distribute the workload across many computers (a "cluster").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4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Data Quality &amp; </a:t>
            </a:r>
            <a:r>
              <a:rPr lang="en-US" b="1" dirty="0">
                <a:solidFill>
                  <a:srgbClr val="FF0000"/>
                </a:solidFill>
              </a:rPr>
              <a:t>Veracity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Ensuring data is clean, accurate, and reliable when it comes from so many different sources.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Implementing strong </a:t>
            </a:r>
            <a:r>
              <a:rPr lang="en-US" b="1" dirty="0">
                <a:solidFill>
                  <a:srgbClr val="00B050"/>
                </a:solidFill>
              </a:rPr>
              <a:t>data governance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policies, automated data quality checks, and data cleansing pipelines.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Data Integration &amp; Silos: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Data is often trapped in different departments or systems ("silos") in various formats, making it hard to get a single, unified view.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Using </a:t>
            </a:r>
            <a:r>
              <a:rPr lang="en-US" dirty="0">
                <a:solidFill>
                  <a:srgbClr val="00B050"/>
                </a:solidFill>
              </a:rPr>
              <a:t>data integration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ETL/ELT </a:t>
            </a:r>
            <a:r>
              <a:rPr lang="en-US" dirty="0"/>
              <a:t>(Extract, Transform, Load / Extract, Load, Transform) tools to consolidate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9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Security &amp; Privacy: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Protecting massive, sensitive datasets from breaches and complying with regulations (like GDPR, CCPA).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Robust security measures, including encryption, access control, and data masking/</a:t>
            </a:r>
            <a:r>
              <a:rPr lang="en-US" dirty="0" err="1"/>
              <a:t>anonymization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Talent Gap: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Lack of skilled professionals (data scientists, data engineers) who can build and manage Big Data systems and perform analysis.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Investment in training, </a:t>
            </a:r>
            <a:r>
              <a:rPr lang="en-US" dirty="0" err="1"/>
              <a:t>upskilling</a:t>
            </a:r>
            <a:r>
              <a:rPr lang="en-US" dirty="0"/>
              <a:t>, and using more user-friendly analytics platforms.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1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E018-2811-D3B3-2F94-A3D48A45A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CAFD-8A30-161F-E1DA-7138952128C1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vs ELT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0D908-E397-BC7A-CD8F-7C9F03B3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24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DFCAA-785E-9C13-3053-A0E51F86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35"/>
              </p:ext>
            </p:extLst>
          </p:nvPr>
        </p:nvGraphicFramePr>
        <p:xfrm>
          <a:off x="1012369" y="1398714"/>
          <a:ext cx="10515600" cy="4572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265717">
                  <a:extLst>
                    <a:ext uri="{9D8B030D-6E8A-4147-A177-3AD203B41FA5}">
                      <a16:colId xmlns:a16="http://schemas.microsoft.com/office/drawing/2014/main" val="3292311284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4190269983"/>
                    </a:ext>
                  </a:extLst>
                </a:gridCol>
                <a:gridCol w="4517569">
                  <a:extLst>
                    <a:ext uri="{9D8B030D-6E8A-4147-A177-3AD203B41FA5}">
                      <a16:colId xmlns:a16="http://schemas.microsoft.com/office/drawing/2014/main" val="167188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/>
                        <a:t>ETL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8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Order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Extract → Transform →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Extract → Load → Transform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1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Where Transformation Happens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Before loading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Inside target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07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Best For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Traditional 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Big Data, cloud, semi/unstructured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32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Performance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Slower for large volumes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Faster for huge datasets with modern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1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Complexity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Transformation logic managed outside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Transformation leverages warehouse/cluster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6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662A-3B3E-07AA-08C1-725BE102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F45E0-03FD-3AD9-AA39-F4F8D0D84262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vs ELT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94E19-694F-38D5-C3AC-561B8C35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B4637-AA24-BAD5-561B-9EAA19D5368D}"/>
              </a:ext>
            </a:extLst>
          </p:cNvPr>
          <p:cNvSpPr txBox="1"/>
          <p:nvPr/>
        </p:nvSpPr>
        <p:spPr>
          <a:xfrm>
            <a:off x="1262742" y="1488052"/>
            <a:ext cx="59000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Scenario:</a:t>
            </a:r>
            <a:r>
              <a:rPr lang="en-US" sz="2000" dirty="0"/>
              <a:t> Sales data from multiple stores.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ETL: </a:t>
            </a:r>
            <a:r>
              <a:rPr lang="en-US" sz="2000" dirty="0"/>
              <a:t>Extract from CSV &amp; MySQL → transform (clean, unify dates, remove duplicates) → load into warehouse.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ELT: </a:t>
            </a:r>
            <a:r>
              <a:rPr lang="en-US" sz="2000" dirty="0"/>
              <a:t>Extract from CSV &amp; MySQL → load raw data into Snowflake → transform using SQL queries inside Snowflake for analytics.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When to Use</a:t>
            </a:r>
          </a:p>
          <a:p>
            <a:r>
              <a:rPr lang="en-US" sz="2000" b="1" dirty="0"/>
              <a:t>ETL:</a:t>
            </a:r>
            <a:r>
              <a:rPr lang="en-US" sz="2000" dirty="0"/>
              <a:t> Legacy systems, small-to-medium datasets, pre-structured data.</a:t>
            </a:r>
          </a:p>
          <a:p>
            <a:r>
              <a:rPr lang="en-US" sz="2000" b="1" dirty="0"/>
              <a:t>ELT:</a:t>
            </a:r>
            <a:r>
              <a:rPr lang="en-US" sz="2000" dirty="0"/>
              <a:t> Big Data, cloud warehouses, unstructured/semi-structured data, real-time analytics.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F4737-F999-2A05-8701-0BB8A6B3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63" y="1699234"/>
            <a:ext cx="417253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7F389-8E94-41B4-0CC3-F0D091D83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F10C7-D502-E9CB-56D3-B74F7F250ECB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Big Data Follows — ETL or ELT?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91BC0-42AC-91B6-3757-5BFD979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C500C-C8E0-CBE5-DA96-3352DD6F9253}"/>
              </a:ext>
            </a:extLst>
          </p:cNvPr>
          <p:cNvSpPr txBox="1"/>
          <p:nvPr/>
        </p:nvSpPr>
        <p:spPr>
          <a:xfrm>
            <a:off x="1262742" y="1488052"/>
            <a:ext cx="98298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Big Data primarily follows the </a:t>
            </a:r>
            <a:r>
              <a:rPr lang="en-US" sz="2000" i="1" dirty="0"/>
              <a:t>ELT</a:t>
            </a:r>
            <a:r>
              <a:rPr lang="en-US" sz="2000" dirty="0"/>
              <a:t> (Extract → Load → Transform) approach.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b="1" dirty="0"/>
              <a:t>Reason 1: Volume and Variety of Data</a:t>
            </a:r>
          </a:p>
          <a:p>
            <a:r>
              <a:rPr lang="en-US" sz="2000" dirty="0"/>
              <a:t>Big Data involves </a:t>
            </a:r>
            <a:r>
              <a:rPr lang="en-US" sz="2000" b="1" dirty="0"/>
              <a:t>massive, diverse, and often unstructured datasets</a:t>
            </a:r>
            <a:r>
              <a:rPr lang="en-US" sz="2000" dirty="0"/>
              <a:t> (logs, images, IoT streams, social media,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It’s </a:t>
            </a:r>
            <a:r>
              <a:rPr lang="en-US" sz="2000" b="1" dirty="0"/>
              <a:t>inefficient</a:t>
            </a:r>
            <a:r>
              <a:rPr lang="en-US" sz="2000" dirty="0"/>
              <a:t> to transform all that data before loading.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Big Data systems </a:t>
            </a:r>
            <a:r>
              <a:rPr lang="en-US" sz="2000" b="1" dirty="0"/>
              <a:t>load raw data first</a:t>
            </a:r>
            <a:r>
              <a:rPr lang="en-US" sz="2000" dirty="0"/>
              <a:t> and then transform it later as needed.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Hadoop or Spark, data from different sources (CSV, JSON, XML, sensors) is first </a:t>
            </a:r>
            <a:r>
              <a:rPr lang="en-US" sz="2000" b="1" dirty="0"/>
              <a:t>loaded into HDFS (Hadoop Distributed File System)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Then, transformations (filtering, cleaning, aggregations) are done using </a:t>
            </a:r>
            <a:r>
              <a:rPr lang="en-US" sz="2000" b="1" dirty="0"/>
              <a:t>MapReduce or Spark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95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61E1-9E0C-69A3-5C8B-D38B9165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62DA6-5C58-69AF-FE53-9858C79FFC45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Big Data Follows — ETL or ELT?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3581A-DEDA-363B-F3C5-A67F0168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21DC3-4FBA-CC89-E451-2ADB41A1C973}"/>
              </a:ext>
            </a:extLst>
          </p:cNvPr>
          <p:cNvSpPr txBox="1"/>
          <p:nvPr/>
        </p:nvSpPr>
        <p:spPr>
          <a:xfrm>
            <a:off x="1262742" y="1488052"/>
            <a:ext cx="98298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Reason 2: Power of Distributed Processing</a:t>
            </a:r>
          </a:p>
          <a:p>
            <a:r>
              <a:rPr lang="en-US" sz="2000" dirty="0"/>
              <a:t>Modern Big Data frameworks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Apache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Databricks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Google </a:t>
            </a:r>
            <a:r>
              <a:rPr lang="en-US" sz="2000" dirty="0" err="1"/>
              <a:t>BigQuery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Snowflake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Synapse</a:t>
            </a:r>
          </a:p>
          <a:p>
            <a:r>
              <a:rPr lang="en-US" sz="2000" dirty="0"/>
              <a:t>have built-in </a:t>
            </a:r>
            <a:r>
              <a:rPr lang="en-US" sz="2000" b="1" dirty="0"/>
              <a:t>processing and transformation capabilities</a:t>
            </a:r>
            <a:r>
              <a:rPr lang="en-US" sz="2000" dirty="0"/>
              <a:t>. So, you can </a:t>
            </a:r>
            <a:r>
              <a:rPr lang="en-US" sz="2000" b="1" dirty="0"/>
              <a:t>load raw data first</a:t>
            </a:r>
            <a:r>
              <a:rPr lang="en-US" sz="2000" dirty="0"/>
              <a:t> and perform transformations </a:t>
            </a:r>
            <a:r>
              <a:rPr lang="en-US" sz="2000" b="1" dirty="0"/>
              <a:t>inside the cluster</a:t>
            </a:r>
            <a:r>
              <a:rPr lang="en-US" sz="2000" dirty="0"/>
              <a:t> — this is the core idea of </a:t>
            </a:r>
            <a:r>
              <a:rPr lang="en-US" sz="2000" b="1" dirty="0"/>
              <a:t>ELT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Reason 3: Flexibility</a:t>
            </a:r>
          </a:p>
          <a:p>
            <a:r>
              <a:rPr lang="en-US" sz="2000" dirty="0"/>
              <a:t>In Big Data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Schema may not be known upfront (</a:t>
            </a:r>
            <a:r>
              <a:rPr lang="en-US" sz="2000" b="1" dirty="0"/>
              <a:t>schema-on-read</a:t>
            </a:r>
            <a:r>
              <a:rPr lang="en-US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apply transformations </a:t>
            </a:r>
            <a:r>
              <a:rPr lang="en-US" sz="2000" b="1" dirty="0"/>
              <a:t>later</a:t>
            </a:r>
            <a:r>
              <a:rPr lang="en-US" sz="2000" dirty="0"/>
              <a:t>, depending on analysis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flexibility fits the </a:t>
            </a:r>
            <a:r>
              <a:rPr lang="en-US" sz="2000" b="1" dirty="0"/>
              <a:t>ELT model</a:t>
            </a:r>
            <a:r>
              <a:rPr lang="en-US" sz="2000" dirty="0"/>
              <a:t>, not ETL (which assumes a fixed schema).</a:t>
            </a:r>
          </a:p>
        </p:txBody>
      </p:sp>
    </p:spTree>
    <p:extLst>
      <p:ext uri="{BB962C8B-B14F-4D97-AF65-F5344CB8AC3E}">
        <p14:creationId xmlns:p14="http://schemas.microsoft.com/office/powerpoint/2010/main" val="94260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Architecture: Core Layers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28</a:t>
            </a:fld>
            <a:endParaRPr lang="en-GB"/>
          </a:p>
        </p:txBody>
      </p:sp>
      <p:pic>
        <p:nvPicPr>
          <p:cNvPr id="9218" name="Picture 2" descr="Data Ingestion, Processing and Big Data Architecture Layers | by ...">
            <a:extLst>
              <a:ext uri="{FF2B5EF4-FFF2-40B4-BE49-F238E27FC236}">
                <a16:creationId xmlns:a16="http://schemas.microsoft.com/office/drawing/2014/main" id="{A0D1CCE9-0D09-4D62-160B-83C4593E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08" y="1013078"/>
            <a:ext cx="7349220" cy="55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821D-C02E-7993-6ACB-21F3D0F7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A094C-3927-EDAC-91DE-34D89977690A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Architecture: Core Layers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89673-000C-F9A3-1B46-094AEDF52285}"/>
              </a:ext>
            </a:extLst>
          </p:cNvPr>
          <p:cNvSpPr txBox="1"/>
          <p:nvPr/>
        </p:nvSpPr>
        <p:spPr>
          <a:xfrm>
            <a:off x="1295399" y="1580217"/>
            <a:ext cx="994954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high-level blueprint for a system that </a:t>
            </a:r>
            <a:r>
              <a:rPr lang="en-US" sz="2000" dirty="0">
                <a:solidFill>
                  <a:srgbClr val="FF0000"/>
                </a:solidFill>
              </a:rPr>
              <a:t>ingests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stores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processes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00"/>
                </a:solidFill>
              </a:rPr>
              <a:t>analyzes</a:t>
            </a:r>
            <a:r>
              <a:rPr lang="en-US" sz="2000" dirty="0"/>
              <a:t> large datasets.</a:t>
            </a:r>
          </a:p>
          <a:p>
            <a:endParaRPr lang="en-US" sz="2000" b="1" dirty="0"/>
          </a:p>
          <a:p>
            <a:r>
              <a:rPr lang="en-US" sz="2000" b="1" dirty="0"/>
              <a:t>1. Data Ingestion Layer: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Purpose:</a:t>
            </a:r>
            <a:r>
              <a:rPr lang="en-US" sz="2000" dirty="0"/>
              <a:t> The entry point for all data. Collects raw data from various sources.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Technologies: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Batch:</a:t>
            </a:r>
            <a:r>
              <a:rPr lang="en-US" sz="2000" dirty="0"/>
              <a:t> Tools like </a:t>
            </a:r>
            <a:r>
              <a:rPr lang="en-US" sz="2000" dirty="0" err="1"/>
              <a:t>Sqoop</a:t>
            </a:r>
            <a:r>
              <a:rPr lang="en-US" sz="2000" dirty="0"/>
              <a:t> (for databases) or batch file transfers.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Real-Time (Streaming):</a:t>
            </a:r>
            <a:r>
              <a:rPr lang="en-US" sz="2000" dirty="0"/>
              <a:t> Tools like </a:t>
            </a:r>
            <a:r>
              <a:rPr lang="en-US" sz="2000" b="1" dirty="0"/>
              <a:t>Apache Kafka</a:t>
            </a:r>
            <a:r>
              <a:rPr lang="en-US" sz="2000" dirty="0"/>
              <a:t>, Flume, or Amazon Kinesis.</a:t>
            </a:r>
          </a:p>
          <a:p>
            <a:endParaRPr lang="en-US" sz="2000" b="1" dirty="0"/>
          </a:p>
          <a:p>
            <a:r>
              <a:rPr lang="en-US" sz="2000" b="1" dirty="0"/>
              <a:t>2. Data Storage Layer: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Purpose:</a:t>
            </a:r>
            <a:r>
              <a:rPr lang="en-US" sz="2000" dirty="0"/>
              <a:t> Stores the ingested data in a scalable, fault-tolerant, and cost-effective way.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Technologies: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Distributed File Systems: </a:t>
            </a:r>
            <a:r>
              <a:rPr lang="en-US" sz="2000" b="1" dirty="0" err="1"/>
              <a:t>Hadoop</a:t>
            </a:r>
            <a:r>
              <a:rPr lang="en-US" sz="2000" b="1" dirty="0"/>
              <a:t> Distributed File System (HDFS)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Cloud Object Storage: </a:t>
            </a:r>
            <a:r>
              <a:rPr lang="en-US" sz="2000" b="1" dirty="0"/>
              <a:t>Amazon S3</a:t>
            </a:r>
            <a:r>
              <a:rPr lang="en-US" sz="2000" dirty="0"/>
              <a:t>, Google Cloud Storage.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NoSQL Databases: MongoDB, Cassandra (for specific use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C342D-5349-8BD5-22D1-40F0813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3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90188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B43C-2A8F-E5AE-C999-D5147D6C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F99D7-8D4A-8DF5-006E-F38030BCE38A}"/>
              </a:ext>
            </a:extLst>
          </p:cNvPr>
          <p:cNvSpPr txBox="1"/>
          <p:nvPr/>
        </p:nvSpPr>
        <p:spPr>
          <a:xfrm>
            <a:off x="1458686" y="1622677"/>
            <a:ext cx="98951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Tom White</a:t>
            </a:r>
            <a:r>
              <a:rPr lang="en-US" sz="2400" dirty="0"/>
              <a:t>, </a:t>
            </a:r>
            <a:r>
              <a:rPr lang="en-US" sz="2400" i="1" dirty="0" err="1"/>
              <a:t>Hadoop</a:t>
            </a:r>
            <a:r>
              <a:rPr lang="en-US" sz="2400" i="1" dirty="0"/>
              <a:t>: The Definitive Guide</a:t>
            </a:r>
            <a:r>
              <a:rPr lang="en-US" sz="2400" dirty="0"/>
              <a:t>, 4th Edition, O’Reilly Media, 2015.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/>
              <a:t>Bill Chambers and </a:t>
            </a:r>
            <a:r>
              <a:rPr lang="en-US" sz="2400" b="1" dirty="0" err="1"/>
              <a:t>Matei</a:t>
            </a:r>
            <a:r>
              <a:rPr lang="en-US" sz="2400" b="1" dirty="0"/>
              <a:t> </a:t>
            </a:r>
            <a:r>
              <a:rPr lang="en-US" sz="2400" b="1" dirty="0" err="1"/>
              <a:t>Zaharia</a:t>
            </a:r>
            <a:r>
              <a:rPr lang="en-US" sz="2400" dirty="0"/>
              <a:t>, </a:t>
            </a:r>
            <a:r>
              <a:rPr lang="en-US" sz="2400" i="1" dirty="0"/>
              <a:t>Spark: The Definitive Guide</a:t>
            </a:r>
            <a:r>
              <a:rPr lang="en-US" sz="2400" dirty="0"/>
              <a:t>, O’Reilly Media, 2018.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 err="1"/>
              <a:t>Pramod</a:t>
            </a:r>
            <a:r>
              <a:rPr lang="en-US" sz="2400" b="1" dirty="0"/>
              <a:t> J. </a:t>
            </a:r>
            <a:r>
              <a:rPr lang="en-US" sz="2400" b="1" dirty="0" err="1"/>
              <a:t>Sadalage</a:t>
            </a:r>
            <a:r>
              <a:rPr lang="en-US" sz="2400" b="1" dirty="0"/>
              <a:t> and Martin Fowler</a:t>
            </a:r>
            <a:r>
              <a:rPr lang="en-US" sz="2400" dirty="0"/>
              <a:t>, </a:t>
            </a:r>
            <a:r>
              <a:rPr lang="en-US" sz="2400" i="1" dirty="0" err="1"/>
              <a:t>NoSQL</a:t>
            </a:r>
            <a:r>
              <a:rPr lang="en-US" sz="2400" i="1" dirty="0"/>
              <a:t> Distilled: A Brief Guide to the Emerging World of Polyglot Persistence</a:t>
            </a:r>
            <a:r>
              <a:rPr lang="en-US" sz="2400" dirty="0"/>
              <a:t>, Addison-Wesley, 2012.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/>
              <a:t>Bernard Marr</a:t>
            </a:r>
            <a:r>
              <a:rPr lang="en-US" sz="2400" dirty="0"/>
              <a:t>, </a:t>
            </a:r>
            <a:r>
              <a:rPr lang="en-US" sz="2400" i="1" dirty="0"/>
              <a:t>Big Data in Practice</a:t>
            </a:r>
            <a:r>
              <a:rPr lang="en-US" sz="2400" dirty="0"/>
              <a:t>, Wiley, 2016.</a:t>
            </a:r>
          </a:p>
        </p:txBody>
      </p:sp>
    </p:spTree>
    <p:extLst>
      <p:ext uri="{BB962C8B-B14F-4D97-AF65-F5344CB8AC3E}">
        <p14:creationId xmlns:p14="http://schemas.microsoft.com/office/powerpoint/2010/main" val="3793043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Architecture: Core Layers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Data Processing Layer: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Purpose: Transforms and enriches the raw data into a usable format for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Processing Models: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Batch Processing: Processes large blocks of data at scheduled intervals. (e.g., daily sales reports).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Technology: Apache Spark (Batch mode),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(older).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Stream Processing: Processes data continuously as it arrives. (e.g., real-time fraud detection).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Technology: Apache Spark (Streaming), Apache Flink.</a:t>
            </a:r>
          </a:p>
          <a:p>
            <a:r>
              <a:rPr lang="en-US" b="1" dirty="0"/>
              <a:t>4. Data Analysis &amp; Analytics Layer: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Purpose: Where the processed data is queried and analyzed to find insights.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Technologies: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SQL-on-</a:t>
            </a:r>
            <a:r>
              <a:rPr lang="en-US" dirty="0" err="1"/>
              <a:t>Hadoop</a:t>
            </a:r>
            <a:r>
              <a:rPr lang="en-US" dirty="0"/>
              <a:t>: Hive, Impala, Spark SQL (allows using SQL to query big data).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Analytical tools and ML libraries: Spark </a:t>
            </a:r>
            <a:r>
              <a:rPr lang="en-US" dirty="0" err="1"/>
              <a:t>MLlib</a:t>
            </a:r>
            <a:r>
              <a:rPr lang="en-US" dirty="0"/>
              <a:t>, Python (Pandas, </a:t>
            </a:r>
            <a:r>
              <a:rPr lang="en-US" dirty="0" err="1"/>
              <a:t>Scikit</a:t>
            </a:r>
            <a:r>
              <a:rPr lang="en-US" dirty="0"/>
              <a:t>-learn).</a:t>
            </a:r>
          </a:p>
          <a:p>
            <a:r>
              <a:rPr lang="en-US" b="1" dirty="0"/>
              <a:t>5. Data Visualization &amp; Consumption Layer: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Purpose: Presents the insights to end-users (analysts, business leaders) in an understandable format.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Technologies: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BI Dashboards: Tableau, Microsoft Power BI, Looker.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Custom web applications and reports.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2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Ecosystem Overview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ecosystem is the broad collection of tools and technologies that make Big Data architecture work.</a:t>
            </a:r>
          </a:p>
          <a:p>
            <a:r>
              <a:rPr lang="en-US" b="1" dirty="0"/>
              <a:t>Foundation (Storage &amp; Processing):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Hadoop</a:t>
            </a:r>
            <a:r>
              <a:rPr lang="en-US" dirty="0"/>
              <a:t>: The original open-source framework. Includes HDFS (storage) and </a:t>
            </a:r>
            <a:r>
              <a:rPr lang="en-US" dirty="0" err="1"/>
              <a:t>MapReduce</a:t>
            </a:r>
            <a:r>
              <a:rPr lang="en-US" dirty="0"/>
              <a:t> (processing).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Apache Spark: The modern, faster, and more versatile successor to </a:t>
            </a:r>
            <a:r>
              <a:rPr lang="en-US" dirty="0" err="1"/>
              <a:t>MapReduce</a:t>
            </a:r>
            <a:r>
              <a:rPr lang="en-US" dirty="0"/>
              <a:t>. The "go-to" engine for batch and stream processing.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Ingestion &amp; Messaging: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Apache Kafka: The industry standard for building real-time streaming data pipelines. A high-throughput "messaging queue.“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Storage (Databases):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NoSQL</a:t>
            </a:r>
            <a:r>
              <a:rPr lang="en-US" dirty="0"/>
              <a:t> Databases: Built for scale and flexibility (variety).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Document: </a:t>
            </a:r>
            <a:r>
              <a:rPr lang="en-US" dirty="0" err="1"/>
              <a:t>MongoDB</a:t>
            </a:r>
            <a:r>
              <a:rPr lang="en-US" dirty="0"/>
              <a:t> (stores data in JSON-like documents).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Columnar: Apache Cassandra (handles massive write operations, great for time-series).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Key-Value: </a:t>
            </a:r>
            <a:r>
              <a:rPr lang="en-US" dirty="0" err="1"/>
              <a:t>Redis</a:t>
            </a:r>
            <a:r>
              <a:rPr lang="en-US" dirty="0"/>
              <a:t> (in-memory, very fast).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0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Ecosystem Overview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Analytics &amp; Querying: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Apache Hive: Provides a SQL-like interface to query data stored in HDFS or data lakes.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Cluster Management: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YARN (from </a:t>
            </a:r>
            <a:r>
              <a:rPr lang="en-US" sz="2000" dirty="0" err="1"/>
              <a:t>Hadoop</a:t>
            </a:r>
            <a:r>
              <a:rPr lang="en-US" sz="2000" dirty="0"/>
              <a:t>): Manages resources (CPU, memory) for the cluster, deciding which jobs run where.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Workflow Orchestration: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Apache Airflow: A tool to schedule, manage, and monitor complex data pipelines (workflows).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1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Ecosystem Overview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33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78923"/>
              </p:ext>
            </p:extLst>
          </p:nvPr>
        </p:nvGraphicFramePr>
        <p:xfrm>
          <a:off x="2813649" y="2034472"/>
          <a:ext cx="7335965" cy="3657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Category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Tools / Frameworks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 Ingestion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Kafka, Flume, Sqoop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HDFS, Amazon S3, HBase, Cassandra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Processing &amp; Computation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MapReduce, Spark, Flink, Storm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Resource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YARN, Mesos, Kubernetes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 Querying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Hive, Pig, Presto, Impala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Machine Learning /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 MLlib, TensorFlow, Mahout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Visualization /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Tableau, Power BI, Kibana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Workflow &amp; 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Oozie, Airflow, Azkaban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Cloud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Azure, Google Cloud </a:t>
                      </a:r>
                      <a:r>
                        <a:rPr lang="en-US" dirty="0" err="1"/>
                        <a:t>BigQuery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Databricks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019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711982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Lake vs. Data Warehouse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These are the two primary approaches to centralized data storage.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34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42594"/>
              </p:ext>
            </p:extLst>
          </p:nvPr>
        </p:nvGraphicFramePr>
        <p:xfrm>
          <a:off x="1497135" y="2206699"/>
          <a:ext cx="9793723" cy="43576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8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4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Aspect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Data Lake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 Warehouse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 raw, unprocessed data for analytics or ML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 processed, structured data for reporting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Data Type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Structured, semi-structured, unstructured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Structured &amp; schema-defined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Schema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Schema-on-read (flexible)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Schema-on-write (rigid, predefined)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Storage Cost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 (commodity hardware, cloud storage)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(optimized for performance)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/>
                        <a:t>Users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 scientists, engineers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analysts, BI users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/>
                        <a:t>Performance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need preprocessing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Optimized for queries (OLAP)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Tools/Examples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Hadoop, AWS S3, Azure Data Lake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Snowflake, Google BigQuery, Amazon Redshift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/>
                        <a:t>Use Case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Predictive modeling, ML, exploratory analytics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intelligence, dashboards, trend analysis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5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F95E-D2FA-F234-3B82-96EB4FC2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86378-2D44-29F4-1B22-2F442094CF3A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CAA20-77F1-51CF-6BCB-5B93F68988D4}"/>
              </a:ext>
            </a:extLst>
          </p:cNvPr>
          <p:cNvSpPr txBox="1"/>
          <p:nvPr/>
        </p:nvSpPr>
        <p:spPr>
          <a:xfrm>
            <a:off x="1121227" y="1477023"/>
            <a:ext cx="9949543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introduces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principles, technologies, and tools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manage, process, and analyze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large-scale datasets.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learn about distributed systems, Hadoop ecosystem, Spark framework, NoSQL databases, and cloud-based big data solutions.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will be placed on theories related to data processing and analytics in real-world scenarios.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2F6A-BF58-E95E-1E4B-767D4AA2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12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121227" y="1477023"/>
            <a:ext cx="9949543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Storage &amp; Processing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Workflow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– Core Concepts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Structured APIs &amp; Lakehouse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Processing and Real-Time Analytics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on the Cloud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and Machine Learning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Case Studies and Trends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F97E-B5AE-8267-81DC-4B320CD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5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/>
              <a:t>Big Data</a:t>
            </a:r>
            <a:r>
              <a:rPr lang="en-US" sz="2400" dirty="0"/>
              <a:t> refers to extremely large and complex data sets that are difficult to capture, store, process, and analyze using </a:t>
            </a:r>
            <a:r>
              <a:rPr lang="en-US" sz="2400" dirty="0">
                <a:solidFill>
                  <a:srgbClr val="FF0000"/>
                </a:solidFill>
              </a:rPr>
              <a:t>traditional database systems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traditional data-processing software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It includes data generated from multiple sources — such as </a:t>
            </a:r>
            <a:r>
              <a:rPr lang="en-US" sz="2400" b="1" dirty="0"/>
              <a:t>social media, sensors, mobile devices, web logs, and transactions</a:t>
            </a:r>
            <a:r>
              <a:rPr lang="en-US" sz="2400" dirty="0"/>
              <a:t> — in </a:t>
            </a:r>
            <a:r>
              <a:rPr lang="en-US" sz="2400" b="1" dirty="0"/>
              <a:t>various formats</a:t>
            </a:r>
            <a:r>
              <a:rPr lang="en-US" sz="2400" dirty="0"/>
              <a:t> (text, images, videos, etc.).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The goal of Big Data technologies is to </a:t>
            </a:r>
            <a:r>
              <a:rPr lang="en-US" sz="2400" b="1" dirty="0"/>
              <a:t>extract valuable insights</a:t>
            </a:r>
            <a:r>
              <a:rPr lang="en-US" sz="2400" dirty="0"/>
              <a:t> and enable </a:t>
            </a:r>
            <a:r>
              <a:rPr lang="en-US" sz="2400" b="1" dirty="0"/>
              <a:t>data-driven decision-making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Organizations use Big Data analytics to identify patterns, predict trends, improve operations, and enhance customer experience.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Popular frameworks like </a:t>
            </a:r>
            <a:r>
              <a:rPr lang="en-US" sz="2400" b="1" dirty="0" err="1"/>
              <a:t>Hadoop</a:t>
            </a:r>
            <a:r>
              <a:rPr lang="en-US" sz="2400" dirty="0"/>
              <a:t> and </a:t>
            </a:r>
            <a:r>
              <a:rPr lang="en-US" sz="2400" b="1" dirty="0"/>
              <a:t>Apache Spark</a:t>
            </a:r>
            <a:r>
              <a:rPr lang="en-US" sz="2400" dirty="0"/>
              <a:t> provide scalable solutions for distributed storage and parallel processing of Big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true value of Big Data isn't just in collecting it; it's in </a:t>
            </a:r>
            <a:r>
              <a:rPr lang="en-US" sz="2400" b="1" dirty="0"/>
              <a:t>analyzing it to find patterns, trends, and insights</a:t>
            </a:r>
            <a:r>
              <a:rPr lang="en-US" sz="2400" dirty="0"/>
              <a:t> that were previously invisible.</a:t>
            </a:r>
          </a:p>
          <a:p>
            <a:endParaRPr lang="en-US" sz="2400" dirty="0"/>
          </a:p>
          <a:p>
            <a:r>
              <a:rPr lang="en-US" sz="2400" dirty="0"/>
              <a:t>By processing Big Data, organizations can make smarter decisions, understand customer behavior, predict future trends, and optimize their operations. </a:t>
            </a:r>
          </a:p>
          <a:p>
            <a:endParaRPr lang="en-US" sz="2400" dirty="0"/>
          </a:p>
          <a:p>
            <a:r>
              <a:rPr lang="en-US" sz="2400" dirty="0"/>
              <a:t>It's the "new oil" that powers modern </a:t>
            </a:r>
            <a:r>
              <a:rPr lang="en-US" sz="2400" dirty="0">
                <a:solidFill>
                  <a:srgbClr val="FF0000"/>
                </a:solidFill>
              </a:rPr>
              <a:t>business intelligence</a:t>
            </a:r>
            <a:r>
              <a:rPr lang="en-US" sz="2400" dirty="0"/>
              <a:t>, machine learning, and artificial intelligence.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C23FE-E0ED-CC00-F507-AEE2EA1D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13AFA-56C9-6C34-2628-B22FB252D560}"/>
              </a:ext>
            </a:extLst>
          </p:cNvPr>
          <p:cNvSpPr txBox="1"/>
          <p:nvPr/>
        </p:nvSpPr>
        <p:spPr>
          <a:xfrm>
            <a:off x="1899557" y="305192"/>
            <a:ext cx="839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Big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380CE-DD1F-4E2A-C0B6-EAF7255054E2}"/>
              </a:ext>
            </a:extLst>
          </p:cNvPr>
          <p:cNvSpPr txBox="1"/>
          <p:nvPr/>
        </p:nvSpPr>
        <p:spPr>
          <a:xfrm>
            <a:off x="1121227" y="2875002"/>
            <a:ext cx="99495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597E4-2039-73DE-3BAC-F8CAE08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2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3F7D5-A710-ED11-AF54-F07D28AA98A9}"/>
              </a:ext>
            </a:extLst>
          </p:cNvPr>
          <p:cNvSpPr txBox="1"/>
          <p:nvPr/>
        </p:nvSpPr>
        <p:spPr>
          <a:xfrm>
            <a:off x="1899557" y="305192"/>
            <a:ext cx="911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 (The 5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7BF7-9240-E61C-7520-97ED4F1594B0}"/>
              </a:ext>
            </a:extLst>
          </p:cNvPr>
          <p:cNvSpPr txBox="1"/>
          <p:nvPr/>
        </p:nvSpPr>
        <p:spPr>
          <a:xfrm>
            <a:off x="1295399" y="1580217"/>
            <a:ext cx="9949543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Volume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Velocity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Variety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Veracity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Value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F742D-33AB-5437-1217-F3315E8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654D-6898-4783-8329-E1EB680B93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3095</Words>
  <Application>Microsoft Office PowerPoint</Application>
  <PresentationFormat>Widescreen</PresentationFormat>
  <Paragraphs>475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Ashraf Uddin</dc:creator>
  <cp:lastModifiedBy>Mustafizur Rahman Maruf</cp:lastModifiedBy>
  <cp:revision>225</cp:revision>
  <dcterms:created xsi:type="dcterms:W3CDTF">2023-09-18T11:08:30Z</dcterms:created>
  <dcterms:modified xsi:type="dcterms:W3CDTF">2025-10-28T18:01:57Z</dcterms:modified>
</cp:coreProperties>
</file>