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3" r:id="rId3"/>
    <p:sldId id="306" r:id="rId4"/>
    <p:sldId id="307" r:id="rId5"/>
    <p:sldId id="265" r:id="rId6"/>
    <p:sldId id="272" r:id="rId7"/>
    <p:sldId id="304" r:id="rId8"/>
    <p:sldId id="261" r:id="rId9"/>
    <p:sldId id="305" r:id="rId10"/>
    <p:sldId id="271" r:id="rId11"/>
    <p:sldId id="308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exend Exa" panose="020B0604020202020204" charset="0"/>
      <p:regular r:id="rId19"/>
      <p:bold r:id="rId20"/>
    </p:embeddedFont>
    <p:embeddedFont>
      <p:font typeface="Lexend Exa Medium" panose="020B060402020202020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alanquin Dark" panose="020B0604020202020204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ACA548-9F9F-4678-BEE1-AFFA3CC5EC4E}">
  <a:tblStyle styleId="{D8ACA548-9F9F-4678-BEE1-AFFA3CC5E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75" autoAdjust="0"/>
  </p:normalViewPr>
  <p:slideViewPr>
    <p:cSldViewPr snapToGrid="0">
      <p:cViewPr>
        <p:scale>
          <a:sx n="110" d="100"/>
          <a:sy n="110" d="100"/>
        </p:scale>
        <p:origin x="202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C88585-8754-6B78-3B44-89A3918C7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E9C14-2536-C06D-E087-2AAC37003B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C706-5E7E-4854-93EC-C870B4C351D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6145-AC08-D274-2786-667FE60AE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B19F9-91F2-33B1-970C-B519143F9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3673-DE69-4F50-8428-C479FDEB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9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073fe33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073fe33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073fe33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073fe33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7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20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70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67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073fe33b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073fe33b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073fe33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073fe33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073fe33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073fe33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72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073fe33b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073fe33b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073fe33b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073fe33b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37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89000" y="3649438"/>
            <a:ext cx="3424800" cy="3424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 flipH="1">
            <a:off x="357750" y="-1908400"/>
            <a:ext cx="8428500" cy="76629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02404" y="-1847651"/>
            <a:ext cx="3424800" cy="3424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77650" y="1037300"/>
            <a:ext cx="55887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541600" y="3779225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084775"/>
            <a:ext cx="7704000" cy="3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56887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 flipH="1">
            <a:off x="4236300" y="1578000"/>
            <a:ext cx="419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 flipH="1">
            <a:off x="4236300" y="2419800"/>
            <a:ext cx="41946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 flipH="1">
            <a:off x="-2851950" y="534075"/>
            <a:ext cx="7511700" cy="63798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 rot="-5400000" flipH="1">
            <a:off x="1867971" y="-1726275"/>
            <a:ext cx="5641500" cy="8697300"/>
          </a:xfrm>
          <a:prstGeom prst="wave">
            <a:avLst>
              <a:gd name="adj1" fmla="val 4562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2"/>
          </p:nvPr>
        </p:nvSpPr>
        <p:spPr>
          <a:xfrm>
            <a:off x="1331900" y="1952100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1331900" y="2195300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3"/>
          </p:nvPr>
        </p:nvSpPr>
        <p:spPr>
          <a:xfrm>
            <a:off x="5833877" y="1952100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4"/>
          </p:nvPr>
        </p:nvSpPr>
        <p:spPr>
          <a:xfrm>
            <a:off x="5833877" y="2195300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5"/>
          </p:nvPr>
        </p:nvSpPr>
        <p:spPr>
          <a:xfrm>
            <a:off x="1331900" y="3308975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6"/>
          </p:nvPr>
        </p:nvSpPr>
        <p:spPr>
          <a:xfrm>
            <a:off x="1331900" y="3551975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7"/>
          </p:nvPr>
        </p:nvSpPr>
        <p:spPr>
          <a:xfrm>
            <a:off x="5833877" y="3308975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8"/>
          </p:nvPr>
        </p:nvSpPr>
        <p:spPr>
          <a:xfrm>
            <a:off x="5833875" y="3551975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/>
          </p:nvPr>
        </p:nvSpPr>
        <p:spPr>
          <a:xfrm>
            <a:off x="1101175" y="1915575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101175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3"/>
          </p:nvPr>
        </p:nvSpPr>
        <p:spPr>
          <a:xfrm>
            <a:off x="3578950" y="19152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3579000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5"/>
          </p:nvPr>
        </p:nvSpPr>
        <p:spPr>
          <a:xfrm>
            <a:off x="1101175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6"/>
          </p:nvPr>
        </p:nvSpPr>
        <p:spPr>
          <a:xfrm>
            <a:off x="1101175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7"/>
          </p:nvPr>
        </p:nvSpPr>
        <p:spPr>
          <a:xfrm>
            <a:off x="3578947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8"/>
          </p:nvPr>
        </p:nvSpPr>
        <p:spPr>
          <a:xfrm>
            <a:off x="3578947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9"/>
          </p:nvPr>
        </p:nvSpPr>
        <p:spPr>
          <a:xfrm>
            <a:off x="6056727" y="19152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3"/>
          </p:nvPr>
        </p:nvSpPr>
        <p:spPr>
          <a:xfrm>
            <a:off x="6056725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14"/>
          </p:nvPr>
        </p:nvSpPr>
        <p:spPr>
          <a:xfrm>
            <a:off x="6056725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5"/>
          </p:nvPr>
        </p:nvSpPr>
        <p:spPr>
          <a:xfrm>
            <a:off x="6056725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 rot="5400000">
            <a:off x="756887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5400000" flipH="1">
            <a:off x="1867971" y="-1726275"/>
            <a:ext cx="5641500" cy="8697300"/>
          </a:xfrm>
          <a:prstGeom prst="wave">
            <a:avLst>
              <a:gd name="adj1" fmla="val 4562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EDAE7-125D-9D31-A710-0E920FF15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A2C6-17F6-4198-84AA-55EAFEB330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0" r:id="rId5"/>
    <p:sldLayoutId id="2147483666" r:id="rId6"/>
    <p:sldLayoutId id="2147483668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ctrTitle"/>
          </p:nvPr>
        </p:nvSpPr>
        <p:spPr>
          <a:xfrm>
            <a:off x="682487" y="1303469"/>
            <a:ext cx="8044069" cy="1048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  <a:latin typeface="Montserrat" panose="00000500000000000000" pitchFamily="2" charset="0"/>
                <a:ea typeface="Palanquin Dark Medium"/>
                <a:cs typeface="Palanquin Dark Medium"/>
                <a:sym typeface="Palanquin Dark Medium"/>
              </a:rPr>
              <a:t>Bank Vault </a:t>
            </a:r>
            <a:br>
              <a:rPr lang="en-US" sz="3600" b="1" dirty="0">
                <a:solidFill>
                  <a:schemeClr val="tx1"/>
                </a:solidFill>
                <a:latin typeface="Montserrat" panose="00000500000000000000" pitchFamily="2" charset="0"/>
                <a:ea typeface="Palanquin Dark Medium"/>
                <a:cs typeface="Palanquin Dark Medium"/>
                <a:sym typeface="Palanquin Dark Medium"/>
              </a:rPr>
            </a:br>
            <a:r>
              <a:rPr lang="en-US" sz="3600" b="1" dirty="0">
                <a:solidFill>
                  <a:schemeClr val="tx1"/>
                </a:solidFill>
                <a:latin typeface="Montserrat" panose="00000500000000000000" pitchFamily="2" charset="0"/>
                <a:ea typeface="Palanquin Dark Medium"/>
                <a:cs typeface="Palanquin Dark Medium"/>
                <a:sym typeface="Palanquin Dark Medium"/>
              </a:rPr>
              <a:t>Management System</a:t>
            </a:r>
            <a:endParaRPr sz="3600" b="1" dirty="0">
              <a:solidFill>
                <a:schemeClr val="tx1"/>
              </a:solidFill>
              <a:latin typeface="Montserrat" panose="00000500000000000000" pitchFamily="2" charset="0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3A88F-1D4E-9B76-A6BE-35BA269AFEA0}"/>
              </a:ext>
            </a:extLst>
          </p:cNvPr>
          <p:cNvSpPr txBox="1"/>
          <p:nvPr/>
        </p:nvSpPr>
        <p:spPr>
          <a:xfrm flipH="1">
            <a:off x="2415333" y="2791102"/>
            <a:ext cx="443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No: CSE 3118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Course Name: Microprocessor &amp; Microcontrollers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71697-3BFC-304F-EF8D-D76442C31779}"/>
              </a:ext>
            </a:extLst>
          </p:cNvPr>
          <p:cNvSpPr txBox="1"/>
          <p:nvPr/>
        </p:nvSpPr>
        <p:spPr>
          <a:xfrm flipH="1">
            <a:off x="2415333" y="3631997"/>
            <a:ext cx="4432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Course Teachers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Prof. Dr. Md. Shamim Akhter &amp;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Lomat</a:t>
            </a:r>
            <a:r>
              <a:rPr lang="en-US" b="1" dirty="0">
                <a:solidFill>
                  <a:schemeClr val="tx1"/>
                </a:solidFill>
              </a:rPr>
              <a:t> Haider Chowdhury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Estimated Budget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5E119B-2B4B-C638-3D60-101002C2F75A}"/>
              </a:ext>
            </a:extLst>
          </p:cNvPr>
          <p:cNvSpPr txBox="1"/>
          <p:nvPr/>
        </p:nvSpPr>
        <p:spPr>
          <a:xfrm>
            <a:off x="8527551" y="47055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11EA1-2B8F-DFF6-67EE-364CFE2B3B80}"/>
              </a:ext>
            </a:extLst>
          </p:cNvPr>
          <p:cNvSpPr/>
          <p:nvPr/>
        </p:nvSpPr>
        <p:spPr>
          <a:xfrm>
            <a:off x="1427096" y="3529566"/>
            <a:ext cx="8387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– 6000 (Approximate including other electronic materials) </a:t>
            </a:r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rabicPeriod"/>
            </a:pP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Google Shape;274;p37">
            <a:extLst>
              <a:ext uri="{FF2B5EF4-FFF2-40B4-BE49-F238E27FC236}">
                <a16:creationId xmlns:a16="http://schemas.microsoft.com/office/drawing/2014/main" id="{240C0E17-73DA-A01E-2F9C-0D670FDD4B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497875" y="1540271"/>
            <a:ext cx="4194600" cy="2149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Arduino Mega – 1200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GSM Module – 900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Solenoid Door lock – 750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Keypad – 75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Servo Motor – 150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Buzzer – 50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Ultrasonic Sensor – 90 </a:t>
            </a:r>
            <a:r>
              <a:rPr lang="en-US" sz="1800" dirty="0" err="1"/>
              <a:t>bdt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25E119B-2B4B-C638-3D60-101002C2F75A}"/>
              </a:ext>
            </a:extLst>
          </p:cNvPr>
          <p:cNvSpPr txBox="1"/>
          <p:nvPr/>
        </p:nvSpPr>
        <p:spPr>
          <a:xfrm>
            <a:off x="8527551" y="47055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6" name="Google Shape;766;p57">
            <a:extLst>
              <a:ext uri="{FF2B5EF4-FFF2-40B4-BE49-F238E27FC236}">
                <a16:creationId xmlns:a16="http://schemas.microsoft.com/office/drawing/2014/main" id="{91CCBCD3-92D3-35FC-E878-87EF6744A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6246" y="1800454"/>
            <a:ext cx="5011505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7" name="Google Shape;769;p57">
            <a:extLst>
              <a:ext uri="{FF2B5EF4-FFF2-40B4-BE49-F238E27FC236}">
                <a16:creationId xmlns:a16="http://schemas.microsoft.com/office/drawing/2014/main" id="{62FCEE28-7ACC-305B-BA5A-0B327C140C66}"/>
              </a:ext>
            </a:extLst>
          </p:cNvPr>
          <p:cNvSpPr txBox="1">
            <a:spLocks/>
          </p:cNvSpPr>
          <p:nvPr/>
        </p:nvSpPr>
        <p:spPr>
          <a:xfrm>
            <a:off x="2304413" y="2740012"/>
            <a:ext cx="4535172" cy="3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Exa Medium"/>
              <a:buNone/>
              <a:defRPr sz="1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lanquin Dark"/>
              <a:buNone/>
              <a:defRPr sz="2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-US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3161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514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Lexend Exa Medium"/>
                <a:ea typeface="Lexend Exa Medium"/>
                <a:cs typeface="Lexend Exa Medium"/>
                <a:sym typeface="Lexend Exa Medium"/>
              </a:rPr>
              <a:t>Group: </a:t>
            </a:r>
            <a:r>
              <a:rPr lang="en" sz="1400" b="1" dirty="0">
                <a:latin typeface="Lexend Exa Medium"/>
                <a:ea typeface="Lexend Exa Medium"/>
                <a:cs typeface="Lexend Exa Medium"/>
                <a:sym typeface="Lexend Exa Medium"/>
              </a:rPr>
              <a:t>05</a:t>
            </a:r>
            <a:br>
              <a:rPr lang="en" sz="1400" dirty="0">
                <a:latin typeface="Lexend Exa Medium"/>
                <a:ea typeface="Lexend Exa Medium"/>
                <a:cs typeface="Lexend Exa Medium"/>
                <a:sym typeface="Lexend Exa Medium"/>
              </a:rPr>
            </a:br>
            <a:r>
              <a:rPr lang="en" sz="1400" dirty="0">
                <a:latin typeface="Lexend Exa Medium"/>
                <a:ea typeface="Lexend Exa Medium"/>
                <a:cs typeface="Lexend Exa Medium"/>
                <a:sym typeface="Lexend Exa Medium"/>
              </a:rPr>
              <a:t>Team Name: </a:t>
            </a:r>
            <a:r>
              <a:rPr lang="en" sz="1400" b="1" dirty="0">
                <a:latin typeface="Lexend Exa Medium"/>
                <a:ea typeface="Lexend Exa Medium"/>
                <a:cs typeface="Lexend Exa Medium"/>
                <a:sym typeface="Lexend Exa Medium"/>
              </a:rPr>
              <a:t>Team_Delulu</a:t>
            </a:r>
            <a:br>
              <a:rPr lang="en" dirty="0">
                <a:latin typeface="Lexend Exa Medium"/>
                <a:ea typeface="Lexend Exa Medium"/>
                <a:cs typeface="Lexend Exa Medium"/>
                <a:sym typeface="Lexend Exa Medium"/>
              </a:rPr>
            </a:br>
            <a:r>
              <a:rPr lang="en" dirty="0">
                <a:latin typeface="Lexend Exa Medium"/>
                <a:ea typeface="Lexend Exa Medium"/>
                <a:cs typeface="Lexend Exa Medium"/>
                <a:sym typeface="Lexend Exa Medium"/>
              </a:rPr>
              <a:t>Group Members</a:t>
            </a:r>
            <a:endParaRPr dirty="0"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720000" y="3618489"/>
            <a:ext cx="7704000" cy="74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Manzar Nur Rahman </a:t>
            </a:r>
            <a:r>
              <a:rPr lang="en-US" sz="1400" dirty="0" err="1"/>
              <a:t>Eftee</a:t>
            </a:r>
            <a:r>
              <a:rPr lang="en-US" sz="1400" dirty="0"/>
              <a:t>	 Sharjil Shabab Khan		Md. </a:t>
            </a:r>
            <a:r>
              <a:rPr lang="en-US" sz="1400" dirty="0" err="1"/>
              <a:t>Shaleh</a:t>
            </a:r>
            <a:r>
              <a:rPr lang="en-US" sz="1400" dirty="0"/>
              <a:t> Abu </a:t>
            </a:r>
            <a:r>
              <a:rPr lang="en-US" sz="1400" dirty="0" err="1"/>
              <a:t>Mayeen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ID – </a:t>
            </a:r>
            <a:r>
              <a:rPr lang="en-US" sz="1400" b="1" dirty="0"/>
              <a:t>20210104105</a:t>
            </a:r>
            <a:r>
              <a:rPr lang="en-US" sz="1400" dirty="0"/>
              <a:t>		 ID – </a:t>
            </a:r>
            <a:r>
              <a:rPr lang="en-US" sz="1400" b="1" dirty="0"/>
              <a:t>20210104108</a:t>
            </a:r>
            <a:r>
              <a:rPr lang="en-US" sz="1400" dirty="0"/>
              <a:t>		ID - </a:t>
            </a:r>
            <a:r>
              <a:rPr lang="en-US" sz="1400" b="1" dirty="0"/>
              <a:t>20210104123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7F776-E4D1-1D83-8BB9-8820807A6B1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31028-36F4-7794-653E-2776492F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3" y="1733117"/>
            <a:ext cx="1719377" cy="1719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81E70-B1D3-C845-0C22-B774221B3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41" y="1720176"/>
            <a:ext cx="1703147" cy="1703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786F5-A176-43BB-FC31-19965CAFD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929" y="1733117"/>
            <a:ext cx="1703147" cy="1703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0734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Concept </a:t>
            </a:r>
            <a:endParaRPr dirty="0"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7F776-E4D1-1D83-8BB9-8820807A6B1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7034A3-3220-7BD4-4B14-114461FA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87" y="1236616"/>
            <a:ext cx="5248425" cy="29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of our Project</a:t>
            </a:r>
            <a:endParaRPr dirty="0"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7F776-E4D1-1D83-8BB9-8820807A6B1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72B7A-EEC3-923D-A511-F417249C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57" y="1150413"/>
            <a:ext cx="3535286" cy="36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9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690503" y="989799"/>
            <a:ext cx="7330696" cy="1119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9D9D9"/>
                </a:solidFill>
              </a:rPr>
              <a:t>Usage of Design tools, hardware and software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" name="Google Shape;274;p37">
            <a:extLst>
              <a:ext uri="{FF2B5EF4-FFF2-40B4-BE49-F238E27FC236}">
                <a16:creationId xmlns:a16="http://schemas.microsoft.com/office/drawing/2014/main" id="{DF743AA4-E20D-1286-D904-2F9F9446BC3C}"/>
              </a:ext>
            </a:extLst>
          </p:cNvPr>
          <p:cNvSpPr txBox="1">
            <a:spLocks/>
          </p:cNvSpPr>
          <p:nvPr/>
        </p:nvSpPr>
        <p:spPr>
          <a:xfrm flipH="1">
            <a:off x="739825" y="2571750"/>
            <a:ext cx="7330696" cy="147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/>
                </a:solidFill>
              </a:rPr>
              <a:t>Design Tools: 	</a:t>
            </a:r>
            <a:r>
              <a:rPr lang="en-US" sz="1600" dirty="0">
                <a:solidFill>
                  <a:schemeClr val="tx1"/>
                </a:solidFill>
              </a:rPr>
              <a:t>Proteus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/>
                </a:solidFill>
              </a:rPr>
              <a:t>Hardware: 	</a:t>
            </a:r>
            <a:r>
              <a:rPr lang="en-US" sz="1600" dirty="0">
                <a:solidFill>
                  <a:schemeClr val="tx1"/>
                </a:solidFill>
              </a:rPr>
              <a:t>Arduino Mega, Buzzer, Servo Motor, Keypad, LED, 		register, Ultrasonic Sensor, GSM Module, Display, Lock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/>
                </a:solidFill>
              </a:rPr>
              <a:t>Software: 	</a:t>
            </a:r>
            <a:r>
              <a:rPr lang="en-US" sz="1600" dirty="0">
                <a:solidFill>
                  <a:schemeClr val="tx1"/>
                </a:solidFill>
              </a:rPr>
              <a:t>Arduino 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EC735-E90B-67C2-5ADB-BABBEDF40803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Sensor &amp; Modules</a:t>
            </a:r>
            <a:endParaRPr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D06D2-F9F5-F239-3536-5D4AB70945C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pic>
        <p:nvPicPr>
          <p:cNvPr id="45" name="Content Placeholder 8">
            <a:extLst>
              <a:ext uri="{FF2B5EF4-FFF2-40B4-BE49-F238E27FC236}">
                <a16:creationId xmlns:a16="http://schemas.microsoft.com/office/drawing/2014/main" id="{C8609668-9EE0-157E-1FD3-99A4FA6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84" y="3004554"/>
            <a:ext cx="1869093" cy="13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Content Placeholder 12">
            <a:extLst>
              <a:ext uri="{FF2B5EF4-FFF2-40B4-BE49-F238E27FC236}">
                <a16:creationId xmlns:a16="http://schemas.microsoft.com/office/drawing/2014/main" id="{02EC8E8E-7AAE-AC08-14B0-1ACF8557E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14" y="2983058"/>
            <a:ext cx="1306226" cy="127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Content Placeholder 9">
            <a:extLst>
              <a:ext uri="{FF2B5EF4-FFF2-40B4-BE49-F238E27FC236}">
                <a16:creationId xmlns:a16="http://schemas.microsoft.com/office/drawing/2014/main" id="{A3497194-0F9F-407C-2720-792989283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51" y="932872"/>
            <a:ext cx="1412034" cy="141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Content Placeholder 8">
            <a:extLst>
              <a:ext uri="{FF2B5EF4-FFF2-40B4-BE49-F238E27FC236}">
                <a16:creationId xmlns:a16="http://schemas.microsoft.com/office/drawing/2014/main" id="{ED62B293-F0DA-AC8F-3604-784C1AB5E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60" y="1139915"/>
            <a:ext cx="1565335" cy="98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53B9C0-8CE1-84F6-D7DB-3A18FBBCF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920" y="1139915"/>
            <a:ext cx="1518657" cy="113899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07B26F3-FC72-4536-C4DE-5C79D3354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83" y="1125710"/>
            <a:ext cx="1184494" cy="113948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7BD5D35-0565-1735-6CD5-A58D0BA4A832}"/>
              </a:ext>
            </a:extLst>
          </p:cNvPr>
          <p:cNvSpPr txBox="1"/>
          <p:nvPr/>
        </p:nvSpPr>
        <p:spPr>
          <a:xfrm flipH="1">
            <a:off x="1014420" y="2491428"/>
            <a:ext cx="70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F427F5-8BFF-0F68-121E-6DEFF4562772}"/>
              </a:ext>
            </a:extLst>
          </p:cNvPr>
          <p:cNvSpPr txBox="1"/>
          <p:nvPr/>
        </p:nvSpPr>
        <p:spPr>
          <a:xfrm flipH="1">
            <a:off x="2703196" y="2468224"/>
            <a:ext cx="90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75109A-8477-5500-93D2-188714FC992D}"/>
              </a:ext>
            </a:extLst>
          </p:cNvPr>
          <p:cNvSpPr txBox="1"/>
          <p:nvPr/>
        </p:nvSpPr>
        <p:spPr>
          <a:xfrm flipH="1">
            <a:off x="4157181" y="2464715"/>
            <a:ext cx="186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Ultrasonic Sensor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BC580-41AE-BC70-4E2B-5EE4E60B5B44}"/>
              </a:ext>
            </a:extLst>
          </p:cNvPr>
          <p:cNvSpPr txBox="1"/>
          <p:nvPr/>
        </p:nvSpPr>
        <p:spPr>
          <a:xfrm flipH="1">
            <a:off x="6397702" y="2490193"/>
            <a:ext cx="186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E183C6-E6BB-9883-841E-D9D84883DFA7}"/>
              </a:ext>
            </a:extLst>
          </p:cNvPr>
          <p:cNvSpPr txBox="1"/>
          <p:nvPr/>
        </p:nvSpPr>
        <p:spPr>
          <a:xfrm flipH="1">
            <a:off x="6222484" y="4373371"/>
            <a:ext cx="186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 Mega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AFCEEE-E696-A0A2-FE20-DECADF8FB57F}"/>
              </a:ext>
            </a:extLst>
          </p:cNvPr>
          <p:cNvSpPr txBox="1"/>
          <p:nvPr/>
        </p:nvSpPr>
        <p:spPr>
          <a:xfrm flipH="1">
            <a:off x="4157181" y="4390698"/>
            <a:ext cx="186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Keypad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FD19E45-C18A-6CCA-C175-6461AC6990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3" y="2983058"/>
            <a:ext cx="1306226" cy="929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616AA16-6CDB-7F09-453D-2EE86D4CD80D}"/>
              </a:ext>
            </a:extLst>
          </p:cNvPr>
          <p:cNvSpPr txBox="1"/>
          <p:nvPr/>
        </p:nvSpPr>
        <p:spPr>
          <a:xfrm flipH="1">
            <a:off x="488084" y="4390698"/>
            <a:ext cx="186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GSM Module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F0B465B-D6F1-4291-8771-807F87293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253" y="2983058"/>
            <a:ext cx="1296531" cy="129653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4FC3C4-3CFC-89CF-3625-236E47CE813F}"/>
              </a:ext>
            </a:extLst>
          </p:cNvPr>
          <p:cNvSpPr txBox="1"/>
          <p:nvPr/>
        </p:nvSpPr>
        <p:spPr>
          <a:xfrm flipH="1">
            <a:off x="2327972" y="4399290"/>
            <a:ext cx="186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Solenoid Door 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719999" y="6865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System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D06D2-F9F5-F239-3536-5D4AB70945C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849F2-E504-BEAD-415E-8B892BEC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6" y="1879985"/>
            <a:ext cx="1898365" cy="1525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5EE54-D829-61AF-D6D4-711F358FAD10}"/>
              </a:ext>
            </a:extLst>
          </p:cNvPr>
          <p:cNvSpPr txBox="1"/>
          <p:nvPr/>
        </p:nvSpPr>
        <p:spPr>
          <a:xfrm flipH="1">
            <a:off x="822264" y="3622256"/>
            <a:ext cx="1802050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Keypad Unlocking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C5C8-F608-38DB-DF2A-66105F680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0166" y="1879984"/>
            <a:ext cx="2023667" cy="15258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8A095-F54A-D441-25BF-4FCE155E2FB4}"/>
              </a:ext>
            </a:extLst>
          </p:cNvPr>
          <p:cNvSpPr txBox="1"/>
          <p:nvPr/>
        </p:nvSpPr>
        <p:spPr>
          <a:xfrm flipH="1">
            <a:off x="3670975" y="3607375"/>
            <a:ext cx="1802050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Trap Door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74E90-0C88-9B18-ECC0-38C7B0609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333" y="1875684"/>
            <a:ext cx="2295218" cy="1530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84BBDE-5204-AC6F-70FB-4C01DBF65FEE}"/>
              </a:ext>
            </a:extLst>
          </p:cNvPr>
          <p:cNvSpPr txBox="1"/>
          <p:nvPr/>
        </p:nvSpPr>
        <p:spPr>
          <a:xfrm flipH="1">
            <a:off x="6427786" y="3622256"/>
            <a:ext cx="1904313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Alarm &amp; Messaging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0326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 flipH="1">
            <a:off x="4236300" y="835397"/>
            <a:ext cx="419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Social Impact:</a:t>
            </a:r>
            <a:endParaRPr sz="2400"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1"/>
          </p:nvPr>
        </p:nvSpPr>
        <p:spPr>
          <a:xfrm flipH="1">
            <a:off x="4236300" y="1749239"/>
            <a:ext cx="4194600" cy="2465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Enhanced Security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Crime Deterrent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Trust &amp; Confidence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Employment Opportunities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Customer Convenience</a:t>
            </a:r>
            <a:endParaRPr lang="en-US" dirty="0">
              <a:latin typeface="Söhn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Technological Advancement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Emergency Preparedness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One step closer to being Digital Bangladesh!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8FC0-07FF-9D0B-CE7F-3A677AB86444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" name="Google Shape;322;p41">
            <a:extLst>
              <a:ext uri="{FF2B5EF4-FFF2-40B4-BE49-F238E27FC236}">
                <a16:creationId xmlns:a16="http://schemas.microsoft.com/office/drawing/2014/main" id="{BF222FC4-66C7-54C4-13AE-8A5AAFC48210}"/>
              </a:ext>
            </a:extLst>
          </p:cNvPr>
          <p:cNvSpPr txBox="1">
            <a:spLocks/>
          </p:cNvSpPr>
          <p:nvPr/>
        </p:nvSpPr>
        <p:spPr>
          <a:xfrm>
            <a:off x="202823" y="1677197"/>
            <a:ext cx="3167395" cy="111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4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n-US" sz="2800" dirty="0">
                <a:solidFill>
                  <a:srgbClr val="D9D9D9"/>
                </a:solidFill>
              </a:rPr>
              <a:t>Impact on Social &amp; Economic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 flipH="1">
            <a:off x="4119155" y="953628"/>
            <a:ext cx="469725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Economic Development:</a:t>
            </a:r>
            <a:endParaRPr sz="2400"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1"/>
          </p:nvPr>
        </p:nvSpPr>
        <p:spPr>
          <a:xfrm flipH="1">
            <a:off x="4119155" y="1795428"/>
            <a:ext cx="4194600" cy="2149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Increased Productivity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Söhne"/>
              </a:rPr>
              <a:t>Increased Investments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Job Creation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Increased Trust in Banking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Revenue Generation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Söhne"/>
              </a:rPr>
              <a:t>Infrastructure Development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Söhne"/>
              </a:rPr>
              <a:t>Tech Sector Growth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/>
              <a:t>Internation</a:t>
            </a:r>
            <a:r>
              <a:rPr lang="en-US" dirty="0"/>
              <a:t> Competitiveness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8FC0-07FF-9D0B-CE7F-3A677AB86444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" name="Google Shape;322;p41">
            <a:extLst>
              <a:ext uri="{FF2B5EF4-FFF2-40B4-BE49-F238E27FC236}">
                <a16:creationId xmlns:a16="http://schemas.microsoft.com/office/drawing/2014/main" id="{BF222FC4-66C7-54C4-13AE-8A5AAFC48210}"/>
              </a:ext>
            </a:extLst>
          </p:cNvPr>
          <p:cNvSpPr txBox="1">
            <a:spLocks/>
          </p:cNvSpPr>
          <p:nvPr/>
        </p:nvSpPr>
        <p:spPr>
          <a:xfrm>
            <a:off x="202823" y="1677197"/>
            <a:ext cx="3167395" cy="111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4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n-US" sz="2800" dirty="0">
                <a:solidFill>
                  <a:srgbClr val="D9D9D9"/>
                </a:solidFill>
              </a:rPr>
              <a:t>Impact on Social &amp; Economic Development</a:t>
            </a:r>
          </a:p>
        </p:txBody>
      </p:sp>
    </p:spTree>
    <p:extLst>
      <p:ext uri="{BB962C8B-B14F-4D97-AF65-F5344CB8AC3E}">
        <p14:creationId xmlns:p14="http://schemas.microsoft.com/office/powerpoint/2010/main" val="8375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uma &amp; Emergency Center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AFAFAF"/>
      </a:dk1>
      <a:lt1>
        <a:sysClr val="window" lastClr="19191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281</Words>
  <Application>Microsoft Office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Montserrat</vt:lpstr>
      <vt:lpstr>Roboto Condensed Light</vt:lpstr>
      <vt:lpstr>Courier New</vt:lpstr>
      <vt:lpstr>Söhne</vt:lpstr>
      <vt:lpstr>Lexend Exa Medium</vt:lpstr>
      <vt:lpstr>Lexend Exa</vt:lpstr>
      <vt:lpstr>Lato</vt:lpstr>
      <vt:lpstr>Arial</vt:lpstr>
      <vt:lpstr>Palanquin Dark</vt:lpstr>
      <vt:lpstr>Wingdings</vt:lpstr>
      <vt:lpstr>Trauma &amp; Emergency Center by Slidesgo</vt:lpstr>
      <vt:lpstr>Bank Vault  Management System</vt:lpstr>
      <vt:lpstr>Group: 05 Team Name: Team_Delulu Group Members</vt:lpstr>
      <vt:lpstr>Core Concept </vt:lpstr>
      <vt:lpstr>Visualization of our Project</vt:lpstr>
      <vt:lpstr>Usage of Design tools, hardware and software</vt:lpstr>
      <vt:lpstr>Sensor &amp; Modules</vt:lpstr>
      <vt:lpstr>Working System</vt:lpstr>
      <vt:lpstr>Social Impact:</vt:lpstr>
      <vt:lpstr>Economic Development:</vt:lpstr>
      <vt:lpstr>Estimated Budget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TaskZen</dc:title>
  <dc:creator>Sharjil Khan</dc:creator>
  <cp:lastModifiedBy>Sharjil Khan</cp:lastModifiedBy>
  <cp:revision>6</cp:revision>
  <dcterms:modified xsi:type="dcterms:W3CDTF">2023-12-16T20:58:34Z</dcterms:modified>
</cp:coreProperties>
</file>