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448" r:id="rId5"/>
    <p:sldId id="259" r:id="rId6"/>
    <p:sldId id="2462" r:id="rId7"/>
    <p:sldId id="2451" r:id="rId8"/>
    <p:sldId id="2463" r:id="rId9"/>
    <p:sldId id="2464" r:id="rId10"/>
    <p:sldId id="2465" r:id="rId11"/>
    <p:sldId id="2466" r:id="rId12"/>
    <p:sldId id="2467" r:id="rId13"/>
    <p:sldId id="2468" r:id="rId14"/>
    <p:sldId id="2469" r:id="rId15"/>
    <p:sldId id="2470" r:id="rId16"/>
    <p:sldId id="2471" r:id="rId17"/>
    <p:sldId id="2456" r:id="rId18"/>
    <p:sldId id="2473" r:id="rId19"/>
    <p:sldId id="24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962194-C601-443F-A190-A022C0210768}">
          <p14:sldIdLst>
            <p14:sldId id="2448"/>
            <p14:sldId id="259"/>
            <p14:sldId id="2462"/>
          </p14:sldIdLst>
        </p14:section>
        <p14:section name="Untitled Section" id="{EEB6CBD3-BFFC-48FF-A975-B1EA9CAEFBF0}">
          <p14:sldIdLst>
            <p14:sldId id="2451"/>
            <p14:sldId id="2463"/>
            <p14:sldId id="2464"/>
            <p14:sldId id="2465"/>
            <p14:sldId id="2466"/>
            <p14:sldId id="2467"/>
            <p14:sldId id="2468"/>
            <p14:sldId id="2469"/>
            <p14:sldId id="2470"/>
            <p14:sldId id="2471"/>
            <p14:sldId id="2456"/>
            <p14:sldId id="2473"/>
            <p14:sldId id="2472"/>
          </p14:sldIdLst>
        </p14:section>
      </p14:sectionLst>
    </p:ex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6E596-828A-4195-BB26-F977AB4DF11C}" v="10" dt="2023-12-15T10:23:59.4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5033" autoAdjust="0"/>
  </p:normalViewPr>
  <p:slideViewPr>
    <p:cSldViewPr snapToGrid="0">
      <p:cViewPr varScale="1">
        <p:scale>
          <a:sx n="90" d="100"/>
          <a:sy n="90" d="100"/>
        </p:scale>
        <p:origin x="87" y="19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hish A" userId="512943722079e692" providerId="LiveId" clId="{1496E596-828A-4195-BB26-F977AB4DF11C}"/>
    <pc:docChg chg="undo custSel addSld delSld modSld sldOrd modSection">
      <pc:chgData name="Radhish A" userId="512943722079e692" providerId="LiveId" clId="{1496E596-828A-4195-BB26-F977AB4DF11C}" dt="2023-12-15T10:45:25.773" v="3370" actId="478"/>
      <pc:docMkLst>
        <pc:docMk/>
      </pc:docMkLst>
      <pc:sldChg chg="modSp del mod">
        <pc:chgData name="Radhish A" userId="512943722079e692" providerId="LiveId" clId="{1496E596-828A-4195-BB26-F977AB4DF11C}" dt="2023-12-15T10:37:34.199" v="2426" actId="47"/>
        <pc:sldMkLst>
          <pc:docMk/>
          <pc:sldMk cId="1619265676" sldId="262"/>
        </pc:sldMkLst>
        <pc:spChg chg="mod">
          <ac:chgData name="Radhish A" userId="512943722079e692" providerId="LiveId" clId="{1496E596-828A-4195-BB26-F977AB4DF11C}" dt="2023-12-15T10:26:12.739" v="1864" actId="20577"/>
          <ac:spMkLst>
            <pc:docMk/>
            <pc:sldMk cId="1619265676" sldId="262"/>
            <ac:spMk id="4" creationId="{CC409A73-2FDB-4725-9558-77B4ACF929B3}"/>
          </ac:spMkLst>
        </pc:spChg>
        <pc:spChg chg="mod">
          <ac:chgData name="Radhish A" userId="512943722079e692" providerId="LiveId" clId="{1496E596-828A-4195-BB26-F977AB4DF11C}" dt="2023-12-15T10:36:41.144" v="2418" actId="15"/>
          <ac:spMkLst>
            <pc:docMk/>
            <pc:sldMk cId="1619265676" sldId="262"/>
            <ac:spMk id="5" creationId="{56D0F54D-A602-4D35-8BE1-6B9BE8078989}"/>
          </ac:spMkLst>
        </pc:spChg>
        <pc:spChg chg="mod">
          <ac:chgData name="Radhish A" userId="512943722079e692" providerId="LiveId" clId="{1496E596-828A-4195-BB26-F977AB4DF11C}" dt="2023-12-15T10:35:18.821" v="2340" actId="6549"/>
          <ac:spMkLst>
            <pc:docMk/>
            <pc:sldMk cId="1619265676" sldId="262"/>
            <ac:spMk id="6" creationId="{5FBB0776-0624-4A97-8BD3-03CF602288BA}"/>
          </ac:spMkLst>
        </pc:spChg>
        <pc:spChg chg="mod">
          <ac:chgData name="Radhish A" userId="512943722079e692" providerId="LiveId" clId="{1496E596-828A-4195-BB26-F977AB4DF11C}" dt="2023-12-15T10:35:29.984" v="2411" actId="5793"/>
          <ac:spMkLst>
            <pc:docMk/>
            <pc:sldMk cId="1619265676" sldId="262"/>
            <ac:spMk id="7" creationId="{EFFBC808-1837-4C36-BFF0-135B8C1042A2}"/>
          </ac:spMkLst>
        </pc:spChg>
        <pc:spChg chg="mod">
          <ac:chgData name="Radhish A" userId="512943722079e692" providerId="LiveId" clId="{1496E596-828A-4195-BB26-F977AB4DF11C}" dt="2023-12-15T10:26:07.196" v="1842" actId="20577"/>
          <ac:spMkLst>
            <pc:docMk/>
            <pc:sldMk cId="1619265676" sldId="262"/>
            <ac:spMk id="14" creationId="{93863800-85E5-44A7-96E9-521CE882616B}"/>
          </ac:spMkLst>
        </pc:spChg>
        <pc:picChg chg="mod">
          <ac:chgData name="Radhish A" userId="512943722079e692" providerId="LiveId" clId="{1496E596-828A-4195-BB26-F977AB4DF11C}" dt="2023-12-15T10:35:37.599" v="2412" actId="14100"/>
          <ac:picMkLst>
            <pc:docMk/>
            <pc:sldMk cId="1619265676" sldId="262"/>
            <ac:picMk id="10" creationId="{AD4E0449-1F68-4DB7-BBE6-7BC3B0E30699}"/>
          </ac:picMkLst>
        </pc:picChg>
      </pc:sldChg>
      <pc:sldChg chg="del">
        <pc:chgData name="Radhish A" userId="512943722079e692" providerId="LiveId" clId="{1496E596-828A-4195-BB26-F977AB4DF11C}" dt="2023-12-15T10:37:29.504" v="2425" actId="47"/>
        <pc:sldMkLst>
          <pc:docMk/>
          <pc:sldMk cId="927727573" sldId="2436"/>
        </pc:sldMkLst>
      </pc:sldChg>
      <pc:sldChg chg="del">
        <pc:chgData name="Radhish A" userId="512943722079e692" providerId="LiveId" clId="{1496E596-828A-4195-BB26-F977AB4DF11C}" dt="2023-12-15T10:36:09.247" v="2413" actId="47"/>
        <pc:sldMkLst>
          <pc:docMk/>
          <pc:sldMk cId="714960598" sldId="2454"/>
        </pc:sldMkLst>
      </pc:sldChg>
      <pc:sldChg chg="addSp delSp modSp mod ord">
        <pc:chgData name="Radhish A" userId="512943722079e692" providerId="LiveId" clId="{1496E596-828A-4195-BB26-F977AB4DF11C}" dt="2023-12-15T10:45:01.198" v="3368" actId="14100"/>
        <pc:sldMkLst>
          <pc:docMk/>
          <pc:sldMk cId="3516891798" sldId="2456"/>
        </pc:sldMkLst>
        <pc:spChg chg="mod">
          <ac:chgData name="Radhish A" userId="512943722079e692" providerId="LiveId" clId="{1496E596-828A-4195-BB26-F977AB4DF11C}" dt="2023-12-15T10:44:51.819" v="3366" actId="14100"/>
          <ac:spMkLst>
            <pc:docMk/>
            <pc:sldMk cId="3516891798" sldId="2456"/>
            <ac:spMk id="2" creationId="{12CC3376-5069-4C7B-BE6B-A3776D1B47BA}"/>
          </ac:spMkLst>
        </pc:spChg>
        <pc:spChg chg="add del mod">
          <ac:chgData name="Radhish A" userId="512943722079e692" providerId="LiveId" clId="{1496E596-828A-4195-BB26-F977AB4DF11C}" dt="2023-12-15T10:44:45.093" v="3365" actId="478"/>
          <ac:spMkLst>
            <pc:docMk/>
            <pc:sldMk cId="3516891798" sldId="2456"/>
            <ac:spMk id="4" creationId="{D08E8E65-D761-2746-694C-98149DA738F2}"/>
          </ac:spMkLst>
        </pc:spChg>
        <pc:spChg chg="mod">
          <ac:chgData name="Radhish A" userId="512943722079e692" providerId="LiveId" clId="{1496E596-828A-4195-BB26-F977AB4DF11C}" dt="2023-12-15T10:45:01.198" v="3368" actId="14100"/>
          <ac:spMkLst>
            <pc:docMk/>
            <pc:sldMk cId="3516891798" sldId="2456"/>
            <ac:spMk id="14" creationId="{79248A72-A597-48DF-A270-3389F5D209C0}"/>
          </ac:spMkLst>
        </pc:spChg>
        <pc:picChg chg="del">
          <ac:chgData name="Radhish A" userId="512943722079e692" providerId="LiveId" clId="{1496E596-828A-4195-BB26-F977AB4DF11C}" dt="2023-12-15T10:44:42.831" v="3364" actId="478"/>
          <ac:picMkLst>
            <pc:docMk/>
            <pc:sldMk cId="3516891798" sldId="2456"/>
            <ac:picMk id="6" creationId="{C07C315A-7CD1-432C-92FA-6B62159B56CA}"/>
          </ac:picMkLst>
        </pc:picChg>
      </pc:sldChg>
      <pc:sldChg chg="addSp delSp modSp mod">
        <pc:chgData name="Radhish A" userId="512943722079e692" providerId="LiveId" clId="{1496E596-828A-4195-BB26-F977AB4DF11C}" dt="2023-12-15T10:45:25.773" v="3370" actId="478"/>
        <pc:sldMkLst>
          <pc:docMk/>
          <pc:sldMk cId="1649098948" sldId="2462"/>
        </pc:sldMkLst>
        <pc:spChg chg="add del mod">
          <ac:chgData name="Radhish A" userId="512943722079e692" providerId="LiveId" clId="{1496E596-828A-4195-BB26-F977AB4DF11C}" dt="2023-12-15T10:45:25.773" v="3370" actId="478"/>
          <ac:spMkLst>
            <pc:docMk/>
            <pc:sldMk cId="1649098948" sldId="2462"/>
            <ac:spMk id="4" creationId="{02C4BE3B-D4D0-ECFA-6F78-567517B60BC9}"/>
          </ac:spMkLst>
        </pc:spChg>
        <pc:picChg chg="del">
          <ac:chgData name="Radhish A" userId="512943722079e692" providerId="LiveId" clId="{1496E596-828A-4195-BB26-F977AB4DF11C}" dt="2023-12-15T10:45:23.049" v="3369" actId="478"/>
          <ac:picMkLst>
            <pc:docMk/>
            <pc:sldMk cId="1649098948" sldId="2462"/>
            <ac:picMk id="8" creationId="{BB76F5AB-0940-46E1-85F9-6A870D7D04C9}"/>
          </ac:picMkLst>
        </pc:picChg>
      </pc:sldChg>
      <pc:sldChg chg="addSp modSp mod">
        <pc:chgData name="Radhish A" userId="512943722079e692" providerId="LiveId" clId="{1496E596-828A-4195-BB26-F977AB4DF11C}" dt="2023-12-15T09:55:26.216" v="449" actId="255"/>
        <pc:sldMkLst>
          <pc:docMk/>
          <pc:sldMk cId="4012246144" sldId="2465"/>
        </pc:sldMkLst>
        <pc:spChg chg="add mod">
          <ac:chgData name="Radhish A" userId="512943722079e692" providerId="LiveId" clId="{1496E596-828A-4195-BB26-F977AB4DF11C}" dt="2023-12-15T09:55:26.216" v="449" actId="255"/>
          <ac:spMkLst>
            <pc:docMk/>
            <pc:sldMk cId="4012246144" sldId="2465"/>
            <ac:spMk id="2" creationId="{079DFF5F-166B-219D-1A58-7A48A3EC96DA}"/>
          </ac:spMkLst>
        </pc:spChg>
        <pc:spChg chg="mod">
          <ac:chgData name="Radhish A" userId="512943722079e692" providerId="LiveId" clId="{1496E596-828A-4195-BB26-F977AB4DF11C}" dt="2023-12-15T09:54:48.846" v="447" actId="14100"/>
          <ac:spMkLst>
            <pc:docMk/>
            <pc:sldMk cId="4012246144" sldId="2465"/>
            <ac:spMk id="13" creationId="{0583FB99-CA70-51A9-F4FC-623EABA99E9A}"/>
          </ac:spMkLst>
        </pc:spChg>
      </pc:sldChg>
      <pc:sldChg chg="addSp modSp mod">
        <pc:chgData name="Radhish A" userId="512943722079e692" providerId="LiveId" clId="{1496E596-828A-4195-BB26-F977AB4DF11C}" dt="2023-12-15T10:00:58.951" v="810" actId="20577"/>
        <pc:sldMkLst>
          <pc:docMk/>
          <pc:sldMk cId="4220845863" sldId="2466"/>
        </pc:sldMkLst>
        <pc:spChg chg="add mod">
          <ac:chgData name="Radhish A" userId="512943722079e692" providerId="LiveId" clId="{1496E596-828A-4195-BB26-F977AB4DF11C}" dt="2023-12-15T10:00:58.951" v="810" actId="20577"/>
          <ac:spMkLst>
            <pc:docMk/>
            <pc:sldMk cId="4220845863" sldId="2466"/>
            <ac:spMk id="2" creationId="{CEF2DB24-8458-7864-0051-B6AA622D4282}"/>
          </ac:spMkLst>
        </pc:spChg>
        <pc:picChg chg="mod">
          <ac:chgData name="Radhish A" userId="512943722079e692" providerId="LiveId" clId="{1496E596-828A-4195-BB26-F977AB4DF11C}" dt="2023-12-15T09:55:39.440" v="450" actId="14100"/>
          <ac:picMkLst>
            <pc:docMk/>
            <pc:sldMk cId="4220845863" sldId="2466"/>
            <ac:picMk id="5" creationId="{EC8C7A63-5229-0EC1-2F5B-8A8683A4C36A}"/>
          </ac:picMkLst>
        </pc:picChg>
      </pc:sldChg>
      <pc:sldChg chg="addSp modSp mod">
        <pc:chgData name="Radhish A" userId="512943722079e692" providerId="LiveId" clId="{1496E596-828A-4195-BB26-F977AB4DF11C}" dt="2023-12-15T10:03:55.555" v="994" actId="20577"/>
        <pc:sldMkLst>
          <pc:docMk/>
          <pc:sldMk cId="644856889" sldId="2467"/>
        </pc:sldMkLst>
        <pc:spChg chg="add mod">
          <ac:chgData name="Radhish A" userId="512943722079e692" providerId="LiveId" clId="{1496E596-828A-4195-BB26-F977AB4DF11C}" dt="2023-12-15T10:03:55.555" v="994" actId="20577"/>
          <ac:spMkLst>
            <pc:docMk/>
            <pc:sldMk cId="644856889" sldId="2467"/>
            <ac:spMk id="2" creationId="{36DB670D-CBE7-D449-D0AA-DABA34E1EDBC}"/>
          </ac:spMkLst>
        </pc:spChg>
        <pc:picChg chg="mod">
          <ac:chgData name="Radhish A" userId="512943722079e692" providerId="LiveId" clId="{1496E596-828A-4195-BB26-F977AB4DF11C}" dt="2023-12-15T10:01:11.216" v="811" actId="14100"/>
          <ac:picMkLst>
            <pc:docMk/>
            <pc:sldMk cId="644856889" sldId="2467"/>
            <ac:picMk id="4" creationId="{090BCE8F-B24F-86B7-C463-1D9B044306F3}"/>
          </ac:picMkLst>
        </pc:picChg>
      </pc:sldChg>
      <pc:sldChg chg="addSp modSp mod">
        <pc:chgData name="Radhish A" userId="512943722079e692" providerId="LiveId" clId="{1496E596-828A-4195-BB26-F977AB4DF11C}" dt="2023-12-15T10:06:54.836" v="1082" actId="20577"/>
        <pc:sldMkLst>
          <pc:docMk/>
          <pc:sldMk cId="2994991666" sldId="2468"/>
        </pc:sldMkLst>
        <pc:spChg chg="add mod">
          <ac:chgData name="Radhish A" userId="512943722079e692" providerId="LiveId" clId="{1496E596-828A-4195-BB26-F977AB4DF11C}" dt="2023-12-15T10:06:54.836" v="1082" actId="20577"/>
          <ac:spMkLst>
            <pc:docMk/>
            <pc:sldMk cId="2994991666" sldId="2468"/>
            <ac:spMk id="2" creationId="{06284960-90CC-63EF-ABE0-4B56012A4FE4}"/>
          </ac:spMkLst>
        </pc:spChg>
        <pc:picChg chg="mod">
          <ac:chgData name="Radhish A" userId="512943722079e692" providerId="LiveId" clId="{1496E596-828A-4195-BB26-F977AB4DF11C}" dt="2023-12-15T10:04:06.541" v="995" actId="14100"/>
          <ac:picMkLst>
            <pc:docMk/>
            <pc:sldMk cId="2994991666" sldId="2468"/>
            <ac:picMk id="5" creationId="{770FFAE0-5723-1E40-A15F-1DCF6DFB216D}"/>
          </ac:picMkLst>
        </pc:picChg>
      </pc:sldChg>
      <pc:sldChg chg="addSp modSp mod">
        <pc:chgData name="Radhish A" userId="512943722079e692" providerId="LiveId" clId="{1496E596-828A-4195-BB26-F977AB4DF11C}" dt="2023-12-15T10:11:00.361" v="1408" actId="20577"/>
        <pc:sldMkLst>
          <pc:docMk/>
          <pc:sldMk cId="3614467354" sldId="2469"/>
        </pc:sldMkLst>
        <pc:spChg chg="add mod">
          <ac:chgData name="Radhish A" userId="512943722079e692" providerId="LiveId" clId="{1496E596-828A-4195-BB26-F977AB4DF11C}" dt="2023-12-15T10:11:00.361" v="1408" actId="20577"/>
          <ac:spMkLst>
            <pc:docMk/>
            <pc:sldMk cId="3614467354" sldId="2469"/>
            <ac:spMk id="2" creationId="{024422CA-94AA-3134-7793-8A930B820F92}"/>
          </ac:spMkLst>
        </pc:spChg>
        <pc:picChg chg="mod">
          <ac:chgData name="Radhish A" userId="512943722079e692" providerId="LiveId" clId="{1496E596-828A-4195-BB26-F977AB4DF11C}" dt="2023-12-15T10:07:34.226" v="1086" actId="14100"/>
          <ac:picMkLst>
            <pc:docMk/>
            <pc:sldMk cId="3614467354" sldId="2469"/>
            <ac:picMk id="4" creationId="{FA392B7A-D122-CA3F-FB87-F1968A8CC825}"/>
          </ac:picMkLst>
        </pc:picChg>
      </pc:sldChg>
      <pc:sldChg chg="addSp modSp mod">
        <pc:chgData name="Radhish A" userId="512943722079e692" providerId="LiveId" clId="{1496E596-828A-4195-BB26-F977AB4DF11C}" dt="2023-12-15T10:22:52.209" v="1655" actId="20577"/>
        <pc:sldMkLst>
          <pc:docMk/>
          <pc:sldMk cId="3707102232" sldId="2470"/>
        </pc:sldMkLst>
        <pc:spChg chg="add mod">
          <ac:chgData name="Radhish A" userId="512943722079e692" providerId="LiveId" clId="{1496E596-828A-4195-BB26-F977AB4DF11C}" dt="2023-12-15T10:22:52.209" v="1655" actId="20577"/>
          <ac:spMkLst>
            <pc:docMk/>
            <pc:sldMk cId="3707102232" sldId="2470"/>
            <ac:spMk id="2" creationId="{3EB32FF1-103F-7D77-7E95-6711AE18BFA7}"/>
          </ac:spMkLst>
        </pc:spChg>
        <pc:picChg chg="mod">
          <ac:chgData name="Radhish A" userId="512943722079e692" providerId="LiveId" clId="{1496E596-828A-4195-BB26-F977AB4DF11C}" dt="2023-12-15T10:11:15.570" v="1410" actId="14100"/>
          <ac:picMkLst>
            <pc:docMk/>
            <pc:sldMk cId="3707102232" sldId="2470"/>
            <ac:picMk id="8" creationId="{5F9D390E-02EF-1D72-7D67-F63C9F3CAA36}"/>
          </ac:picMkLst>
        </pc:picChg>
      </pc:sldChg>
      <pc:sldChg chg="addSp delSp modSp mod">
        <pc:chgData name="Radhish A" userId="512943722079e692" providerId="LiveId" clId="{1496E596-828A-4195-BB26-F977AB4DF11C}" dt="2023-12-15T10:25:49.757" v="1820" actId="20577"/>
        <pc:sldMkLst>
          <pc:docMk/>
          <pc:sldMk cId="3486957863" sldId="2471"/>
        </pc:sldMkLst>
        <pc:spChg chg="add del mod">
          <ac:chgData name="Radhish A" userId="512943722079e692" providerId="LiveId" clId="{1496E596-828A-4195-BB26-F977AB4DF11C}" dt="2023-12-15T10:23:53.434" v="1661"/>
          <ac:spMkLst>
            <pc:docMk/>
            <pc:sldMk cId="3486957863" sldId="2471"/>
            <ac:spMk id="2" creationId="{C9A36008-10F9-2918-BDBC-D7C2ACBF2603}"/>
          </ac:spMkLst>
        </pc:spChg>
        <pc:spChg chg="add mod">
          <ac:chgData name="Radhish A" userId="512943722079e692" providerId="LiveId" clId="{1496E596-828A-4195-BB26-F977AB4DF11C}" dt="2023-12-15T10:25:49.757" v="1820" actId="20577"/>
          <ac:spMkLst>
            <pc:docMk/>
            <pc:sldMk cId="3486957863" sldId="2471"/>
            <ac:spMk id="5" creationId="{B1D32FD9-014D-7372-B780-62860092857E}"/>
          </ac:spMkLst>
        </pc:spChg>
        <pc:spChg chg="mod">
          <ac:chgData name="Radhish A" userId="512943722079e692" providerId="LiveId" clId="{1496E596-828A-4195-BB26-F977AB4DF11C}" dt="2023-12-15T10:23:52.650" v="1659" actId="14100"/>
          <ac:spMkLst>
            <pc:docMk/>
            <pc:sldMk cId="3486957863" sldId="2471"/>
            <ac:spMk id="13" creationId="{0583FB99-CA70-51A9-F4FC-623EABA99E9A}"/>
          </ac:spMkLst>
        </pc:spChg>
        <pc:picChg chg="mod">
          <ac:chgData name="Radhish A" userId="512943722079e692" providerId="LiveId" clId="{1496E596-828A-4195-BB26-F977AB4DF11C}" dt="2023-12-15T10:23:31.329" v="1657" actId="14100"/>
          <ac:picMkLst>
            <pc:docMk/>
            <pc:sldMk cId="3486957863" sldId="2471"/>
            <ac:picMk id="4" creationId="{3221EF4F-7F34-1A89-546E-1BE8A51D9A09}"/>
          </ac:picMkLst>
        </pc:picChg>
      </pc:sldChg>
      <pc:sldChg chg="modSp add mod ord">
        <pc:chgData name="Radhish A" userId="512943722079e692" providerId="LiveId" clId="{1496E596-828A-4195-BB26-F977AB4DF11C}" dt="2023-12-15T09:47:54.949" v="37" actId="20577"/>
        <pc:sldMkLst>
          <pc:docMk/>
          <pc:sldMk cId="1223284563" sldId="2472"/>
        </pc:sldMkLst>
        <pc:spChg chg="mod">
          <ac:chgData name="Radhish A" userId="512943722079e692" providerId="LiveId" clId="{1496E596-828A-4195-BB26-F977AB4DF11C}" dt="2023-12-15T09:47:54.949" v="37" actId="20577"/>
          <ac:spMkLst>
            <pc:docMk/>
            <pc:sldMk cId="1223284563" sldId="2472"/>
            <ac:spMk id="3" creationId="{C0AE828D-1E63-455F-949D-0C5454A7FE88}"/>
          </ac:spMkLst>
        </pc:spChg>
        <pc:spChg chg="mod">
          <ac:chgData name="Radhish A" userId="512943722079e692" providerId="LiveId" clId="{1496E596-828A-4195-BB26-F977AB4DF11C}" dt="2023-12-15T09:47:28.064" v="33" actId="255"/>
          <ac:spMkLst>
            <pc:docMk/>
            <pc:sldMk cId="1223284563" sldId="2472"/>
            <ac:spMk id="7" creationId="{5D865526-EC39-4780-A2A8-274A80A5C19B}"/>
          </ac:spMkLst>
        </pc:spChg>
        <pc:spChg chg="mod">
          <ac:chgData name="Radhish A" userId="512943722079e692" providerId="LiveId" clId="{1496E596-828A-4195-BB26-F977AB4DF11C}" dt="2023-12-15T09:47:48.709" v="35" actId="14100"/>
          <ac:spMkLst>
            <pc:docMk/>
            <pc:sldMk cId="1223284563" sldId="2472"/>
            <ac:spMk id="9" creationId="{79DC1498-E692-42BA-B69F-6D37E6CFACA0}"/>
          </ac:spMkLst>
        </pc:spChg>
      </pc:sldChg>
      <pc:sldChg chg="addSp delSp modSp add mod">
        <pc:chgData name="Radhish A" userId="512943722079e692" providerId="LiveId" clId="{1496E596-828A-4195-BB26-F977AB4DF11C}" dt="2023-12-15T10:44:28.629" v="3363" actId="20577"/>
        <pc:sldMkLst>
          <pc:docMk/>
          <pc:sldMk cId="1542332462" sldId="2473"/>
        </pc:sldMkLst>
        <pc:spChg chg="mod">
          <ac:chgData name="Radhish A" userId="512943722079e692" providerId="LiveId" clId="{1496E596-828A-4195-BB26-F977AB4DF11C}" dt="2023-12-15T10:39:09.313" v="2469" actId="20577"/>
          <ac:spMkLst>
            <pc:docMk/>
            <pc:sldMk cId="1542332462" sldId="2473"/>
            <ac:spMk id="2" creationId="{12CC3376-5069-4C7B-BE6B-A3776D1B47BA}"/>
          </ac:spMkLst>
        </pc:spChg>
        <pc:spChg chg="add del mod">
          <ac:chgData name="Radhish A" userId="512943722079e692" providerId="LiveId" clId="{1496E596-828A-4195-BB26-F977AB4DF11C}" dt="2023-12-15T10:38:49.745" v="2448" actId="478"/>
          <ac:spMkLst>
            <pc:docMk/>
            <pc:sldMk cId="1542332462" sldId="2473"/>
            <ac:spMk id="4" creationId="{FD1EDC9C-A72F-F80B-11CE-95835EAE1C72}"/>
          </ac:spMkLst>
        </pc:spChg>
        <pc:spChg chg="mod">
          <ac:chgData name="Radhish A" userId="512943722079e692" providerId="LiveId" clId="{1496E596-828A-4195-BB26-F977AB4DF11C}" dt="2023-12-15T10:44:28.629" v="3363" actId="20577"/>
          <ac:spMkLst>
            <pc:docMk/>
            <pc:sldMk cId="1542332462" sldId="2473"/>
            <ac:spMk id="14" creationId="{79248A72-A597-48DF-A270-3389F5D209C0}"/>
          </ac:spMkLst>
        </pc:spChg>
        <pc:picChg chg="del">
          <ac:chgData name="Radhish A" userId="512943722079e692" providerId="LiveId" clId="{1496E596-828A-4195-BB26-F977AB4DF11C}" dt="2023-12-15T10:38:47.154" v="2447" actId="478"/>
          <ac:picMkLst>
            <pc:docMk/>
            <pc:sldMk cId="1542332462" sldId="2473"/>
            <ac:picMk id="6" creationId="{C07C315A-7CD1-432C-92FA-6B62159B56C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12/15/2023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276760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96703"/>
            <a:ext cx="11490325" cy="3072844"/>
          </a:xfrm>
        </p:spPr>
        <p:txBody>
          <a:bodyPr/>
          <a:lstStyle/>
          <a:p>
            <a:r>
              <a:rPr lang="en-US" b="1" dirty="0"/>
              <a:t>HEALTHCARE data Analysis</a:t>
            </a:r>
            <a:br>
              <a:rPr lang="en-US" dirty="0"/>
            </a:br>
            <a:r>
              <a:rPr lang="en-US" sz="2000" dirty="0"/>
              <a:t>Advance excel project</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3" y="5592726"/>
            <a:ext cx="5167313" cy="848209"/>
          </a:xfrm>
        </p:spPr>
        <p:txBody>
          <a:bodyPr/>
          <a:lstStyle/>
          <a:p>
            <a:r>
              <a:rPr lang="en-US" dirty="0"/>
              <a:t>OESON Global</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Meera Radhish</a:t>
            </a:r>
            <a:br>
              <a:rPr lang="en-US" dirty="0"/>
            </a:br>
            <a:r>
              <a:rPr lang="en-US" dirty="0"/>
              <a:t>Supervisor: Smriti Mehta</a:t>
            </a:r>
          </a:p>
          <a:p>
            <a:endParaRPr lang="en-US"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FCD62CE-686F-D765-7FC4-E83497EBE686}"/>
              </a:ext>
            </a:extLst>
          </p:cNvPr>
          <p:cNvSpPr>
            <a:spLocks noGrp="1"/>
          </p:cNvSpPr>
          <p:nvPr>
            <p:ph type="body" sz="quarter" idx="16"/>
          </p:nvPr>
        </p:nvSpPr>
        <p:spPr>
          <a:xfrm>
            <a:off x="542261" y="1206796"/>
            <a:ext cx="2971800" cy="393404"/>
          </a:xfrm>
        </p:spPr>
        <p:txBody>
          <a:bodyPr/>
          <a:lstStyle/>
          <a:p>
            <a:r>
              <a:rPr lang="de-DE" dirty="0"/>
              <a:t>HEALTH CARE DATA- USA</a:t>
            </a:r>
            <a:endParaRPr lang="LID4096"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4"/>
          </p:nvPr>
        </p:nvSpPr>
        <p:spPr/>
        <p:txBody>
          <a:bodyPr/>
          <a:lstStyle/>
          <a:p>
            <a:fld id="{8C2E478F-E849-4A8C-AF1F-CBCC78A7CBFA}" type="slidenum">
              <a:rPr lang="en-US" smtClean="0"/>
              <a:t>10</a:t>
            </a:fld>
            <a:endParaRPr lang="en-US" dirty="0"/>
          </a:p>
        </p:txBody>
      </p:sp>
      <p:sp>
        <p:nvSpPr>
          <p:cNvPr id="13" name="Content Placeholder 12">
            <a:extLst>
              <a:ext uri="{FF2B5EF4-FFF2-40B4-BE49-F238E27FC236}">
                <a16:creationId xmlns:a16="http://schemas.microsoft.com/office/drawing/2014/main" id="{0583FB99-CA70-51A9-F4FC-623EABA99E9A}"/>
              </a:ext>
            </a:extLst>
          </p:cNvPr>
          <p:cNvSpPr>
            <a:spLocks noGrp="1"/>
          </p:cNvSpPr>
          <p:nvPr>
            <p:ph idx="1"/>
          </p:nvPr>
        </p:nvSpPr>
        <p:spPr>
          <a:xfrm>
            <a:off x="542260" y="1765006"/>
            <a:ext cx="10207256" cy="4885660"/>
          </a:xfrm>
        </p:spPr>
        <p:txBody>
          <a:bodyPr/>
          <a:lstStyle/>
          <a:p>
            <a:pPr marL="0" indent="0">
              <a:buNone/>
            </a:pPr>
            <a:br>
              <a:rPr lang="de-DE" sz="2000" b="1" dirty="0"/>
            </a:br>
            <a:endParaRPr lang="LID4096" sz="2000" b="1"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35935" y="414670"/>
            <a:ext cx="11557282" cy="792125"/>
          </a:xfrm>
        </p:spPr>
        <p:txBody>
          <a:bodyPr>
            <a:normAutofit/>
          </a:bodyPr>
          <a:lstStyle/>
          <a:p>
            <a:r>
              <a:rPr lang="en-US" dirty="0"/>
              <a:t>Data Analysis</a:t>
            </a:r>
          </a:p>
        </p:txBody>
      </p:sp>
      <p:pic>
        <p:nvPicPr>
          <p:cNvPr id="5" name="Picture 4" descr="A graph of diseases with blue line&#10;&#10;Description automatically generated">
            <a:extLst>
              <a:ext uri="{FF2B5EF4-FFF2-40B4-BE49-F238E27FC236}">
                <a16:creationId xmlns:a16="http://schemas.microsoft.com/office/drawing/2014/main" id="{770FFAE0-5723-1E40-A15F-1DCF6DFB216D}"/>
              </a:ext>
            </a:extLst>
          </p:cNvPr>
          <p:cNvPicPr>
            <a:picLocks noChangeAspect="1"/>
          </p:cNvPicPr>
          <p:nvPr/>
        </p:nvPicPr>
        <p:blipFill>
          <a:blip r:embed="rId2"/>
          <a:stretch>
            <a:fillRect/>
          </a:stretch>
        </p:blipFill>
        <p:spPr>
          <a:xfrm>
            <a:off x="602974" y="2066915"/>
            <a:ext cx="6749440" cy="4267624"/>
          </a:xfrm>
          <a:prstGeom prst="rect">
            <a:avLst/>
          </a:prstGeom>
        </p:spPr>
      </p:pic>
      <p:sp>
        <p:nvSpPr>
          <p:cNvPr id="2" name="TextBox 1">
            <a:extLst>
              <a:ext uri="{FF2B5EF4-FFF2-40B4-BE49-F238E27FC236}">
                <a16:creationId xmlns:a16="http://schemas.microsoft.com/office/drawing/2014/main" id="{06284960-90CC-63EF-ABE0-4B56012A4FE4}"/>
              </a:ext>
            </a:extLst>
          </p:cNvPr>
          <p:cNvSpPr txBox="1"/>
          <p:nvPr/>
        </p:nvSpPr>
        <p:spPr>
          <a:xfrm>
            <a:off x="7549116" y="2551814"/>
            <a:ext cx="4338084" cy="1754326"/>
          </a:xfrm>
          <a:prstGeom prst="rect">
            <a:avLst/>
          </a:prstGeom>
          <a:noFill/>
        </p:spPr>
        <p:txBody>
          <a:bodyPr wrap="square" rtlCol="0">
            <a:spAutoFit/>
          </a:bodyPr>
          <a:lstStyle/>
          <a:p>
            <a:r>
              <a:rPr lang="de-DE" dirty="0"/>
              <a:t>The </a:t>
            </a:r>
            <a:r>
              <a:rPr lang="de-DE" dirty="0" err="1"/>
              <a:t>line</a:t>
            </a:r>
            <a:r>
              <a:rPr lang="de-DE" dirty="0"/>
              <a:t> </a:t>
            </a:r>
            <a:r>
              <a:rPr lang="de-DE" dirty="0" err="1"/>
              <a:t>chart</a:t>
            </a:r>
            <a:r>
              <a:rPr lang="de-DE" dirty="0"/>
              <a:t> </a:t>
            </a:r>
            <a:r>
              <a:rPr lang="de-DE" dirty="0" err="1"/>
              <a:t>shows</a:t>
            </a:r>
            <a:r>
              <a:rPr lang="de-DE" dirty="0"/>
              <a:t> </a:t>
            </a:r>
            <a:r>
              <a:rPr lang="de-DE" dirty="0" err="1"/>
              <a:t>the</a:t>
            </a:r>
            <a:r>
              <a:rPr lang="de-DE" dirty="0"/>
              <a:t> </a:t>
            </a:r>
            <a:r>
              <a:rPr lang="de-DE" dirty="0" err="1"/>
              <a:t>highest</a:t>
            </a:r>
            <a:r>
              <a:rPr lang="de-DE" dirty="0"/>
              <a:t> </a:t>
            </a:r>
            <a:r>
              <a:rPr lang="de-DE" dirty="0" err="1"/>
              <a:t>treatment</a:t>
            </a:r>
            <a:r>
              <a:rPr lang="de-DE" dirty="0"/>
              <a:t> </a:t>
            </a:r>
            <a:r>
              <a:rPr lang="de-DE" dirty="0" err="1"/>
              <a:t>costs</a:t>
            </a:r>
            <a:r>
              <a:rPr lang="de-DE" dirty="0"/>
              <a:t>  </a:t>
            </a:r>
            <a:r>
              <a:rPr lang="de-DE" dirty="0" err="1"/>
              <a:t>based</a:t>
            </a:r>
            <a:r>
              <a:rPr lang="de-DE" dirty="0"/>
              <a:t> on </a:t>
            </a:r>
            <a:r>
              <a:rPr lang="de-DE" dirty="0" err="1"/>
              <a:t>the</a:t>
            </a:r>
            <a:r>
              <a:rPr lang="de-DE" dirty="0"/>
              <a:t> </a:t>
            </a:r>
            <a:r>
              <a:rPr lang="de-DE" dirty="0" err="1"/>
              <a:t>ailments</a:t>
            </a:r>
            <a:r>
              <a:rPr lang="de-DE" dirty="0"/>
              <a:t>.</a:t>
            </a:r>
          </a:p>
          <a:p>
            <a:endParaRPr lang="de-DE" dirty="0"/>
          </a:p>
          <a:p>
            <a:r>
              <a:rPr lang="en-US" dirty="0"/>
              <a:t>Highest treatment cost is for diagnosis of Respiratory System with ventilator support 96+hrs</a:t>
            </a:r>
            <a:endParaRPr lang="LID4096" dirty="0"/>
          </a:p>
        </p:txBody>
      </p:sp>
    </p:spTree>
    <p:extLst>
      <p:ext uri="{BB962C8B-B14F-4D97-AF65-F5344CB8AC3E}">
        <p14:creationId xmlns:p14="http://schemas.microsoft.com/office/powerpoint/2010/main" val="299499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FCD62CE-686F-D765-7FC4-E83497EBE686}"/>
              </a:ext>
            </a:extLst>
          </p:cNvPr>
          <p:cNvSpPr>
            <a:spLocks noGrp="1"/>
          </p:cNvSpPr>
          <p:nvPr>
            <p:ph type="body" sz="quarter" idx="16"/>
          </p:nvPr>
        </p:nvSpPr>
        <p:spPr>
          <a:xfrm>
            <a:off x="542261" y="1206796"/>
            <a:ext cx="2971800" cy="393404"/>
          </a:xfrm>
        </p:spPr>
        <p:txBody>
          <a:bodyPr/>
          <a:lstStyle/>
          <a:p>
            <a:r>
              <a:rPr lang="de-DE" dirty="0"/>
              <a:t>HEALTH CARE DATA- USA</a:t>
            </a:r>
            <a:endParaRPr lang="LID4096"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4"/>
          </p:nvPr>
        </p:nvSpPr>
        <p:spPr/>
        <p:txBody>
          <a:bodyPr/>
          <a:lstStyle/>
          <a:p>
            <a:fld id="{8C2E478F-E849-4A8C-AF1F-CBCC78A7CBFA}" type="slidenum">
              <a:rPr lang="en-US" smtClean="0"/>
              <a:t>11</a:t>
            </a:fld>
            <a:endParaRPr lang="en-US" dirty="0"/>
          </a:p>
        </p:txBody>
      </p:sp>
      <p:sp>
        <p:nvSpPr>
          <p:cNvPr id="13" name="Content Placeholder 12">
            <a:extLst>
              <a:ext uri="{FF2B5EF4-FFF2-40B4-BE49-F238E27FC236}">
                <a16:creationId xmlns:a16="http://schemas.microsoft.com/office/drawing/2014/main" id="{0583FB99-CA70-51A9-F4FC-623EABA99E9A}"/>
              </a:ext>
            </a:extLst>
          </p:cNvPr>
          <p:cNvSpPr>
            <a:spLocks noGrp="1"/>
          </p:cNvSpPr>
          <p:nvPr>
            <p:ph idx="1"/>
          </p:nvPr>
        </p:nvSpPr>
        <p:spPr>
          <a:xfrm>
            <a:off x="542260" y="1765006"/>
            <a:ext cx="10207256" cy="4885660"/>
          </a:xfrm>
        </p:spPr>
        <p:txBody>
          <a:bodyPr/>
          <a:lstStyle/>
          <a:p>
            <a:pPr marL="0" indent="0">
              <a:buNone/>
            </a:pPr>
            <a:br>
              <a:rPr lang="de-DE" sz="2000" b="1" dirty="0"/>
            </a:br>
            <a:endParaRPr lang="LID4096" sz="2000" b="1"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35935" y="414670"/>
            <a:ext cx="11557282" cy="792125"/>
          </a:xfrm>
        </p:spPr>
        <p:txBody>
          <a:bodyPr>
            <a:normAutofit/>
          </a:bodyPr>
          <a:lstStyle/>
          <a:p>
            <a:r>
              <a:rPr lang="en-US" dirty="0"/>
              <a:t>Data Analysis</a:t>
            </a:r>
          </a:p>
        </p:txBody>
      </p:sp>
      <p:pic>
        <p:nvPicPr>
          <p:cNvPr id="4" name="Picture 3" descr="A graph of a graph with text">
            <a:extLst>
              <a:ext uri="{FF2B5EF4-FFF2-40B4-BE49-F238E27FC236}">
                <a16:creationId xmlns:a16="http://schemas.microsoft.com/office/drawing/2014/main" id="{FA392B7A-D122-CA3F-FB87-F1968A8CC825}"/>
              </a:ext>
            </a:extLst>
          </p:cNvPr>
          <p:cNvPicPr>
            <a:picLocks noChangeAspect="1"/>
          </p:cNvPicPr>
          <p:nvPr/>
        </p:nvPicPr>
        <p:blipFill>
          <a:blip r:embed="rId2"/>
          <a:stretch>
            <a:fillRect/>
          </a:stretch>
        </p:blipFill>
        <p:spPr>
          <a:xfrm>
            <a:off x="356192" y="1847837"/>
            <a:ext cx="7240772" cy="4505115"/>
          </a:xfrm>
          <a:prstGeom prst="rect">
            <a:avLst/>
          </a:prstGeom>
        </p:spPr>
      </p:pic>
      <p:sp>
        <p:nvSpPr>
          <p:cNvPr id="2" name="TextBox 1">
            <a:extLst>
              <a:ext uri="{FF2B5EF4-FFF2-40B4-BE49-F238E27FC236}">
                <a16:creationId xmlns:a16="http://schemas.microsoft.com/office/drawing/2014/main" id="{024422CA-94AA-3134-7793-8A930B820F92}"/>
              </a:ext>
            </a:extLst>
          </p:cNvPr>
          <p:cNvSpPr txBox="1"/>
          <p:nvPr/>
        </p:nvSpPr>
        <p:spPr>
          <a:xfrm>
            <a:off x="7836195" y="2365744"/>
            <a:ext cx="3999613" cy="3139321"/>
          </a:xfrm>
          <a:prstGeom prst="rect">
            <a:avLst/>
          </a:prstGeom>
          <a:noFill/>
        </p:spPr>
        <p:txBody>
          <a:bodyPr wrap="square" rtlCol="0">
            <a:spAutoFit/>
          </a:bodyPr>
          <a:lstStyle/>
          <a:p>
            <a:r>
              <a:rPr lang="de-DE" dirty="0"/>
              <a:t>The </a:t>
            </a:r>
            <a:r>
              <a:rPr lang="de-DE" dirty="0" err="1"/>
              <a:t>chart</a:t>
            </a:r>
            <a:r>
              <a:rPr lang="de-DE" dirty="0"/>
              <a:t> </a:t>
            </a:r>
            <a:r>
              <a:rPr lang="de-DE" dirty="0" err="1"/>
              <a:t>illustrates</a:t>
            </a:r>
            <a:r>
              <a:rPr lang="de-DE" dirty="0"/>
              <a:t> </a:t>
            </a:r>
            <a:r>
              <a:rPr lang="de-DE" dirty="0" err="1"/>
              <a:t>the</a:t>
            </a:r>
            <a:r>
              <a:rPr lang="de-DE" dirty="0"/>
              <a:t> </a:t>
            </a:r>
            <a:r>
              <a:rPr lang="de-DE" dirty="0" err="1"/>
              <a:t>comparison</a:t>
            </a:r>
            <a:r>
              <a:rPr lang="de-DE" dirty="0"/>
              <a:t> </a:t>
            </a:r>
            <a:r>
              <a:rPr lang="de-DE" dirty="0" err="1"/>
              <a:t>of</a:t>
            </a:r>
            <a:r>
              <a:rPr lang="de-DE" dirty="0"/>
              <a:t> </a:t>
            </a:r>
            <a:r>
              <a:rPr lang="de-DE" dirty="0" err="1"/>
              <a:t>various</a:t>
            </a:r>
            <a:r>
              <a:rPr lang="de-DE" dirty="0"/>
              <a:t> </a:t>
            </a:r>
            <a:r>
              <a:rPr lang="de-DE" dirty="0" err="1"/>
              <a:t>treatment</a:t>
            </a:r>
            <a:r>
              <a:rPr lang="de-DE" dirty="0"/>
              <a:t> </a:t>
            </a:r>
            <a:r>
              <a:rPr lang="de-DE" dirty="0" err="1"/>
              <a:t>costs</a:t>
            </a:r>
            <a:r>
              <a:rPr lang="de-DE" dirty="0"/>
              <a:t> </a:t>
            </a:r>
            <a:r>
              <a:rPr lang="de-DE" dirty="0" err="1"/>
              <a:t>based</a:t>
            </a:r>
            <a:r>
              <a:rPr lang="de-DE" dirty="0"/>
              <a:t> on </a:t>
            </a:r>
            <a:r>
              <a:rPr lang="de-DE" dirty="0" err="1"/>
              <a:t>the</a:t>
            </a:r>
            <a:r>
              <a:rPr lang="de-DE" dirty="0"/>
              <a:t> top </a:t>
            </a:r>
            <a:r>
              <a:rPr lang="de-DE" dirty="0" err="1"/>
              <a:t>health</a:t>
            </a:r>
            <a:r>
              <a:rPr lang="de-DE" dirty="0"/>
              <a:t> care </a:t>
            </a:r>
            <a:r>
              <a:rPr lang="de-DE" dirty="0" err="1"/>
              <a:t>providers</a:t>
            </a:r>
            <a:r>
              <a:rPr lang="de-DE" dirty="0"/>
              <a:t>.</a:t>
            </a:r>
          </a:p>
          <a:p>
            <a:endParaRPr lang="de-DE" dirty="0"/>
          </a:p>
          <a:p>
            <a:r>
              <a:rPr lang="de-DE" dirty="0" err="1"/>
              <a:t>Uvva</a:t>
            </a:r>
            <a:r>
              <a:rPr lang="de-DE" dirty="0"/>
              <a:t> Health Sciences </a:t>
            </a:r>
            <a:r>
              <a:rPr lang="de-DE" dirty="0" err="1"/>
              <a:t>center</a:t>
            </a:r>
            <a:r>
              <a:rPr lang="de-DE" dirty="0"/>
              <a:t>  </a:t>
            </a:r>
            <a:r>
              <a:rPr lang="de-DE" dirty="0" err="1"/>
              <a:t>holds</a:t>
            </a:r>
            <a:r>
              <a:rPr lang="de-DE" dirty="0"/>
              <a:t> maximum </a:t>
            </a:r>
            <a:r>
              <a:rPr lang="de-DE" dirty="0" err="1"/>
              <a:t>costs</a:t>
            </a:r>
            <a:r>
              <a:rPr lang="de-DE" dirty="0"/>
              <a:t> </a:t>
            </a:r>
            <a:r>
              <a:rPr lang="de-DE" dirty="0" err="1"/>
              <a:t>as</a:t>
            </a:r>
            <a:r>
              <a:rPr lang="de-DE" dirty="0"/>
              <a:t> </a:t>
            </a:r>
            <a:r>
              <a:rPr lang="de-DE" dirty="0" err="1"/>
              <a:t>well</a:t>
            </a:r>
            <a:r>
              <a:rPr lang="de-DE" dirty="0"/>
              <a:t> </a:t>
            </a:r>
            <a:r>
              <a:rPr lang="de-DE" dirty="0" err="1"/>
              <a:t>as</a:t>
            </a:r>
            <a:r>
              <a:rPr lang="de-DE" dirty="0"/>
              <a:t>  </a:t>
            </a:r>
            <a:r>
              <a:rPr lang="de-DE" dirty="0" err="1"/>
              <a:t>covered</a:t>
            </a:r>
            <a:r>
              <a:rPr lang="de-DE" dirty="0"/>
              <a:t> </a:t>
            </a:r>
            <a:r>
              <a:rPr lang="de-DE" dirty="0" err="1"/>
              <a:t>costs</a:t>
            </a:r>
            <a:r>
              <a:rPr lang="de-DE" dirty="0"/>
              <a:t> and </a:t>
            </a:r>
            <a:r>
              <a:rPr lang="de-DE" dirty="0" err="1"/>
              <a:t>medicare</a:t>
            </a:r>
            <a:r>
              <a:rPr lang="de-DE" dirty="0"/>
              <a:t> </a:t>
            </a:r>
            <a:r>
              <a:rPr lang="de-DE" dirty="0" err="1"/>
              <a:t>payments</a:t>
            </a:r>
            <a:r>
              <a:rPr lang="de-DE" dirty="0"/>
              <a:t>.</a:t>
            </a:r>
          </a:p>
          <a:p>
            <a:endParaRPr lang="de-DE" dirty="0"/>
          </a:p>
          <a:p>
            <a:r>
              <a:rPr lang="de-DE" dirty="0"/>
              <a:t>The </a:t>
            </a:r>
            <a:r>
              <a:rPr lang="de-DE" dirty="0" err="1"/>
              <a:t>lowest</a:t>
            </a:r>
            <a:r>
              <a:rPr lang="de-DE" dirty="0"/>
              <a:t> </a:t>
            </a:r>
            <a:r>
              <a:rPr lang="de-DE" dirty="0" err="1"/>
              <a:t>covered</a:t>
            </a:r>
            <a:r>
              <a:rPr lang="de-DE" dirty="0"/>
              <a:t> and </a:t>
            </a:r>
            <a:r>
              <a:rPr lang="de-DE" dirty="0" err="1"/>
              <a:t>medicare</a:t>
            </a:r>
            <a:r>
              <a:rPr lang="de-DE" dirty="0"/>
              <a:t> </a:t>
            </a:r>
            <a:r>
              <a:rPr lang="de-DE" dirty="0" err="1"/>
              <a:t>costs</a:t>
            </a:r>
            <a:r>
              <a:rPr lang="de-DE" dirty="0"/>
              <a:t> </a:t>
            </a:r>
            <a:r>
              <a:rPr lang="de-DE" dirty="0" err="1"/>
              <a:t>comes</a:t>
            </a:r>
            <a:r>
              <a:rPr lang="de-DE" dirty="0"/>
              <a:t> in Bayonne Hospital </a:t>
            </a:r>
            <a:r>
              <a:rPr lang="de-DE" dirty="0" err="1"/>
              <a:t>center</a:t>
            </a:r>
            <a:r>
              <a:rPr lang="de-DE" dirty="0"/>
              <a:t> .</a:t>
            </a:r>
          </a:p>
          <a:p>
            <a:endParaRPr lang="LID4096" dirty="0"/>
          </a:p>
        </p:txBody>
      </p:sp>
    </p:spTree>
    <p:extLst>
      <p:ext uri="{BB962C8B-B14F-4D97-AF65-F5344CB8AC3E}">
        <p14:creationId xmlns:p14="http://schemas.microsoft.com/office/powerpoint/2010/main" val="3614467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FCD62CE-686F-D765-7FC4-E83497EBE686}"/>
              </a:ext>
            </a:extLst>
          </p:cNvPr>
          <p:cNvSpPr>
            <a:spLocks noGrp="1"/>
          </p:cNvSpPr>
          <p:nvPr>
            <p:ph type="body" sz="quarter" idx="16"/>
          </p:nvPr>
        </p:nvSpPr>
        <p:spPr>
          <a:xfrm>
            <a:off x="542261" y="1206796"/>
            <a:ext cx="2971800" cy="393404"/>
          </a:xfrm>
        </p:spPr>
        <p:txBody>
          <a:bodyPr/>
          <a:lstStyle/>
          <a:p>
            <a:r>
              <a:rPr lang="de-DE" dirty="0"/>
              <a:t>HEALTH CARE DATA- USA</a:t>
            </a:r>
            <a:endParaRPr lang="LID4096"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4"/>
          </p:nvPr>
        </p:nvSpPr>
        <p:spPr/>
        <p:txBody>
          <a:bodyPr/>
          <a:lstStyle/>
          <a:p>
            <a:fld id="{8C2E478F-E849-4A8C-AF1F-CBCC78A7CBFA}" type="slidenum">
              <a:rPr lang="en-US" smtClean="0"/>
              <a:t>12</a:t>
            </a:fld>
            <a:endParaRPr lang="en-US" dirty="0"/>
          </a:p>
        </p:txBody>
      </p:sp>
      <p:sp>
        <p:nvSpPr>
          <p:cNvPr id="13" name="Content Placeholder 12">
            <a:extLst>
              <a:ext uri="{FF2B5EF4-FFF2-40B4-BE49-F238E27FC236}">
                <a16:creationId xmlns:a16="http://schemas.microsoft.com/office/drawing/2014/main" id="{0583FB99-CA70-51A9-F4FC-623EABA99E9A}"/>
              </a:ext>
            </a:extLst>
          </p:cNvPr>
          <p:cNvSpPr>
            <a:spLocks noGrp="1"/>
          </p:cNvSpPr>
          <p:nvPr>
            <p:ph idx="1"/>
          </p:nvPr>
        </p:nvSpPr>
        <p:spPr>
          <a:xfrm>
            <a:off x="542260" y="1765006"/>
            <a:ext cx="10207256" cy="4885660"/>
          </a:xfrm>
        </p:spPr>
        <p:txBody>
          <a:bodyPr/>
          <a:lstStyle/>
          <a:p>
            <a:pPr marL="0" indent="0">
              <a:buNone/>
            </a:pPr>
            <a:br>
              <a:rPr lang="de-DE" sz="2000" b="1" dirty="0"/>
            </a:br>
            <a:endParaRPr lang="LID4096" sz="2000" b="1"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35935" y="414670"/>
            <a:ext cx="11557282" cy="792125"/>
          </a:xfrm>
        </p:spPr>
        <p:txBody>
          <a:bodyPr>
            <a:normAutofit/>
          </a:bodyPr>
          <a:lstStyle/>
          <a:p>
            <a:r>
              <a:rPr lang="en-US" dirty="0"/>
              <a:t>Data Analysis</a:t>
            </a:r>
          </a:p>
        </p:txBody>
      </p:sp>
      <p:pic>
        <p:nvPicPr>
          <p:cNvPr id="8" name="Picture 7" descr="A graph of blue bars with black text&#10;&#10;Description automatically generated">
            <a:extLst>
              <a:ext uri="{FF2B5EF4-FFF2-40B4-BE49-F238E27FC236}">
                <a16:creationId xmlns:a16="http://schemas.microsoft.com/office/drawing/2014/main" id="{5F9D390E-02EF-1D72-7D67-F63C9F3CAA36}"/>
              </a:ext>
            </a:extLst>
          </p:cNvPr>
          <p:cNvPicPr>
            <a:picLocks noChangeAspect="1"/>
          </p:cNvPicPr>
          <p:nvPr/>
        </p:nvPicPr>
        <p:blipFill>
          <a:blip r:embed="rId2"/>
          <a:stretch>
            <a:fillRect/>
          </a:stretch>
        </p:blipFill>
        <p:spPr>
          <a:xfrm>
            <a:off x="239233" y="1924038"/>
            <a:ext cx="7182293" cy="3727165"/>
          </a:xfrm>
          <a:prstGeom prst="rect">
            <a:avLst/>
          </a:prstGeom>
        </p:spPr>
      </p:pic>
      <p:sp>
        <p:nvSpPr>
          <p:cNvPr id="2" name="TextBox 1">
            <a:extLst>
              <a:ext uri="{FF2B5EF4-FFF2-40B4-BE49-F238E27FC236}">
                <a16:creationId xmlns:a16="http://schemas.microsoft.com/office/drawing/2014/main" id="{3EB32FF1-103F-7D77-7E95-6711AE18BFA7}"/>
              </a:ext>
            </a:extLst>
          </p:cNvPr>
          <p:cNvSpPr txBox="1"/>
          <p:nvPr/>
        </p:nvSpPr>
        <p:spPr>
          <a:xfrm>
            <a:off x="7724553" y="2488019"/>
            <a:ext cx="3902149" cy="2308324"/>
          </a:xfrm>
          <a:prstGeom prst="rect">
            <a:avLst/>
          </a:prstGeom>
          <a:noFill/>
        </p:spPr>
        <p:txBody>
          <a:bodyPr wrap="square" rtlCol="0">
            <a:spAutoFit/>
          </a:bodyPr>
          <a:lstStyle/>
          <a:p>
            <a:r>
              <a:rPr lang="de-DE" dirty="0"/>
              <a:t>The </a:t>
            </a:r>
            <a:r>
              <a:rPr lang="de-DE" dirty="0" err="1"/>
              <a:t>chart</a:t>
            </a:r>
            <a:r>
              <a:rPr lang="de-DE" dirty="0"/>
              <a:t> </a:t>
            </a:r>
            <a:r>
              <a:rPr lang="de-DE" dirty="0" err="1"/>
              <a:t>illustrates</a:t>
            </a:r>
            <a:r>
              <a:rPr lang="de-DE" dirty="0"/>
              <a:t> </a:t>
            </a:r>
            <a:r>
              <a:rPr lang="de-DE" dirty="0" err="1"/>
              <a:t>comparison</a:t>
            </a:r>
            <a:r>
              <a:rPr lang="de-DE" dirty="0"/>
              <a:t> </a:t>
            </a:r>
            <a:r>
              <a:rPr lang="de-DE" dirty="0" err="1"/>
              <a:t>of</a:t>
            </a:r>
            <a:r>
              <a:rPr lang="de-DE" dirty="0"/>
              <a:t> maximum DRG support </a:t>
            </a:r>
            <a:r>
              <a:rPr lang="de-DE" dirty="0" err="1"/>
              <a:t>based</a:t>
            </a:r>
            <a:r>
              <a:rPr lang="de-DE" dirty="0"/>
              <a:t> on </a:t>
            </a:r>
            <a:r>
              <a:rPr lang="de-DE" dirty="0" err="1"/>
              <a:t>the</a:t>
            </a:r>
            <a:r>
              <a:rPr lang="de-DE" dirty="0"/>
              <a:t> top 10 </a:t>
            </a:r>
            <a:r>
              <a:rPr lang="de-DE" dirty="0" err="1"/>
              <a:t>regions</a:t>
            </a:r>
            <a:r>
              <a:rPr lang="de-DE" dirty="0"/>
              <a:t>.</a:t>
            </a:r>
          </a:p>
          <a:p>
            <a:endParaRPr lang="de-DE" dirty="0"/>
          </a:p>
          <a:p>
            <a:r>
              <a:rPr lang="de-DE" dirty="0"/>
              <a:t>CA-Los Angeles </a:t>
            </a:r>
            <a:r>
              <a:rPr lang="de-DE" dirty="0" err="1"/>
              <a:t>shows</a:t>
            </a:r>
            <a:r>
              <a:rPr lang="de-DE" dirty="0"/>
              <a:t> </a:t>
            </a:r>
            <a:r>
              <a:rPr lang="de-DE" dirty="0" err="1"/>
              <a:t>highest</a:t>
            </a:r>
            <a:r>
              <a:rPr lang="de-DE" dirty="0"/>
              <a:t> </a:t>
            </a:r>
            <a:r>
              <a:rPr lang="de-DE" dirty="0" err="1"/>
              <a:t>number</a:t>
            </a:r>
            <a:r>
              <a:rPr lang="de-DE" dirty="0"/>
              <a:t> </a:t>
            </a:r>
            <a:r>
              <a:rPr lang="de-DE" dirty="0" err="1"/>
              <a:t>of</a:t>
            </a:r>
            <a:r>
              <a:rPr lang="de-DE" dirty="0"/>
              <a:t> </a:t>
            </a:r>
            <a:r>
              <a:rPr lang="de-DE" dirty="0" err="1"/>
              <a:t>ailment</a:t>
            </a:r>
            <a:r>
              <a:rPr lang="de-DE" dirty="0"/>
              <a:t> </a:t>
            </a:r>
            <a:r>
              <a:rPr lang="de-DE" dirty="0" err="1"/>
              <a:t>facility</a:t>
            </a:r>
            <a:r>
              <a:rPr lang="de-DE" dirty="0"/>
              <a:t>.</a:t>
            </a:r>
          </a:p>
          <a:p>
            <a:endParaRPr lang="de-DE" dirty="0"/>
          </a:p>
          <a:p>
            <a:r>
              <a:rPr lang="de-DE" dirty="0"/>
              <a:t> </a:t>
            </a:r>
            <a:endParaRPr lang="LID4096" dirty="0"/>
          </a:p>
        </p:txBody>
      </p:sp>
    </p:spTree>
    <p:extLst>
      <p:ext uri="{BB962C8B-B14F-4D97-AF65-F5344CB8AC3E}">
        <p14:creationId xmlns:p14="http://schemas.microsoft.com/office/powerpoint/2010/main" val="370710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FCD62CE-686F-D765-7FC4-E83497EBE686}"/>
              </a:ext>
            </a:extLst>
          </p:cNvPr>
          <p:cNvSpPr>
            <a:spLocks noGrp="1"/>
          </p:cNvSpPr>
          <p:nvPr>
            <p:ph type="body" sz="quarter" idx="16"/>
          </p:nvPr>
        </p:nvSpPr>
        <p:spPr>
          <a:xfrm>
            <a:off x="542261" y="1206796"/>
            <a:ext cx="2971800" cy="393404"/>
          </a:xfrm>
        </p:spPr>
        <p:txBody>
          <a:bodyPr/>
          <a:lstStyle/>
          <a:p>
            <a:r>
              <a:rPr lang="de-DE" dirty="0"/>
              <a:t>HEALTH CARE DATA- USA</a:t>
            </a:r>
            <a:endParaRPr lang="LID4096"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4"/>
          </p:nvPr>
        </p:nvSpPr>
        <p:spPr/>
        <p:txBody>
          <a:bodyPr/>
          <a:lstStyle/>
          <a:p>
            <a:fld id="{8C2E478F-E849-4A8C-AF1F-CBCC78A7CBFA}" type="slidenum">
              <a:rPr lang="en-US" smtClean="0"/>
              <a:t>13</a:t>
            </a:fld>
            <a:endParaRPr lang="en-US" dirty="0"/>
          </a:p>
        </p:txBody>
      </p:sp>
      <p:sp>
        <p:nvSpPr>
          <p:cNvPr id="13" name="Content Placeholder 12">
            <a:extLst>
              <a:ext uri="{FF2B5EF4-FFF2-40B4-BE49-F238E27FC236}">
                <a16:creationId xmlns:a16="http://schemas.microsoft.com/office/drawing/2014/main" id="{0583FB99-CA70-51A9-F4FC-623EABA99E9A}"/>
              </a:ext>
            </a:extLst>
          </p:cNvPr>
          <p:cNvSpPr>
            <a:spLocks noGrp="1"/>
          </p:cNvSpPr>
          <p:nvPr>
            <p:ph idx="1"/>
          </p:nvPr>
        </p:nvSpPr>
        <p:spPr>
          <a:xfrm>
            <a:off x="542260" y="1765006"/>
            <a:ext cx="7825563" cy="4885660"/>
          </a:xfrm>
        </p:spPr>
        <p:txBody>
          <a:bodyPr/>
          <a:lstStyle/>
          <a:p>
            <a:pPr marL="0" indent="0">
              <a:buNone/>
            </a:pPr>
            <a:br>
              <a:rPr lang="de-DE" sz="2000" b="1" dirty="0"/>
            </a:br>
            <a:endParaRPr lang="LID4096" sz="2000" b="1"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35935" y="414670"/>
            <a:ext cx="11557282" cy="792125"/>
          </a:xfrm>
        </p:spPr>
        <p:txBody>
          <a:bodyPr>
            <a:normAutofit/>
          </a:bodyPr>
          <a:lstStyle/>
          <a:p>
            <a:r>
              <a:rPr lang="en-US" dirty="0"/>
              <a:t>Data Analysis</a:t>
            </a:r>
          </a:p>
        </p:txBody>
      </p:sp>
      <p:pic>
        <p:nvPicPr>
          <p:cNvPr id="4" name="Picture 3" descr="A graph with numbers and a bar&#10;&#10;Description automatically generated">
            <a:extLst>
              <a:ext uri="{FF2B5EF4-FFF2-40B4-BE49-F238E27FC236}">
                <a16:creationId xmlns:a16="http://schemas.microsoft.com/office/drawing/2014/main" id="{3221EF4F-7F34-1A89-546E-1BE8A51D9A09}"/>
              </a:ext>
            </a:extLst>
          </p:cNvPr>
          <p:cNvPicPr>
            <a:picLocks noChangeAspect="1"/>
          </p:cNvPicPr>
          <p:nvPr/>
        </p:nvPicPr>
        <p:blipFill>
          <a:blip r:embed="rId2"/>
          <a:stretch>
            <a:fillRect/>
          </a:stretch>
        </p:blipFill>
        <p:spPr>
          <a:xfrm>
            <a:off x="175437" y="2005001"/>
            <a:ext cx="7995684" cy="4106023"/>
          </a:xfrm>
          <a:prstGeom prst="rect">
            <a:avLst/>
          </a:prstGeom>
        </p:spPr>
      </p:pic>
      <p:sp>
        <p:nvSpPr>
          <p:cNvPr id="5" name="TextBox 4">
            <a:extLst>
              <a:ext uri="{FF2B5EF4-FFF2-40B4-BE49-F238E27FC236}">
                <a16:creationId xmlns:a16="http://schemas.microsoft.com/office/drawing/2014/main" id="{B1D32FD9-014D-7372-B780-62860092857E}"/>
              </a:ext>
            </a:extLst>
          </p:cNvPr>
          <p:cNvSpPr txBox="1"/>
          <p:nvPr/>
        </p:nvSpPr>
        <p:spPr>
          <a:xfrm>
            <a:off x="8468832" y="2301949"/>
            <a:ext cx="3413051" cy="1754326"/>
          </a:xfrm>
          <a:prstGeom prst="rect">
            <a:avLst/>
          </a:prstGeom>
          <a:noFill/>
        </p:spPr>
        <p:txBody>
          <a:bodyPr wrap="square" rtlCol="0">
            <a:spAutoFit/>
          </a:bodyPr>
          <a:lstStyle/>
          <a:p>
            <a:r>
              <a:rPr lang="de-DE" dirty="0"/>
              <a:t>This </a:t>
            </a:r>
            <a:r>
              <a:rPr lang="de-DE" dirty="0" err="1"/>
              <a:t>chart</a:t>
            </a:r>
            <a:r>
              <a:rPr lang="de-DE" dirty="0"/>
              <a:t> </a:t>
            </a:r>
            <a:r>
              <a:rPr lang="de-DE" dirty="0" err="1"/>
              <a:t>depicts</a:t>
            </a:r>
            <a:r>
              <a:rPr lang="de-DE" dirty="0"/>
              <a:t> </a:t>
            </a:r>
            <a:r>
              <a:rPr lang="de-DE" dirty="0" err="1"/>
              <a:t>the</a:t>
            </a:r>
            <a:r>
              <a:rPr lang="de-DE" dirty="0"/>
              <a:t> maximum </a:t>
            </a:r>
            <a:r>
              <a:rPr lang="de-DE" dirty="0" err="1"/>
              <a:t>covered</a:t>
            </a:r>
            <a:r>
              <a:rPr lang="de-DE" dirty="0"/>
              <a:t> </a:t>
            </a:r>
            <a:r>
              <a:rPr lang="de-DE" dirty="0" err="1"/>
              <a:t>costs</a:t>
            </a:r>
            <a:r>
              <a:rPr lang="de-DE" dirty="0"/>
              <a:t> on top 10 </a:t>
            </a:r>
            <a:r>
              <a:rPr lang="de-DE" dirty="0" err="1"/>
              <a:t>regions</a:t>
            </a:r>
            <a:r>
              <a:rPr lang="de-DE" dirty="0"/>
              <a:t>.</a:t>
            </a:r>
          </a:p>
          <a:p>
            <a:endParaRPr lang="de-DE" dirty="0"/>
          </a:p>
          <a:p>
            <a:r>
              <a:rPr lang="de-DE" dirty="0"/>
              <a:t> The </a:t>
            </a:r>
            <a:r>
              <a:rPr lang="de-DE" dirty="0" err="1"/>
              <a:t>region,CA</a:t>
            </a:r>
            <a:r>
              <a:rPr lang="de-DE" dirty="0"/>
              <a:t>- </a:t>
            </a:r>
            <a:r>
              <a:rPr lang="de-DE" dirty="0" err="1"/>
              <a:t>Sanmateo</a:t>
            </a:r>
            <a:r>
              <a:rPr lang="de-DE" dirty="0"/>
              <a:t> </a:t>
            </a:r>
            <a:r>
              <a:rPr lang="de-DE" dirty="0" err="1"/>
              <a:t>county</a:t>
            </a:r>
            <a:r>
              <a:rPr lang="de-DE" dirty="0"/>
              <a:t> </a:t>
            </a:r>
            <a:r>
              <a:rPr lang="de-DE" dirty="0" err="1"/>
              <a:t>has</a:t>
            </a:r>
            <a:r>
              <a:rPr lang="de-DE" dirty="0"/>
              <a:t> </a:t>
            </a:r>
            <a:r>
              <a:rPr lang="de-DE" dirty="0" err="1"/>
              <a:t>highest</a:t>
            </a:r>
            <a:r>
              <a:rPr lang="de-DE" dirty="0"/>
              <a:t> </a:t>
            </a:r>
            <a:r>
              <a:rPr lang="de-DE" dirty="0" err="1"/>
              <a:t>number</a:t>
            </a:r>
            <a:r>
              <a:rPr lang="de-DE" dirty="0"/>
              <a:t> </a:t>
            </a:r>
            <a:r>
              <a:rPr lang="de-DE" dirty="0" err="1"/>
              <a:t>of</a:t>
            </a:r>
            <a:r>
              <a:rPr lang="de-DE" dirty="0"/>
              <a:t> </a:t>
            </a:r>
            <a:r>
              <a:rPr lang="de-DE" dirty="0" err="1"/>
              <a:t>covered</a:t>
            </a:r>
            <a:r>
              <a:rPr lang="de-DE" dirty="0"/>
              <a:t> </a:t>
            </a:r>
            <a:r>
              <a:rPr lang="de-DE" dirty="0" err="1"/>
              <a:t>costs</a:t>
            </a:r>
            <a:r>
              <a:rPr lang="de-DE" dirty="0"/>
              <a:t>.</a:t>
            </a:r>
            <a:endParaRPr lang="LID4096" dirty="0"/>
          </a:p>
        </p:txBody>
      </p:sp>
    </p:spTree>
    <p:extLst>
      <p:ext uri="{BB962C8B-B14F-4D97-AF65-F5344CB8AC3E}">
        <p14:creationId xmlns:p14="http://schemas.microsoft.com/office/powerpoint/2010/main" val="348695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366823" y="612037"/>
            <a:ext cx="11626394" cy="884238"/>
          </a:xfrm>
        </p:spPr>
        <p:txBody>
          <a:bodyPr/>
          <a:lstStyle/>
          <a:p>
            <a:r>
              <a:rPr lang="en-US" b="1" dirty="0"/>
              <a:t>Inferences</a:t>
            </a:r>
            <a:br>
              <a:rPr lang="en-US" dirty="0"/>
            </a:br>
            <a:endParaRPr lang="en-US" dirty="0"/>
          </a:p>
        </p:txBody>
      </p:sp>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366823" y="1660945"/>
            <a:ext cx="9383233" cy="3809506"/>
          </a:xfrm>
        </p:spPr>
        <p:txBody>
          <a:bodyPr>
            <a:normAutofit/>
          </a:bodyPr>
          <a:lstStyle/>
          <a:p>
            <a:pPr>
              <a:lnSpc>
                <a:spcPct val="100000"/>
              </a:lnSpc>
              <a:buFont typeface="Wingdings" panose="05000000000000000000" pitchFamily="2" charset="2"/>
              <a:buChar char="§"/>
            </a:pPr>
            <a:r>
              <a:rPr lang="en-US" sz="2000" dirty="0"/>
              <a:t>The state California covers maximum diagnosis facilities, covered costs as well as highest number of health care providers.</a:t>
            </a:r>
          </a:p>
          <a:p>
            <a:pPr>
              <a:lnSpc>
                <a:spcPct val="100000"/>
              </a:lnSpc>
              <a:buFont typeface="Wingdings" panose="05000000000000000000" pitchFamily="2" charset="2"/>
              <a:buChar char="§"/>
            </a:pPr>
            <a:r>
              <a:rPr lang="en-US" sz="2000" dirty="0"/>
              <a:t>There is significant difference between treatment costs and covered costs.</a:t>
            </a:r>
          </a:p>
          <a:p>
            <a:pPr>
              <a:lnSpc>
                <a:spcPct val="100000"/>
              </a:lnSpc>
              <a:buFont typeface="Wingdings" panose="05000000000000000000" pitchFamily="2" charset="2"/>
              <a:buChar char="§"/>
            </a:pPr>
            <a:r>
              <a:rPr lang="en-US" sz="2000" dirty="0">
                <a:solidFill>
                  <a:schemeClr val="tx1"/>
                </a:solidFill>
              </a:rPr>
              <a:t>There is lack of pricing transparency observed</a:t>
            </a:r>
          </a:p>
          <a:p>
            <a:pPr>
              <a:lnSpc>
                <a:spcPct val="100000"/>
              </a:lnSpc>
              <a:buFont typeface="Wingdings" panose="05000000000000000000" pitchFamily="2" charset="2"/>
              <a:buChar char="§"/>
            </a:pPr>
            <a:r>
              <a:rPr lang="en-US" sz="2000" dirty="0"/>
              <a:t>Since there is a significant hike on treatment costs, c</a:t>
            </a:r>
            <a:r>
              <a:rPr lang="en-US" sz="2000" dirty="0">
                <a:solidFill>
                  <a:schemeClr val="tx1"/>
                </a:solidFill>
              </a:rPr>
              <a:t>ost-effective practices can be adapted by health providers.</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457200" y="612037"/>
            <a:ext cx="11536017" cy="884238"/>
          </a:xfrm>
        </p:spPr>
        <p:txBody>
          <a:bodyPr/>
          <a:lstStyle/>
          <a:p>
            <a:r>
              <a:rPr lang="en-US" b="1" dirty="0"/>
              <a:t>Conclusion</a:t>
            </a:r>
            <a:br>
              <a:rPr lang="en-US" dirty="0"/>
            </a:br>
            <a:endParaRPr lang="en-US" dirty="0"/>
          </a:p>
        </p:txBody>
      </p:sp>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457200" y="1660945"/>
            <a:ext cx="7511902" cy="2985483"/>
          </a:xfrm>
        </p:spPr>
        <p:txBody>
          <a:bodyPr>
            <a:normAutofit/>
          </a:bodyPr>
          <a:lstStyle/>
          <a:p>
            <a:pPr marL="0" indent="0">
              <a:lnSpc>
                <a:spcPct val="100000"/>
              </a:lnSpc>
              <a:buNone/>
            </a:pPr>
            <a:r>
              <a:rPr lang="en-US" sz="2000" dirty="0"/>
              <a:t>The health care data analysis highlights crucial insights into the distribution and disparities </a:t>
            </a:r>
            <a:r>
              <a:rPr lang="en-US" sz="2000" dirty="0" err="1"/>
              <a:t>amon</a:t>
            </a:r>
            <a:r>
              <a:rPr lang="en-US" sz="2000" dirty="0"/>
              <a:t> healthcare providers across different states of USA. The findings underscore the need for targeted improvements in health care accessibility and resource allocation. Understanding of these patterns can contribute to informed decision making for enhancing health care services  and addressing disparities within the health care system.</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154233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96702"/>
            <a:ext cx="11589527" cy="792125"/>
          </a:xfrm>
        </p:spPr>
        <p:txBody>
          <a:bodyPr/>
          <a:lstStyle/>
          <a:p>
            <a:endParaRPr lang="en-US" sz="4400" b="1"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3" y="5592726"/>
            <a:ext cx="5167313" cy="848209"/>
          </a:xfrm>
        </p:spPr>
        <p:txBody>
          <a:bodyPr/>
          <a:lstStyle/>
          <a:p>
            <a:endParaRPr lang="en-US"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113028" y="2557131"/>
            <a:ext cx="4114800" cy="1137684"/>
          </a:xfrm>
        </p:spPr>
        <p:txBody>
          <a:bodyPr/>
          <a:lstStyle/>
          <a:p>
            <a:r>
              <a:rPr lang="en-US" sz="3200" b="1" dirty="0"/>
              <a:t>Thank you</a:t>
            </a:r>
          </a:p>
        </p:txBody>
      </p:sp>
    </p:spTree>
    <p:extLst>
      <p:ext uri="{BB962C8B-B14F-4D97-AF65-F5344CB8AC3E}">
        <p14:creationId xmlns:p14="http://schemas.microsoft.com/office/powerpoint/2010/main" val="122328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111642" y="612037"/>
            <a:ext cx="11881575" cy="884238"/>
          </a:xfrm>
        </p:spPr>
        <p:txBody>
          <a:bodyPr/>
          <a:lstStyle/>
          <a:p>
            <a:r>
              <a:rPr lang="en-US" dirty="0"/>
              <a:t>INTRODUCTION</a:t>
            </a:r>
          </a:p>
        </p:txBody>
      </p:sp>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74428" y="1546138"/>
            <a:ext cx="9168631" cy="464871"/>
          </a:xfrm>
        </p:spPr>
        <p:txBody>
          <a:bodyPr/>
          <a:lstStyle/>
          <a:p>
            <a:r>
              <a:rPr lang="en-US" dirty="0"/>
              <a:t>WHAT IS IT ALL ABOUT</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175437" y="2248787"/>
            <a:ext cx="10566809" cy="2769416"/>
          </a:xfrm>
        </p:spPr>
        <p:txBody>
          <a:bodyPr>
            <a:normAutofit/>
          </a:bodyPr>
          <a:lstStyle/>
          <a:p>
            <a:pPr>
              <a:lnSpc>
                <a:spcPct val="100000"/>
              </a:lnSpc>
            </a:pPr>
            <a:r>
              <a:rPr lang="en-US" sz="1600" dirty="0">
                <a:cs typeface="Biome Light" panose="020B0303030204020804" pitchFamily="34" charset="0"/>
              </a:rPr>
              <a:t>This project aims to analyze the data of different healthcare centers of various states located in US. </a:t>
            </a:r>
          </a:p>
          <a:p>
            <a:pPr>
              <a:lnSpc>
                <a:spcPct val="100000"/>
              </a:lnSpc>
            </a:pPr>
            <a:r>
              <a:rPr lang="en-US" sz="1600" dirty="0">
                <a:cs typeface="Biome Light" panose="020B0303030204020804" pitchFamily="34" charset="0"/>
              </a:rPr>
              <a:t>The data set is sourced from hospital charges database, comprises extensive repository of more than 150000 records document of various ailments and its costs across the numerous healthcare centers in the different states/cities  of </a:t>
            </a:r>
            <a:r>
              <a:rPr lang="en-US" dirty="0">
                <a:cs typeface="Biome Light" panose="020B0303030204020804" pitchFamily="34" charset="0"/>
              </a:rPr>
              <a:t>U</a:t>
            </a:r>
            <a:r>
              <a:rPr lang="en-US" sz="1600" dirty="0">
                <a:cs typeface="Biome Light" panose="020B0303030204020804" pitchFamily="34" charset="0"/>
              </a:rPr>
              <a:t>nited states. </a:t>
            </a:r>
          </a:p>
          <a:p>
            <a:pPr>
              <a:lnSpc>
                <a:spcPct val="100000"/>
              </a:lnSpc>
            </a:pPr>
            <a:r>
              <a:rPr lang="en-US" dirty="0">
                <a:cs typeface="Biome Light" panose="020B0303030204020804" pitchFamily="34" charset="0"/>
              </a:rPr>
              <a:t>Key insights includes records of 100 distinct ailments , a comprehensive list of 3000+ healthcare providers and their geographical distribution overall US, the information about the costs on various treatments.</a:t>
            </a:r>
          </a:p>
          <a:p>
            <a:pPr>
              <a:lnSpc>
                <a:spcPct val="100000"/>
              </a:lnSpc>
            </a:pPr>
            <a:r>
              <a:rPr lang="en-US" sz="1600" dirty="0">
                <a:cs typeface="Biome Light" panose="020B0303030204020804" pitchFamily="34" charset="0"/>
              </a:rPr>
              <a:t>The primary objective is to analyze and interpret the dataset , leading to the development of a detailed report which is focused on providing insights to healthcare providers catering to specific ailments within US.</a:t>
            </a:r>
          </a:p>
          <a:p>
            <a:pPr>
              <a:lnSpc>
                <a:spcPct val="100000"/>
              </a:lnSpc>
            </a:pPr>
            <a:endParaRPr lang="en-US" sz="1600" dirty="0">
              <a:cs typeface="Biome Light" panose="020B03030302040208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INDEX</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OVERVIEW</a:t>
            </a:r>
          </a:p>
          <a:p>
            <a:r>
              <a:rPr lang="en-US" dirty="0"/>
              <a:t>DATA CLEANING</a:t>
            </a:r>
          </a:p>
          <a:p>
            <a:r>
              <a:rPr lang="en-US" dirty="0"/>
              <a:t>ANALYSIS</a:t>
            </a:r>
          </a:p>
          <a:p>
            <a:r>
              <a:rPr lang="en-US" dirty="0"/>
              <a:t>INFERENCES</a:t>
            </a:r>
          </a:p>
          <a:p>
            <a:r>
              <a:rPr lang="en-US" dirty="0"/>
              <a:t>CONCLUSION</a:t>
            </a:r>
          </a:p>
          <a:p>
            <a:endParaRPr lang="en-US" dirty="0"/>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FCD62CE-686F-D765-7FC4-E83497EBE686}"/>
              </a:ext>
            </a:extLst>
          </p:cNvPr>
          <p:cNvSpPr>
            <a:spLocks noGrp="1"/>
          </p:cNvSpPr>
          <p:nvPr>
            <p:ph type="body" sz="quarter" idx="16"/>
          </p:nvPr>
        </p:nvSpPr>
        <p:spPr>
          <a:xfrm>
            <a:off x="542261" y="1546138"/>
            <a:ext cx="2971800" cy="464871"/>
          </a:xfrm>
        </p:spPr>
        <p:txBody>
          <a:bodyPr/>
          <a:lstStyle/>
          <a:p>
            <a:r>
              <a:rPr lang="de-DE" dirty="0"/>
              <a:t>HEALTH CARE DATA- USA</a:t>
            </a:r>
            <a:endParaRPr lang="LID4096"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13" name="Content Placeholder 12">
            <a:extLst>
              <a:ext uri="{FF2B5EF4-FFF2-40B4-BE49-F238E27FC236}">
                <a16:creationId xmlns:a16="http://schemas.microsoft.com/office/drawing/2014/main" id="{0583FB99-CA70-51A9-F4FC-623EABA99E9A}"/>
              </a:ext>
            </a:extLst>
          </p:cNvPr>
          <p:cNvSpPr>
            <a:spLocks noGrp="1"/>
          </p:cNvSpPr>
          <p:nvPr>
            <p:ph idx="1"/>
          </p:nvPr>
        </p:nvSpPr>
        <p:spPr>
          <a:xfrm>
            <a:off x="542260" y="2238153"/>
            <a:ext cx="10199985" cy="3439633"/>
          </a:xfrm>
        </p:spPr>
        <p:txBody>
          <a:bodyPr/>
          <a:lstStyle/>
          <a:p>
            <a:r>
              <a:rPr lang="de-DE" dirty="0"/>
              <a:t>Dataset source: Hospital </a:t>
            </a:r>
            <a:r>
              <a:rPr lang="de-DE" dirty="0" err="1"/>
              <a:t>charges</a:t>
            </a:r>
            <a:r>
              <a:rPr lang="de-DE" dirty="0"/>
              <a:t> </a:t>
            </a:r>
            <a:r>
              <a:rPr lang="de-DE" dirty="0" err="1"/>
              <a:t>database</a:t>
            </a:r>
            <a:r>
              <a:rPr lang="de-DE" dirty="0"/>
              <a:t>, </a:t>
            </a:r>
            <a:r>
              <a:rPr lang="de-DE" dirty="0" err="1"/>
              <a:t>contains</a:t>
            </a:r>
            <a:r>
              <a:rPr lang="de-DE" dirty="0"/>
              <a:t> 15000+ </a:t>
            </a:r>
            <a:r>
              <a:rPr lang="de-DE" dirty="0" err="1"/>
              <a:t>records</a:t>
            </a:r>
            <a:r>
              <a:rPr lang="de-DE" dirty="0"/>
              <a:t>.</a:t>
            </a:r>
          </a:p>
          <a:p>
            <a:r>
              <a:rPr lang="de-DE" dirty="0"/>
              <a:t>Records </a:t>
            </a:r>
            <a:r>
              <a:rPr lang="de-DE" dirty="0" err="1"/>
              <a:t>for</a:t>
            </a:r>
            <a:r>
              <a:rPr lang="de-DE" dirty="0"/>
              <a:t> 100 </a:t>
            </a:r>
            <a:r>
              <a:rPr lang="de-DE" dirty="0" err="1"/>
              <a:t>distinct</a:t>
            </a:r>
            <a:r>
              <a:rPr lang="de-DE" dirty="0"/>
              <a:t> </a:t>
            </a:r>
            <a:r>
              <a:rPr lang="de-DE" dirty="0" err="1"/>
              <a:t>ailments</a:t>
            </a:r>
            <a:endParaRPr lang="de-DE" dirty="0"/>
          </a:p>
          <a:p>
            <a:r>
              <a:rPr lang="de-DE" dirty="0"/>
              <a:t>A </a:t>
            </a:r>
            <a:r>
              <a:rPr lang="de-DE" dirty="0" err="1"/>
              <a:t>list</a:t>
            </a:r>
            <a:r>
              <a:rPr lang="de-DE" dirty="0"/>
              <a:t> </a:t>
            </a:r>
            <a:r>
              <a:rPr lang="de-DE" dirty="0" err="1"/>
              <a:t>of</a:t>
            </a:r>
            <a:r>
              <a:rPr lang="de-DE" dirty="0"/>
              <a:t> </a:t>
            </a:r>
            <a:r>
              <a:rPr lang="de-DE" dirty="0" err="1"/>
              <a:t>more</a:t>
            </a:r>
            <a:r>
              <a:rPr lang="de-DE" dirty="0"/>
              <a:t> </a:t>
            </a:r>
            <a:r>
              <a:rPr lang="de-DE" dirty="0" err="1"/>
              <a:t>than</a:t>
            </a:r>
            <a:r>
              <a:rPr lang="de-DE" dirty="0"/>
              <a:t> 3000 </a:t>
            </a:r>
            <a:r>
              <a:rPr lang="de-DE" dirty="0" err="1"/>
              <a:t>hospitals</a:t>
            </a:r>
            <a:r>
              <a:rPr lang="de-DE" dirty="0"/>
              <a:t> and </a:t>
            </a:r>
            <a:r>
              <a:rPr lang="de-DE" dirty="0" err="1"/>
              <a:t>medical</a:t>
            </a:r>
            <a:r>
              <a:rPr lang="de-DE" dirty="0"/>
              <a:t> </a:t>
            </a:r>
            <a:r>
              <a:rPr lang="de-DE" dirty="0" err="1"/>
              <a:t>centers</a:t>
            </a:r>
            <a:r>
              <a:rPr lang="de-DE" dirty="0"/>
              <a:t> </a:t>
            </a:r>
            <a:r>
              <a:rPr lang="de-DE" dirty="0" err="1"/>
              <a:t>spreaded</a:t>
            </a:r>
            <a:r>
              <a:rPr lang="de-DE" dirty="0"/>
              <a:t> </a:t>
            </a:r>
            <a:r>
              <a:rPr lang="de-DE" dirty="0" err="1"/>
              <a:t>over</a:t>
            </a:r>
            <a:r>
              <a:rPr lang="de-DE" dirty="0"/>
              <a:t> United States</a:t>
            </a:r>
          </a:p>
          <a:p>
            <a:r>
              <a:rPr lang="de-DE" dirty="0" err="1"/>
              <a:t>Geographical</a:t>
            </a:r>
            <a:r>
              <a:rPr lang="de-DE" dirty="0"/>
              <a:t> </a:t>
            </a:r>
            <a:r>
              <a:rPr lang="de-DE" dirty="0" err="1"/>
              <a:t>coverage</a:t>
            </a:r>
            <a:r>
              <a:rPr lang="de-DE" dirty="0"/>
              <a:t> </a:t>
            </a:r>
            <a:r>
              <a:rPr lang="de-DE" dirty="0" err="1"/>
              <a:t>across</a:t>
            </a:r>
            <a:r>
              <a:rPr lang="de-DE" dirty="0"/>
              <a:t> 50 States and 2000 </a:t>
            </a:r>
            <a:r>
              <a:rPr lang="de-DE" dirty="0" err="1"/>
              <a:t>cities</a:t>
            </a:r>
            <a:endParaRPr lang="de-DE" dirty="0"/>
          </a:p>
          <a:p>
            <a:r>
              <a:rPr lang="de-DE" dirty="0" err="1"/>
              <a:t>Cost</a:t>
            </a:r>
            <a:r>
              <a:rPr lang="de-DE" dirty="0"/>
              <a:t> </a:t>
            </a:r>
            <a:r>
              <a:rPr lang="de-DE" dirty="0" err="1"/>
              <a:t>information</a:t>
            </a:r>
            <a:r>
              <a:rPr lang="de-DE" dirty="0"/>
              <a:t> in </a:t>
            </a:r>
            <a:r>
              <a:rPr lang="de-DE" dirty="0" err="1"/>
              <a:t>detail</a:t>
            </a:r>
            <a:endParaRPr lang="de-DE" dirty="0"/>
          </a:p>
          <a:p>
            <a:r>
              <a:rPr lang="de-DE" dirty="0" err="1"/>
              <a:t>Each</a:t>
            </a:r>
            <a:r>
              <a:rPr lang="de-DE" dirty="0"/>
              <a:t> </a:t>
            </a:r>
            <a:r>
              <a:rPr lang="de-DE" dirty="0" err="1"/>
              <a:t>entry</a:t>
            </a:r>
            <a:r>
              <a:rPr lang="de-DE" dirty="0"/>
              <a:t> </a:t>
            </a:r>
            <a:r>
              <a:rPr lang="de-DE" dirty="0" err="1"/>
              <a:t>uniquely</a:t>
            </a:r>
            <a:r>
              <a:rPr lang="de-DE" dirty="0"/>
              <a:t> </a:t>
            </a:r>
            <a:r>
              <a:rPr lang="de-DE" dirty="0" err="1"/>
              <a:t>combines</a:t>
            </a:r>
            <a:r>
              <a:rPr lang="de-DE" dirty="0"/>
              <a:t> </a:t>
            </a:r>
            <a:r>
              <a:rPr lang="de-DE" dirty="0" err="1"/>
              <a:t>state</a:t>
            </a:r>
            <a:r>
              <a:rPr lang="de-DE" dirty="0"/>
              <a:t>, </a:t>
            </a:r>
            <a:r>
              <a:rPr lang="de-DE" dirty="0" err="1"/>
              <a:t>city</a:t>
            </a:r>
            <a:r>
              <a:rPr lang="de-DE" dirty="0"/>
              <a:t>, </a:t>
            </a:r>
            <a:r>
              <a:rPr lang="de-DE" dirty="0" err="1"/>
              <a:t>ailment,provider</a:t>
            </a:r>
            <a:r>
              <a:rPr lang="de-DE" dirty="0"/>
              <a:t>  </a:t>
            </a:r>
            <a:r>
              <a:rPr lang="de-DE" dirty="0" err="1"/>
              <a:t>with</a:t>
            </a:r>
            <a:r>
              <a:rPr lang="de-DE" dirty="0"/>
              <a:t> </a:t>
            </a:r>
            <a:r>
              <a:rPr lang="de-DE" dirty="0" err="1"/>
              <a:t>area</a:t>
            </a:r>
            <a:r>
              <a:rPr lang="de-DE" dirty="0"/>
              <a:t> code </a:t>
            </a:r>
            <a:r>
              <a:rPr lang="de-DE" dirty="0" err="1"/>
              <a:t>as</a:t>
            </a:r>
            <a:r>
              <a:rPr lang="de-DE" dirty="0"/>
              <a:t> </a:t>
            </a:r>
            <a:r>
              <a:rPr lang="de-DE" dirty="0" err="1"/>
              <a:t>well</a:t>
            </a:r>
            <a:r>
              <a:rPr lang="de-DE" dirty="0"/>
              <a:t> </a:t>
            </a:r>
            <a:r>
              <a:rPr lang="de-DE" dirty="0" err="1"/>
              <a:t>as</a:t>
            </a:r>
            <a:r>
              <a:rPr lang="de-DE" dirty="0"/>
              <a:t> </a:t>
            </a:r>
            <a:r>
              <a:rPr lang="de-DE" dirty="0" err="1"/>
              <a:t>average</a:t>
            </a:r>
            <a:r>
              <a:rPr lang="de-DE" dirty="0"/>
              <a:t> </a:t>
            </a:r>
            <a:r>
              <a:rPr lang="de-DE" dirty="0" err="1"/>
              <a:t>treatment</a:t>
            </a:r>
            <a:r>
              <a:rPr lang="de-DE" dirty="0"/>
              <a:t> </a:t>
            </a:r>
            <a:r>
              <a:rPr lang="de-DE" dirty="0" err="1"/>
              <a:t>costs</a:t>
            </a:r>
            <a:r>
              <a:rPr lang="de-DE" dirty="0"/>
              <a:t> </a:t>
            </a:r>
            <a:r>
              <a:rPr lang="de-DE" dirty="0" err="1"/>
              <a:t>for</a:t>
            </a:r>
            <a:r>
              <a:rPr lang="de-DE" dirty="0"/>
              <a:t> </a:t>
            </a:r>
            <a:r>
              <a:rPr lang="de-DE" dirty="0" err="1"/>
              <a:t>each</a:t>
            </a:r>
            <a:r>
              <a:rPr lang="de-DE" dirty="0"/>
              <a:t> </a:t>
            </a:r>
            <a:r>
              <a:rPr lang="de-DE" dirty="0" err="1"/>
              <a:t>ailment</a:t>
            </a:r>
            <a:r>
              <a:rPr lang="de-DE" dirty="0"/>
              <a:t>.</a:t>
            </a:r>
          </a:p>
          <a:p>
            <a:endParaRPr lang="LID4096"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35935" y="612037"/>
            <a:ext cx="11557282" cy="884238"/>
          </a:xfrm>
        </p:spPr>
        <p:txBody>
          <a:bodyPr>
            <a:normAutofit/>
          </a:bodyPr>
          <a:lstStyle/>
          <a:p>
            <a:r>
              <a:rPr lang="en-US" dirty="0"/>
              <a:t>OVERVIEW</a:t>
            </a: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FCD62CE-686F-D765-7FC4-E83497EBE686}"/>
              </a:ext>
            </a:extLst>
          </p:cNvPr>
          <p:cNvSpPr>
            <a:spLocks noGrp="1"/>
          </p:cNvSpPr>
          <p:nvPr>
            <p:ph type="body" sz="quarter" idx="16"/>
          </p:nvPr>
        </p:nvSpPr>
        <p:spPr>
          <a:xfrm>
            <a:off x="542261" y="1546138"/>
            <a:ext cx="2971800" cy="464871"/>
          </a:xfrm>
        </p:spPr>
        <p:txBody>
          <a:bodyPr/>
          <a:lstStyle/>
          <a:p>
            <a:r>
              <a:rPr lang="de-DE" dirty="0"/>
              <a:t>HEALTH CARE DATA- USA</a:t>
            </a:r>
            <a:endParaRPr lang="LID4096"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13" name="Content Placeholder 12">
            <a:extLst>
              <a:ext uri="{FF2B5EF4-FFF2-40B4-BE49-F238E27FC236}">
                <a16:creationId xmlns:a16="http://schemas.microsoft.com/office/drawing/2014/main" id="{0583FB99-CA70-51A9-F4FC-623EABA99E9A}"/>
              </a:ext>
            </a:extLst>
          </p:cNvPr>
          <p:cNvSpPr>
            <a:spLocks noGrp="1"/>
          </p:cNvSpPr>
          <p:nvPr>
            <p:ph idx="1"/>
          </p:nvPr>
        </p:nvSpPr>
        <p:spPr>
          <a:xfrm>
            <a:off x="542260" y="2238152"/>
            <a:ext cx="10207256" cy="4412513"/>
          </a:xfrm>
        </p:spPr>
        <p:txBody>
          <a:bodyPr/>
          <a:lstStyle/>
          <a:p>
            <a:pPr marL="0" indent="0">
              <a:buNone/>
            </a:pPr>
            <a:r>
              <a:rPr lang="de-DE" dirty="0"/>
              <a:t>The </a:t>
            </a:r>
            <a:r>
              <a:rPr lang="de-DE" dirty="0" err="1"/>
              <a:t>healthcare</a:t>
            </a:r>
            <a:r>
              <a:rPr lang="de-DE" dirty="0"/>
              <a:t> </a:t>
            </a:r>
            <a:r>
              <a:rPr lang="de-DE" dirty="0" err="1"/>
              <a:t>dataset</a:t>
            </a:r>
            <a:r>
              <a:rPr lang="de-DE" dirty="0"/>
              <a:t>, </a:t>
            </a:r>
            <a:r>
              <a:rPr lang="de-DE" dirty="0" err="1"/>
              <a:t>being</a:t>
            </a:r>
            <a:r>
              <a:rPr lang="de-DE" dirty="0"/>
              <a:t> </a:t>
            </a:r>
            <a:r>
              <a:rPr lang="de-DE" dirty="0" err="1"/>
              <a:t>row</a:t>
            </a:r>
            <a:r>
              <a:rPr lang="de-DE" dirty="0"/>
              <a:t>, </a:t>
            </a:r>
            <a:r>
              <a:rPr lang="de-DE" dirty="0" err="1"/>
              <a:t>presented</a:t>
            </a:r>
            <a:r>
              <a:rPr lang="de-DE" dirty="0"/>
              <a:t> </a:t>
            </a:r>
            <a:r>
              <a:rPr lang="de-DE" dirty="0" err="1"/>
              <a:t>some</a:t>
            </a:r>
            <a:r>
              <a:rPr lang="de-DE" dirty="0"/>
              <a:t> </a:t>
            </a:r>
            <a:r>
              <a:rPr lang="de-DE" dirty="0" err="1"/>
              <a:t>anomalies</a:t>
            </a:r>
            <a:r>
              <a:rPr lang="de-DE" dirty="0"/>
              <a:t>. </a:t>
            </a:r>
            <a:r>
              <a:rPr lang="de-DE" dirty="0" err="1"/>
              <a:t>To</a:t>
            </a:r>
            <a:r>
              <a:rPr lang="de-DE" dirty="0"/>
              <a:t> </a:t>
            </a:r>
            <a:r>
              <a:rPr lang="de-DE" dirty="0" err="1"/>
              <a:t>ensure</a:t>
            </a:r>
            <a:r>
              <a:rPr lang="de-DE" dirty="0"/>
              <a:t> </a:t>
            </a:r>
            <a:r>
              <a:rPr lang="de-DE" dirty="0" err="1"/>
              <a:t>the</a:t>
            </a:r>
            <a:r>
              <a:rPr lang="de-DE" dirty="0"/>
              <a:t> optimal </a:t>
            </a:r>
            <a:r>
              <a:rPr lang="de-DE" dirty="0" err="1"/>
              <a:t>results</a:t>
            </a:r>
            <a:r>
              <a:rPr lang="de-DE" dirty="0"/>
              <a:t> </a:t>
            </a:r>
            <a:r>
              <a:rPr lang="de-DE" dirty="0" err="1"/>
              <a:t>the</a:t>
            </a:r>
            <a:r>
              <a:rPr lang="de-DE" dirty="0"/>
              <a:t> </a:t>
            </a:r>
            <a:r>
              <a:rPr lang="de-DE" dirty="0" err="1"/>
              <a:t>following</a:t>
            </a:r>
            <a:r>
              <a:rPr lang="de-DE" dirty="0"/>
              <a:t>  </a:t>
            </a:r>
            <a:r>
              <a:rPr lang="de-DE" dirty="0" err="1"/>
              <a:t>steps</a:t>
            </a:r>
            <a:r>
              <a:rPr lang="de-DE" dirty="0"/>
              <a:t> </a:t>
            </a:r>
            <a:r>
              <a:rPr lang="de-DE" dirty="0" err="1"/>
              <a:t>are</a:t>
            </a:r>
            <a:r>
              <a:rPr lang="de-DE" dirty="0"/>
              <a:t> </a:t>
            </a:r>
            <a:r>
              <a:rPr lang="de-DE" dirty="0" err="1"/>
              <a:t>taken</a:t>
            </a:r>
            <a:r>
              <a:rPr lang="de-DE" dirty="0"/>
              <a:t>.</a:t>
            </a:r>
          </a:p>
          <a:p>
            <a:r>
              <a:rPr lang="de-DE" dirty="0" err="1"/>
              <a:t>Duplicate</a:t>
            </a:r>
            <a:r>
              <a:rPr lang="de-DE" dirty="0"/>
              <a:t> </a:t>
            </a:r>
            <a:r>
              <a:rPr lang="de-DE" dirty="0" err="1"/>
              <a:t>rows</a:t>
            </a:r>
            <a:r>
              <a:rPr lang="de-DE" dirty="0"/>
              <a:t> </a:t>
            </a:r>
            <a:r>
              <a:rPr lang="de-DE" dirty="0" err="1"/>
              <a:t>as</a:t>
            </a:r>
            <a:r>
              <a:rPr lang="de-DE" dirty="0"/>
              <a:t> </a:t>
            </a:r>
            <a:r>
              <a:rPr lang="de-DE" dirty="0" err="1"/>
              <a:t>well</a:t>
            </a:r>
            <a:r>
              <a:rPr lang="de-DE" dirty="0"/>
              <a:t> </a:t>
            </a:r>
            <a:r>
              <a:rPr lang="de-DE" dirty="0" err="1"/>
              <a:t>as</a:t>
            </a:r>
            <a:r>
              <a:rPr lang="de-DE" dirty="0"/>
              <a:t> </a:t>
            </a:r>
            <a:r>
              <a:rPr lang="de-DE" dirty="0" err="1"/>
              <a:t>empty</a:t>
            </a:r>
            <a:r>
              <a:rPr lang="de-DE" dirty="0"/>
              <a:t> </a:t>
            </a:r>
            <a:r>
              <a:rPr lang="de-DE" dirty="0" err="1"/>
              <a:t>cells</a:t>
            </a:r>
            <a:r>
              <a:rPr lang="de-DE" dirty="0"/>
              <a:t> </a:t>
            </a:r>
            <a:r>
              <a:rPr lang="de-DE" dirty="0" err="1"/>
              <a:t>are</a:t>
            </a:r>
            <a:r>
              <a:rPr lang="de-DE" dirty="0"/>
              <a:t> </a:t>
            </a:r>
            <a:r>
              <a:rPr lang="de-DE" dirty="0" err="1"/>
              <a:t>eliminated</a:t>
            </a:r>
            <a:endParaRPr lang="de-DE" dirty="0"/>
          </a:p>
          <a:p>
            <a:r>
              <a:rPr lang="de-DE" dirty="0"/>
              <a:t>The </a:t>
            </a:r>
            <a:r>
              <a:rPr lang="de-DE" dirty="0" err="1"/>
              <a:t>discharge</a:t>
            </a:r>
            <a:r>
              <a:rPr lang="de-DE" dirty="0"/>
              <a:t> </a:t>
            </a:r>
            <a:r>
              <a:rPr lang="de-DE" dirty="0" err="1"/>
              <a:t>information</a:t>
            </a:r>
            <a:r>
              <a:rPr lang="de-DE" dirty="0"/>
              <a:t> </a:t>
            </a:r>
            <a:r>
              <a:rPr lang="de-DE" dirty="0" err="1"/>
              <a:t>of</a:t>
            </a:r>
            <a:r>
              <a:rPr lang="de-DE" dirty="0"/>
              <a:t> </a:t>
            </a:r>
            <a:r>
              <a:rPr lang="de-DE" dirty="0" err="1"/>
              <a:t>the</a:t>
            </a:r>
            <a:r>
              <a:rPr lang="de-DE" dirty="0"/>
              <a:t> </a:t>
            </a:r>
            <a:r>
              <a:rPr lang="de-DE" dirty="0" err="1"/>
              <a:t>patients</a:t>
            </a:r>
            <a:r>
              <a:rPr lang="de-DE" dirty="0"/>
              <a:t> </a:t>
            </a:r>
            <a:r>
              <a:rPr lang="de-DE" dirty="0" err="1"/>
              <a:t>included</a:t>
            </a:r>
            <a:r>
              <a:rPr lang="de-DE" dirty="0"/>
              <a:t> </a:t>
            </a:r>
            <a:r>
              <a:rPr lang="de-DE" dirty="0" err="1"/>
              <a:t>decimal</a:t>
            </a:r>
            <a:r>
              <a:rPr lang="de-DE" dirty="0"/>
              <a:t> </a:t>
            </a:r>
            <a:r>
              <a:rPr lang="de-DE" dirty="0" err="1"/>
              <a:t>values</a:t>
            </a:r>
            <a:r>
              <a:rPr lang="de-DE" dirty="0"/>
              <a:t> </a:t>
            </a:r>
            <a:r>
              <a:rPr lang="de-DE" dirty="0" err="1"/>
              <a:t>as</a:t>
            </a:r>
            <a:r>
              <a:rPr lang="de-DE" dirty="0"/>
              <a:t> </a:t>
            </a:r>
            <a:r>
              <a:rPr lang="de-DE" dirty="0" err="1"/>
              <a:t>well</a:t>
            </a:r>
            <a:r>
              <a:rPr lang="de-DE" dirty="0"/>
              <a:t> </a:t>
            </a:r>
            <a:r>
              <a:rPr lang="de-DE" dirty="0" err="1"/>
              <a:t>as</a:t>
            </a:r>
            <a:r>
              <a:rPr lang="de-DE" dirty="0"/>
              <a:t> negative </a:t>
            </a:r>
            <a:r>
              <a:rPr lang="de-DE" dirty="0" err="1"/>
              <a:t>values</a:t>
            </a:r>
            <a:r>
              <a:rPr lang="de-DE" dirty="0"/>
              <a:t>. Negative </a:t>
            </a:r>
            <a:r>
              <a:rPr lang="de-DE" dirty="0" err="1"/>
              <a:t>values</a:t>
            </a:r>
            <a:r>
              <a:rPr lang="de-DE" dirty="0"/>
              <a:t> </a:t>
            </a:r>
            <a:r>
              <a:rPr lang="de-DE" dirty="0" err="1"/>
              <a:t>whichnis</a:t>
            </a:r>
            <a:r>
              <a:rPr lang="de-DE" dirty="0"/>
              <a:t> </a:t>
            </a:r>
            <a:r>
              <a:rPr lang="de-DE" dirty="0" err="1"/>
              <a:t>logically</a:t>
            </a:r>
            <a:r>
              <a:rPr lang="de-DE" dirty="0"/>
              <a:t> </a:t>
            </a:r>
            <a:r>
              <a:rPr lang="de-DE" dirty="0" err="1"/>
              <a:t>meaningless</a:t>
            </a:r>
            <a:r>
              <a:rPr lang="de-DE" dirty="0"/>
              <a:t> </a:t>
            </a:r>
            <a:r>
              <a:rPr lang="de-DE" dirty="0" err="1"/>
              <a:t>are</a:t>
            </a:r>
            <a:r>
              <a:rPr lang="de-DE" dirty="0"/>
              <a:t> </a:t>
            </a:r>
            <a:r>
              <a:rPr lang="de-DE" dirty="0" err="1"/>
              <a:t>replaced</a:t>
            </a:r>
            <a:r>
              <a:rPr lang="de-DE" dirty="0"/>
              <a:t> </a:t>
            </a:r>
            <a:r>
              <a:rPr lang="de-DE" dirty="0" err="1"/>
              <a:t>by</a:t>
            </a:r>
            <a:r>
              <a:rPr lang="de-DE" dirty="0"/>
              <a:t> </a:t>
            </a:r>
            <a:r>
              <a:rPr lang="de-DE" dirty="0" err="1"/>
              <a:t>zero</a:t>
            </a:r>
            <a:r>
              <a:rPr lang="de-DE" dirty="0"/>
              <a:t>.</a:t>
            </a:r>
          </a:p>
          <a:p>
            <a:r>
              <a:rPr lang="de-DE" dirty="0"/>
              <a:t>The </a:t>
            </a:r>
            <a:r>
              <a:rPr lang="de-DE" dirty="0" err="1"/>
              <a:t>data</a:t>
            </a:r>
            <a:r>
              <a:rPr lang="de-DE" dirty="0"/>
              <a:t> </a:t>
            </a:r>
            <a:r>
              <a:rPr lang="de-DE" dirty="0" err="1"/>
              <a:t>related</a:t>
            </a:r>
            <a:r>
              <a:rPr lang="de-DE" dirty="0"/>
              <a:t> </a:t>
            </a:r>
            <a:r>
              <a:rPr lang="de-DE" dirty="0" err="1"/>
              <a:t>to</a:t>
            </a:r>
            <a:r>
              <a:rPr lang="de-DE" dirty="0"/>
              <a:t> </a:t>
            </a:r>
            <a:r>
              <a:rPr lang="de-DE" dirty="0" err="1"/>
              <a:t>ailments</a:t>
            </a:r>
            <a:r>
              <a:rPr lang="de-DE" dirty="0"/>
              <a:t>, </a:t>
            </a:r>
            <a:r>
              <a:rPr lang="de-DE" dirty="0" err="1"/>
              <a:t>hospital</a:t>
            </a:r>
            <a:r>
              <a:rPr lang="de-DE" dirty="0"/>
              <a:t> </a:t>
            </a:r>
            <a:r>
              <a:rPr lang="de-DE" dirty="0" err="1"/>
              <a:t>information</a:t>
            </a:r>
            <a:r>
              <a:rPr lang="de-DE" dirty="0"/>
              <a:t>, </a:t>
            </a:r>
            <a:r>
              <a:rPr lang="de-DE" dirty="0" err="1"/>
              <a:t>geographical</a:t>
            </a:r>
            <a:r>
              <a:rPr lang="de-DE" dirty="0"/>
              <a:t> </a:t>
            </a:r>
            <a:r>
              <a:rPr lang="de-DE" dirty="0" err="1"/>
              <a:t>information</a:t>
            </a:r>
            <a:r>
              <a:rPr lang="de-DE" dirty="0"/>
              <a:t> </a:t>
            </a:r>
            <a:r>
              <a:rPr lang="de-DE" dirty="0" err="1"/>
              <a:t>are</a:t>
            </a:r>
            <a:r>
              <a:rPr lang="de-DE" dirty="0"/>
              <a:t> </a:t>
            </a:r>
            <a:r>
              <a:rPr lang="de-DE" dirty="0" err="1"/>
              <a:t>fromatted</a:t>
            </a:r>
            <a:r>
              <a:rPr lang="de-DE" dirty="0"/>
              <a:t> </a:t>
            </a:r>
            <a:r>
              <a:rPr lang="de-DE" dirty="0" err="1"/>
              <a:t>using</a:t>
            </a:r>
            <a:r>
              <a:rPr lang="de-DE" dirty="0"/>
              <a:t> proper </a:t>
            </a:r>
            <a:r>
              <a:rPr lang="de-DE" dirty="0" err="1"/>
              <a:t>function</a:t>
            </a:r>
            <a:r>
              <a:rPr lang="de-DE" dirty="0"/>
              <a:t> </a:t>
            </a:r>
            <a:r>
              <a:rPr lang="de-DE" dirty="0" err="1"/>
              <a:t>to</a:t>
            </a:r>
            <a:r>
              <a:rPr lang="de-DE" dirty="0"/>
              <a:t> </a:t>
            </a:r>
            <a:r>
              <a:rPr lang="de-DE" dirty="0" err="1"/>
              <a:t>feel</a:t>
            </a:r>
            <a:r>
              <a:rPr lang="de-DE" dirty="0"/>
              <a:t> </a:t>
            </a:r>
            <a:r>
              <a:rPr lang="de-DE" dirty="0" err="1"/>
              <a:t>comfortable</a:t>
            </a:r>
            <a:r>
              <a:rPr lang="de-DE" dirty="0"/>
              <a:t>.</a:t>
            </a:r>
          </a:p>
          <a:p>
            <a:r>
              <a:rPr lang="de-DE" dirty="0"/>
              <a:t>The </a:t>
            </a:r>
            <a:r>
              <a:rPr lang="de-DE" dirty="0" err="1"/>
              <a:t>cost</a:t>
            </a:r>
            <a:r>
              <a:rPr lang="de-DE" dirty="0"/>
              <a:t> </a:t>
            </a:r>
            <a:r>
              <a:rPr lang="de-DE" dirty="0" err="1"/>
              <a:t>information</a:t>
            </a:r>
            <a:r>
              <a:rPr lang="de-DE" dirty="0"/>
              <a:t> </a:t>
            </a:r>
            <a:r>
              <a:rPr lang="de-DE" dirty="0" err="1"/>
              <a:t>were</a:t>
            </a:r>
            <a:r>
              <a:rPr lang="de-DE" dirty="0"/>
              <a:t> </a:t>
            </a:r>
            <a:r>
              <a:rPr lang="de-DE" dirty="0" err="1"/>
              <a:t>provided</a:t>
            </a:r>
            <a:r>
              <a:rPr lang="de-DE" dirty="0"/>
              <a:t> </a:t>
            </a:r>
            <a:r>
              <a:rPr lang="de-DE" dirty="0" err="1"/>
              <a:t>as</a:t>
            </a:r>
            <a:r>
              <a:rPr lang="de-DE" dirty="0"/>
              <a:t> </a:t>
            </a:r>
            <a:r>
              <a:rPr lang="de-DE" dirty="0" err="1"/>
              <a:t>text</a:t>
            </a:r>
            <a:r>
              <a:rPr lang="de-DE" dirty="0"/>
              <a:t> </a:t>
            </a:r>
            <a:r>
              <a:rPr lang="de-DE" dirty="0" err="1"/>
              <a:t>values</a:t>
            </a:r>
            <a:r>
              <a:rPr lang="de-DE" dirty="0"/>
              <a:t> </a:t>
            </a:r>
            <a:r>
              <a:rPr lang="de-DE" dirty="0" err="1"/>
              <a:t>which</a:t>
            </a:r>
            <a:r>
              <a:rPr lang="de-DE" dirty="0"/>
              <a:t> </a:t>
            </a:r>
            <a:r>
              <a:rPr lang="de-DE" dirty="0" err="1"/>
              <a:t>is</a:t>
            </a:r>
            <a:r>
              <a:rPr lang="de-DE" dirty="0"/>
              <a:t> </a:t>
            </a:r>
            <a:r>
              <a:rPr lang="de-DE" dirty="0" err="1"/>
              <a:t>converted</a:t>
            </a:r>
            <a:r>
              <a:rPr lang="de-DE" dirty="0"/>
              <a:t> </a:t>
            </a:r>
            <a:r>
              <a:rPr lang="de-DE" dirty="0" err="1"/>
              <a:t>to</a:t>
            </a:r>
            <a:r>
              <a:rPr lang="de-DE" dirty="0"/>
              <a:t> </a:t>
            </a:r>
            <a:r>
              <a:rPr lang="de-DE" dirty="0" err="1"/>
              <a:t>numbers</a:t>
            </a:r>
            <a:r>
              <a:rPr lang="de-DE" dirty="0"/>
              <a:t> </a:t>
            </a:r>
            <a:r>
              <a:rPr lang="de-DE" dirty="0" err="1"/>
              <a:t>as</a:t>
            </a:r>
            <a:r>
              <a:rPr lang="de-DE" dirty="0"/>
              <a:t> </a:t>
            </a:r>
            <a:r>
              <a:rPr lang="de-DE" dirty="0" err="1"/>
              <a:t>well</a:t>
            </a:r>
            <a:r>
              <a:rPr lang="de-DE" dirty="0"/>
              <a:t>.</a:t>
            </a:r>
          </a:p>
          <a:p>
            <a:r>
              <a:rPr lang="de-DE" dirty="0" err="1"/>
              <a:t>Some</a:t>
            </a:r>
            <a:r>
              <a:rPr lang="de-DE" dirty="0"/>
              <a:t> </a:t>
            </a:r>
            <a:r>
              <a:rPr lang="de-DE" dirty="0" err="1"/>
              <a:t>uneven</a:t>
            </a:r>
            <a:r>
              <a:rPr lang="de-DE" dirty="0"/>
              <a:t> </a:t>
            </a:r>
            <a:r>
              <a:rPr lang="de-DE" dirty="0" err="1"/>
              <a:t>values</a:t>
            </a:r>
            <a:r>
              <a:rPr lang="de-DE" dirty="0"/>
              <a:t> </a:t>
            </a:r>
            <a:r>
              <a:rPr lang="de-DE" dirty="0" err="1"/>
              <a:t>are</a:t>
            </a:r>
            <a:r>
              <a:rPr lang="de-DE" dirty="0"/>
              <a:t> </a:t>
            </a:r>
            <a:r>
              <a:rPr lang="de-DE" dirty="0" err="1"/>
              <a:t>noticed</a:t>
            </a:r>
            <a:r>
              <a:rPr lang="de-DE" dirty="0"/>
              <a:t> in ‚</a:t>
            </a:r>
            <a:r>
              <a:rPr lang="de-DE" dirty="0" err="1"/>
              <a:t>providerid</a:t>
            </a:r>
            <a:r>
              <a:rPr lang="de-DE" dirty="0"/>
              <a:t>‘ </a:t>
            </a:r>
            <a:r>
              <a:rPr lang="de-DE" dirty="0" err="1"/>
              <a:t>column</a:t>
            </a:r>
            <a:r>
              <a:rPr lang="de-DE" dirty="0"/>
              <a:t> and ‚</a:t>
            </a:r>
            <a:r>
              <a:rPr lang="de-DE" dirty="0" err="1"/>
              <a:t>providerzipcode‘column</a:t>
            </a:r>
            <a:r>
              <a:rPr lang="de-DE" dirty="0"/>
              <a:t> </a:t>
            </a:r>
            <a:r>
              <a:rPr lang="de-DE" dirty="0" err="1"/>
              <a:t>which</a:t>
            </a:r>
            <a:r>
              <a:rPr lang="de-DE" dirty="0"/>
              <a:t> </a:t>
            </a:r>
            <a:r>
              <a:rPr lang="de-DE" dirty="0" err="1"/>
              <a:t>is</a:t>
            </a:r>
            <a:r>
              <a:rPr lang="de-DE" dirty="0"/>
              <a:t> also </a:t>
            </a:r>
            <a:r>
              <a:rPr lang="de-DE" dirty="0" err="1"/>
              <a:t>normalised</a:t>
            </a:r>
            <a:r>
              <a:rPr lang="de-DE" dirty="0"/>
              <a:t> </a:t>
            </a:r>
            <a:r>
              <a:rPr lang="de-DE" dirty="0" err="1"/>
              <a:t>by</a:t>
            </a:r>
            <a:r>
              <a:rPr lang="de-DE" dirty="0"/>
              <a:t> </a:t>
            </a:r>
            <a:r>
              <a:rPr lang="de-DE" dirty="0" err="1"/>
              <a:t>applying</a:t>
            </a:r>
            <a:r>
              <a:rPr lang="de-DE" dirty="0"/>
              <a:t> </a:t>
            </a:r>
            <a:r>
              <a:rPr lang="de-DE" dirty="0" err="1"/>
              <a:t>excel</a:t>
            </a:r>
            <a:r>
              <a:rPr lang="de-DE" dirty="0"/>
              <a:t> </a:t>
            </a:r>
            <a:r>
              <a:rPr lang="de-DE" dirty="0" err="1"/>
              <a:t>functions</a:t>
            </a:r>
            <a:r>
              <a:rPr lang="de-DE" dirty="0"/>
              <a:t>.</a:t>
            </a:r>
          </a:p>
          <a:p>
            <a:endParaRPr lang="LID4096"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35935" y="612037"/>
            <a:ext cx="11557282" cy="884238"/>
          </a:xfrm>
        </p:spPr>
        <p:txBody>
          <a:bodyPr>
            <a:normAutofit/>
          </a:bodyPr>
          <a:lstStyle/>
          <a:p>
            <a:r>
              <a:rPr lang="en-US" dirty="0"/>
              <a:t>Data Cleaning</a:t>
            </a:r>
          </a:p>
        </p:txBody>
      </p:sp>
    </p:spTree>
    <p:extLst>
      <p:ext uri="{BB962C8B-B14F-4D97-AF65-F5344CB8AC3E}">
        <p14:creationId xmlns:p14="http://schemas.microsoft.com/office/powerpoint/2010/main" val="211543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FCD62CE-686F-D765-7FC4-E83497EBE686}"/>
              </a:ext>
            </a:extLst>
          </p:cNvPr>
          <p:cNvSpPr>
            <a:spLocks noGrp="1"/>
          </p:cNvSpPr>
          <p:nvPr>
            <p:ph type="body" sz="quarter" idx="16"/>
          </p:nvPr>
        </p:nvSpPr>
        <p:spPr>
          <a:xfrm>
            <a:off x="542261" y="1206796"/>
            <a:ext cx="2971800" cy="393404"/>
          </a:xfrm>
        </p:spPr>
        <p:txBody>
          <a:bodyPr/>
          <a:lstStyle/>
          <a:p>
            <a:r>
              <a:rPr lang="de-DE" dirty="0"/>
              <a:t>HEALTH CARE DATA- USA</a:t>
            </a:r>
            <a:endParaRPr lang="LID4096"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13" name="Content Placeholder 12">
            <a:extLst>
              <a:ext uri="{FF2B5EF4-FFF2-40B4-BE49-F238E27FC236}">
                <a16:creationId xmlns:a16="http://schemas.microsoft.com/office/drawing/2014/main" id="{0583FB99-CA70-51A9-F4FC-623EABA99E9A}"/>
              </a:ext>
            </a:extLst>
          </p:cNvPr>
          <p:cNvSpPr>
            <a:spLocks noGrp="1"/>
          </p:cNvSpPr>
          <p:nvPr>
            <p:ph idx="1"/>
          </p:nvPr>
        </p:nvSpPr>
        <p:spPr>
          <a:xfrm>
            <a:off x="542260" y="1765006"/>
            <a:ext cx="10207256" cy="4885660"/>
          </a:xfrm>
        </p:spPr>
        <p:txBody>
          <a:bodyPr/>
          <a:lstStyle/>
          <a:p>
            <a:pPr marL="0" indent="0">
              <a:buNone/>
            </a:pPr>
            <a:r>
              <a:rPr lang="de-DE" sz="2000" b="1" dirty="0"/>
              <a:t>Areas </a:t>
            </a:r>
            <a:r>
              <a:rPr lang="de-DE" sz="2000" b="1" dirty="0" err="1"/>
              <a:t>Explored</a:t>
            </a:r>
            <a:r>
              <a:rPr lang="de-DE" sz="2000" b="1" dirty="0"/>
              <a:t>: </a:t>
            </a:r>
          </a:p>
          <a:p>
            <a:r>
              <a:rPr lang="de-DE" sz="2000" b="1" dirty="0"/>
              <a:t>States </a:t>
            </a:r>
            <a:r>
              <a:rPr lang="de-DE" sz="2000" b="1" dirty="0" err="1"/>
              <a:t>with</a:t>
            </a:r>
            <a:r>
              <a:rPr lang="de-DE" sz="2000" b="1" dirty="0"/>
              <a:t> </a:t>
            </a:r>
            <a:r>
              <a:rPr lang="de-DE" sz="2000" b="1" dirty="0" err="1"/>
              <a:t>highest</a:t>
            </a:r>
            <a:r>
              <a:rPr lang="de-DE" sz="2000" b="1" dirty="0"/>
              <a:t> </a:t>
            </a:r>
            <a:r>
              <a:rPr lang="de-DE" sz="2000" b="1" dirty="0" err="1"/>
              <a:t>number</a:t>
            </a:r>
            <a:r>
              <a:rPr lang="de-DE" sz="2000" b="1" dirty="0"/>
              <a:t> </a:t>
            </a:r>
            <a:r>
              <a:rPr lang="de-DE" sz="2000" b="1" dirty="0" err="1"/>
              <a:t>of</a:t>
            </a:r>
            <a:r>
              <a:rPr lang="de-DE" sz="2000" b="1" dirty="0"/>
              <a:t> </a:t>
            </a:r>
            <a:r>
              <a:rPr lang="de-DE" sz="2000" b="1" dirty="0" err="1"/>
              <a:t>Healthcare</a:t>
            </a:r>
            <a:r>
              <a:rPr lang="de-DE" sz="2000" b="1" dirty="0"/>
              <a:t> </a:t>
            </a:r>
            <a:r>
              <a:rPr lang="de-DE" sz="2000" b="1" dirty="0" err="1"/>
              <a:t>providers</a:t>
            </a:r>
            <a:endParaRPr lang="de-DE" sz="2000" b="1" dirty="0"/>
          </a:p>
          <a:p>
            <a:r>
              <a:rPr lang="de-DE" sz="2000" b="1" dirty="0"/>
              <a:t>Total </a:t>
            </a:r>
            <a:r>
              <a:rPr lang="de-DE" sz="2000" b="1" dirty="0" err="1"/>
              <a:t>discharges</a:t>
            </a:r>
            <a:r>
              <a:rPr lang="de-DE" sz="2000" b="1" dirty="0"/>
              <a:t> in </a:t>
            </a:r>
            <a:r>
              <a:rPr lang="de-DE" sz="2000" b="1" dirty="0" err="1"/>
              <a:t>each</a:t>
            </a:r>
            <a:r>
              <a:rPr lang="de-DE" sz="2000" b="1" dirty="0"/>
              <a:t> </a:t>
            </a:r>
            <a:r>
              <a:rPr lang="de-DE" sz="2000" b="1" dirty="0" err="1"/>
              <a:t>state</a:t>
            </a:r>
            <a:endParaRPr lang="de-DE" sz="2000" b="1" dirty="0"/>
          </a:p>
          <a:p>
            <a:r>
              <a:rPr lang="de-DE" sz="2000" b="1" dirty="0"/>
              <a:t>Top 10 </a:t>
            </a:r>
            <a:r>
              <a:rPr lang="de-DE" sz="2000" b="1" dirty="0" err="1"/>
              <a:t>hospitals</a:t>
            </a:r>
            <a:r>
              <a:rPr lang="de-DE" sz="2000" b="1" dirty="0"/>
              <a:t> </a:t>
            </a:r>
            <a:r>
              <a:rPr lang="de-DE" sz="2000" b="1" dirty="0" err="1"/>
              <a:t>withtheir</a:t>
            </a:r>
            <a:r>
              <a:rPr lang="de-DE" sz="2000" b="1" dirty="0"/>
              <a:t> </a:t>
            </a:r>
            <a:r>
              <a:rPr lang="de-DE" sz="2000" b="1" dirty="0" err="1"/>
              <a:t>covered</a:t>
            </a:r>
            <a:r>
              <a:rPr lang="de-DE" sz="2000" b="1" dirty="0"/>
              <a:t> </a:t>
            </a:r>
            <a:r>
              <a:rPr lang="de-DE" sz="2000" b="1" dirty="0" err="1"/>
              <a:t>costs</a:t>
            </a:r>
            <a:endParaRPr lang="de-DE" sz="2000" b="1" dirty="0"/>
          </a:p>
          <a:p>
            <a:r>
              <a:rPr lang="de-DE" sz="2000" b="1" dirty="0" err="1"/>
              <a:t>Diseases</a:t>
            </a:r>
            <a:r>
              <a:rPr lang="de-DE" sz="2000" b="1" dirty="0"/>
              <a:t> </a:t>
            </a:r>
            <a:r>
              <a:rPr lang="de-DE" sz="2000" b="1" dirty="0" err="1"/>
              <a:t>with</a:t>
            </a:r>
            <a:r>
              <a:rPr lang="de-DE" sz="2000" b="1" dirty="0"/>
              <a:t> high </a:t>
            </a:r>
            <a:r>
              <a:rPr lang="de-DE" sz="2000" b="1" dirty="0" err="1"/>
              <a:t>treatment</a:t>
            </a:r>
            <a:r>
              <a:rPr lang="de-DE" sz="2000" b="1" dirty="0"/>
              <a:t> </a:t>
            </a:r>
            <a:r>
              <a:rPr lang="de-DE" sz="2000" b="1" dirty="0" err="1"/>
              <a:t>costs</a:t>
            </a:r>
            <a:endParaRPr lang="de-DE" sz="2000" b="1" dirty="0"/>
          </a:p>
          <a:p>
            <a:r>
              <a:rPr lang="de-DE" sz="2000" b="1" dirty="0" err="1"/>
              <a:t>Comparison</a:t>
            </a:r>
            <a:r>
              <a:rPr lang="de-DE" sz="2000" b="1" dirty="0"/>
              <a:t> </a:t>
            </a:r>
            <a:r>
              <a:rPr lang="de-DE" sz="2000" b="1" dirty="0" err="1"/>
              <a:t>of</a:t>
            </a:r>
            <a:r>
              <a:rPr lang="de-DE" sz="2000" b="1" dirty="0"/>
              <a:t> </a:t>
            </a:r>
            <a:r>
              <a:rPr lang="de-DE" sz="2000" b="1" dirty="0" err="1"/>
              <a:t>treatment</a:t>
            </a:r>
            <a:r>
              <a:rPr lang="de-DE" sz="2000" b="1" dirty="0"/>
              <a:t> </a:t>
            </a:r>
            <a:r>
              <a:rPr lang="de-DE" sz="2000" b="1" dirty="0" err="1"/>
              <a:t>costs</a:t>
            </a:r>
            <a:r>
              <a:rPr lang="de-DE" sz="2000" b="1" dirty="0"/>
              <a:t> </a:t>
            </a:r>
            <a:r>
              <a:rPr lang="de-DE" sz="2000" b="1" dirty="0" err="1"/>
              <a:t>with</a:t>
            </a:r>
            <a:r>
              <a:rPr lang="de-DE" sz="2000" b="1" dirty="0"/>
              <a:t> </a:t>
            </a:r>
            <a:r>
              <a:rPr lang="de-DE" sz="2000" b="1" dirty="0" err="1"/>
              <a:t>covered</a:t>
            </a:r>
            <a:r>
              <a:rPr lang="de-DE" sz="2000" b="1" dirty="0"/>
              <a:t> </a:t>
            </a:r>
            <a:r>
              <a:rPr lang="de-DE" sz="2000" b="1" dirty="0" err="1"/>
              <a:t>costs</a:t>
            </a:r>
            <a:r>
              <a:rPr lang="de-DE" sz="2000" b="1" dirty="0"/>
              <a:t> and </a:t>
            </a:r>
            <a:r>
              <a:rPr lang="de-DE" sz="2000" b="1" dirty="0" err="1"/>
              <a:t>medicare</a:t>
            </a:r>
            <a:r>
              <a:rPr lang="de-DE" sz="2000" b="1" dirty="0"/>
              <a:t> </a:t>
            </a:r>
            <a:r>
              <a:rPr lang="de-DE" sz="2000" b="1" dirty="0" err="1"/>
              <a:t>payments</a:t>
            </a:r>
            <a:endParaRPr lang="de-DE" sz="2000" b="1" dirty="0"/>
          </a:p>
          <a:p>
            <a:r>
              <a:rPr lang="de-DE" sz="2000" b="1" dirty="0"/>
              <a:t>Top 10 </a:t>
            </a:r>
            <a:r>
              <a:rPr lang="de-DE" sz="2000" b="1" dirty="0" err="1"/>
              <a:t>hopital</a:t>
            </a:r>
            <a:r>
              <a:rPr lang="de-DE" sz="2000" b="1" dirty="0"/>
              <a:t> </a:t>
            </a:r>
            <a:r>
              <a:rPr lang="de-DE" sz="2000" b="1" dirty="0" err="1"/>
              <a:t>regions</a:t>
            </a:r>
            <a:r>
              <a:rPr lang="de-DE" sz="2000" b="1" dirty="0"/>
              <a:t> </a:t>
            </a:r>
            <a:r>
              <a:rPr lang="de-DE" sz="2000" b="1" dirty="0" err="1"/>
              <a:t>with</a:t>
            </a:r>
            <a:r>
              <a:rPr lang="de-DE" sz="2000" b="1" dirty="0"/>
              <a:t> maximum </a:t>
            </a:r>
            <a:r>
              <a:rPr lang="de-DE" sz="2000" b="1" dirty="0" err="1"/>
              <a:t>ailments</a:t>
            </a:r>
            <a:r>
              <a:rPr lang="de-DE" sz="2000" b="1" dirty="0"/>
              <a:t> </a:t>
            </a:r>
            <a:r>
              <a:rPr lang="de-DE" sz="2000" b="1" dirty="0" err="1"/>
              <a:t>facility</a:t>
            </a:r>
            <a:r>
              <a:rPr lang="de-DE" sz="2000" b="1" dirty="0"/>
              <a:t> .</a:t>
            </a:r>
          </a:p>
          <a:p>
            <a:r>
              <a:rPr lang="de-DE" sz="2000" b="1" dirty="0"/>
              <a:t>Top 10 </a:t>
            </a:r>
            <a:r>
              <a:rPr lang="de-DE" sz="2000" b="1" dirty="0" err="1"/>
              <a:t>hospital</a:t>
            </a:r>
            <a:r>
              <a:rPr lang="de-DE" sz="2000" b="1" dirty="0"/>
              <a:t> </a:t>
            </a:r>
            <a:r>
              <a:rPr lang="de-DE" sz="2000" b="1" dirty="0" err="1"/>
              <a:t>regions</a:t>
            </a:r>
            <a:r>
              <a:rPr lang="de-DE" sz="2000" b="1" dirty="0"/>
              <a:t> </a:t>
            </a:r>
            <a:r>
              <a:rPr lang="de-DE" sz="2000" b="1" dirty="0" err="1"/>
              <a:t>with</a:t>
            </a:r>
            <a:r>
              <a:rPr lang="de-DE" sz="2000" b="1" dirty="0"/>
              <a:t> </a:t>
            </a:r>
            <a:r>
              <a:rPr lang="de-DE" sz="2000" b="1" dirty="0" err="1"/>
              <a:t>highest</a:t>
            </a:r>
            <a:r>
              <a:rPr lang="de-DE" sz="2000" b="1" dirty="0"/>
              <a:t> </a:t>
            </a:r>
            <a:r>
              <a:rPr lang="de-DE" sz="2000" b="1" dirty="0" err="1"/>
              <a:t>covered</a:t>
            </a:r>
            <a:r>
              <a:rPr lang="de-DE" sz="2000" b="1" dirty="0"/>
              <a:t> </a:t>
            </a:r>
            <a:r>
              <a:rPr lang="de-DE" sz="2000" b="1" dirty="0" err="1"/>
              <a:t>charges</a:t>
            </a:r>
            <a:endParaRPr lang="de-DE" sz="2000" b="1" dirty="0"/>
          </a:p>
          <a:p>
            <a:pPr marL="0" indent="0">
              <a:buNone/>
            </a:pPr>
            <a:br>
              <a:rPr lang="de-DE" sz="2000" b="1" dirty="0"/>
            </a:br>
            <a:endParaRPr lang="LID4096" sz="2000" b="1"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35935" y="414670"/>
            <a:ext cx="11557282" cy="792125"/>
          </a:xfrm>
        </p:spPr>
        <p:txBody>
          <a:bodyPr>
            <a:normAutofit/>
          </a:bodyPr>
          <a:lstStyle/>
          <a:p>
            <a:r>
              <a:rPr lang="en-US" dirty="0"/>
              <a:t>Data Analysis</a:t>
            </a:r>
          </a:p>
        </p:txBody>
      </p:sp>
    </p:spTree>
    <p:extLst>
      <p:ext uri="{BB962C8B-B14F-4D97-AF65-F5344CB8AC3E}">
        <p14:creationId xmlns:p14="http://schemas.microsoft.com/office/powerpoint/2010/main" val="149887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FCD62CE-686F-D765-7FC4-E83497EBE686}"/>
              </a:ext>
            </a:extLst>
          </p:cNvPr>
          <p:cNvSpPr>
            <a:spLocks noGrp="1"/>
          </p:cNvSpPr>
          <p:nvPr>
            <p:ph type="body" sz="quarter" idx="16"/>
          </p:nvPr>
        </p:nvSpPr>
        <p:spPr>
          <a:xfrm>
            <a:off x="542261" y="1206796"/>
            <a:ext cx="2971800" cy="393404"/>
          </a:xfrm>
        </p:spPr>
        <p:txBody>
          <a:bodyPr/>
          <a:lstStyle/>
          <a:p>
            <a:r>
              <a:rPr lang="de-DE" dirty="0"/>
              <a:t>HEALTH CARE DATA- USA</a:t>
            </a:r>
            <a:endParaRPr lang="LID4096"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4"/>
          </p:nvPr>
        </p:nvSpPr>
        <p:spPr/>
        <p:txBody>
          <a:bodyPr/>
          <a:lstStyle/>
          <a:p>
            <a:fld id="{8C2E478F-E849-4A8C-AF1F-CBCC78A7CBFA}" type="slidenum">
              <a:rPr lang="en-US" smtClean="0"/>
              <a:t>7</a:t>
            </a:fld>
            <a:endParaRPr lang="en-US" dirty="0"/>
          </a:p>
        </p:txBody>
      </p:sp>
      <p:sp>
        <p:nvSpPr>
          <p:cNvPr id="13" name="Content Placeholder 12">
            <a:extLst>
              <a:ext uri="{FF2B5EF4-FFF2-40B4-BE49-F238E27FC236}">
                <a16:creationId xmlns:a16="http://schemas.microsoft.com/office/drawing/2014/main" id="{0583FB99-CA70-51A9-F4FC-623EABA99E9A}"/>
              </a:ext>
            </a:extLst>
          </p:cNvPr>
          <p:cNvSpPr>
            <a:spLocks noGrp="1"/>
          </p:cNvSpPr>
          <p:nvPr>
            <p:ph idx="1"/>
          </p:nvPr>
        </p:nvSpPr>
        <p:spPr>
          <a:xfrm>
            <a:off x="542260" y="1765006"/>
            <a:ext cx="6554972" cy="4703297"/>
          </a:xfrm>
        </p:spPr>
        <p:txBody>
          <a:bodyPr/>
          <a:lstStyle/>
          <a:p>
            <a:pPr marL="0" indent="0">
              <a:buNone/>
            </a:pPr>
            <a:br>
              <a:rPr lang="de-DE" sz="2000" b="1" dirty="0"/>
            </a:br>
            <a:endParaRPr lang="LID4096" sz="2000" b="1"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35935" y="414670"/>
            <a:ext cx="11557282" cy="792125"/>
          </a:xfrm>
        </p:spPr>
        <p:txBody>
          <a:bodyPr>
            <a:normAutofit/>
          </a:bodyPr>
          <a:lstStyle/>
          <a:p>
            <a:r>
              <a:rPr lang="en-US" dirty="0"/>
              <a:t>Data Analysis</a:t>
            </a:r>
          </a:p>
        </p:txBody>
      </p:sp>
      <p:pic>
        <p:nvPicPr>
          <p:cNvPr id="4" name="Picture 3" descr="A graph of numbers and bars&#10;&#10;Description automatically generated">
            <a:extLst>
              <a:ext uri="{FF2B5EF4-FFF2-40B4-BE49-F238E27FC236}">
                <a16:creationId xmlns:a16="http://schemas.microsoft.com/office/drawing/2014/main" id="{E7D52432-AF84-C2C5-96FA-42F7C20FC2F8}"/>
              </a:ext>
            </a:extLst>
          </p:cNvPr>
          <p:cNvPicPr>
            <a:picLocks noChangeAspect="1"/>
          </p:cNvPicPr>
          <p:nvPr/>
        </p:nvPicPr>
        <p:blipFill>
          <a:blip r:embed="rId2"/>
          <a:stretch>
            <a:fillRect/>
          </a:stretch>
        </p:blipFill>
        <p:spPr>
          <a:xfrm>
            <a:off x="435936" y="1765005"/>
            <a:ext cx="6554972" cy="4082901"/>
          </a:xfrm>
          <a:prstGeom prst="rect">
            <a:avLst/>
          </a:prstGeom>
        </p:spPr>
      </p:pic>
      <p:sp>
        <p:nvSpPr>
          <p:cNvPr id="2" name="TextBox 1">
            <a:extLst>
              <a:ext uri="{FF2B5EF4-FFF2-40B4-BE49-F238E27FC236}">
                <a16:creationId xmlns:a16="http://schemas.microsoft.com/office/drawing/2014/main" id="{079DFF5F-166B-219D-1A58-7A48A3EC96DA}"/>
              </a:ext>
            </a:extLst>
          </p:cNvPr>
          <p:cNvSpPr txBox="1"/>
          <p:nvPr/>
        </p:nvSpPr>
        <p:spPr>
          <a:xfrm>
            <a:off x="7203559" y="1600200"/>
            <a:ext cx="4789658" cy="2585323"/>
          </a:xfrm>
          <a:prstGeom prst="rect">
            <a:avLst/>
          </a:prstGeom>
          <a:noFill/>
        </p:spPr>
        <p:txBody>
          <a:bodyPr wrap="square" rtlCol="0">
            <a:spAutoFit/>
          </a:bodyPr>
          <a:lstStyle/>
          <a:p>
            <a:r>
              <a:rPr lang="de-DE" i="1" dirty="0"/>
              <a:t>The </a:t>
            </a:r>
            <a:r>
              <a:rPr lang="de-DE" i="1" dirty="0" err="1"/>
              <a:t>clustered</a:t>
            </a:r>
            <a:r>
              <a:rPr lang="de-DE" i="1" dirty="0"/>
              <a:t> </a:t>
            </a:r>
            <a:r>
              <a:rPr lang="de-DE" i="1" dirty="0" err="1"/>
              <a:t>column</a:t>
            </a:r>
            <a:r>
              <a:rPr lang="de-DE" i="1" dirty="0"/>
              <a:t> </a:t>
            </a:r>
            <a:r>
              <a:rPr lang="de-DE" i="1" dirty="0" err="1"/>
              <a:t>chart</a:t>
            </a:r>
            <a:r>
              <a:rPr lang="de-DE" i="1" dirty="0"/>
              <a:t> </a:t>
            </a:r>
            <a:r>
              <a:rPr lang="de-DE" i="1" dirty="0" err="1"/>
              <a:t>illustrates</a:t>
            </a:r>
            <a:r>
              <a:rPr lang="de-DE" i="1" dirty="0"/>
              <a:t> </a:t>
            </a:r>
            <a:r>
              <a:rPr lang="de-DE" i="1" dirty="0" err="1"/>
              <a:t>the</a:t>
            </a:r>
            <a:r>
              <a:rPr lang="de-DE" i="1" dirty="0"/>
              <a:t> </a:t>
            </a:r>
            <a:r>
              <a:rPr lang="de-DE" i="1" dirty="0" err="1"/>
              <a:t>distribution</a:t>
            </a:r>
            <a:r>
              <a:rPr lang="de-DE" i="1" dirty="0"/>
              <a:t> </a:t>
            </a:r>
            <a:r>
              <a:rPr lang="de-DE" i="1" dirty="0" err="1"/>
              <a:t>of</a:t>
            </a:r>
            <a:r>
              <a:rPr lang="de-DE" i="1" dirty="0"/>
              <a:t> </a:t>
            </a:r>
            <a:r>
              <a:rPr lang="de-DE" i="1" dirty="0" err="1"/>
              <a:t>hospitals</a:t>
            </a:r>
            <a:r>
              <a:rPr lang="de-DE" i="1" dirty="0"/>
              <a:t> in </a:t>
            </a:r>
            <a:r>
              <a:rPr lang="de-DE" i="1" dirty="0" err="1"/>
              <a:t>the</a:t>
            </a:r>
            <a:r>
              <a:rPr lang="de-DE" i="1" dirty="0"/>
              <a:t> </a:t>
            </a:r>
            <a:r>
              <a:rPr lang="de-DE" i="1" dirty="0" err="1"/>
              <a:t>to</a:t>
            </a:r>
            <a:r>
              <a:rPr lang="de-DE" i="1" dirty="0"/>
              <a:t> 10 </a:t>
            </a:r>
            <a:r>
              <a:rPr lang="de-DE" i="1" dirty="0" err="1"/>
              <a:t>states</a:t>
            </a:r>
            <a:r>
              <a:rPr lang="de-DE" i="1" dirty="0"/>
              <a:t> </a:t>
            </a:r>
            <a:r>
              <a:rPr lang="de-DE" i="1" dirty="0" err="1"/>
              <a:t>of</a:t>
            </a:r>
            <a:r>
              <a:rPr lang="de-DE" i="1" dirty="0"/>
              <a:t> US.</a:t>
            </a:r>
          </a:p>
          <a:p>
            <a:endParaRPr lang="de-DE" i="1" dirty="0"/>
          </a:p>
          <a:p>
            <a:r>
              <a:rPr lang="de-DE" i="1" dirty="0"/>
              <a:t>California (CA) stands out </a:t>
            </a:r>
            <a:r>
              <a:rPr lang="de-DE" i="1" dirty="0" err="1"/>
              <a:t>with</a:t>
            </a:r>
            <a:r>
              <a:rPr lang="de-DE" i="1" dirty="0"/>
              <a:t> </a:t>
            </a:r>
            <a:r>
              <a:rPr lang="de-DE" i="1" dirty="0" err="1"/>
              <a:t>the</a:t>
            </a:r>
            <a:r>
              <a:rPr lang="de-DE" i="1" dirty="0"/>
              <a:t> </a:t>
            </a:r>
            <a:r>
              <a:rPr lang="de-DE" i="1" dirty="0" err="1"/>
              <a:t>highest</a:t>
            </a:r>
            <a:r>
              <a:rPr lang="de-DE" i="1" dirty="0"/>
              <a:t> </a:t>
            </a:r>
            <a:r>
              <a:rPr lang="de-DE" i="1" dirty="0" err="1"/>
              <a:t>number</a:t>
            </a:r>
            <a:r>
              <a:rPr lang="de-DE" i="1" dirty="0"/>
              <a:t> </a:t>
            </a:r>
            <a:r>
              <a:rPr lang="de-DE" i="1" dirty="0" err="1"/>
              <a:t>rof</a:t>
            </a:r>
            <a:r>
              <a:rPr lang="de-DE" i="1" dirty="0"/>
              <a:t> </a:t>
            </a:r>
            <a:r>
              <a:rPr lang="de-DE" i="1" dirty="0" err="1"/>
              <a:t>healthcare</a:t>
            </a:r>
            <a:r>
              <a:rPr lang="de-DE" i="1" dirty="0"/>
              <a:t> </a:t>
            </a:r>
            <a:r>
              <a:rPr lang="de-DE" i="1" dirty="0" err="1"/>
              <a:t>providers</a:t>
            </a:r>
            <a:r>
              <a:rPr lang="de-DE" i="1" dirty="0"/>
              <a:t> </a:t>
            </a:r>
            <a:r>
              <a:rPr lang="de-DE" i="1" dirty="0" err="1"/>
              <a:t>based</a:t>
            </a:r>
            <a:r>
              <a:rPr lang="de-DE" i="1" dirty="0"/>
              <a:t> on </a:t>
            </a:r>
            <a:r>
              <a:rPr lang="de-DE" i="1" dirty="0" err="1"/>
              <a:t>the</a:t>
            </a:r>
            <a:r>
              <a:rPr lang="de-DE" i="1" dirty="0"/>
              <a:t> top 10 </a:t>
            </a:r>
            <a:r>
              <a:rPr lang="de-DE" i="1" dirty="0" err="1"/>
              <a:t>states</a:t>
            </a:r>
            <a:r>
              <a:rPr lang="de-DE" i="1" dirty="0"/>
              <a:t>.  This </a:t>
            </a:r>
            <a:r>
              <a:rPr lang="de-DE" i="1" dirty="0" err="1"/>
              <a:t>can</a:t>
            </a:r>
            <a:r>
              <a:rPr lang="de-DE" i="1" dirty="0"/>
              <a:t> </a:t>
            </a:r>
            <a:r>
              <a:rPr lang="de-DE" i="1" dirty="0" err="1"/>
              <a:t>be</a:t>
            </a:r>
            <a:r>
              <a:rPr lang="de-DE" i="1" dirty="0"/>
              <a:t> </a:t>
            </a:r>
            <a:r>
              <a:rPr lang="de-DE" i="1" dirty="0" err="1"/>
              <a:t>because</a:t>
            </a:r>
            <a:r>
              <a:rPr lang="de-DE" i="1" dirty="0"/>
              <a:t> </a:t>
            </a:r>
            <a:r>
              <a:rPr lang="de-DE" i="1" dirty="0" err="1"/>
              <a:t>of</a:t>
            </a:r>
            <a:r>
              <a:rPr lang="de-DE" i="1" dirty="0"/>
              <a:t> </a:t>
            </a:r>
            <a:r>
              <a:rPr lang="de-DE" i="1" dirty="0" err="1"/>
              <a:t>the</a:t>
            </a:r>
            <a:r>
              <a:rPr lang="de-DE" i="1" dirty="0"/>
              <a:t> </a:t>
            </a:r>
            <a:r>
              <a:rPr lang="de-DE" i="1" dirty="0" err="1"/>
              <a:t>population</a:t>
            </a:r>
            <a:r>
              <a:rPr lang="de-DE" i="1" dirty="0"/>
              <a:t> </a:t>
            </a:r>
            <a:r>
              <a:rPr lang="de-DE" i="1" dirty="0" err="1"/>
              <a:t>density,economic</a:t>
            </a:r>
            <a:r>
              <a:rPr lang="de-DE" i="1" dirty="0"/>
              <a:t> </a:t>
            </a:r>
            <a:r>
              <a:rPr lang="de-DE" i="1" dirty="0" err="1"/>
              <a:t>factors</a:t>
            </a:r>
            <a:r>
              <a:rPr lang="de-DE" i="1" dirty="0"/>
              <a:t> </a:t>
            </a:r>
            <a:r>
              <a:rPr lang="de-DE" i="1" dirty="0" err="1"/>
              <a:t>compared</a:t>
            </a:r>
            <a:r>
              <a:rPr lang="de-DE" i="1" dirty="0"/>
              <a:t> </a:t>
            </a:r>
            <a:r>
              <a:rPr lang="de-DE" i="1" dirty="0" err="1"/>
              <a:t>to</a:t>
            </a:r>
            <a:r>
              <a:rPr lang="de-DE" i="1" dirty="0"/>
              <a:t> </a:t>
            </a:r>
            <a:r>
              <a:rPr lang="de-DE" i="1" dirty="0" err="1"/>
              <a:t>other</a:t>
            </a:r>
            <a:r>
              <a:rPr lang="de-DE" i="1" dirty="0"/>
              <a:t> </a:t>
            </a:r>
            <a:r>
              <a:rPr lang="de-DE" i="1" dirty="0" err="1"/>
              <a:t>areas</a:t>
            </a:r>
            <a:r>
              <a:rPr lang="de-DE" i="1" dirty="0"/>
              <a:t> </a:t>
            </a:r>
            <a:r>
              <a:rPr lang="de-DE" i="1" dirty="0" err="1"/>
              <a:t>of</a:t>
            </a:r>
            <a:r>
              <a:rPr lang="de-DE" i="1" dirty="0"/>
              <a:t> United States.</a:t>
            </a:r>
          </a:p>
          <a:p>
            <a:endParaRPr lang="LID4096" dirty="0"/>
          </a:p>
        </p:txBody>
      </p:sp>
    </p:spTree>
    <p:extLst>
      <p:ext uri="{BB962C8B-B14F-4D97-AF65-F5344CB8AC3E}">
        <p14:creationId xmlns:p14="http://schemas.microsoft.com/office/powerpoint/2010/main" val="401224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FCD62CE-686F-D765-7FC4-E83497EBE686}"/>
              </a:ext>
            </a:extLst>
          </p:cNvPr>
          <p:cNvSpPr>
            <a:spLocks noGrp="1"/>
          </p:cNvSpPr>
          <p:nvPr>
            <p:ph type="body" sz="quarter" idx="16"/>
          </p:nvPr>
        </p:nvSpPr>
        <p:spPr>
          <a:xfrm>
            <a:off x="542261" y="1206796"/>
            <a:ext cx="2971800" cy="393404"/>
          </a:xfrm>
        </p:spPr>
        <p:txBody>
          <a:bodyPr/>
          <a:lstStyle/>
          <a:p>
            <a:r>
              <a:rPr lang="de-DE" dirty="0"/>
              <a:t>HEALTH CARE DATA- USA</a:t>
            </a:r>
            <a:endParaRPr lang="LID4096"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4"/>
          </p:nvPr>
        </p:nvSpPr>
        <p:spPr/>
        <p:txBody>
          <a:bodyPr/>
          <a:lstStyle/>
          <a:p>
            <a:fld id="{8C2E478F-E849-4A8C-AF1F-CBCC78A7CBFA}" type="slidenum">
              <a:rPr lang="en-US" smtClean="0"/>
              <a:t>8</a:t>
            </a:fld>
            <a:endParaRPr lang="en-US" dirty="0"/>
          </a:p>
        </p:txBody>
      </p:sp>
      <p:sp>
        <p:nvSpPr>
          <p:cNvPr id="13" name="Content Placeholder 12">
            <a:extLst>
              <a:ext uri="{FF2B5EF4-FFF2-40B4-BE49-F238E27FC236}">
                <a16:creationId xmlns:a16="http://schemas.microsoft.com/office/drawing/2014/main" id="{0583FB99-CA70-51A9-F4FC-623EABA99E9A}"/>
              </a:ext>
            </a:extLst>
          </p:cNvPr>
          <p:cNvSpPr>
            <a:spLocks noGrp="1"/>
          </p:cNvSpPr>
          <p:nvPr>
            <p:ph idx="1"/>
          </p:nvPr>
        </p:nvSpPr>
        <p:spPr>
          <a:xfrm>
            <a:off x="542260" y="1765006"/>
            <a:ext cx="10207256" cy="4885660"/>
          </a:xfrm>
        </p:spPr>
        <p:txBody>
          <a:bodyPr/>
          <a:lstStyle/>
          <a:p>
            <a:pPr marL="0" indent="0">
              <a:buNone/>
            </a:pPr>
            <a:br>
              <a:rPr lang="de-DE" sz="2000" b="1" dirty="0"/>
            </a:br>
            <a:endParaRPr lang="LID4096" sz="2000" b="1"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35935" y="414670"/>
            <a:ext cx="11557282" cy="792125"/>
          </a:xfrm>
        </p:spPr>
        <p:txBody>
          <a:bodyPr>
            <a:normAutofit/>
          </a:bodyPr>
          <a:lstStyle/>
          <a:p>
            <a:r>
              <a:rPr lang="en-US" dirty="0"/>
              <a:t>Data Analysis</a:t>
            </a:r>
          </a:p>
        </p:txBody>
      </p:sp>
      <p:pic>
        <p:nvPicPr>
          <p:cNvPr id="5" name="Picture 4" descr="A graph with blue and white text&#10;&#10;Description automatically generated">
            <a:extLst>
              <a:ext uri="{FF2B5EF4-FFF2-40B4-BE49-F238E27FC236}">
                <a16:creationId xmlns:a16="http://schemas.microsoft.com/office/drawing/2014/main" id="{EC8C7A63-5229-0EC1-2F5B-8A8683A4C36A}"/>
              </a:ext>
            </a:extLst>
          </p:cNvPr>
          <p:cNvPicPr>
            <a:picLocks noChangeAspect="1"/>
          </p:cNvPicPr>
          <p:nvPr/>
        </p:nvPicPr>
        <p:blipFill>
          <a:blip r:embed="rId2"/>
          <a:stretch>
            <a:fillRect/>
          </a:stretch>
        </p:blipFill>
        <p:spPr>
          <a:xfrm>
            <a:off x="542261" y="1743062"/>
            <a:ext cx="7878726" cy="4240295"/>
          </a:xfrm>
          <a:prstGeom prst="rect">
            <a:avLst/>
          </a:prstGeom>
        </p:spPr>
      </p:pic>
      <p:sp>
        <p:nvSpPr>
          <p:cNvPr id="2" name="TextBox 1">
            <a:extLst>
              <a:ext uri="{FF2B5EF4-FFF2-40B4-BE49-F238E27FC236}">
                <a16:creationId xmlns:a16="http://schemas.microsoft.com/office/drawing/2014/main" id="{CEF2DB24-8458-7864-0051-B6AA622D4282}"/>
              </a:ext>
            </a:extLst>
          </p:cNvPr>
          <p:cNvSpPr txBox="1"/>
          <p:nvPr/>
        </p:nvSpPr>
        <p:spPr>
          <a:xfrm>
            <a:off x="8420987" y="2418907"/>
            <a:ext cx="3662915" cy="2862322"/>
          </a:xfrm>
          <a:prstGeom prst="rect">
            <a:avLst/>
          </a:prstGeom>
          <a:noFill/>
        </p:spPr>
        <p:txBody>
          <a:bodyPr wrap="square" rtlCol="0">
            <a:spAutoFit/>
          </a:bodyPr>
          <a:lstStyle/>
          <a:p>
            <a:r>
              <a:rPr lang="de-DE" i="1" dirty="0"/>
              <a:t>The </a:t>
            </a:r>
            <a:r>
              <a:rPr lang="de-DE" i="1" dirty="0" err="1"/>
              <a:t>chart</a:t>
            </a:r>
            <a:r>
              <a:rPr lang="de-DE" i="1" dirty="0"/>
              <a:t> </a:t>
            </a:r>
            <a:r>
              <a:rPr lang="de-DE" i="1" dirty="0" err="1"/>
              <a:t>depicts</a:t>
            </a:r>
            <a:r>
              <a:rPr lang="de-DE" i="1" dirty="0"/>
              <a:t> </a:t>
            </a:r>
            <a:r>
              <a:rPr lang="de-DE" i="1" dirty="0" err="1"/>
              <a:t>the</a:t>
            </a:r>
            <a:r>
              <a:rPr lang="de-DE" i="1" dirty="0"/>
              <a:t> </a:t>
            </a:r>
            <a:r>
              <a:rPr lang="de-DE" i="1" dirty="0" err="1"/>
              <a:t>number</a:t>
            </a:r>
            <a:r>
              <a:rPr lang="de-DE" i="1" dirty="0"/>
              <a:t>  </a:t>
            </a:r>
            <a:r>
              <a:rPr lang="de-DE" i="1" dirty="0" err="1"/>
              <a:t>of</a:t>
            </a:r>
            <a:r>
              <a:rPr lang="de-DE" i="1" dirty="0"/>
              <a:t> </a:t>
            </a:r>
            <a:r>
              <a:rPr lang="de-DE" i="1" dirty="0" err="1"/>
              <a:t>discharges</a:t>
            </a:r>
            <a:r>
              <a:rPr lang="de-DE" i="1" dirty="0"/>
              <a:t> in all </a:t>
            </a:r>
            <a:r>
              <a:rPr lang="de-DE" i="1" dirty="0" err="1"/>
              <a:t>states</a:t>
            </a:r>
            <a:r>
              <a:rPr lang="de-DE" i="1" dirty="0"/>
              <a:t>.</a:t>
            </a:r>
          </a:p>
          <a:p>
            <a:r>
              <a:rPr lang="de-DE" i="1" dirty="0"/>
              <a:t>CA </a:t>
            </a:r>
            <a:r>
              <a:rPr lang="de-DE" i="1" dirty="0" err="1"/>
              <a:t>has</a:t>
            </a:r>
            <a:r>
              <a:rPr lang="de-DE" i="1" dirty="0"/>
              <a:t> </a:t>
            </a:r>
            <a:r>
              <a:rPr lang="de-DE" i="1" dirty="0" err="1"/>
              <a:t>highest</a:t>
            </a:r>
            <a:r>
              <a:rPr lang="de-DE" i="1" dirty="0"/>
              <a:t> </a:t>
            </a:r>
            <a:r>
              <a:rPr lang="de-DE" i="1" dirty="0" err="1"/>
              <a:t>number</a:t>
            </a:r>
            <a:r>
              <a:rPr lang="de-DE" i="1" dirty="0"/>
              <a:t> </a:t>
            </a:r>
            <a:r>
              <a:rPr lang="de-DE" i="1" dirty="0" err="1"/>
              <a:t>of</a:t>
            </a:r>
            <a:r>
              <a:rPr lang="de-DE" i="1" dirty="0"/>
              <a:t> </a:t>
            </a:r>
            <a:r>
              <a:rPr lang="de-DE" i="1" dirty="0" err="1"/>
              <a:t>discharges</a:t>
            </a:r>
            <a:r>
              <a:rPr lang="de-DE" i="1" dirty="0"/>
              <a:t> </a:t>
            </a:r>
            <a:r>
              <a:rPr lang="de-DE" i="1" dirty="0" err="1"/>
              <a:t>where</a:t>
            </a:r>
            <a:r>
              <a:rPr lang="de-DE" i="1" dirty="0"/>
              <a:t> AK(Alaska) </a:t>
            </a:r>
            <a:r>
              <a:rPr lang="de-DE" i="1" dirty="0" err="1"/>
              <a:t>marks</a:t>
            </a:r>
            <a:r>
              <a:rPr lang="de-DE" i="1" dirty="0"/>
              <a:t> </a:t>
            </a:r>
            <a:r>
              <a:rPr lang="de-DE" i="1" dirty="0" err="1"/>
              <a:t>lowest</a:t>
            </a:r>
            <a:r>
              <a:rPr lang="de-DE" i="1" dirty="0"/>
              <a:t> </a:t>
            </a:r>
            <a:r>
              <a:rPr lang="de-DE" i="1" dirty="0" err="1"/>
              <a:t>number</a:t>
            </a:r>
            <a:r>
              <a:rPr lang="de-DE" i="1" dirty="0"/>
              <a:t> </a:t>
            </a:r>
            <a:r>
              <a:rPr lang="de-DE" i="1" dirty="0" err="1"/>
              <a:t>of</a:t>
            </a:r>
            <a:r>
              <a:rPr lang="de-DE" i="1" dirty="0"/>
              <a:t> </a:t>
            </a:r>
            <a:r>
              <a:rPr lang="de-DE" i="1" dirty="0" err="1"/>
              <a:t>discharges</a:t>
            </a:r>
            <a:r>
              <a:rPr lang="de-DE" i="1" dirty="0"/>
              <a:t>. This </a:t>
            </a:r>
            <a:r>
              <a:rPr lang="de-DE" i="1" dirty="0" err="1"/>
              <a:t>can</a:t>
            </a:r>
            <a:r>
              <a:rPr lang="de-DE" i="1" dirty="0"/>
              <a:t> </a:t>
            </a:r>
            <a:r>
              <a:rPr lang="de-DE" i="1" dirty="0" err="1"/>
              <a:t>be</a:t>
            </a:r>
            <a:r>
              <a:rPr lang="de-DE" i="1" dirty="0"/>
              <a:t> </a:t>
            </a:r>
            <a:r>
              <a:rPr lang="de-DE" i="1" dirty="0" err="1"/>
              <a:t>based</a:t>
            </a:r>
            <a:r>
              <a:rPr lang="de-DE" i="1" dirty="0"/>
              <a:t> on </a:t>
            </a:r>
            <a:r>
              <a:rPr lang="de-DE" i="1" dirty="0" err="1"/>
              <a:t>the</a:t>
            </a:r>
            <a:r>
              <a:rPr lang="de-DE" i="1" dirty="0"/>
              <a:t> </a:t>
            </a:r>
            <a:r>
              <a:rPr lang="de-DE" i="1" dirty="0" err="1"/>
              <a:t>population</a:t>
            </a:r>
            <a:r>
              <a:rPr lang="de-DE" i="1" dirty="0"/>
              <a:t> </a:t>
            </a:r>
            <a:r>
              <a:rPr lang="de-DE" i="1" dirty="0" err="1"/>
              <a:t>of</a:t>
            </a:r>
            <a:r>
              <a:rPr lang="de-DE" i="1" dirty="0"/>
              <a:t> </a:t>
            </a:r>
            <a:r>
              <a:rPr lang="de-DE" i="1" dirty="0" err="1"/>
              <a:t>the</a:t>
            </a:r>
            <a:r>
              <a:rPr lang="de-DE" i="1" dirty="0"/>
              <a:t> </a:t>
            </a:r>
            <a:r>
              <a:rPr lang="de-DE" i="1" dirty="0" err="1"/>
              <a:t>regions</a:t>
            </a:r>
            <a:r>
              <a:rPr lang="de-DE" i="1" dirty="0"/>
              <a:t> </a:t>
            </a:r>
            <a:r>
              <a:rPr lang="de-DE" i="1" dirty="0" err="1"/>
              <a:t>as</a:t>
            </a:r>
            <a:r>
              <a:rPr lang="de-DE" i="1" dirty="0"/>
              <a:t> </a:t>
            </a:r>
            <a:r>
              <a:rPr lang="de-DE" i="1" dirty="0" err="1"/>
              <a:t>it</a:t>
            </a:r>
            <a:r>
              <a:rPr lang="de-DE" i="1" dirty="0"/>
              <a:t> </a:t>
            </a:r>
            <a:r>
              <a:rPr lang="de-DE" i="1" dirty="0" err="1"/>
              <a:t>varies</a:t>
            </a:r>
            <a:r>
              <a:rPr lang="de-DE" i="1" dirty="0"/>
              <a:t> </a:t>
            </a:r>
            <a:r>
              <a:rPr lang="de-DE" i="1" dirty="0" err="1"/>
              <a:t>from</a:t>
            </a:r>
            <a:r>
              <a:rPr lang="de-DE" i="1" dirty="0"/>
              <a:t> </a:t>
            </a:r>
            <a:r>
              <a:rPr lang="de-DE" i="1" dirty="0" err="1"/>
              <a:t>states</a:t>
            </a:r>
            <a:r>
              <a:rPr lang="de-DE" i="1" dirty="0"/>
              <a:t> </a:t>
            </a:r>
            <a:r>
              <a:rPr lang="de-DE" i="1" dirty="0" err="1"/>
              <a:t>to</a:t>
            </a:r>
            <a:r>
              <a:rPr lang="de-DE" i="1" dirty="0"/>
              <a:t> </a:t>
            </a:r>
            <a:r>
              <a:rPr lang="de-DE" i="1" dirty="0" err="1"/>
              <a:t>states</a:t>
            </a:r>
            <a:r>
              <a:rPr lang="de-DE" i="1" dirty="0"/>
              <a:t>. </a:t>
            </a:r>
          </a:p>
          <a:p>
            <a:r>
              <a:rPr lang="de-DE" i="1" dirty="0"/>
              <a:t>Top 3 </a:t>
            </a:r>
            <a:r>
              <a:rPr lang="de-DE" i="1" dirty="0" err="1"/>
              <a:t>states</a:t>
            </a:r>
            <a:r>
              <a:rPr lang="de-DE" i="1" dirty="0"/>
              <a:t> </a:t>
            </a:r>
            <a:r>
              <a:rPr lang="de-DE" i="1" dirty="0" err="1"/>
              <a:t>with</a:t>
            </a:r>
            <a:r>
              <a:rPr lang="de-DE" i="1" dirty="0"/>
              <a:t> </a:t>
            </a:r>
            <a:r>
              <a:rPr lang="de-DE" i="1" dirty="0" err="1"/>
              <a:t>highest</a:t>
            </a:r>
            <a:r>
              <a:rPr lang="de-DE" i="1" dirty="0"/>
              <a:t> </a:t>
            </a:r>
            <a:r>
              <a:rPr lang="de-DE" i="1" dirty="0" err="1"/>
              <a:t>number</a:t>
            </a:r>
            <a:r>
              <a:rPr lang="de-DE" i="1" dirty="0"/>
              <a:t> </a:t>
            </a:r>
            <a:r>
              <a:rPr lang="de-DE" i="1" dirty="0" err="1"/>
              <a:t>of</a:t>
            </a:r>
            <a:r>
              <a:rPr lang="de-DE" i="1" dirty="0"/>
              <a:t> </a:t>
            </a:r>
            <a:r>
              <a:rPr lang="de-DE" i="1" dirty="0" err="1"/>
              <a:t>discharges</a:t>
            </a:r>
            <a:r>
              <a:rPr lang="de-DE" i="1" dirty="0"/>
              <a:t> </a:t>
            </a:r>
            <a:r>
              <a:rPr lang="de-DE" i="1" dirty="0" err="1"/>
              <a:t>are</a:t>
            </a:r>
            <a:r>
              <a:rPr lang="de-DE" i="1" dirty="0"/>
              <a:t> CA,TX,FL.</a:t>
            </a:r>
            <a:endParaRPr lang="LID4096" i="1" dirty="0"/>
          </a:p>
        </p:txBody>
      </p:sp>
    </p:spTree>
    <p:extLst>
      <p:ext uri="{BB962C8B-B14F-4D97-AF65-F5344CB8AC3E}">
        <p14:creationId xmlns:p14="http://schemas.microsoft.com/office/powerpoint/2010/main" val="422084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FCD62CE-686F-D765-7FC4-E83497EBE686}"/>
              </a:ext>
            </a:extLst>
          </p:cNvPr>
          <p:cNvSpPr>
            <a:spLocks noGrp="1"/>
          </p:cNvSpPr>
          <p:nvPr>
            <p:ph type="body" sz="quarter" idx="16"/>
          </p:nvPr>
        </p:nvSpPr>
        <p:spPr>
          <a:xfrm>
            <a:off x="542261" y="1206796"/>
            <a:ext cx="2971800" cy="393404"/>
          </a:xfrm>
        </p:spPr>
        <p:txBody>
          <a:bodyPr/>
          <a:lstStyle/>
          <a:p>
            <a:r>
              <a:rPr lang="de-DE" dirty="0"/>
              <a:t>HEALTH CARE DATA- USA</a:t>
            </a:r>
            <a:endParaRPr lang="LID4096"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4"/>
          </p:nvPr>
        </p:nvSpPr>
        <p:spPr/>
        <p:txBody>
          <a:bodyPr/>
          <a:lstStyle/>
          <a:p>
            <a:fld id="{8C2E478F-E849-4A8C-AF1F-CBCC78A7CBFA}" type="slidenum">
              <a:rPr lang="en-US" smtClean="0"/>
              <a:t>9</a:t>
            </a:fld>
            <a:endParaRPr lang="en-US" dirty="0"/>
          </a:p>
        </p:txBody>
      </p:sp>
      <p:sp>
        <p:nvSpPr>
          <p:cNvPr id="13" name="Content Placeholder 12">
            <a:extLst>
              <a:ext uri="{FF2B5EF4-FFF2-40B4-BE49-F238E27FC236}">
                <a16:creationId xmlns:a16="http://schemas.microsoft.com/office/drawing/2014/main" id="{0583FB99-CA70-51A9-F4FC-623EABA99E9A}"/>
              </a:ext>
            </a:extLst>
          </p:cNvPr>
          <p:cNvSpPr>
            <a:spLocks noGrp="1"/>
          </p:cNvSpPr>
          <p:nvPr>
            <p:ph idx="1"/>
          </p:nvPr>
        </p:nvSpPr>
        <p:spPr>
          <a:xfrm>
            <a:off x="542260" y="1765006"/>
            <a:ext cx="10207256" cy="4885660"/>
          </a:xfrm>
        </p:spPr>
        <p:txBody>
          <a:bodyPr/>
          <a:lstStyle/>
          <a:p>
            <a:pPr marL="0" indent="0">
              <a:buNone/>
            </a:pPr>
            <a:br>
              <a:rPr lang="de-DE" sz="2000" b="1" dirty="0"/>
            </a:br>
            <a:endParaRPr lang="LID4096" sz="2000" b="1"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35935" y="414670"/>
            <a:ext cx="11557282" cy="792125"/>
          </a:xfrm>
        </p:spPr>
        <p:txBody>
          <a:bodyPr>
            <a:normAutofit/>
          </a:bodyPr>
          <a:lstStyle/>
          <a:p>
            <a:r>
              <a:rPr lang="en-US" dirty="0"/>
              <a:t>Data Analysis</a:t>
            </a:r>
          </a:p>
        </p:txBody>
      </p:sp>
      <p:pic>
        <p:nvPicPr>
          <p:cNvPr id="4" name="Picture 3" descr="A graph of patients and their covered patients&#10;&#10;Description automatically generated">
            <a:extLst>
              <a:ext uri="{FF2B5EF4-FFF2-40B4-BE49-F238E27FC236}">
                <a16:creationId xmlns:a16="http://schemas.microsoft.com/office/drawing/2014/main" id="{090BCE8F-B24F-86B7-C463-1D9B044306F3}"/>
              </a:ext>
            </a:extLst>
          </p:cNvPr>
          <p:cNvPicPr>
            <a:picLocks noChangeAspect="1"/>
          </p:cNvPicPr>
          <p:nvPr/>
        </p:nvPicPr>
        <p:blipFill>
          <a:blip r:embed="rId2"/>
          <a:stretch>
            <a:fillRect/>
          </a:stretch>
        </p:blipFill>
        <p:spPr>
          <a:xfrm>
            <a:off x="1013791" y="2062152"/>
            <a:ext cx="7284921" cy="3636283"/>
          </a:xfrm>
          <a:prstGeom prst="rect">
            <a:avLst/>
          </a:prstGeom>
        </p:spPr>
      </p:pic>
      <p:sp>
        <p:nvSpPr>
          <p:cNvPr id="2" name="TextBox 1">
            <a:extLst>
              <a:ext uri="{FF2B5EF4-FFF2-40B4-BE49-F238E27FC236}">
                <a16:creationId xmlns:a16="http://schemas.microsoft.com/office/drawing/2014/main" id="{36DB670D-CBE7-D449-D0AA-DABA34E1EDBC}"/>
              </a:ext>
            </a:extLst>
          </p:cNvPr>
          <p:cNvSpPr txBox="1"/>
          <p:nvPr/>
        </p:nvSpPr>
        <p:spPr>
          <a:xfrm>
            <a:off x="8415671" y="2721935"/>
            <a:ext cx="3620386" cy="1754326"/>
          </a:xfrm>
          <a:prstGeom prst="rect">
            <a:avLst/>
          </a:prstGeom>
          <a:noFill/>
        </p:spPr>
        <p:txBody>
          <a:bodyPr wrap="square" rtlCol="0">
            <a:spAutoFit/>
          </a:bodyPr>
          <a:lstStyle/>
          <a:p>
            <a:r>
              <a:rPr lang="de-DE" dirty="0"/>
              <a:t>The </a:t>
            </a:r>
            <a:r>
              <a:rPr lang="de-DE" dirty="0" err="1"/>
              <a:t>chart</a:t>
            </a:r>
            <a:r>
              <a:rPr lang="de-DE" dirty="0"/>
              <a:t> </a:t>
            </a:r>
            <a:r>
              <a:rPr lang="de-DE" dirty="0" err="1"/>
              <a:t>illustrates</a:t>
            </a:r>
            <a:r>
              <a:rPr lang="de-DE" dirty="0"/>
              <a:t> </a:t>
            </a:r>
            <a:r>
              <a:rPr lang="de-DE" dirty="0" err="1"/>
              <a:t>the</a:t>
            </a:r>
            <a:r>
              <a:rPr lang="de-DE" dirty="0"/>
              <a:t> </a:t>
            </a:r>
            <a:r>
              <a:rPr lang="de-DE" dirty="0" err="1"/>
              <a:t>health</a:t>
            </a:r>
            <a:r>
              <a:rPr lang="de-DE" dirty="0"/>
              <a:t> </a:t>
            </a:r>
            <a:r>
              <a:rPr lang="de-DE" dirty="0" err="1"/>
              <a:t>providers</a:t>
            </a:r>
            <a:r>
              <a:rPr lang="de-DE" dirty="0"/>
              <a:t> </a:t>
            </a:r>
            <a:r>
              <a:rPr lang="de-DE" dirty="0" err="1"/>
              <a:t>with</a:t>
            </a:r>
            <a:r>
              <a:rPr lang="de-DE" dirty="0"/>
              <a:t> </a:t>
            </a:r>
            <a:r>
              <a:rPr lang="de-DE" dirty="0" err="1"/>
              <a:t>highest</a:t>
            </a:r>
            <a:r>
              <a:rPr lang="de-DE" dirty="0"/>
              <a:t> </a:t>
            </a:r>
            <a:r>
              <a:rPr lang="de-DE" dirty="0" err="1"/>
              <a:t>covered</a:t>
            </a:r>
            <a:r>
              <a:rPr lang="de-DE" dirty="0"/>
              <a:t> </a:t>
            </a:r>
            <a:r>
              <a:rPr lang="de-DE" dirty="0" err="1"/>
              <a:t>costs</a:t>
            </a:r>
            <a:r>
              <a:rPr lang="de-DE" dirty="0"/>
              <a:t>. </a:t>
            </a:r>
          </a:p>
          <a:p>
            <a:r>
              <a:rPr lang="de-DE" dirty="0" err="1"/>
              <a:t>Considering</a:t>
            </a:r>
            <a:r>
              <a:rPr lang="de-DE" dirty="0"/>
              <a:t> </a:t>
            </a:r>
            <a:r>
              <a:rPr lang="de-DE" dirty="0" err="1"/>
              <a:t>the</a:t>
            </a:r>
            <a:r>
              <a:rPr lang="de-DE" dirty="0"/>
              <a:t> </a:t>
            </a:r>
            <a:r>
              <a:rPr lang="de-DE" dirty="0" err="1"/>
              <a:t>health</a:t>
            </a:r>
            <a:r>
              <a:rPr lang="de-DE" dirty="0"/>
              <a:t> </a:t>
            </a:r>
            <a:r>
              <a:rPr lang="de-DE" dirty="0" err="1"/>
              <a:t>providers</a:t>
            </a:r>
            <a:r>
              <a:rPr lang="de-DE" dirty="0"/>
              <a:t>, </a:t>
            </a:r>
            <a:r>
              <a:rPr lang="de-DE" dirty="0" err="1"/>
              <a:t>Good</a:t>
            </a:r>
            <a:r>
              <a:rPr lang="de-DE" dirty="0"/>
              <a:t> </a:t>
            </a:r>
            <a:r>
              <a:rPr lang="de-DE" dirty="0" err="1"/>
              <a:t>Samaritan</a:t>
            </a:r>
            <a:r>
              <a:rPr lang="de-DE" dirty="0"/>
              <a:t> Hospital </a:t>
            </a:r>
            <a:r>
              <a:rPr lang="de-DE" dirty="0" err="1"/>
              <a:t>holds</a:t>
            </a:r>
            <a:r>
              <a:rPr lang="de-DE" dirty="0"/>
              <a:t> </a:t>
            </a:r>
            <a:r>
              <a:rPr lang="de-DE" dirty="0" err="1"/>
              <a:t>highest</a:t>
            </a:r>
            <a:r>
              <a:rPr lang="de-DE" dirty="0"/>
              <a:t> </a:t>
            </a:r>
            <a:r>
              <a:rPr lang="de-DE" dirty="0" err="1"/>
              <a:t>covered</a:t>
            </a:r>
            <a:r>
              <a:rPr lang="de-DE" dirty="0"/>
              <a:t> </a:t>
            </a:r>
            <a:r>
              <a:rPr lang="de-DE" dirty="0" err="1"/>
              <a:t>costs</a:t>
            </a:r>
            <a:r>
              <a:rPr lang="de-DE" dirty="0"/>
              <a:t>.</a:t>
            </a:r>
          </a:p>
        </p:txBody>
      </p:sp>
    </p:spTree>
    <p:extLst>
      <p:ext uri="{BB962C8B-B14F-4D97-AF65-F5344CB8AC3E}">
        <p14:creationId xmlns:p14="http://schemas.microsoft.com/office/powerpoint/2010/main" val="64485688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2.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{B507BFC6-6AF9-47BF-A961-36E28F1EDD6C}tf55661986_win32</Template>
  <TotalTime>0</TotalTime>
  <Words>865</Words>
  <Application>Microsoft Office PowerPoint</Application>
  <PresentationFormat>Widescreen</PresentationFormat>
  <Paragraphs>112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HEALTHCARE data Analysis Advance excel project</vt:lpstr>
      <vt:lpstr>INTRODUCTION</vt:lpstr>
      <vt:lpstr>INDEX</vt:lpstr>
      <vt:lpstr>OVERVIEW</vt:lpstr>
      <vt:lpstr>Data Cleaning</vt:lpstr>
      <vt:lpstr>Data Analysis</vt:lpstr>
      <vt:lpstr>Data Analysis</vt:lpstr>
      <vt:lpstr>Data Analysis</vt:lpstr>
      <vt:lpstr>Data Analysis</vt:lpstr>
      <vt:lpstr>Data Analysis</vt:lpstr>
      <vt:lpstr>Data Analysis</vt:lpstr>
      <vt:lpstr>Data Analysis</vt:lpstr>
      <vt:lpstr>Data Analysis</vt:lpstr>
      <vt:lpstr>Inferences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data Analysis Advance excel project</dc:title>
  <dc:creator>Radhish A</dc:creator>
  <cp:lastModifiedBy>Radhish A</cp:lastModifiedBy>
  <cp:revision>2</cp:revision>
  <dcterms:created xsi:type="dcterms:W3CDTF">2023-12-15T07:26:56Z</dcterms:created>
  <dcterms:modified xsi:type="dcterms:W3CDTF">2023-12-15T10:45:32Z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