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392" r:id="rId9"/>
    <p:sldId id="393" r:id="rId10"/>
    <p:sldId id="395" r:id="rId11"/>
    <p:sldId id="394" r:id="rId12"/>
    <p:sldId id="277" r:id="rId13"/>
    <p:sldId id="278" r:id="rId14"/>
    <p:sldId id="396" r:id="rId15"/>
    <p:sldId id="321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3725" autoAdjust="0"/>
  </p:normalViewPr>
  <p:slideViewPr>
    <p:cSldViewPr snapToGrid="0">
      <p:cViewPr varScale="1">
        <p:scale>
          <a:sx n="89" d="100"/>
          <a:sy n="89" d="100"/>
        </p:scale>
        <p:origin x="84" y="2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0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7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Statistical Analysis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Meera Radhish</a:t>
            </a:r>
          </a:p>
          <a:p>
            <a:r>
              <a:rPr lang="en-US" dirty="0"/>
              <a:t>Mentor:  Smriti Mehta</a:t>
            </a:r>
            <a:br>
              <a:rPr lang="en-US" dirty="0"/>
            </a:br>
            <a:r>
              <a:rPr lang="en-US" dirty="0"/>
              <a:t>         OESON Global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8451"/>
          </a:xfrm>
        </p:spPr>
        <p:txBody>
          <a:bodyPr/>
          <a:lstStyle/>
          <a:p>
            <a:r>
              <a:rPr lang="en-US" dirty="0"/>
              <a:t>Comparative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 descr="A graph of stock price distribution">
            <a:extLst>
              <a:ext uri="{FF2B5EF4-FFF2-40B4-BE49-F238E27FC236}">
                <a16:creationId xmlns:a16="http://schemas.microsoft.com/office/drawing/2014/main" id="{8D82B6EF-6CFC-151C-6B31-330325B2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23" y="1730829"/>
            <a:ext cx="10012679" cy="4172303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8451"/>
          </a:xfrm>
        </p:spPr>
        <p:txBody>
          <a:bodyPr/>
          <a:lstStyle/>
          <a:p>
            <a:r>
              <a:rPr lang="en-US" dirty="0"/>
              <a:t>Comparative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A graph of a company">
            <a:extLst>
              <a:ext uri="{FF2B5EF4-FFF2-40B4-BE49-F238E27FC236}">
                <a16:creationId xmlns:a16="http://schemas.microsoft.com/office/drawing/2014/main" id="{F773DC35-C9E6-FFFA-CD66-E1A324361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824" y="2188028"/>
            <a:ext cx="6701245" cy="3370217"/>
          </a:xfrm>
        </p:spPr>
      </p:pic>
    </p:spTree>
    <p:extLst>
      <p:ext uri="{BB962C8B-B14F-4D97-AF65-F5344CB8AC3E}">
        <p14:creationId xmlns:p14="http://schemas.microsoft.com/office/powerpoint/2010/main" val="343891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2481944"/>
            <a:ext cx="3415937" cy="88827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218802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01291" y="2645229"/>
            <a:ext cx="7682532" cy="342695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>
                    <a:alpha val="60000"/>
                  </a:srgbClr>
                </a:solidFill>
              </a:rPr>
              <a:t>Microsoft</a:t>
            </a:r>
            <a:r>
              <a:rPr lang="en-US" dirty="0"/>
              <a:t>:  Broader price range with frequent prices around $150 and higher standard deviation, indicating greater price </a:t>
            </a:r>
            <a:r>
              <a:rPr lang="de-DE" dirty="0" err="1"/>
              <a:t>volatility</a:t>
            </a:r>
            <a:r>
              <a:rPr lang="de-DE" dirty="0"/>
              <a:t> and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.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investors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medium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tolerance</a:t>
            </a:r>
            <a:r>
              <a:rPr lang="de-DE" dirty="0"/>
              <a:t>.</a:t>
            </a:r>
            <a:br>
              <a:rPr lang="de-DE" dirty="0"/>
            </a:br>
            <a:r>
              <a:rPr lang="de-DE" b="1" dirty="0">
                <a:solidFill>
                  <a:srgbClr val="FFC000">
                    <a:alpha val="60000"/>
                  </a:srgbClr>
                </a:solidFill>
              </a:rPr>
              <a:t>Apple</a:t>
            </a:r>
            <a:r>
              <a:rPr lang="de-DE" dirty="0"/>
              <a:t>: 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$150 and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deviation,signifying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and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volatility</a:t>
            </a:r>
            <a:r>
              <a:rPr lang="de-DE" dirty="0"/>
              <a:t>. 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investors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tolerance</a:t>
            </a:r>
            <a:r>
              <a:rPr lang="de-DE" dirty="0"/>
              <a:t>.</a:t>
            </a:r>
            <a:br>
              <a:rPr lang="de-DE" dirty="0"/>
            </a:br>
            <a:r>
              <a:rPr lang="de-DE" b="1" dirty="0">
                <a:solidFill>
                  <a:srgbClr val="FFC000">
                    <a:alpha val="60000"/>
                  </a:srgbClr>
                </a:solidFill>
              </a:rPr>
              <a:t>Tesla:</a:t>
            </a:r>
            <a:r>
              <a:rPr lang="de-DE" dirty="0"/>
              <a:t>  </a:t>
            </a:r>
            <a:r>
              <a:rPr lang="de-DE" dirty="0" err="1"/>
              <a:t>Widest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frequent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$50</a:t>
            </a:r>
            <a:r>
              <a:rPr lang="en-US" dirty="0"/>
              <a:t>, indicating significant price volatility and highest standard deviation which signifies highest stock price volatility. Suitable for investors with high risk tolerance.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12214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1831"/>
            <a:ext cx="3565525" cy="344855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Descriptive Analysis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Comparative Analysis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966687"/>
            <a:ext cx="3679371" cy="8418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1563688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15636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5943" y="2728686"/>
            <a:ext cx="11288032" cy="334350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project the goal is to create a statistical report capturing live data for stock prices of major US companies like Apple, Tesla, Microsoft, to study the behavior of the company stock. </a:t>
            </a:r>
          </a:p>
          <a:p>
            <a:pPr marL="0" indent="0">
              <a:buNone/>
            </a:pPr>
            <a:r>
              <a:rPr lang="en-US" dirty="0"/>
              <a:t>The dataset has been extracted from the website of  Yahoo Finance, between the year 2018 &amp;2023 on daily basis. </a:t>
            </a:r>
          </a:p>
          <a:p>
            <a:pPr marL="0" indent="0">
              <a:buNone/>
            </a:pPr>
            <a:r>
              <a:rPr lang="en-US" dirty="0"/>
              <a:t>The data set also contains S&amp;P500 values as well during the same period. The percentage change in stock values has been calculated and provided in the data set as %change variable.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Placeholder 24" descr="Digital Graph Screen">
            <a:extLst>
              <a:ext uri="{FF2B5EF4-FFF2-40B4-BE49-F238E27FC236}">
                <a16:creationId xmlns:a16="http://schemas.microsoft.com/office/drawing/2014/main" id="{34A4496A-9A43-5403-A018-54921CEAF3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1"/>
            <a:ext cx="3054350" cy="1574800"/>
          </a:xfrm>
        </p:spPr>
      </p:pic>
      <p:pic>
        <p:nvPicPr>
          <p:cNvPr id="10" name="Picture Placeholder 19" descr="Data Points Digital background">
            <a:extLst>
              <a:ext uri="{FF2B5EF4-FFF2-40B4-BE49-F238E27FC236}">
                <a16:creationId xmlns:a16="http://schemas.microsoft.com/office/drawing/2014/main" id="{848C6A8E-70B7-0156-855A-CE482C11F45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300" y="0"/>
            <a:ext cx="3054350" cy="1574801"/>
          </a:xfr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72668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Objective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009438"/>
            <a:ext cx="5437187" cy="3083388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The objective of this project is to do a comprehensive analysis of the trends of major US firm stock prices focusing on Microsoft, Apple &amp; Tesla. Through the analysis of real time stock price data ,  we hope to obtain insightful knowledge on stock price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09" y="-285004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989703"/>
            <a:ext cx="5437187" cy="185509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kern="1200" dirty="0">
                <a:solidFill>
                  <a:schemeClr val="tx1"/>
                </a:solidFill>
                <a:latin typeface="Abadi" panose="020F0502020204030204" pitchFamily="34" charset="0"/>
              </a:rPr>
              <a:t>Descriptive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09" y="-285004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056344"/>
            <a:ext cx="5437187" cy="2033750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With an average price of $194, $203 median Microsoft indicating a relatively balanced distribution.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A modest positive skewness 0.15 implies slight rightward tail.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C81E81-0661-D11E-E432-F2740AD3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95701"/>
            <a:ext cx="5437187" cy="910202"/>
          </a:xfrm>
        </p:spPr>
        <p:txBody>
          <a:bodyPr/>
          <a:lstStyle/>
          <a:p>
            <a:r>
              <a:rPr lang="de-DE" sz="2800" dirty="0"/>
              <a:t>Microsoft</a:t>
            </a:r>
            <a:endParaRPr lang="LID4096" sz="2800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E2FD5157-5BF9-CB56-6013-4D51CF871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733" y="381082"/>
            <a:ext cx="4510819" cy="52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2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09" y="-285004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056344"/>
            <a:ext cx="5437187" cy="3860362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With a mean price of 98.57, close to 95 median, Apple shows a well centered distribution.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slight positive skewness of 0.12 suggests occasional higher prices.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With low standard deviation of 46.17 Apple seems to be more stable and less volatile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C81E81-0661-D11E-E432-F2740AD3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95701"/>
            <a:ext cx="5437187" cy="910202"/>
          </a:xfrm>
        </p:spPr>
        <p:txBody>
          <a:bodyPr/>
          <a:lstStyle/>
          <a:p>
            <a:r>
              <a:rPr lang="de-DE" sz="2800" dirty="0"/>
              <a:t>Apple</a:t>
            </a:r>
            <a:endParaRPr lang="LID4096" sz="2800" dirty="0"/>
          </a:p>
        </p:txBody>
      </p:sp>
      <p:pic>
        <p:nvPicPr>
          <p:cNvPr id="7" name="Picture 6" descr="A white and orange text on a white background&#10;&#10;Description automatically generated">
            <a:extLst>
              <a:ext uri="{FF2B5EF4-FFF2-40B4-BE49-F238E27FC236}">
                <a16:creationId xmlns:a16="http://schemas.microsoft.com/office/drawing/2014/main" id="{13184DFA-1C26-75C3-B74E-578576F4F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742" y="640080"/>
            <a:ext cx="4355030" cy="51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9184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430383"/>
            <a:ext cx="6535737" cy="456546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With a mean of 132 and a median of 97 Tesla indicates more dispersed price distribution.</a:t>
            </a:r>
            <a:endParaRPr lang="de-DE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de-DE" kern="1200" dirty="0">
                <a:latin typeface="+mn-lt"/>
                <a:ea typeface="+mn-ea"/>
                <a:cs typeface="+mn-cs"/>
              </a:rPr>
            </a:br>
            <a:r>
              <a:rPr lang="de-DE" kern="1200" dirty="0">
                <a:latin typeface="+mn-lt"/>
                <a:ea typeface="+mn-ea"/>
                <a:cs typeface="+mn-cs"/>
              </a:rPr>
              <a:t> Also Tesla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records</a:t>
            </a:r>
            <a:r>
              <a:rPr lang="de-DE" kern="1200" dirty="0">
                <a:latin typeface="+mn-lt"/>
                <a:ea typeface="+mn-ea"/>
                <a:cs typeface="+mn-cs"/>
              </a:rPr>
              <a:t>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the</a:t>
            </a:r>
            <a:r>
              <a:rPr lang="de-DE" kern="1200" dirty="0">
                <a:latin typeface="+mn-lt"/>
                <a:ea typeface="+mn-ea"/>
                <a:cs typeface="+mn-cs"/>
              </a:rPr>
              <a:t>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highest</a:t>
            </a:r>
            <a:r>
              <a:rPr lang="de-DE" kern="1200" dirty="0">
                <a:latin typeface="+mn-lt"/>
                <a:ea typeface="+mn-ea"/>
                <a:cs typeface="+mn-cs"/>
              </a:rPr>
              <a:t>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standard</a:t>
            </a:r>
            <a:r>
              <a:rPr lang="de-DE" kern="1200" dirty="0">
                <a:latin typeface="+mn-lt"/>
                <a:ea typeface="+mn-ea"/>
                <a:cs typeface="+mn-cs"/>
              </a:rPr>
              <a:t>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deviation</a:t>
            </a:r>
            <a:r>
              <a:rPr lang="de-DE" kern="1200" dirty="0">
                <a:latin typeface="+mn-lt"/>
                <a:ea typeface="+mn-ea"/>
                <a:cs typeface="+mn-cs"/>
              </a:rPr>
              <a:t> at 117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which</a:t>
            </a:r>
            <a:r>
              <a:rPr lang="de-DE" kern="1200" dirty="0">
                <a:latin typeface="+mn-lt"/>
                <a:ea typeface="+mn-ea"/>
                <a:cs typeface="+mn-cs"/>
              </a:rPr>
              <a:t>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indicates</a:t>
            </a:r>
            <a:r>
              <a:rPr lang="de-DE" kern="1200" dirty="0">
                <a:latin typeface="+mn-lt"/>
                <a:ea typeface="+mn-ea"/>
                <a:cs typeface="+mn-cs"/>
              </a:rPr>
              <a:t>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significant</a:t>
            </a:r>
            <a:r>
              <a:rPr lang="de-DE" kern="1200" dirty="0">
                <a:latin typeface="+mn-lt"/>
                <a:ea typeface="+mn-ea"/>
                <a:cs typeface="+mn-cs"/>
              </a:rPr>
              <a:t>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price</a:t>
            </a:r>
            <a:r>
              <a:rPr lang="de-DE" kern="1200" dirty="0">
                <a:latin typeface="+mn-lt"/>
                <a:ea typeface="+mn-ea"/>
                <a:cs typeface="+mn-cs"/>
              </a:rPr>
              <a:t> </a:t>
            </a:r>
            <a:r>
              <a:rPr lang="de-DE" kern="1200" dirty="0" err="1">
                <a:latin typeface="+mn-lt"/>
                <a:ea typeface="+mn-ea"/>
                <a:cs typeface="+mn-cs"/>
              </a:rPr>
              <a:t>volatility</a:t>
            </a:r>
            <a:r>
              <a:rPr lang="de-DE" kern="1200" dirty="0">
                <a:latin typeface="+mn-lt"/>
                <a:ea typeface="+mn-ea"/>
                <a:cs typeface="+mn-cs"/>
              </a:rPr>
              <a:t>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C81E81-0661-D11E-E432-F2740AD3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95701"/>
            <a:ext cx="5437187" cy="910202"/>
          </a:xfrm>
        </p:spPr>
        <p:txBody>
          <a:bodyPr/>
          <a:lstStyle/>
          <a:p>
            <a:r>
              <a:rPr lang="de-DE" sz="2800" dirty="0"/>
              <a:t>Tesla</a:t>
            </a:r>
            <a:endParaRPr lang="LID4096" sz="2800" dirty="0"/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42F14084-DC4D-9A04-A6CC-C0ED4690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829" y="796205"/>
            <a:ext cx="4100083" cy="51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8" name="Content Placeholder 17" descr="A graph of numbers and columns">
            <a:extLst>
              <a:ext uri="{FF2B5EF4-FFF2-40B4-BE49-F238E27FC236}">
                <a16:creationId xmlns:a16="http://schemas.microsoft.com/office/drawing/2014/main" id="{EB49B2C5-954A-FAAA-A088-AB0504EB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64" y="1881275"/>
            <a:ext cx="3581426" cy="2143141"/>
          </a:xfrm>
        </p:spPr>
      </p:pic>
      <p:pic>
        <p:nvPicPr>
          <p:cNvPr id="20" name="Picture 19" descr="A graph with numbers and a bar">
            <a:extLst>
              <a:ext uri="{FF2B5EF4-FFF2-40B4-BE49-F238E27FC236}">
                <a16:creationId xmlns:a16="http://schemas.microsoft.com/office/drawing/2014/main" id="{A27BCA93-7B4E-55AE-6BA3-64241EF7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799" y="1900325"/>
            <a:ext cx="3695727" cy="2105040"/>
          </a:xfrm>
          <a:prstGeom prst="rect">
            <a:avLst/>
          </a:prstGeom>
        </p:spPr>
      </p:pic>
      <p:pic>
        <p:nvPicPr>
          <p:cNvPr id="22" name="Picture 21" descr="A graph with blue bars and numbers&#10;&#10;Description automatically generated">
            <a:extLst>
              <a:ext uri="{FF2B5EF4-FFF2-40B4-BE49-F238E27FC236}">
                <a16:creationId xmlns:a16="http://schemas.microsoft.com/office/drawing/2014/main" id="{ED3000CC-DF3D-0227-C6BE-3187767DA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925" y="1905328"/>
            <a:ext cx="3610001" cy="21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408</Words>
  <Application>Microsoft Office PowerPoint</Application>
  <PresentationFormat>Widescreen</PresentationFormat>
  <Paragraphs>54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Arial</vt:lpstr>
      <vt:lpstr>Calibri</vt:lpstr>
      <vt:lpstr>Gill Sans MT</vt:lpstr>
      <vt:lpstr>Walbaum Display</vt:lpstr>
      <vt:lpstr>3DFloatVTI</vt:lpstr>
      <vt:lpstr>Statistical Analysis </vt:lpstr>
      <vt:lpstr>Agenda</vt:lpstr>
      <vt:lpstr>Introduction</vt:lpstr>
      <vt:lpstr>Objective</vt:lpstr>
      <vt:lpstr>Descriptive Analysis</vt:lpstr>
      <vt:lpstr>Microsoft</vt:lpstr>
      <vt:lpstr>Apple</vt:lpstr>
      <vt:lpstr>Tesla</vt:lpstr>
      <vt:lpstr>Histograms</vt:lpstr>
      <vt:lpstr>Comparative Analysis</vt:lpstr>
      <vt:lpstr>Comparative Analysis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</dc:title>
  <dc:creator>Radhish A</dc:creator>
  <cp:lastModifiedBy>Radhish A</cp:lastModifiedBy>
  <cp:revision>26</cp:revision>
  <dcterms:created xsi:type="dcterms:W3CDTF">2023-11-27T10:21:38Z</dcterms:created>
  <dcterms:modified xsi:type="dcterms:W3CDTF">2023-11-30T21:26:58Z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