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8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E44F-47E2-243A-1E98-72D6ABCA8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Customer Retention Analysis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78F0-64AB-CDE7-C49F-2F0E56DEA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Meera Radhish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362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BDC0-7B94-60CC-89B5-8D518DAC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471"/>
            <a:ext cx="9905998" cy="1183341"/>
          </a:xfrm>
        </p:spPr>
        <p:txBody>
          <a:bodyPr/>
          <a:lstStyle/>
          <a:p>
            <a:r>
              <a:rPr lang="de-DE" dirty="0"/>
              <a:t>Customer Dashboard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0C06B-918A-B99F-E965-78F3EBF0F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17" y="1149724"/>
            <a:ext cx="10925735" cy="5284693"/>
          </a:xfrm>
        </p:spPr>
      </p:pic>
    </p:spTree>
    <p:extLst>
      <p:ext uri="{BB962C8B-B14F-4D97-AF65-F5344CB8AC3E}">
        <p14:creationId xmlns:p14="http://schemas.microsoft.com/office/powerpoint/2010/main" val="42267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4BB3-4826-F2EF-C226-6EF25438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8FA1-3348-B168-AE47-5E56F342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r>
              <a:rPr lang="de-DE" dirty="0"/>
              <a:t>KPI 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Customers</a:t>
            </a:r>
          </a:p>
          <a:p>
            <a:r>
              <a:rPr lang="de-DE" dirty="0" err="1"/>
              <a:t>Demographic</a:t>
            </a:r>
            <a:r>
              <a:rPr lang="de-DE" dirty="0"/>
              <a:t> Info </a:t>
            </a:r>
            <a:r>
              <a:rPr lang="de-DE" dirty="0" err="1"/>
              <a:t>about</a:t>
            </a:r>
            <a:r>
              <a:rPr lang="de-DE" dirty="0"/>
              <a:t> Customers- Gender, </a:t>
            </a:r>
            <a:r>
              <a:rPr lang="de-DE" dirty="0" err="1"/>
              <a:t>category</a:t>
            </a:r>
            <a:r>
              <a:rPr lang="de-DE" dirty="0"/>
              <a:t>, </a:t>
            </a:r>
            <a:r>
              <a:rPr lang="de-DE" dirty="0" err="1"/>
              <a:t>dependents</a:t>
            </a:r>
            <a:r>
              <a:rPr lang="de-DE" dirty="0"/>
              <a:t> </a:t>
            </a:r>
          </a:p>
          <a:p>
            <a:r>
              <a:rPr lang="de-DE" dirty="0" err="1"/>
              <a:t>Contract</a:t>
            </a:r>
            <a:r>
              <a:rPr lang="de-DE" dirty="0"/>
              <a:t> type and  Services 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signed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5318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0070-3FD4-2C98-E169-01721E47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129"/>
            <a:ext cx="9905998" cy="954742"/>
          </a:xfrm>
        </p:spPr>
        <p:txBody>
          <a:bodyPr/>
          <a:lstStyle/>
          <a:p>
            <a:r>
              <a:rPr lang="de-DE" dirty="0" err="1"/>
              <a:t>Churner</a:t>
            </a:r>
            <a:r>
              <a:rPr lang="de-DE" dirty="0"/>
              <a:t> </a:t>
            </a:r>
            <a:r>
              <a:rPr lang="de-DE" dirty="0" err="1"/>
              <a:t>DAshboard</a:t>
            </a:r>
            <a:endParaRPr lang="LID4096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0250EFE-C8C8-7B9E-82A0-D6D592F79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5" y="1143000"/>
            <a:ext cx="10226488" cy="5546912"/>
          </a:xfrm>
        </p:spPr>
      </p:pic>
    </p:spTree>
    <p:extLst>
      <p:ext uri="{BB962C8B-B14F-4D97-AF65-F5344CB8AC3E}">
        <p14:creationId xmlns:p14="http://schemas.microsoft.com/office/powerpoint/2010/main" val="215442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F2F-0133-9430-D649-7188B8B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Churner</a:t>
            </a:r>
            <a:r>
              <a:rPr lang="de-DE" dirty="0"/>
              <a:t>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A7F3-BF23-2820-1236-0AE7BCBF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KPI‘s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altogether</a:t>
            </a:r>
            <a:r>
              <a:rPr lang="de-DE" dirty="0"/>
              <a:t> 1869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326 </a:t>
            </a:r>
            <a:r>
              <a:rPr lang="de-DE" dirty="0" err="1"/>
              <a:t>dependents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female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male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50%</a:t>
            </a:r>
          </a:p>
          <a:p>
            <a:r>
              <a:rPr lang="de-DE" dirty="0"/>
              <a:t>25%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Senior Citizens</a:t>
            </a:r>
          </a:p>
          <a:p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(88%) and </a:t>
            </a:r>
            <a:r>
              <a:rPr lang="de-DE" dirty="0" err="1"/>
              <a:t>preffers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 </a:t>
            </a:r>
            <a:r>
              <a:rPr lang="de-DE" dirty="0" err="1"/>
              <a:t>using</a:t>
            </a:r>
            <a:r>
              <a:rPr lang="de-DE" dirty="0"/>
              <a:t> Electronic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</a:t>
            </a:r>
          </a:p>
          <a:p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Phone </a:t>
            </a:r>
            <a:r>
              <a:rPr lang="de-DE" dirty="0" err="1"/>
              <a:t>service</a:t>
            </a:r>
            <a:r>
              <a:rPr lang="de-DE" dirty="0"/>
              <a:t> and Internet Service</a:t>
            </a:r>
          </a:p>
          <a:p>
            <a:r>
              <a:rPr lang="de-DE" dirty="0"/>
              <a:t>Also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custmers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0-20 </a:t>
            </a:r>
            <a:r>
              <a:rPr lang="de-DE" dirty="0" err="1"/>
              <a:t>Tenure</a:t>
            </a:r>
            <a:r>
              <a:rPr lang="de-DE" dirty="0"/>
              <a:t> and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Online </a:t>
            </a:r>
            <a:r>
              <a:rPr lang="de-DE" dirty="0" err="1"/>
              <a:t>security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784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E3BF-302F-317B-0138-8C5CFB40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130"/>
            <a:ext cx="9905998" cy="1001806"/>
          </a:xfrm>
        </p:spPr>
        <p:txBody>
          <a:bodyPr/>
          <a:lstStyle/>
          <a:p>
            <a:r>
              <a:rPr lang="de-DE" dirty="0"/>
              <a:t>Customer Dashboard</a:t>
            </a:r>
            <a:endParaRPr lang="LID4096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4FAF047-879C-330E-A623-56A5AD695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2" y="1472453"/>
            <a:ext cx="11725834" cy="4941793"/>
          </a:xfrm>
        </p:spPr>
      </p:pic>
    </p:spTree>
    <p:extLst>
      <p:ext uri="{BB962C8B-B14F-4D97-AF65-F5344CB8AC3E}">
        <p14:creationId xmlns:p14="http://schemas.microsoft.com/office/powerpoint/2010/main" val="21088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78DC-1F80-3827-90E2-1DC7CC6D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706"/>
            <a:ext cx="9905998" cy="645459"/>
          </a:xfrm>
        </p:spPr>
        <p:txBody>
          <a:bodyPr>
            <a:normAutofit/>
          </a:bodyPr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129E-2EE8-E017-7ED0-445C2BAA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9725"/>
            <a:ext cx="9905999" cy="4641476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get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individual </a:t>
            </a:r>
            <a:r>
              <a:rPr lang="de-DE" dirty="0" err="1"/>
              <a:t>customer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Thus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these</a:t>
            </a:r>
            <a:r>
              <a:rPr lang="de-DE" dirty="0"/>
              <a:t> 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dashboards</a:t>
            </a:r>
            <a:r>
              <a:rPr lang="de-DE" dirty="0"/>
              <a:t> Retention </a:t>
            </a:r>
            <a:r>
              <a:rPr lang="de-DE" dirty="0" err="1"/>
              <a:t>manager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churners</a:t>
            </a:r>
            <a:r>
              <a:rPr lang="de-DE" dirty="0"/>
              <a:t> and also individual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individual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implimenting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retention</a:t>
            </a:r>
            <a:r>
              <a:rPr lang="de-DE" dirty="0"/>
              <a:t> plan.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2285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0F77-2D59-D059-B491-6C3E8FCF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88806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 err="1"/>
              <a:t>Thank</a:t>
            </a:r>
            <a:r>
              <a:rPr lang="de-DE" sz="4000" b="1" dirty="0"/>
              <a:t> </a:t>
            </a:r>
            <a:r>
              <a:rPr lang="de-DE" sz="4000" b="1" dirty="0" err="1"/>
              <a:t>you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8386-3D49-D78C-C60B-A4F9536F240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2" y="181535"/>
            <a:ext cx="9905999" cy="10824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8606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3C09-B40D-8649-6C14-1FEB518A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9A99-89E2-DFC6-4226-604AA15F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Retention Analysis</a:t>
            </a:r>
          </a:p>
          <a:p>
            <a:r>
              <a:rPr lang="en-US" dirty="0"/>
              <a:t> Customer Retention Analysis</a:t>
            </a:r>
          </a:p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and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/>
              <a:t>Data Analysis and </a:t>
            </a:r>
            <a:r>
              <a:rPr lang="de-DE" dirty="0" err="1"/>
              <a:t>Insights</a:t>
            </a:r>
            <a:endParaRPr lang="de-DE" dirty="0"/>
          </a:p>
          <a:p>
            <a:r>
              <a:rPr lang="de-DE" dirty="0"/>
              <a:t>Summary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306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4747-ACC7-B6C2-BA64-5016D1D9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retention</a:t>
            </a:r>
            <a:r>
              <a:rPr lang="de-DE" dirty="0"/>
              <a:t>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94DC-89D7-114D-F49C-0C88B411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Retention analysis (or survival analysis) is the process of analyzing user metrics to understand how and why customers churn. Retention analysis is key to gaining insights on how to maintain a profitable customer base by improving retention and new user acquisition rates.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98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73F3-1322-081C-A863-E1A13DDC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Customer Retention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E4D-EB7E-F11F-3C57-406FDD88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95" y="2314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Customer Retention Analysis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second</a:t>
            </a:r>
            <a:r>
              <a:rPr lang="de-DE" sz="2000" dirty="0"/>
              <a:t> </a:t>
            </a:r>
            <a:r>
              <a:rPr lang="de-DE" sz="2000" dirty="0" err="1"/>
              <a:t>task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PwC </a:t>
            </a:r>
            <a:r>
              <a:rPr lang="de-DE" sz="2000" dirty="0" err="1"/>
              <a:t>Switzerland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part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virtual </a:t>
            </a:r>
            <a:r>
              <a:rPr lang="de-DE" sz="2000" dirty="0" err="1"/>
              <a:t>Internship</a:t>
            </a:r>
            <a:r>
              <a:rPr lang="de-DE" sz="2000" dirty="0"/>
              <a:t> </a:t>
            </a:r>
            <a:r>
              <a:rPr lang="de-DE" sz="2000" dirty="0" err="1"/>
              <a:t>program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field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Data Analytics. The </a:t>
            </a:r>
            <a:r>
              <a:rPr lang="de-DE" sz="2000" dirty="0" err="1"/>
              <a:t>task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analyse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retention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Retention Manager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following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endParaRPr lang="de-DE" sz="2000" dirty="0"/>
          </a:p>
          <a:p>
            <a:pPr lvl="1"/>
            <a:r>
              <a:rPr lang="en-US" sz="1400" dirty="0"/>
              <a:t>Define proper KPIs</a:t>
            </a:r>
          </a:p>
          <a:p>
            <a:pPr lvl="1"/>
            <a:r>
              <a:rPr lang="en-US" sz="1400" dirty="0"/>
              <a:t>Create a dashboard for the retention manager reflecting the KPIs</a:t>
            </a:r>
          </a:p>
          <a:p>
            <a:pPr lvl="1"/>
            <a:r>
              <a:rPr lang="en-US" sz="1400" dirty="0"/>
              <a:t>Write a short email to him (the engagement partner) explaining your findings, and include suggestions as to what needs to be changed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479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2A80-6B03-D1BB-A428-87A1E62D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84194"/>
          </a:xfrm>
        </p:spPr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about</a:t>
            </a:r>
            <a:r>
              <a:rPr lang="de-DE" dirty="0"/>
              <a:t>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E8D9-B0CC-E864-94E5-B557C2E4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4912"/>
            <a:ext cx="9905999" cy="4816289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(was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PwC in an Excel </a:t>
            </a:r>
            <a:r>
              <a:rPr lang="de-DE" dirty="0" err="1"/>
              <a:t>file</a:t>
            </a:r>
            <a:r>
              <a:rPr lang="de-DE" dirty="0"/>
              <a:t>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23 </a:t>
            </a:r>
            <a:r>
              <a:rPr lang="de-DE" dirty="0" err="1"/>
              <a:t>columns</a:t>
            </a:r>
            <a:r>
              <a:rPr lang="de-DE" dirty="0"/>
              <a:t> and 7044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ID,gender</a:t>
            </a:r>
            <a:r>
              <a:rPr lang="de-DE" dirty="0"/>
              <a:t>, </a:t>
            </a:r>
            <a:r>
              <a:rPr lang="de-DE" dirty="0" err="1"/>
              <a:t>senior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, </a:t>
            </a:r>
            <a:r>
              <a:rPr lang="de-DE" dirty="0" err="1"/>
              <a:t>tenure</a:t>
            </a:r>
            <a:r>
              <a:rPr lang="de-DE" dirty="0"/>
              <a:t>,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method,internetservice</a:t>
            </a:r>
            <a:r>
              <a:rPr lang="de-DE" dirty="0"/>
              <a:t> and  </a:t>
            </a:r>
            <a:r>
              <a:rPr lang="de-DE" dirty="0" err="1"/>
              <a:t>manymore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 descr="Table">
            <a:extLst>
              <a:ext uri="{FF2B5EF4-FFF2-40B4-BE49-F238E27FC236}">
                <a16:creationId xmlns:a16="http://schemas.microsoft.com/office/drawing/2014/main" id="{85F57E34-E876-7CAE-CD86-1C30B098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3115014"/>
            <a:ext cx="12192000" cy="53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1409-77E3-64F2-4EC6-019217AC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4D80-4BBC-BE84-E92F-6D39F1AF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ain‘t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clean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cleaned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0 s and 1s 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and Yes . </a:t>
            </a:r>
            <a:r>
              <a:rPr lang="de-DE" dirty="0" err="1"/>
              <a:t>Inorder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coloumns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cleaned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 </a:t>
            </a:r>
            <a:r>
              <a:rPr lang="de-DE" dirty="0" err="1"/>
              <a:t>using</a:t>
            </a:r>
            <a:r>
              <a:rPr lang="de-DE" dirty="0"/>
              <a:t> Find and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 also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accordingly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coloumn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null </a:t>
            </a:r>
            <a:r>
              <a:rPr lang="de-DE" dirty="0" err="1"/>
              <a:t>values</a:t>
            </a:r>
            <a:r>
              <a:rPr lang="de-DE" dirty="0"/>
              <a:t> .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0</a:t>
            </a:r>
          </a:p>
          <a:p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headers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approproiate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Coloumn</a:t>
            </a:r>
            <a:r>
              <a:rPr lang="de-DE" dirty="0"/>
              <a:t> </a:t>
            </a:r>
            <a:r>
              <a:rPr lang="de-DE" dirty="0" err="1"/>
              <a:t>Rename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rounded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Round 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481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BEEE-BFA6-5CCB-232A-735788C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60A0-FE46-C634-BD58-50D12A2D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basic cleaning, the file then moved into Microsoft Power BI and some measures were created to calculate some metrics for the Dashboard.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7605773C-2A62-B3EC-D11D-2FE70B67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4" y="3160058"/>
            <a:ext cx="1524011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E7E-16C2-F199-5819-145253FC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28494"/>
          </a:xfrm>
        </p:spPr>
        <p:txBody>
          <a:bodyPr/>
          <a:lstStyle/>
          <a:p>
            <a:r>
              <a:rPr lang="en-US" sz="6000" dirty="0"/>
              <a:t>Analysis and Insights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40DA-3D18-7912-2387-470CDA2E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225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785-BB2A-8F96-AA74-5E90C612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422E-4E90-D7D1-50EE-927B0836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371"/>
            <a:ext cx="9905999" cy="417083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After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cleaned</a:t>
            </a:r>
            <a:r>
              <a:rPr lang="de-DE" dirty="0"/>
              <a:t> and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Power BI Proper, </a:t>
            </a:r>
            <a:r>
              <a:rPr lang="de-DE" dirty="0" err="1"/>
              <a:t>it‘s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. </a:t>
            </a:r>
            <a:r>
              <a:rPr lang="de-DE" dirty="0" err="1"/>
              <a:t>Some</a:t>
            </a:r>
            <a:r>
              <a:rPr lang="de-DE" dirty="0"/>
              <a:t> DAX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Churn</a:t>
            </a:r>
            <a:r>
              <a:rPr lang="de-DE" dirty="0"/>
              <a:t> rate .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coloumn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Tenure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48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558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Customer Retention Analysis</vt:lpstr>
      <vt:lpstr>Overview</vt:lpstr>
      <vt:lpstr>What is retention Analysis</vt:lpstr>
      <vt:lpstr>Customer Retention Analysis</vt:lpstr>
      <vt:lpstr>Information about Data</vt:lpstr>
      <vt:lpstr>Data Cleaning</vt:lpstr>
      <vt:lpstr>PowerPoint Presentation</vt:lpstr>
      <vt:lpstr>Analysis and Insights </vt:lpstr>
      <vt:lpstr>PowerPoint Presentation</vt:lpstr>
      <vt:lpstr>Customer Dashboard</vt:lpstr>
      <vt:lpstr>Insights</vt:lpstr>
      <vt:lpstr>Churner DAshboard</vt:lpstr>
      <vt:lpstr>Insights from Churner Analysis</vt:lpstr>
      <vt:lpstr>Customer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radhish a</dc:creator>
  <cp:lastModifiedBy>radhish a</cp:lastModifiedBy>
  <cp:revision>6</cp:revision>
  <dcterms:created xsi:type="dcterms:W3CDTF">2023-02-06T13:03:09Z</dcterms:created>
  <dcterms:modified xsi:type="dcterms:W3CDTF">2023-02-06T18:53:40Z</dcterms:modified>
</cp:coreProperties>
</file>