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A1EE-D1CD-468C-83D2-49283AAF2332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E9A2-6422-4A3A-AA2A-A5F5D493F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94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A1EE-D1CD-468C-83D2-49283AAF2332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E9A2-6422-4A3A-AA2A-A5F5D493F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9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A1EE-D1CD-468C-83D2-49283AAF2332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E9A2-6422-4A3A-AA2A-A5F5D493F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39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A1EE-D1CD-468C-83D2-49283AAF2332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E9A2-6422-4A3A-AA2A-A5F5D493F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28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A1EE-D1CD-468C-83D2-49283AAF2332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E9A2-6422-4A3A-AA2A-A5F5D493F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49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A1EE-D1CD-468C-83D2-49283AAF2332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E9A2-6422-4A3A-AA2A-A5F5D493F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98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A1EE-D1CD-468C-83D2-49283AAF2332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E9A2-6422-4A3A-AA2A-A5F5D493F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1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A1EE-D1CD-468C-83D2-49283AAF2332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E9A2-6422-4A3A-AA2A-A5F5D493F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91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A1EE-D1CD-468C-83D2-49283AAF2332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E9A2-6422-4A3A-AA2A-A5F5D493F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16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A1EE-D1CD-468C-83D2-49283AAF2332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E9A2-6422-4A3A-AA2A-A5F5D493F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7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2A1EE-D1CD-468C-83D2-49283AAF2332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E9A2-6422-4A3A-AA2A-A5F5D493F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51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2A1EE-D1CD-468C-83D2-49283AAF2332}" type="datetimeFigureOut">
              <a:rPr lang="en-GB" smtClean="0"/>
              <a:t>10/12/2020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DE9A2-6422-4A3A-AA2A-A5F5D493FD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03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74107"/>
            <a:ext cx="9144000" cy="2387600"/>
          </a:xfrm>
        </p:spPr>
        <p:txBody>
          <a:bodyPr/>
          <a:lstStyle/>
          <a:p>
            <a:r>
              <a:rPr lang="en-GB" dirty="0" smtClean="0"/>
              <a:t>PART OF SPEECH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153997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696839" y="6126062"/>
            <a:ext cx="9051587" cy="731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Ayu Pratiwi </a:t>
            </a:r>
            <a:r>
              <a:rPr lang="en-GB" sz="3200" dirty="0" err="1" smtClean="0"/>
              <a:t>Ulfah</a:t>
            </a:r>
            <a:r>
              <a:rPr lang="en-GB" sz="3200" dirty="0" smtClean="0"/>
              <a:t>, </a:t>
            </a:r>
            <a:r>
              <a:rPr lang="en-GB" sz="3200" dirty="0" err="1" smtClean="0"/>
              <a:t>S.Hum</a:t>
            </a:r>
            <a:r>
              <a:rPr lang="en-GB" sz="3200" dirty="0" smtClean="0"/>
              <a:t>., </a:t>
            </a:r>
            <a:r>
              <a:rPr lang="en-GB" sz="3200" dirty="0" err="1" smtClean="0"/>
              <a:t>M.Hum</a:t>
            </a:r>
            <a:r>
              <a:rPr lang="en-GB" sz="3200" dirty="0" smtClean="0"/>
              <a:t>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560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</a:t>
            </a:r>
            <a:r>
              <a:rPr lang="en-GB" b="1" dirty="0" smtClean="0"/>
              <a:t>PREPOSITION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preposition is a word placed before a noun or pronoun to form a phrase modifying another word in the sentence. Therefore a preposition is always part of a prepositional phrase. The prepositional phrase almost always functions as an adjective or as an adverb. The following list includes the most common prepositions : </a:t>
            </a:r>
            <a:r>
              <a:rPr lang="en-GB" i="1" dirty="0" smtClean="0"/>
              <a:t>by... with.... about... Until</a:t>
            </a:r>
            <a:r>
              <a:rPr lang="en-GB" dirty="0" smtClean="0"/>
              <a:t> (by the tree, with our friends, about the book, until tomorrow)</a:t>
            </a:r>
          </a:p>
          <a:p>
            <a:endParaRPr lang="en-GB" dirty="0" smtClean="0"/>
          </a:p>
          <a:p>
            <a:pPr marL="0" indent="0" algn="ctr">
              <a:buNone/>
            </a:pPr>
            <a:r>
              <a:rPr lang="en-GB" i="1" dirty="0" smtClean="0"/>
              <a:t>The </a:t>
            </a:r>
            <a:r>
              <a:rPr lang="en-GB" i="1" dirty="0"/>
              <a:t>young girl brought me a very long letter </a:t>
            </a:r>
            <a:r>
              <a:rPr lang="en-GB" b="1" i="1" u="sng" dirty="0"/>
              <a:t>from</a:t>
            </a:r>
            <a:r>
              <a:rPr lang="en-GB" b="1" i="1" dirty="0"/>
              <a:t> the teacher</a:t>
            </a:r>
            <a:r>
              <a:rPr lang="en-GB" i="1" dirty="0"/>
              <a:t>, and then she quickly disappeared. Oh my!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0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42" t="24225" r="51186" b="37359"/>
          <a:stretch/>
        </p:blipFill>
        <p:spPr>
          <a:xfrm>
            <a:off x="2214390" y="1531344"/>
            <a:ext cx="8143453" cy="459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</a:t>
            </a:r>
            <a:r>
              <a:rPr lang="en-GB" b="1" dirty="0" smtClean="0"/>
              <a:t>CONJUNCTION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42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 </a:t>
            </a:r>
            <a:r>
              <a:rPr lang="en-GB" dirty="0"/>
              <a:t>conjunction joins words, phrases, or clauses, and indicates the relationship between the elements joined. Coordinating conjunctions connect grammatically equal elements: and, but, or, nor, for, so, yet. Subordinating conjunctions connect clauses that are not equal: </a:t>
            </a:r>
            <a:r>
              <a:rPr lang="en-GB" i="1" dirty="0" smtClean="0"/>
              <a:t>although… since…</a:t>
            </a:r>
            <a:r>
              <a:rPr lang="en-GB" i="1" dirty="0"/>
              <a:t> </a:t>
            </a:r>
            <a:r>
              <a:rPr lang="en-GB" i="1" dirty="0" smtClean="0"/>
              <a:t>and... but... or... while... because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/>
              <a:t>The young girl brought me a very long letter from the teacher, </a:t>
            </a:r>
            <a:r>
              <a:rPr lang="en-GB" b="1" i="1" u="sng" dirty="0"/>
              <a:t>and</a:t>
            </a:r>
            <a:r>
              <a:rPr lang="en-GB" i="1" dirty="0"/>
              <a:t> then she quickly disappeared. Oh my!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8. </a:t>
            </a:r>
            <a:r>
              <a:rPr lang="en-GB" b="1" dirty="0" smtClean="0"/>
              <a:t>INTERJECTION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</a:t>
            </a:r>
            <a:r>
              <a:rPr lang="en-GB" dirty="0"/>
              <a:t>interjection is a word used to express emotion. It is often followed by an exclamation point</a:t>
            </a:r>
            <a:r>
              <a:rPr lang="en-GB" dirty="0" smtClean="0"/>
              <a:t>. Example:</a:t>
            </a:r>
            <a:r>
              <a:rPr lang="en-GB" i="1" dirty="0" smtClean="0"/>
              <a:t> Oh!... Wow!... Oops!</a:t>
            </a:r>
            <a:endParaRPr lang="en-GB" dirty="0" smtClean="0"/>
          </a:p>
          <a:p>
            <a:endParaRPr lang="en-GB" dirty="0"/>
          </a:p>
          <a:p>
            <a:pPr marL="0" indent="0" algn="ctr">
              <a:buNone/>
            </a:pPr>
            <a:r>
              <a:rPr lang="en-GB" i="1" dirty="0"/>
              <a:t>The young girl brought me a very long letter from the teacher, and then she quickly disappeared. </a:t>
            </a:r>
            <a:r>
              <a:rPr lang="en-GB" b="1" i="1" u="sng" dirty="0"/>
              <a:t>Oh my</a:t>
            </a:r>
            <a:r>
              <a:rPr lang="en-GB" i="1" dirty="0"/>
              <a:t>!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3944"/>
            <a:ext cx="10515600" cy="5533019"/>
          </a:xfrm>
        </p:spPr>
        <p:txBody>
          <a:bodyPr numCol="2">
            <a:normAutofit fontScale="70000" lnSpcReduction="20000"/>
          </a:bodyPr>
          <a:lstStyle/>
          <a:p>
            <a:r>
              <a:rPr lang="en-GB" b="1" dirty="0"/>
              <a:t>Ahem</a:t>
            </a:r>
            <a:r>
              <a:rPr lang="en-GB" dirty="0"/>
              <a:t> - The sound of someone clearing their throat in an attempt to get your attention</a:t>
            </a:r>
            <a:br>
              <a:rPr lang="en-GB" dirty="0"/>
            </a:br>
            <a:endParaRPr lang="en-GB" dirty="0"/>
          </a:p>
          <a:p>
            <a:r>
              <a:rPr lang="en-GB" b="1" dirty="0" err="1"/>
              <a:t>Aah</a:t>
            </a:r>
            <a:r>
              <a:rPr lang="en-GB" dirty="0"/>
              <a:t> - Used as a call for help or when someone is scared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Boo</a:t>
            </a:r>
            <a:r>
              <a:rPr lang="en-GB" dirty="0"/>
              <a:t> - Used to scare someone or to voice disapproval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Eh</a:t>
            </a:r>
            <a:r>
              <a:rPr lang="en-GB" dirty="0"/>
              <a:t> - Used when you didn't hear or understand what someone said</a:t>
            </a:r>
            <a:br>
              <a:rPr lang="en-GB" dirty="0"/>
            </a:br>
            <a:endParaRPr lang="en-GB" dirty="0"/>
          </a:p>
          <a:p>
            <a:r>
              <a:rPr lang="en-GB" b="1" dirty="0" err="1"/>
              <a:t>Eww</a:t>
            </a:r>
            <a:r>
              <a:rPr lang="en-GB" dirty="0"/>
              <a:t> - Conveys dislike or disgust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Hmm</a:t>
            </a:r>
            <a:r>
              <a:rPr lang="en-GB" dirty="0"/>
              <a:t> - Can mean you're thinking or hesitating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Jeez</a:t>
            </a:r>
            <a:r>
              <a:rPr lang="en-GB" dirty="0"/>
              <a:t> - Could indicate you can't believe something or you're exasperated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Ooh-la-la</a:t>
            </a:r>
            <a:r>
              <a:rPr lang="en-GB" dirty="0"/>
              <a:t> - A slightly comical way to refer to something as fancy or </a:t>
            </a:r>
            <a:r>
              <a:rPr lang="en-GB" dirty="0" smtClean="0"/>
              <a:t>special</a:t>
            </a:r>
            <a:endParaRPr lang="en-GB" dirty="0"/>
          </a:p>
          <a:p>
            <a:r>
              <a:rPr lang="en-GB" b="1" dirty="0"/>
              <a:t>Oops</a:t>
            </a:r>
            <a:r>
              <a:rPr lang="en-GB" dirty="0"/>
              <a:t> - An exclamation people use when they do something by accident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Phew</a:t>
            </a:r>
            <a:r>
              <a:rPr lang="en-GB" dirty="0"/>
              <a:t> - Expressing relief or gladness something is over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Whoa</a:t>
            </a:r>
            <a:r>
              <a:rPr lang="en-GB" dirty="0"/>
              <a:t> - Can show surprise or amazement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Yahoo</a:t>
            </a:r>
            <a:r>
              <a:rPr lang="en-GB" dirty="0"/>
              <a:t> - Expresses joy or happiness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Yeah</a:t>
            </a:r>
            <a:r>
              <a:rPr lang="en-GB" dirty="0"/>
              <a:t> - Demonstrates a very strong affirmation or approval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Yoo-hoo</a:t>
            </a:r>
            <a:r>
              <a:rPr lang="en-GB" dirty="0"/>
              <a:t> - An expression used to get someone's attention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Zing</a:t>
            </a:r>
            <a:r>
              <a:rPr lang="en-GB" dirty="0"/>
              <a:t> - Usually used comically to emphasize a clever statement or comeback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2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1217"/>
            <a:ext cx="10515600" cy="5455746"/>
          </a:xfrm>
        </p:spPr>
        <p:txBody>
          <a:bodyPr numCol="2">
            <a:normAutofit fontScale="77500" lnSpcReduction="20000"/>
          </a:bodyPr>
          <a:lstStyle/>
          <a:p>
            <a:r>
              <a:rPr lang="en-GB" b="1" dirty="0" err="1"/>
              <a:t>Ahh</a:t>
            </a:r>
            <a:r>
              <a:rPr lang="en-GB" dirty="0"/>
              <a:t>, that feels wonderful.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Alas</a:t>
            </a:r>
            <a:r>
              <a:rPr lang="en-GB" dirty="0"/>
              <a:t>! I'm lost in the wilderness.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Bah</a:t>
            </a:r>
            <a:r>
              <a:rPr lang="en-GB" dirty="0"/>
              <a:t>! That was a total waste of time.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Bless you</a:t>
            </a:r>
            <a:r>
              <a:rPr lang="en-GB" dirty="0"/>
              <a:t>! I couldn't have done it without you.</a:t>
            </a:r>
            <a:br>
              <a:rPr lang="en-GB" dirty="0"/>
            </a:br>
            <a:endParaRPr lang="en-GB" dirty="0"/>
          </a:p>
          <a:p>
            <a:r>
              <a:rPr lang="en-GB" dirty="0"/>
              <a:t>It's time for me to go. </a:t>
            </a:r>
            <a:r>
              <a:rPr lang="en-GB" b="1" dirty="0"/>
              <a:t>Cheerio</a:t>
            </a:r>
            <a:r>
              <a:rPr lang="en-GB" dirty="0"/>
              <a:t>!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Congrats</a:t>
            </a:r>
            <a:r>
              <a:rPr lang="en-GB" dirty="0"/>
              <a:t>! You finally got your master's degree.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Crikey</a:t>
            </a:r>
            <a:r>
              <a:rPr lang="en-GB" dirty="0"/>
              <a:t>! Do you ever think before you speak?</a:t>
            </a:r>
            <a:br>
              <a:rPr lang="en-GB" dirty="0"/>
            </a:br>
            <a:endParaRPr lang="en-GB" dirty="0"/>
          </a:p>
          <a:p>
            <a:r>
              <a:rPr lang="en-GB" b="1" dirty="0" err="1"/>
              <a:t>Gesundheit</a:t>
            </a:r>
            <a:r>
              <a:rPr lang="en-GB" dirty="0"/>
              <a:t>! Are you starting to get a cold?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Good grief</a:t>
            </a:r>
            <a:r>
              <a:rPr lang="en-GB" dirty="0"/>
              <a:t>! Why are you wearing shorts in the winter?</a:t>
            </a:r>
            <a:br>
              <a:rPr lang="en-GB" dirty="0"/>
            </a:br>
            <a:endParaRPr lang="en-GB" dirty="0"/>
          </a:p>
          <a:p>
            <a:r>
              <a:rPr lang="en-GB" b="1" dirty="0" err="1"/>
              <a:t>Grrr</a:t>
            </a:r>
            <a:r>
              <a:rPr lang="en-GB" dirty="0"/>
              <a:t>. I'm going to get back at him for that.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Humph</a:t>
            </a:r>
            <a:r>
              <a:rPr lang="en-GB" dirty="0"/>
              <a:t>. He probably cheated to make such good grades.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Oh dear</a:t>
            </a:r>
            <a:r>
              <a:rPr lang="en-GB" dirty="0"/>
              <a:t>! I don't know what to do about this mess.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Shoot</a:t>
            </a:r>
            <a:r>
              <a:rPr lang="en-GB" dirty="0"/>
              <a:t>! I forgot my brother's birthday.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Well, duh</a:t>
            </a:r>
            <a:r>
              <a:rPr lang="en-GB" dirty="0"/>
              <a:t>! That was a stupid thing to do!</a:t>
            </a:r>
            <a:br>
              <a:rPr lang="en-GB" dirty="0"/>
            </a:br>
            <a:endParaRPr lang="en-GB" dirty="0"/>
          </a:p>
          <a:p>
            <a:r>
              <a:rPr lang="en-GB" b="1" dirty="0" err="1"/>
              <a:t>Yowza</a:t>
            </a:r>
            <a:r>
              <a:rPr lang="en-GB" dirty="0"/>
              <a:t>! That is a gorgeous gown.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6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  <p:sp>
        <p:nvSpPr>
          <p:cNvPr id="8" name="AutoShape 8" descr="8 Parts of Speech Activities | Parts of Speech Lesson Pla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35" y="1002173"/>
            <a:ext cx="5539865" cy="585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NOUN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 noun is a word for a person, place, thing, or idea. Nouns are often used with an article (</a:t>
            </a:r>
            <a:r>
              <a:rPr lang="en-GB" i="1" dirty="0"/>
              <a:t>the</a:t>
            </a:r>
            <a:r>
              <a:rPr lang="en-GB" dirty="0"/>
              <a:t>, </a:t>
            </a:r>
            <a:r>
              <a:rPr lang="en-GB" i="1" dirty="0"/>
              <a:t>a</a:t>
            </a:r>
            <a:r>
              <a:rPr lang="en-GB" dirty="0"/>
              <a:t>, </a:t>
            </a:r>
            <a:r>
              <a:rPr lang="en-GB" i="1" dirty="0"/>
              <a:t>an</a:t>
            </a:r>
            <a:r>
              <a:rPr lang="en-GB" dirty="0"/>
              <a:t>), but not always. 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 smtClean="0"/>
              <a:t>Proper Noun: always </a:t>
            </a:r>
            <a:r>
              <a:rPr lang="en-GB" dirty="0"/>
              <a:t>start with a capital </a:t>
            </a:r>
            <a:r>
              <a:rPr lang="en-GB" dirty="0" smtClean="0"/>
              <a:t>letter. </a:t>
            </a:r>
          </a:p>
          <a:p>
            <a:pPr marL="514350" indent="-514350">
              <a:buAutoNum type="arabicPeriod"/>
            </a:pPr>
            <a:r>
              <a:rPr lang="en-GB" dirty="0" smtClean="0"/>
              <a:t>Common Noun: </a:t>
            </a:r>
            <a:r>
              <a:rPr lang="en-GB" i="1" dirty="0" smtClean="0"/>
              <a:t>man...</a:t>
            </a:r>
            <a:r>
              <a:rPr lang="en-GB" i="1" dirty="0"/>
              <a:t> house... happiness</a:t>
            </a:r>
            <a:endParaRPr lang="en-GB" dirty="0" smtClean="0"/>
          </a:p>
          <a:p>
            <a:pPr marL="514350" indent="-514350">
              <a:buAutoNum type="arabicPeriod"/>
            </a:pPr>
            <a:endParaRPr lang="en-GB" dirty="0"/>
          </a:p>
          <a:p>
            <a:r>
              <a:rPr lang="en-GB" dirty="0" smtClean="0"/>
              <a:t>Singular</a:t>
            </a:r>
          </a:p>
          <a:p>
            <a:r>
              <a:rPr lang="en-GB" dirty="0"/>
              <a:t>P</a:t>
            </a:r>
            <a:r>
              <a:rPr lang="en-GB" dirty="0" smtClean="0"/>
              <a:t>lural</a:t>
            </a:r>
          </a:p>
          <a:p>
            <a:r>
              <a:rPr lang="en-GB" dirty="0"/>
              <a:t>C</a:t>
            </a:r>
            <a:r>
              <a:rPr lang="en-GB" dirty="0" smtClean="0"/>
              <a:t>oncrete</a:t>
            </a:r>
          </a:p>
          <a:p>
            <a:r>
              <a:rPr lang="en-GB" dirty="0"/>
              <a:t>A</a:t>
            </a:r>
            <a:r>
              <a:rPr lang="en-GB" dirty="0" smtClean="0"/>
              <a:t>bstract. 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The young </a:t>
            </a:r>
            <a:r>
              <a:rPr lang="en-GB" b="1" i="1" u="sng" dirty="0"/>
              <a:t>girl</a:t>
            </a:r>
            <a:r>
              <a:rPr lang="en-GB" i="1" dirty="0"/>
              <a:t> brought me a very long </a:t>
            </a:r>
            <a:r>
              <a:rPr lang="en-GB" b="1" i="1" u="sng" dirty="0"/>
              <a:t>letter</a:t>
            </a:r>
            <a:r>
              <a:rPr lang="en-GB" i="1" dirty="0"/>
              <a:t> from the </a:t>
            </a:r>
            <a:r>
              <a:rPr lang="en-GB" b="1" i="1" u="sng" dirty="0"/>
              <a:t>teacher</a:t>
            </a:r>
            <a:r>
              <a:rPr lang="en-GB" i="1" dirty="0"/>
              <a:t>, and then she quickly disappeared. Oh my!</a:t>
            </a:r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6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</a:t>
            </a:r>
            <a:r>
              <a:rPr lang="en-GB" b="1" dirty="0" smtClean="0"/>
              <a:t>PRONOUN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8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 </a:t>
            </a:r>
            <a:r>
              <a:rPr lang="en-GB" dirty="0"/>
              <a:t>pronoun is a word used in place of a </a:t>
            </a:r>
            <a:r>
              <a:rPr lang="en-GB" dirty="0" smtClean="0"/>
              <a:t>noun. A </a:t>
            </a:r>
            <a:r>
              <a:rPr lang="en-GB" dirty="0"/>
              <a:t>pronoun is usually substituted for a specific noun, which is called its antecedent. 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0" name="Picture 2" descr="Pronoun Chart | Reflexive pronoun, English pronouns, English gramm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" b="4797"/>
          <a:stretch/>
        </p:blipFill>
        <p:spPr bwMode="auto">
          <a:xfrm>
            <a:off x="2669734" y="2237175"/>
            <a:ext cx="5302289" cy="453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r>
              <a:rPr lang="en-GB" i="1" dirty="0" smtClean="0"/>
              <a:t>Could </a:t>
            </a:r>
            <a:r>
              <a:rPr lang="en-GB" i="1" dirty="0" smtClean="0">
                <a:solidFill>
                  <a:srgbClr val="FF0000"/>
                </a:solidFill>
              </a:rPr>
              <a:t>you </a:t>
            </a:r>
            <a:r>
              <a:rPr lang="en-GB" i="1" dirty="0" smtClean="0"/>
              <a:t>give </a:t>
            </a:r>
            <a:r>
              <a:rPr lang="en-GB" i="1" dirty="0" smtClean="0">
                <a:solidFill>
                  <a:srgbClr val="FF0000"/>
                </a:solidFill>
              </a:rPr>
              <a:t>me </a:t>
            </a:r>
            <a:r>
              <a:rPr lang="en-GB" i="1" dirty="0" smtClean="0"/>
              <a:t>some money?</a:t>
            </a:r>
          </a:p>
          <a:p>
            <a:pPr marL="0" indent="0">
              <a:buNone/>
            </a:pPr>
            <a:r>
              <a:rPr lang="en-GB" i="1" dirty="0" smtClean="0"/>
              <a:t>This is my bag.</a:t>
            </a:r>
          </a:p>
          <a:p>
            <a:pPr marL="0" indent="0">
              <a:buNone/>
            </a:pPr>
            <a:r>
              <a:rPr lang="en-GB" i="1" dirty="0" smtClean="0"/>
              <a:t>This is </a:t>
            </a:r>
            <a:r>
              <a:rPr lang="en-GB" i="1" dirty="0" smtClean="0">
                <a:solidFill>
                  <a:srgbClr val="FF0000"/>
                </a:solidFill>
              </a:rPr>
              <a:t>mine. </a:t>
            </a:r>
          </a:p>
          <a:p>
            <a:pPr marL="0" indent="0">
              <a:buNone/>
            </a:pPr>
            <a:r>
              <a:rPr lang="en-GB" i="1" dirty="0" smtClean="0"/>
              <a:t>This is </a:t>
            </a:r>
            <a:r>
              <a:rPr lang="en-GB" i="1" dirty="0" smtClean="0">
                <a:solidFill>
                  <a:srgbClr val="FF0000"/>
                </a:solidFill>
              </a:rPr>
              <a:t>yours.</a:t>
            </a:r>
          </a:p>
          <a:p>
            <a:pPr marL="0" indent="0">
              <a:buNone/>
            </a:pPr>
            <a:r>
              <a:rPr lang="en-GB" i="1" dirty="0" smtClean="0"/>
              <a:t>I </a:t>
            </a:r>
            <a:r>
              <a:rPr lang="en-GB" i="1" dirty="0" smtClean="0">
                <a:solidFill>
                  <a:srgbClr val="FF0000"/>
                </a:solidFill>
              </a:rPr>
              <a:t>do it by </a:t>
            </a:r>
            <a:r>
              <a:rPr lang="en-GB" i="1" dirty="0" smtClean="0"/>
              <a:t>myself. </a:t>
            </a:r>
          </a:p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r>
              <a:rPr lang="en-GB" i="1" dirty="0" smtClean="0"/>
              <a:t>The young girl brought </a:t>
            </a:r>
            <a:r>
              <a:rPr lang="en-GB" b="1" i="1" u="sng" dirty="0" smtClean="0"/>
              <a:t>me</a:t>
            </a:r>
            <a:r>
              <a:rPr lang="en-GB" i="1" dirty="0" smtClean="0"/>
              <a:t> a very long letter from the teacher, and then </a:t>
            </a:r>
            <a:r>
              <a:rPr lang="en-GB" b="1" i="1" u="sng" dirty="0" smtClean="0"/>
              <a:t>she</a:t>
            </a:r>
            <a:r>
              <a:rPr lang="en-GB" i="1" dirty="0" smtClean="0"/>
              <a:t> quickly disappeared. Oh my!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8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3. VERB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/>
              <a:t>verb in a sentence expresses action or being. There is a main verb and sometimes one or more helping verbs. ("</a:t>
            </a:r>
            <a:r>
              <a:rPr lang="en-GB" i="1" dirty="0"/>
              <a:t>She can sing."</a:t>
            </a:r>
            <a:r>
              <a:rPr lang="en-GB" dirty="0"/>
              <a:t> </a:t>
            </a:r>
            <a:r>
              <a:rPr lang="en-GB" i="1" dirty="0"/>
              <a:t>Sing</a:t>
            </a:r>
            <a:r>
              <a:rPr lang="en-GB" dirty="0"/>
              <a:t> is the </a:t>
            </a:r>
            <a:r>
              <a:rPr lang="en-GB" dirty="0">
                <a:solidFill>
                  <a:srgbClr val="FF0000"/>
                </a:solidFill>
              </a:rPr>
              <a:t>main verb</a:t>
            </a:r>
            <a:r>
              <a:rPr lang="en-GB" dirty="0"/>
              <a:t>; </a:t>
            </a:r>
            <a:r>
              <a:rPr lang="en-GB" i="1" dirty="0"/>
              <a:t>can</a:t>
            </a:r>
            <a:r>
              <a:rPr lang="en-GB" dirty="0"/>
              <a:t> is the </a:t>
            </a:r>
            <a:r>
              <a:rPr lang="en-GB" dirty="0">
                <a:solidFill>
                  <a:srgbClr val="FF0000"/>
                </a:solidFill>
              </a:rPr>
              <a:t>helping verb</a:t>
            </a:r>
            <a:r>
              <a:rPr lang="en-GB" dirty="0"/>
              <a:t>.) </a:t>
            </a:r>
            <a:endParaRPr lang="en-GB" dirty="0" smtClean="0"/>
          </a:p>
          <a:p>
            <a:r>
              <a:rPr lang="en-GB" dirty="0" smtClean="0">
                <a:solidFill>
                  <a:srgbClr val="FF0000"/>
                </a:solidFill>
              </a:rPr>
              <a:t>Auxiliary verbs</a:t>
            </a:r>
            <a:r>
              <a:rPr lang="en-GB" dirty="0" smtClean="0"/>
              <a:t>: are, am, is, was, were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 smtClean="0"/>
              <a:t>The </a:t>
            </a:r>
            <a:r>
              <a:rPr lang="en-GB" i="1" dirty="0"/>
              <a:t>young girl </a:t>
            </a:r>
            <a:r>
              <a:rPr lang="en-GB" b="1" i="1" u="sng" dirty="0"/>
              <a:t>brought</a:t>
            </a:r>
            <a:r>
              <a:rPr lang="en-GB" i="1" dirty="0"/>
              <a:t> me a very long letter from the teacher, and then she quickly </a:t>
            </a:r>
            <a:r>
              <a:rPr lang="en-GB" b="1" i="1" u="sng" dirty="0"/>
              <a:t>disappeared</a:t>
            </a:r>
            <a:r>
              <a:rPr lang="en-GB" i="1" dirty="0"/>
              <a:t>. Oh my!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2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</a:t>
            </a:r>
            <a:r>
              <a:rPr lang="en-GB" b="1" dirty="0" smtClean="0"/>
              <a:t>ADJECTIVE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</a:t>
            </a:r>
            <a:r>
              <a:rPr lang="en-GB" dirty="0"/>
              <a:t>adjective is a word used to modify or describe a noun or a pronoun. It usually answers the question of which one, what kind, or how many. (Articles [a, an, the] are usually classified as adjectives.)</a:t>
            </a:r>
          </a:p>
          <a:p>
            <a:pPr marL="0" indent="0">
              <a:buNone/>
            </a:pPr>
            <a:endParaRPr lang="en-GB" i="1" dirty="0" smtClean="0"/>
          </a:p>
          <a:p>
            <a:pPr marL="0" indent="0">
              <a:buNone/>
            </a:pPr>
            <a:r>
              <a:rPr lang="en-GB" i="1" dirty="0" smtClean="0"/>
              <a:t>The</a:t>
            </a:r>
            <a:r>
              <a:rPr lang="en-GB" i="1" dirty="0"/>
              <a:t> </a:t>
            </a:r>
            <a:r>
              <a:rPr lang="en-GB" b="1" i="1" u="sng" dirty="0"/>
              <a:t>young</a:t>
            </a:r>
            <a:r>
              <a:rPr lang="en-GB" i="1" dirty="0"/>
              <a:t> girl brought me a very </a:t>
            </a:r>
            <a:r>
              <a:rPr lang="en-GB" b="1" i="1" u="sng" dirty="0"/>
              <a:t>long</a:t>
            </a:r>
            <a:r>
              <a:rPr lang="en-GB" i="1" dirty="0"/>
              <a:t> letter from the teacher, and then she quickly disappeared. Oh my!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</a:t>
            </a:r>
            <a:r>
              <a:rPr lang="en-GB" b="1" dirty="0" smtClean="0"/>
              <a:t>ADVERB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An </a:t>
            </a:r>
            <a:r>
              <a:rPr lang="en-GB" dirty="0"/>
              <a:t>adverb describes or modifies a verb, an adjective, or another adverb, but never a noun. It usually answers the questions of when, where, how, why, under what conditions, or to what degree. Adverbs often end in -</a:t>
            </a:r>
            <a:r>
              <a:rPr lang="en-GB" dirty="0" err="1"/>
              <a:t>ly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Example: </a:t>
            </a:r>
            <a:r>
              <a:rPr lang="en-GB" i="1" dirty="0" smtClean="0"/>
              <a:t>gently... extremely... carefully... well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 smtClean="0"/>
              <a:t>The </a:t>
            </a:r>
            <a:r>
              <a:rPr lang="en-GB" i="1" dirty="0"/>
              <a:t>young girl brought me a </a:t>
            </a:r>
            <a:r>
              <a:rPr lang="en-GB" b="1" i="1" u="sng" dirty="0"/>
              <a:t>very</a:t>
            </a:r>
            <a:r>
              <a:rPr lang="en-GB" i="1" dirty="0"/>
              <a:t> long letter from the </a:t>
            </a:r>
            <a:r>
              <a:rPr lang="en-GB" i="1" dirty="0" smtClean="0"/>
              <a:t>teacher, and</a:t>
            </a:r>
            <a:r>
              <a:rPr lang="en-GB" i="1" dirty="0"/>
              <a:t> </a:t>
            </a:r>
            <a:r>
              <a:rPr lang="en-GB" b="1" i="1" u="sng" dirty="0"/>
              <a:t>then</a:t>
            </a:r>
            <a:r>
              <a:rPr lang="en-GB" i="1" dirty="0"/>
              <a:t> she </a:t>
            </a:r>
            <a:r>
              <a:rPr lang="en-GB" b="1" i="1" u="sng" dirty="0"/>
              <a:t>quickly</a:t>
            </a:r>
            <a:r>
              <a:rPr lang="en-GB" i="1" dirty="0"/>
              <a:t> disappeared. Oh my!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0"/>
            <a:ext cx="38100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215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PART OF SPEECH</vt:lpstr>
      <vt:lpstr>PowerPoint Presentation</vt:lpstr>
      <vt:lpstr>1. NOUN</vt:lpstr>
      <vt:lpstr>PowerPoint Presentation</vt:lpstr>
      <vt:lpstr>2. PRONOUN </vt:lpstr>
      <vt:lpstr>PowerPoint Presentation</vt:lpstr>
      <vt:lpstr>3. VERB </vt:lpstr>
      <vt:lpstr>4. ADJECTIVE </vt:lpstr>
      <vt:lpstr>5. ADVERB </vt:lpstr>
      <vt:lpstr>6. PREPOSITION </vt:lpstr>
      <vt:lpstr>PowerPoint Presentation</vt:lpstr>
      <vt:lpstr>7. CONJUNCTION </vt:lpstr>
      <vt:lpstr>8. INTERJECTION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OF SPEECH</dc:title>
  <dc:creator>Ayu Pratiwi</dc:creator>
  <cp:lastModifiedBy>Ayu Pratiwi</cp:lastModifiedBy>
  <cp:revision>30</cp:revision>
  <dcterms:created xsi:type="dcterms:W3CDTF">2020-12-07T01:59:00Z</dcterms:created>
  <dcterms:modified xsi:type="dcterms:W3CDTF">2020-12-10T06:39:23Z</dcterms:modified>
</cp:coreProperties>
</file>