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3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66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1B2F3-F8C9-4711-9C0D-B17625DB9A5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61C7-8120-4FAA-B460-366C0272C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5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8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1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61C7-8120-4FAA-B460-366C0272C0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9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6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8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1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6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1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5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0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1444-73B4-499F-96F3-613F8AE848A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EEB1-3B72-42B0-AF29-A55AA26F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9976"/>
            <a:ext cx="9144000" cy="2387600"/>
          </a:xfrm>
        </p:spPr>
        <p:txBody>
          <a:bodyPr/>
          <a:lstStyle/>
          <a:p>
            <a:r>
              <a:rPr lang="en-GB" dirty="0" smtClean="0"/>
              <a:t>PRESENT PERFECT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223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981488"/>
              </p:ext>
            </p:extLst>
          </p:nvPr>
        </p:nvGraphicFramePr>
        <p:xfrm>
          <a:off x="3555642" y="2057445"/>
          <a:ext cx="5257800" cy="386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27"/>
                <a:gridCol w="3430073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AUXILARY VERBS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I</a:t>
                      </a:r>
                      <a:endParaRPr lang="en-GB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HAD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YOU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THEY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SHE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HE 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NAME(S)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612507"/>
              </p:ext>
            </p:extLst>
          </p:nvPr>
        </p:nvGraphicFramePr>
        <p:xfrm>
          <a:off x="1047751" y="2018808"/>
          <a:ext cx="103060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02"/>
                <a:gridCol w="1691585"/>
                <a:gridCol w="1950870"/>
                <a:gridCol w="1545908"/>
                <a:gridCol w="1570634"/>
                <a:gridCol w="180975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REGULAR VERBS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IRREGULAR</a:t>
                      </a:r>
                      <a:r>
                        <a:rPr lang="en-GB" baseline="0" dirty="0" smtClean="0"/>
                        <a:t> VERBS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V1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(Base Form)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V2</a:t>
                      </a:r>
                    </a:p>
                    <a:p>
                      <a:pPr algn="ctr"/>
                      <a:r>
                        <a:rPr lang="en-GB" dirty="0" smtClean="0"/>
                        <a:t>(Simple</a:t>
                      </a:r>
                      <a:r>
                        <a:rPr lang="en-GB" baseline="0" dirty="0" smtClean="0"/>
                        <a:t> Past)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(Past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Participle)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V1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(Base Form)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V2</a:t>
                      </a:r>
                    </a:p>
                    <a:p>
                      <a:pPr algn="ctr"/>
                      <a:r>
                        <a:rPr lang="en-GB" dirty="0" smtClean="0"/>
                        <a:t>(Simple</a:t>
                      </a:r>
                      <a:r>
                        <a:rPr lang="en-GB" baseline="0" dirty="0" smtClean="0"/>
                        <a:t> Past)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(Past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Participle)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cooked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Gone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played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studied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Swam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Swum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watched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Eaten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Kicked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Wanted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bet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Cried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looked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bought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bought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9976"/>
            <a:ext cx="9144000" cy="2387600"/>
          </a:xfrm>
        </p:spPr>
        <p:txBody>
          <a:bodyPr/>
          <a:lstStyle/>
          <a:p>
            <a:r>
              <a:rPr lang="en-GB" dirty="0" smtClean="0"/>
              <a:t>Simple Future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55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Simple Future: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simple future is a verb tense that’s used to talk about things that </a:t>
            </a:r>
            <a:r>
              <a:rPr lang="en-GB" dirty="0">
                <a:solidFill>
                  <a:srgbClr val="FF0000"/>
                </a:solidFill>
              </a:rPr>
              <a:t>haven’t happened yet.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kind of sentences: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055813"/>
            <a:ext cx="5157787" cy="415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(+) S +</a:t>
            </a:r>
            <a:r>
              <a:rPr lang="en-GB" dirty="0" smtClean="0">
                <a:solidFill>
                  <a:srgbClr val="FF0000"/>
                </a:solidFill>
              </a:rPr>
              <a:t> will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C000"/>
                </a:solidFill>
              </a:rPr>
              <a:t>V1</a:t>
            </a:r>
          </a:p>
          <a:p>
            <a:pPr marL="0" indent="0">
              <a:buNone/>
            </a:pPr>
            <a:r>
              <a:rPr lang="en-GB" dirty="0" smtClean="0"/>
              <a:t>(-) S+ </a:t>
            </a:r>
            <a:r>
              <a:rPr lang="en-GB" dirty="0" smtClean="0">
                <a:solidFill>
                  <a:srgbClr val="FF0000"/>
                </a:solidFill>
              </a:rPr>
              <a:t>won’t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C000"/>
                </a:solidFill>
              </a:rPr>
              <a:t>V1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rgbClr val="FF0000"/>
                </a:solidFill>
              </a:rPr>
              <a:t>Will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C000"/>
                </a:solidFill>
              </a:rPr>
              <a:t>V1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(+) I will eat meatball. </a:t>
            </a:r>
          </a:p>
          <a:p>
            <a:pPr marL="0" indent="0">
              <a:buNone/>
            </a:pPr>
            <a:r>
              <a:rPr lang="en-GB" dirty="0" smtClean="0"/>
              <a:t>(-) I wont </a:t>
            </a:r>
            <a:r>
              <a:rPr lang="en-GB" dirty="0"/>
              <a:t>eat meatball.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pPr algn="ctr"/>
            <a:r>
              <a:rPr lang="en-GB" dirty="0" smtClean="0"/>
              <a:t>nominal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175670"/>
            <a:ext cx="5183188" cy="4013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(+) S + </a:t>
            </a:r>
            <a:r>
              <a:rPr lang="en-GB" dirty="0">
                <a:solidFill>
                  <a:srgbClr val="FF0000"/>
                </a:solidFill>
              </a:rPr>
              <a:t> will 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C000"/>
                </a:solidFill>
              </a:rPr>
              <a:t>be </a:t>
            </a:r>
          </a:p>
          <a:p>
            <a:pPr marL="0" indent="0">
              <a:buNone/>
            </a:pPr>
            <a:r>
              <a:rPr lang="en-GB" dirty="0" smtClean="0"/>
              <a:t>(-) S+ </a:t>
            </a:r>
            <a:r>
              <a:rPr lang="en-GB" dirty="0">
                <a:solidFill>
                  <a:srgbClr val="FF0000"/>
                </a:solidFill>
              </a:rPr>
              <a:t>won’t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C000"/>
                </a:solidFill>
              </a:rPr>
              <a:t>be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>
                <a:solidFill>
                  <a:srgbClr val="FF0000"/>
                </a:solidFill>
              </a:rPr>
              <a:t>Will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C000"/>
                </a:solidFill>
              </a:rPr>
              <a:t>be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I will be a programmer.</a:t>
            </a:r>
          </a:p>
          <a:p>
            <a:pPr marL="0" indent="0">
              <a:buNone/>
            </a:pPr>
            <a:r>
              <a:rPr lang="en-GB" dirty="0" smtClean="0"/>
              <a:t>(-) I wont (will not)  be a programmer.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6186" y="2175670"/>
            <a:ext cx="10515600" cy="1325563"/>
          </a:xfrm>
        </p:spPr>
        <p:txBody>
          <a:bodyPr/>
          <a:lstStyle/>
          <a:p>
            <a:r>
              <a:rPr lang="en-GB" dirty="0" smtClean="0"/>
              <a:t>Two kind of sentences: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055813"/>
            <a:ext cx="5157787" cy="4153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(+) S + </a:t>
            </a:r>
            <a:r>
              <a:rPr lang="en-GB" dirty="0" smtClean="0">
                <a:solidFill>
                  <a:srgbClr val="FF0000"/>
                </a:solidFill>
              </a:rPr>
              <a:t>to be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0000"/>
                </a:solidFill>
              </a:rPr>
              <a:t>going to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C000"/>
                </a:solidFill>
              </a:rPr>
              <a:t>V1</a:t>
            </a:r>
          </a:p>
          <a:p>
            <a:pPr marL="0" indent="0">
              <a:buNone/>
            </a:pPr>
            <a:r>
              <a:rPr lang="en-GB" dirty="0" smtClean="0"/>
              <a:t>(-) S+ </a:t>
            </a:r>
            <a:r>
              <a:rPr lang="en-GB" dirty="0" smtClean="0">
                <a:solidFill>
                  <a:srgbClr val="FF0000"/>
                </a:solidFill>
              </a:rPr>
              <a:t>to be </a:t>
            </a:r>
            <a:r>
              <a:rPr lang="en-GB" dirty="0" smtClean="0"/>
              <a:t>+ not + </a:t>
            </a:r>
            <a:r>
              <a:rPr lang="en-GB" dirty="0" smtClean="0">
                <a:solidFill>
                  <a:srgbClr val="FF0000"/>
                </a:solidFill>
              </a:rPr>
              <a:t>going to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C000"/>
                </a:solidFill>
              </a:rPr>
              <a:t>V1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rgbClr val="FF0000"/>
                </a:solidFill>
              </a:rPr>
              <a:t>to be going to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C000"/>
                </a:solidFill>
              </a:rPr>
              <a:t>V1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I am going to eat meatball at 2 pm. </a:t>
            </a:r>
          </a:p>
          <a:p>
            <a:pPr marL="0" indent="0">
              <a:buNone/>
            </a:pPr>
            <a:r>
              <a:rPr lang="en-GB" dirty="0" smtClean="0"/>
              <a:t>(+) they are going </a:t>
            </a:r>
            <a:r>
              <a:rPr lang="en-GB" dirty="0"/>
              <a:t>to eat meatball at 2 pm. </a:t>
            </a:r>
          </a:p>
          <a:p>
            <a:pPr marL="0" indent="0">
              <a:buNone/>
            </a:pPr>
            <a:r>
              <a:rPr lang="en-GB" dirty="0" smtClean="0"/>
              <a:t>(+) She </a:t>
            </a:r>
            <a:r>
              <a:rPr lang="en-GB" dirty="0"/>
              <a:t>is going to eat meatball at 2 pm.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pPr algn="ctr"/>
            <a:r>
              <a:rPr lang="en-GB" dirty="0" smtClean="0"/>
              <a:t>nominal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175670"/>
            <a:ext cx="5183188" cy="4013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(+) S + </a:t>
            </a:r>
            <a:r>
              <a:rPr lang="en-GB" dirty="0" smtClean="0">
                <a:solidFill>
                  <a:srgbClr val="FF0000"/>
                </a:solidFill>
              </a:rPr>
              <a:t>to be </a:t>
            </a:r>
            <a:r>
              <a:rPr lang="en-GB" dirty="0" smtClean="0"/>
              <a:t>+</a:t>
            </a:r>
            <a:r>
              <a:rPr lang="en-GB" dirty="0" smtClean="0">
                <a:solidFill>
                  <a:srgbClr val="FF0000"/>
                </a:solidFill>
              </a:rPr>
              <a:t>going to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C000"/>
                </a:solidFill>
              </a:rPr>
              <a:t>be </a:t>
            </a:r>
          </a:p>
          <a:p>
            <a:pPr marL="0" indent="0">
              <a:buNone/>
            </a:pPr>
            <a:r>
              <a:rPr lang="en-GB" dirty="0" smtClean="0"/>
              <a:t>(-) S+ </a:t>
            </a:r>
            <a:r>
              <a:rPr lang="en-GB" dirty="0" smtClean="0">
                <a:solidFill>
                  <a:srgbClr val="FF0000"/>
                </a:solidFill>
              </a:rPr>
              <a:t>to be </a:t>
            </a:r>
            <a:r>
              <a:rPr lang="en-GB" dirty="0"/>
              <a:t>+ not + </a:t>
            </a:r>
            <a:r>
              <a:rPr lang="en-GB" dirty="0" smtClean="0">
                <a:solidFill>
                  <a:srgbClr val="FF0000"/>
                </a:solidFill>
              </a:rPr>
              <a:t>going to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C000"/>
                </a:solidFill>
              </a:rPr>
              <a:t>be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rgbClr val="FF0000"/>
                </a:solidFill>
              </a:rPr>
              <a:t>to be </a:t>
            </a:r>
            <a:r>
              <a:rPr lang="en-GB" dirty="0" smtClean="0"/>
              <a:t>+</a:t>
            </a:r>
            <a:r>
              <a:rPr lang="en-GB" dirty="0" smtClean="0">
                <a:solidFill>
                  <a:srgbClr val="FF0000"/>
                </a:solidFill>
              </a:rPr>
              <a:t>going to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C000"/>
                </a:solidFill>
              </a:rPr>
              <a:t>be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I am going to be a programmer I 2025.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3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Present Perfect: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use the present </a:t>
            </a:r>
            <a:r>
              <a:rPr lang="en-GB" dirty="0" smtClean="0"/>
              <a:t>perfect for </a:t>
            </a:r>
            <a:r>
              <a:rPr lang="en-GB" dirty="0"/>
              <a:t>something that </a:t>
            </a:r>
            <a:r>
              <a:rPr lang="en-GB" b="1" dirty="0">
                <a:solidFill>
                  <a:srgbClr val="FF0000"/>
                </a:solidFill>
              </a:rPr>
              <a:t>started in </a:t>
            </a:r>
            <a:r>
              <a:rPr lang="en-GB" b="1" dirty="0" smtClean="0">
                <a:solidFill>
                  <a:srgbClr val="FF0000"/>
                </a:solidFill>
              </a:rPr>
              <a:t>the past</a:t>
            </a:r>
            <a:r>
              <a:rPr lang="en-GB" b="1" dirty="0"/>
              <a:t> </a:t>
            </a:r>
            <a:r>
              <a:rPr lang="en-GB" dirty="0"/>
              <a:t>and </a:t>
            </a:r>
            <a:r>
              <a:rPr lang="en-GB" b="1" dirty="0">
                <a:solidFill>
                  <a:srgbClr val="FF0000"/>
                </a:solidFill>
              </a:rPr>
              <a:t>continues in the </a:t>
            </a:r>
            <a:r>
              <a:rPr lang="en-GB" b="1" dirty="0" smtClean="0">
                <a:solidFill>
                  <a:srgbClr val="FF0000"/>
                </a:solidFill>
              </a:rPr>
              <a:t>present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Time signal: ever, already, just, yet, since, for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kind of sentences: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14414" y="2175670"/>
            <a:ext cx="4780099" cy="41530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(+) S + </a:t>
            </a:r>
            <a:r>
              <a:rPr lang="en-GB" dirty="0" smtClean="0">
                <a:solidFill>
                  <a:schemeClr val="accent1"/>
                </a:solidFill>
              </a:rPr>
              <a:t>have/ has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0000"/>
                </a:solidFill>
              </a:rPr>
              <a:t>V3</a:t>
            </a:r>
          </a:p>
          <a:p>
            <a:pPr marL="0" indent="0">
              <a:buNone/>
            </a:pPr>
            <a:r>
              <a:rPr lang="en-GB" dirty="0" smtClean="0"/>
              <a:t>(-) S + </a:t>
            </a:r>
            <a:r>
              <a:rPr lang="en-GB" dirty="0">
                <a:solidFill>
                  <a:schemeClr val="accent1"/>
                </a:solidFill>
              </a:rPr>
              <a:t>have/ has </a:t>
            </a:r>
            <a:r>
              <a:rPr lang="en-GB" dirty="0" smtClean="0"/>
              <a:t>+ not + </a:t>
            </a:r>
            <a:r>
              <a:rPr lang="en-GB" dirty="0" smtClean="0">
                <a:solidFill>
                  <a:srgbClr val="FF0000"/>
                </a:solidFill>
              </a:rPr>
              <a:t>V3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chemeClr val="accent1"/>
                </a:solidFill>
              </a:rPr>
              <a:t>Have</a:t>
            </a:r>
            <a:r>
              <a:rPr lang="en-GB" dirty="0">
                <a:solidFill>
                  <a:schemeClr val="accent1"/>
                </a:solidFill>
              </a:rPr>
              <a:t>/ has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0000"/>
                </a:solidFill>
              </a:rPr>
              <a:t>V3?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We have studied in </a:t>
            </a:r>
            <a:r>
              <a:rPr lang="en-GB" dirty="0" err="1" smtClean="0"/>
              <a:t>Unikom</a:t>
            </a:r>
            <a:r>
              <a:rPr lang="en-GB" dirty="0" smtClean="0"/>
              <a:t> since September 2021 and now </a:t>
            </a:r>
            <a:r>
              <a:rPr lang="en-GB" dirty="0" smtClean="0">
                <a:solidFill>
                  <a:srgbClr val="00B050"/>
                </a:solidFill>
              </a:rPr>
              <a:t>I am an </a:t>
            </a:r>
            <a:r>
              <a:rPr lang="en-GB" dirty="0" err="1" smtClean="0">
                <a:solidFill>
                  <a:srgbClr val="00B050"/>
                </a:solidFill>
              </a:rPr>
              <a:t>Unikom’s</a:t>
            </a:r>
            <a:r>
              <a:rPr lang="en-GB" dirty="0" smtClean="0">
                <a:solidFill>
                  <a:srgbClr val="00B050"/>
                </a:solidFill>
              </a:rPr>
              <a:t> students.</a:t>
            </a:r>
          </a:p>
          <a:p>
            <a:pPr marL="0" indent="0">
              <a:buNone/>
            </a:pPr>
            <a:r>
              <a:rPr lang="en-GB" dirty="0" smtClean="0"/>
              <a:t>(-) we Have not </a:t>
            </a:r>
            <a:r>
              <a:rPr lang="en-GB" dirty="0"/>
              <a:t>studied in </a:t>
            </a:r>
            <a:r>
              <a:rPr lang="en-GB" dirty="0" err="1"/>
              <a:t>Unikom</a:t>
            </a:r>
            <a:r>
              <a:rPr lang="en-GB" dirty="0"/>
              <a:t> since September 2021.</a:t>
            </a:r>
          </a:p>
          <a:p>
            <a:pPr marL="0" indent="0">
              <a:buNone/>
            </a:pPr>
            <a:r>
              <a:rPr lang="en-GB" dirty="0" smtClean="0"/>
              <a:t>(?) Have we studies </a:t>
            </a:r>
            <a:r>
              <a:rPr lang="en-GB" dirty="0" smtClean="0"/>
              <a:t>in </a:t>
            </a:r>
            <a:r>
              <a:rPr lang="en-GB" dirty="0" err="1"/>
              <a:t>Unikom</a:t>
            </a:r>
            <a:r>
              <a:rPr lang="en-GB" dirty="0"/>
              <a:t> since September </a:t>
            </a:r>
            <a:r>
              <a:rPr lang="en-GB" dirty="0" smtClean="0"/>
              <a:t>2021?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pPr algn="ctr"/>
            <a:r>
              <a:rPr lang="en-GB" dirty="0" smtClean="0"/>
              <a:t>Nominal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175670"/>
            <a:ext cx="5744817" cy="4013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(+) S + </a:t>
            </a:r>
            <a:r>
              <a:rPr lang="en-GB" dirty="0">
                <a:solidFill>
                  <a:schemeClr val="accent1"/>
                </a:solidFill>
              </a:rPr>
              <a:t>have/ has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0000"/>
                </a:solidFill>
              </a:rPr>
              <a:t>been </a:t>
            </a:r>
            <a:r>
              <a:rPr lang="en-GB" dirty="0"/>
              <a:t>+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adv</a:t>
            </a:r>
            <a:r>
              <a:rPr lang="en-GB" dirty="0" smtClean="0"/>
              <a:t>/adj.</a:t>
            </a:r>
          </a:p>
          <a:p>
            <a:pPr marL="0" indent="0">
              <a:buNone/>
            </a:pPr>
            <a:r>
              <a:rPr lang="en-GB" dirty="0" smtClean="0"/>
              <a:t>(-) S + </a:t>
            </a:r>
            <a:r>
              <a:rPr lang="en-GB" dirty="0">
                <a:solidFill>
                  <a:schemeClr val="accent1"/>
                </a:solidFill>
              </a:rPr>
              <a:t>have/ has </a:t>
            </a:r>
            <a:r>
              <a:rPr lang="en-GB" dirty="0" smtClean="0"/>
              <a:t>+ not +</a:t>
            </a:r>
            <a:r>
              <a:rPr lang="en-GB" dirty="0" smtClean="0">
                <a:solidFill>
                  <a:srgbClr val="FF0000"/>
                </a:solidFill>
              </a:rPr>
              <a:t>been </a:t>
            </a:r>
            <a:r>
              <a:rPr lang="en-GB" dirty="0"/>
              <a:t>+ </a:t>
            </a:r>
            <a:r>
              <a:rPr lang="en-GB" dirty="0" err="1"/>
              <a:t>adv</a:t>
            </a:r>
            <a:r>
              <a:rPr lang="en-GB" dirty="0"/>
              <a:t>/adj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chemeClr val="accent1"/>
                </a:solidFill>
              </a:rPr>
              <a:t>Have</a:t>
            </a:r>
            <a:r>
              <a:rPr lang="en-GB" dirty="0">
                <a:solidFill>
                  <a:schemeClr val="accent1"/>
                </a:solidFill>
              </a:rPr>
              <a:t>/ has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0000"/>
                </a:solidFill>
              </a:rPr>
              <a:t>been </a:t>
            </a:r>
            <a:r>
              <a:rPr lang="en-GB" dirty="0" smtClean="0"/>
              <a:t>+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adv</a:t>
            </a:r>
            <a:r>
              <a:rPr lang="en-GB" dirty="0" smtClean="0"/>
              <a:t>/</a:t>
            </a:r>
            <a:r>
              <a:rPr lang="en-GB" dirty="0" err="1" smtClean="0"/>
              <a:t>adj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You have been here for one hour and now </a:t>
            </a:r>
            <a:r>
              <a:rPr lang="en-GB" dirty="0" smtClean="0">
                <a:solidFill>
                  <a:srgbClr val="00B050"/>
                </a:solidFill>
              </a:rPr>
              <a:t>you are here. </a:t>
            </a:r>
            <a:endParaRPr lang="en-GB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972850"/>
              </p:ext>
            </p:extLst>
          </p:nvPr>
        </p:nvGraphicFramePr>
        <p:xfrm>
          <a:off x="3555642" y="2057445"/>
          <a:ext cx="5257800" cy="386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27"/>
                <a:gridCol w="3430073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AUXILARY VERBS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have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YOU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have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have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have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SHE</a:t>
                      </a:r>
                      <a:endParaRPr lang="en-GB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has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HE </a:t>
                      </a:r>
                      <a:endParaRPr lang="en-GB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has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has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has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have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21400"/>
              </p:ext>
            </p:extLst>
          </p:nvPr>
        </p:nvGraphicFramePr>
        <p:xfrm>
          <a:off x="1047751" y="2018808"/>
          <a:ext cx="103060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02"/>
                <a:gridCol w="1691585"/>
                <a:gridCol w="1950870"/>
                <a:gridCol w="1545908"/>
                <a:gridCol w="1570634"/>
                <a:gridCol w="180975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REGULAR VERBS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IRREGULAR</a:t>
                      </a:r>
                      <a:r>
                        <a:rPr lang="en-GB" baseline="0" dirty="0" smtClean="0"/>
                        <a:t> VERBS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V1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(Base Form)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V2</a:t>
                      </a:r>
                    </a:p>
                    <a:p>
                      <a:pPr algn="ctr"/>
                      <a:r>
                        <a:rPr lang="en-GB" dirty="0" smtClean="0"/>
                        <a:t>(Simple</a:t>
                      </a:r>
                      <a:r>
                        <a:rPr lang="en-GB" baseline="0" dirty="0" smtClean="0"/>
                        <a:t> Past)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V3</a:t>
                      </a:r>
                    </a:p>
                    <a:p>
                      <a:pPr algn="ctr"/>
                      <a:r>
                        <a:rPr lang="en-GB" dirty="0" smtClean="0"/>
                        <a:t>(Past</a:t>
                      </a:r>
                      <a:r>
                        <a:rPr lang="en-GB" baseline="0" dirty="0" smtClean="0"/>
                        <a:t> Participle)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V1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(Base Form)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V2</a:t>
                      </a:r>
                    </a:p>
                    <a:p>
                      <a:pPr algn="ctr"/>
                      <a:r>
                        <a:rPr lang="en-GB" dirty="0" smtClean="0"/>
                        <a:t>(Simple</a:t>
                      </a:r>
                      <a:r>
                        <a:rPr lang="en-GB" baseline="0" dirty="0" smtClean="0"/>
                        <a:t> Past)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V3</a:t>
                      </a:r>
                    </a:p>
                    <a:p>
                      <a:pPr algn="ctr"/>
                      <a:r>
                        <a:rPr lang="en-GB" dirty="0" smtClean="0"/>
                        <a:t>(Past</a:t>
                      </a:r>
                      <a:r>
                        <a:rPr lang="en-GB" baseline="0" dirty="0" smtClean="0"/>
                        <a:t> Participle)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cooked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Gone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played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studied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Swam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Swum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watched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Eaten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Kicked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Wanted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bet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Cried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looked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bought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bought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9976"/>
            <a:ext cx="9144000" cy="2387600"/>
          </a:xfrm>
        </p:spPr>
        <p:txBody>
          <a:bodyPr/>
          <a:lstStyle/>
          <a:p>
            <a:r>
              <a:rPr lang="en-GB" dirty="0" smtClean="0"/>
              <a:t>PAST PERFECT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18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Past Perfect: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past perfect is a </a:t>
            </a:r>
            <a:r>
              <a:rPr lang="en-GB" dirty="0" smtClean="0"/>
              <a:t>verb tense</a:t>
            </a:r>
            <a:r>
              <a:rPr lang="en-GB" dirty="0"/>
              <a:t> which is used to show that an action took place once or many times before another point in the past.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		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kind of sentences: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055813"/>
            <a:ext cx="5157787" cy="4153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(+) S +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+</a:t>
            </a:r>
            <a:r>
              <a:rPr lang="en-GB" dirty="0" smtClean="0">
                <a:solidFill>
                  <a:srgbClr val="FF0000"/>
                </a:solidFill>
              </a:rPr>
              <a:t> V3</a:t>
            </a:r>
          </a:p>
          <a:p>
            <a:pPr marL="0" indent="0">
              <a:buNone/>
            </a:pPr>
            <a:r>
              <a:rPr lang="en-GB" dirty="0" smtClean="0"/>
              <a:t>(-) S +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+ not + </a:t>
            </a:r>
            <a:r>
              <a:rPr lang="en-GB" dirty="0">
                <a:solidFill>
                  <a:srgbClr val="FF0000"/>
                </a:solidFill>
              </a:rPr>
              <a:t>V3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Had</a:t>
            </a:r>
            <a:r>
              <a:rPr lang="en-GB" dirty="0" smtClean="0"/>
              <a:t> + S + </a:t>
            </a:r>
            <a:r>
              <a:rPr lang="en-GB" dirty="0" smtClean="0">
                <a:solidFill>
                  <a:srgbClr val="FF0000"/>
                </a:solidFill>
              </a:rPr>
              <a:t>V3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(+) </a:t>
            </a:r>
            <a:r>
              <a:rPr lang="en-GB" dirty="0" smtClean="0">
                <a:solidFill>
                  <a:srgbClr val="FF0000"/>
                </a:solidFill>
              </a:rPr>
              <a:t>She had never seen a bear </a:t>
            </a:r>
            <a:r>
              <a:rPr lang="en-GB" dirty="0" smtClean="0"/>
              <a:t>before </a:t>
            </a:r>
            <a:r>
              <a:rPr lang="en-GB" dirty="0" smtClean="0">
                <a:solidFill>
                  <a:schemeClr val="accent1"/>
                </a:solidFill>
              </a:rPr>
              <a:t>she moved to Alaska.</a:t>
            </a:r>
          </a:p>
          <a:p>
            <a:pPr marL="0" indent="0">
              <a:buNone/>
            </a:pPr>
            <a:r>
              <a:rPr lang="en-GB" dirty="0" smtClean="0"/>
              <a:t>(-) She hadn’t never seen a bear before she moved to Alaska.</a:t>
            </a:r>
          </a:p>
          <a:p>
            <a:pPr marL="0" indent="0">
              <a:buNone/>
            </a:pPr>
            <a:r>
              <a:rPr lang="en-GB" dirty="0" smtClean="0"/>
              <a:t>(?) Had she never seen a bear before she moved to Alaska.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pPr algn="ctr"/>
            <a:r>
              <a:rPr lang="en-GB" dirty="0" smtClean="0"/>
              <a:t>Nominal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175670"/>
            <a:ext cx="5183188" cy="4013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(+) S +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had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0000"/>
                </a:solidFill>
              </a:rPr>
              <a:t>been </a:t>
            </a:r>
            <a:r>
              <a:rPr lang="en-GB" dirty="0" smtClean="0"/>
              <a:t>+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adv</a:t>
            </a:r>
            <a:r>
              <a:rPr lang="en-GB" dirty="0" smtClean="0"/>
              <a:t>/</a:t>
            </a:r>
            <a:r>
              <a:rPr lang="en-GB" dirty="0" err="1" smtClean="0"/>
              <a:t>adj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(-) S +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had</a:t>
            </a:r>
            <a:r>
              <a:rPr lang="en-GB" dirty="0" smtClean="0"/>
              <a:t> + not + </a:t>
            </a:r>
            <a:r>
              <a:rPr lang="en-GB" dirty="0" smtClean="0">
                <a:solidFill>
                  <a:srgbClr val="FF0000"/>
                </a:solidFill>
              </a:rPr>
              <a:t>been </a:t>
            </a:r>
            <a:r>
              <a:rPr lang="en-GB" dirty="0"/>
              <a:t>+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adv</a:t>
            </a:r>
            <a:r>
              <a:rPr lang="en-GB" dirty="0" smtClean="0"/>
              <a:t>/</a:t>
            </a:r>
            <a:r>
              <a:rPr lang="en-GB" dirty="0" err="1" smtClean="0"/>
              <a:t>adj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+ S + </a:t>
            </a:r>
            <a:r>
              <a:rPr lang="en-GB" dirty="0" smtClean="0">
                <a:solidFill>
                  <a:srgbClr val="FF0000"/>
                </a:solidFill>
              </a:rPr>
              <a:t>been </a:t>
            </a:r>
            <a:r>
              <a:rPr lang="en-GB" dirty="0"/>
              <a:t>+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adv</a:t>
            </a:r>
            <a:r>
              <a:rPr lang="en-GB" dirty="0" smtClean="0"/>
              <a:t>/</a:t>
            </a:r>
            <a:r>
              <a:rPr lang="en-GB" dirty="0" err="1" smtClean="0"/>
              <a:t>adj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By the time Alex finished his studies, he had been in London for eight years.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The earthquake had happened </a:t>
            </a:r>
            <a:r>
              <a:rPr lang="en-GB" dirty="0" smtClean="0">
                <a:solidFill>
                  <a:srgbClr val="00B050"/>
                </a:solidFill>
              </a:rPr>
              <a:t>before </a:t>
            </a:r>
            <a:r>
              <a:rPr lang="en-GB" dirty="0" smtClean="0">
                <a:solidFill>
                  <a:srgbClr val="FF0000"/>
                </a:solidFill>
              </a:rPr>
              <a:t>the tsunami came.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tsunami came </a:t>
            </a:r>
            <a:r>
              <a:rPr lang="en-GB" dirty="0" smtClean="0">
                <a:solidFill>
                  <a:srgbClr val="00B050"/>
                </a:solidFill>
              </a:rPr>
              <a:t>after </a:t>
            </a:r>
            <a:r>
              <a:rPr lang="en-GB" dirty="0" smtClean="0">
                <a:solidFill>
                  <a:srgbClr val="FF0000"/>
                </a:solidFill>
              </a:rPr>
              <a:t>the earthquake had happened.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5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762</Words>
  <Application>Microsoft Office PowerPoint</Application>
  <PresentationFormat>Widescreen</PresentationFormat>
  <Paragraphs>309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PRESENT PERFECT </vt:lpstr>
      <vt:lpstr>Functions of Present Perfect:</vt:lpstr>
      <vt:lpstr>Two kind of sentences:</vt:lpstr>
      <vt:lpstr>Language Features:</vt:lpstr>
      <vt:lpstr>Language Features:</vt:lpstr>
      <vt:lpstr>PAST PERFECT </vt:lpstr>
      <vt:lpstr>Functions of Past Perfect:</vt:lpstr>
      <vt:lpstr>Two kind of sentences:</vt:lpstr>
      <vt:lpstr>Examples:</vt:lpstr>
      <vt:lpstr>Language Features:</vt:lpstr>
      <vt:lpstr>Language Features:</vt:lpstr>
      <vt:lpstr>Simple Future</vt:lpstr>
      <vt:lpstr>Functions of Simple Future:</vt:lpstr>
      <vt:lpstr>Two kind of sentences:</vt:lpstr>
      <vt:lpstr>Two kind of sentences: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 Pratiwi</dc:creator>
  <cp:lastModifiedBy>Ayu Pratiwi</cp:lastModifiedBy>
  <cp:revision>113</cp:revision>
  <dcterms:created xsi:type="dcterms:W3CDTF">2020-11-02T02:49:33Z</dcterms:created>
  <dcterms:modified xsi:type="dcterms:W3CDTF">2021-11-15T05:01:11Z</dcterms:modified>
</cp:coreProperties>
</file>