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8" r:id="rId3"/>
    <p:sldId id="257" r:id="rId4"/>
    <p:sldId id="285" r:id="rId5"/>
    <p:sldId id="286" r:id="rId6"/>
    <p:sldId id="261" r:id="rId7"/>
    <p:sldId id="312" r:id="rId8"/>
    <p:sldId id="259" r:id="rId9"/>
    <p:sldId id="260" r:id="rId10"/>
    <p:sldId id="287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10" r:id="rId23"/>
    <p:sldId id="288" r:id="rId24"/>
    <p:sldId id="289" r:id="rId25"/>
    <p:sldId id="290" r:id="rId26"/>
    <p:sldId id="304" r:id="rId27"/>
    <p:sldId id="305" r:id="rId28"/>
    <p:sldId id="306" r:id="rId29"/>
    <p:sldId id="307" r:id="rId30"/>
    <p:sldId id="308" r:id="rId31"/>
    <p:sldId id="309" r:id="rId32"/>
    <p:sldId id="302" r:id="rId33"/>
    <p:sldId id="311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2FA814-DFC3-420E-9C03-26CF6CE0A471}">
  <a:tblStyle styleId="{952FA814-DFC3-420E-9C03-26CF6CE0A4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FD235-D7D5-4519-9884-196A33B2807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</dgm:pt>
    <dgm:pt modelId="{BD2496BA-EE1C-41BB-9D51-91767FBD6D21}">
      <dgm:prSet phldrT="[Text]" custT="1"/>
      <dgm:spPr/>
      <dgm:t>
        <a:bodyPr/>
        <a:lstStyle/>
        <a:p>
          <a:pPr algn="l"/>
          <a:r>
            <a:rPr lang="en-US" sz="2000" dirty="0" err="1"/>
            <a:t>Memahami</a:t>
          </a:r>
          <a:r>
            <a:rPr lang="en-US" sz="2000" dirty="0"/>
            <a:t> </a:t>
          </a:r>
          <a:r>
            <a:rPr lang="en-US" sz="2000" dirty="0" err="1"/>
            <a:t>konsep</a:t>
          </a:r>
          <a:r>
            <a:rPr lang="en-US" sz="2000" dirty="0"/>
            <a:t> </a:t>
          </a:r>
          <a:r>
            <a:rPr lang="en-US" sz="2000" dirty="0" err="1"/>
            <a:t>dengan</a:t>
          </a:r>
          <a:r>
            <a:rPr lang="en-US" sz="2000" dirty="0"/>
            <a:t> </a:t>
          </a:r>
          <a:r>
            <a:rPr lang="en-US" sz="2000" dirty="0" err="1"/>
            <a:t>proposisi</a:t>
          </a:r>
          <a:endParaRPr lang="en-US" sz="2000" dirty="0"/>
        </a:p>
      </dgm:t>
    </dgm:pt>
    <dgm:pt modelId="{44346B97-D017-4441-A0F7-D8D164D7978B}" type="parTrans" cxnId="{0092223E-0E0E-4575-943D-485AC86E10C6}">
      <dgm:prSet/>
      <dgm:spPr/>
      <dgm:t>
        <a:bodyPr/>
        <a:lstStyle/>
        <a:p>
          <a:endParaRPr lang="en-US" sz="1600"/>
        </a:p>
      </dgm:t>
    </dgm:pt>
    <dgm:pt modelId="{0713EED1-7671-4B16-9853-B4802FA80C31}" type="sibTrans" cxnId="{0092223E-0E0E-4575-943D-485AC86E10C6}">
      <dgm:prSet/>
      <dgm:spPr/>
      <dgm:t>
        <a:bodyPr/>
        <a:lstStyle/>
        <a:p>
          <a:endParaRPr lang="en-US" sz="1600"/>
        </a:p>
      </dgm:t>
    </dgm:pt>
    <dgm:pt modelId="{AF2E7B5E-CFF9-440A-A84D-F9266BA820F6}">
      <dgm:prSet phldrT="[Text]" custT="1"/>
      <dgm:spPr/>
      <dgm:t>
        <a:bodyPr/>
        <a:lstStyle/>
        <a:p>
          <a:r>
            <a:rPr lang="en-US" sz="2000" dirty="0" err="1"/>
            <a:t>Memahami</a:t>
          </a:r>
          <a:r>
            <a:rPr lang="en-US" sz="2000" dirty="0"/>
            <a:t> </a:t>
          </a:r>
          <a:r>
            <a:rPr lang="en-US" sz="2000" dirty="0" err="1"/>
            <a:t>konsep</a:t>
          </a:r>
          <a:r>
            <a:rPr lang="en-US" sz="2000" dirty="0"/>
            <a:t> </a:t>
          </a:r>
          <a:r>
            <a:rPr lang="en-US" sz="2000" dirty="0" err="1"/>
            <a:t>Logika</a:t>
          </a:r>
          <a:r>
            <a:rPr lang="en-US" sz="2000" dirty="0"/>
            <a:t> </a:t>
          </a:r>
          <a:r>
            <a:rPr lang="en-US" sz="2000" dirty="0" err="1"/>
            <a:t>Predikat</a:t>
          </a:r>
          <a:endParaRPr lang="en-US" sz="2000" dirty="0"/>
        </a:p>
      </dgm:t>
    </dgm:pt>
    <dgm:pt modelId="{D043AA5D-B2D5-4209-8F17-C4F257EF6D85}" type="parTrans" cxnId="{47030A37-07BB-4AB4-8DCA-C304313A68D4}">
      <dgm:prSet/>
      <dgm:spPr/>
      <dgm:t>
        <a:bodyPr/>
        <a:lstStyle/>
        <a:p>
          <a:endParaRPr lang="en-US" sz="1600"/>
        </a:p>
      </dgm:t>
    </dgm:pt>
    <dgm:pt modelId="{47AEADF1-BA00-4F32-A020-61C9C300CB1A}" type="sibTrans" cxnId="{47030A37-07BB-4AB4-8DCA-C304313A68D4}">
      <dgm:prSet/>
      <dgm:spPr/>
      <dgm:t>
        <a:bodyPr/>
        <a:lstStyle/>
        <a:p>
          <a:endParaRPr lang="en-US" sz="1600"/>
        </a:p>
      </dgm:t>
    </dgm:pt>
    <dgm:pt modelId="{23621172-BCCC-460E-86EA-F6CAFFDB8D37}">
      <dgm:prSet phldrT="[Text]" custT="1"/>
      <dgm:spPr/>
      <dgm:t>
        <a:bodyPr/>
        <a:lstStyle/>
        <a:p>
          <a:r>
            <a:rPr lang="en-ID" sz="2000" dirty="0" err="1"/>
            <a:t>Merepresentasikan</a:t>
          </a:r>
          <a:r>
            <a:rPr lang="en-ID" sz="2000" dirty="0"/>
            <a:t> </a:t>
          </a:r>
          <a:r>
            <a:rPr lang="en-ID" sz="2000" dirty="0" err="1"/>
            <a:t>logika</a:t>
          </a:r>
          <a:r>
            <a:rPr lang="en-ID" sz="2000" dirty="0"/>
            <a:t> fuzzy</a:t>
          </a:r>
          <a:endParaRPr lang="en-US" sz="2000" dirty="0"/>
        </a:p>
      </dgm:t>
    </dgm:pt>
    <dgm:pt modelId="{BE959144-C2B1-45BE-9219-9A116A848BD5}" type="parTrans" cxnId="{163FFBF2-A059-4CF4-9DE3-C20EDC286424}">
      <dgm:prSet/>
      <dgm:spPr/>
      <dgm:t>
        <a:bodyPr/>
        <a:lstStyle/>
        <a:p>
          <a:endParaRPr lang="en-ID" sz="1600"/>
        </a:p>
      </dgm:t>
    </dgm:pt>
    <dgm:pt modelId="{85863A6C-5E9C-4963-80DF-1C42C11623F4}" type="sibTrans" cxnId="{163FFBF2-A059-4CF4-9DE3-C20EDC286424}">
      <dgm:prSet/>
      <dgm:spPr/>
      <dgm:t>
        <a:bodyPr/>
        <a:lstStyle/>
        <a:p>
          <a:endParaRPr lang="en-ID" sz="1600"/>
        </a:p>
      </dgm:t>
    </dgm:pt>
    <dgm:pt modelId="{56572780-5425-4122-826B-8641D3D47317}">
      <dgm:prSet phldrT="[Text]" custT="1"/>
      <dgm:spPr/>
      <dgm:t>
        <a:bodyPr/>
        <a:lstStyle/>
        <a:p>
          <a:r>
            <a:rPr lang="en-ID" sz="2000" dirty="0" err="1"/>
            <a:t>Merepresentasikan</a:t>
          </a:r>
          <a:r>
            <a:rPr lang="en-ID" sz="2000" dirty="0"/>
            <a:t> </a:t>
          </a:r>
          <a:r>
            <a:rPr lang="en-ID" sz="2000" dirty="0" err="1"/>
            <a:t>himpunan</a:t>
          </a:r>
          <a:r>
            <a:rPr lang="en-ID" sz="2000" dirty="0"/>
            <a:t> </a:t>
          </a:r>
          <a:endParaRPr lang="en-US" sz="2000" dirty="0"/>
        </a:p>
      </dgm:t>
    </dgm:pt>
    <dgm:pt modelId="{44162C70-DB6F-4984-992F-BD5CBBEF6CD9}" type="parTrans" cxnId="{544113F0-E7F3-41CF-9D1C-8E7BD526F052}">
      <dgm:prSet/>
      <dgm:spPr/>
      <dgm:t>
        <a:bodyPr/>
        <a:lstStyle/>
        <a:p>
          <a:endParaRPr lang="en-ID" sz="1600"/>
        </a:p>
      </dgm:t>
    </dgm:pt>
    <dgm:pt modelId="{CC796DCE-3F4A-41F0-A43B-C2656AAF826F}" type="sibTrans" cxnId="{544113F0-E7F3-41CF-9D1C-8E7BD526F052}">
      <dgm:prSet/>
      <dgm:spPr/>
      <dgm:t>
        <a:bodyPr/>
        <a:lstStyle/>
        <a:p>
          <a:endParaRPr lang="en-ID" sz="1600"/>
        </a:p>
      </dgm:t>
    </dgm:pt>
    <dgm:pt modelId="{D19CBF92-DEFD-4C5C-A36E-F8E42790BD0D}">
      <dgm:prSet phldrT="[Text]" custT="1"/>
      <dgm:spPr/>
      <dgm:t>
        <a:bodyPr/>
        <a:lstStyle/>
        <a:p>
          <a:r>
            <a:rPr lang="en-ID" sz="2000" dirty="0" err="1"/>
            <a:t>Menggunakan</a:t>
          </a:r>
          <a:r>
            <a:rPr lang="en-ID" sz="2000" dirty="0"/>
            <a:t> </a:t>
          </a:r>
          <a:r>
            <a:rPr lang="en-ID" sz="2000" dirty="0" err="1"/>
            <a:t>metode</a:t>
          </a:r>
          <a:r>
            <a:rPr lang="en-ID" sz="2000" dirty="0"/>
            <a:t> </a:t>
          </a:r>
          <a:r>
            <a:rPr lang="en-ID" sz="2000" dirty="0" err="1"/>
            <a:t>pembuktian</a:t>
          </a:r>
          <a:endParaRPr lang="en-US" sz="2000" dirty="0"/>
        </a:p>
      </dgm:t>
    </dgm:pt>
    <dgm:pt modelId="{99D5FF55-8B05-4198-9069-A2FD3F12A5D2}" type="parTrans" cxnId="{D30BD2F1-485A-4882-BDDA-69824735431F}">
      <dgm:prSet/>
      <dgm:spPr/>
      <dgm:t>
        <a:bodyPr/>
        <a:lstStyle/>
        <a:p>
          <a:endParaRPr lang="en-ID" sz="1600"/>
        </a:p>
      </dgm:t>
    </dgm:pt>
    <dgm:pt modelId="{7EF1A8DA-096C-477C-B7D9-75F02C3B6BD9}" type="sibTrans" cxnId="{D30BD2F1-485A-4882-BDDA-69824735431F}">
      <dgm:prSet/>
      <dgm:spPr/>
      <dgm:t>
        <a:bodyPr/>
        <a:lstStyle/>
        <a:p>
          <a:endParaRPr lang="en-ID" sz="1600"/>
        </a:p>
      </dgm:t>
    </dgm:pt>
    <dgm:pt modelId="{6B21F857-DC9C-4BEE-AEEA-7145150256C4}" type="pres">
      <dgm:prSet presAssocID="{310FD235-D7D5-4519-9884-196A33B28071}" presName="Name0" presStyleCnt="0">
        <dgm:presLayoutVars>
          <dgm:chMax val="7"/>
          <dgm:chPref val="7"/>
          <dgm:dir/>
        </dgm:presLayoutVars>
      </dgm:prSet>
      <dgm:spPr/>
    </dgm:pt>
    <dgm:pt modelId="{8EBE7FD3-639A-43A1-A0BD-DDBD5534E125}" type="pres">
      <dgm:prSet presAssocID="{310FD235-D7D5-4519-9884-196A33B28071}" presName="Name1" presStyleCnt="0"/>
      <dgm:spPr/>
    </dgm:pt>
    <dgm:pt modelId="{DD277015-EF5A-45D5-926A-8C41AC208598}" type="pres">
      <dgm:prSet presAssocID="{310FD235-D7D5-4519-9884-196A33B28071}" presName="cycle" presStyleCnt="0"/>
      <dgm:spPr/>
    </dgm:pt>
    <dgm:pt modelId="{D2D060A9-300A-4AD7-893E-FD5A2CB01C6D}" type="pres">
      <dgm:prSet presAssocID="{310FD235-D7D5-4519-9884-196A33B28071}" presName="srcNode" presStyleLbl="node1" presStyleIdx="0" presStyleCnt="5"/>
      <dgm:spPr/>
    </dgm:pt>
    <dgm:pt modelId="{0635AA51-AE61-499D-8CE5-2E568AB1EB32}" type="pres">
      <dgm:prSet presAssocID="{310FD235-D7D5-4519-9884-196A33B28071}" presName="conn" presStyleLbl="parChTrans1D2" presStyleIdx="0" presStyleCnt="1"/>
      <dgm:spPr/>
    </dgm:pt>
    <dgm:pt modelId="{E419D7D3-86CE-4E73-B40D-12E8A2EB547B}" type="pres">
      <dgm:prSet presAssocID="{310FD235-D7D5-4519-9884-196A33B28071}" presName="extraNode" presStyleLbl="node1" presStyleIdx="0" presStyleCnt="5"/>
      <dgm:spPr/>
    </dgm:pt>
    <dgm:pt modelId="{2C87D027-CEB2-464E-B4A1-71102CCE232B}" type="pres">
      <dgm:prSet presAssocID="{310FD235-D7D5-4519-9884-196A33B28071}" presName="dstNode" presStyleLbl="node1" presStyleIdx="0" presStyleCnt="5"/>
      <dgm:spPr/>
    </dgm:pt>
    <dgm:pt modelId="{1C14D19A-1FD4-4D7E-A44C-E158DBF63A7B}" type="pres">
      <dgm:prSet presAssocID="{BD2496BA-EE1C-41BB-9D51-91767FBD6D21}" presName="text_1" presStyleLbl="node1" presStyleIdx="0" presStyleCnt="5">
        <dgm:presLayoutVars>
          <dgm:bulletEnabled val="1"/>
        </dgm:presLayoutVars>
      </dgm:prSet>
      <dgm:spPr/>
    </dgm:pt>
    <dgm:pt modelId="{46FBB3AC-B7B3-42C8-A3FB-85462B941CEB}" type="pres">
      <dgm:prSet presAssocID="{BD2496BA-EE1C-41BB-9D51-91767FBD6D21}" presName="accent_1" presStyleCnt="0"/>
      <dgm:spPr/>
    </dgm:pt>
    <dgm:pt modelId="{EF29E9BD-3665-403F-A3E7-305C3E0698B5}" type="pres">
      <dgm:prSet presAssocID="{BD2496BA-EE1C-41BB-9D51-91767FBD6D21}" presName="accentRepeatNode" presStyleLbl="solidFgAcc1" presStyleIdx="0" presStyleCnt="5"/>
      <dgm:spPr/>
    </dgm:pt>
    <dgm:pt modelId="{D7767FBA-3BE5-4DF3-AE43-D0C95F5D74C5}" type="pres">
      <dgm:prSet presAssocID="{AF2E7B5E-CFF9-440A-A84D-F9266BA820F6}" presName="text_2" presStyleLbl="node1" presStyleIdx="1" presStyleCnt="5">
        <dgm:presLayoutVars>
          <dgm:bulletEnabled val="1"/>
        </dgm:presLayoutVars>
      </dgm:prSet>
      <dgm:spPr/>
    </dgm:pt>
    <dgm:pt modelId="{08E9DA2D-1E49-4898-8609-FB4D56A9B827}" type="pres">
      <dgm:prSet presAssocID="{AF2E7B5E-CFF9-440A-A84D-F9266BA820F6}" presName="accent_2" presStyleCnt="0"/>
      <dgm:spPr/>
    </dgm:pt>
    <dgm:pt modelId="{88944BBB-0E51-4937-9641-ECC9D992EB26}" type="pres">
      <dgm:prSet presAssocID="{AF2E7B5E-CFF9-440A-A84D-F9266BA820F6}" presName="accentRepeatNode" presStyleLbl="solidFgAcc1" presStyleIdx="1" presStyleCnt="5"/>
      <dgm:spPr/>
    </dgm:pt>
    <dgm:pt modelId="{C8D6E2F2-8862-47D3-9CD7-ECE47F3D6B81}" type="pres">
      <dgm:prSet presAssocID="{D19CBF92-DEFD-4C5C-A36E-F8E42790BD0D}" presName="text_3" presStyleLbl="node1" presStyleIdx="2" presStyleCnt="5">
        <dgm:presLayoutVars>
          <dgm:bulletEnabled val="1"/>
        </dgm:presLayoutVars>
      </dgm:prSet>
      <dgm:spPr/>
    </dgm:pt>
    <dgm:pt modelId="{D09085BF-38F1-447F-8FC7-BB7EF7E5D388}" type="pres">
      <dgm:prSet presAssocID="{D19CBF92-DEFD-4C5C-A36E-F8E42790BD0D}" presName="accent_3" presStyleCnt="0"/>
      <dgm:spPr/>
    </dgm:pt>
    <dgm:pt modelId="{A54D24FA-4320-41E2-AC59-3E5F263CE13D}" type="pres">
      <dgm:prSet presAssocID="{D19CBF92-DEFD-4C5C-A36E-F8E42790BD0D}" presName="accentRepeatNode" presStyleLbl="solidFgAcc1" presStyleIdx="2" presStyleCnt="5"/>
      <dgm:spPr/>
    </dgm:pt>
    <dgm:pt modelId="{B8AC5D64-858A-4C2C-BE73-A83ED10753BA}" type="pres">
      <dgm:prSet presAssocID="{56572780-5425-4122-826B-8641D3D47317}" presName="text_4" presStyleLbl="node1" presStyleIdx="3" presStyleCnt="5">
        <dgm:presLayoutVars>
          <dgm:bulletEnabled val="1"/>
        </dgm:presLayoutVars>
      </dgm:prSet>
      <dgm:spPr/>
    </dgm:pt>
    <dgm:pt modelId="{AF2B4171-FD2E-4A91-B3C5-CA18BF69BA94}" type="pres">
      <dgm:prSet presAssocID="{56572780-5425-4122-826B-8641D3D47317}" presName="accent_4" presStyleCnt="0"/>
      <dgm:spPr/>
    </dgm:pt>
    <dgm:pt modelId="{F02BAEF3-CD5B-4894-8431-453E5FD0F80C}" type="pres">
      <dgm:prSet presAssocID="{56572780-5425-4122-826B-8641D3D47317}" presName="accentRepeatNode" presStyleLbl="solidFgAcc1" presStyleIdx="3" presStyleCnt="5"/>
      <dgm:spPr/>
    </dgm:pt>
    <dgm:pt modelId="{8C4264AE-7E17-42B4-ACEA-CEA8E3C35EE1}" type="pres">
      <dgm:prSet presAssocID="{23621172-BCCC-460E-86EA-F6CAFFDB8D37}" presName="text_5" presStyleLbl="node1" presStyleIdx="4" presStyleCnt="5">
        <dgm:presLayoutVars>
          <dgm:bulletEnabled val="1"/>
        </dgm:presLayoutVars>
      </dgm:prSet>
      <dgm:spPr/>
    </dgm:pt>
    <dgm:pt modelId="{FFD0F67D-4764-4B5A-AFDD-3213CB5E0209}" type="pres">
      <dgm:prSet presAssocID="{23621172-BCCC-460E-86EA-F6CAFFDB8D37}" presName="accent_5" presStyleCnt="0"/>
      <dgm:spPr/>
    </dgm:pt>
    <dgm:pt modelId="{D3483FB3-3328-49F6-8913-74D9996C2CA1}" type="pres">
      <dgm:prSet presAssocID="{23621172-BCCC-460E-86EA-F6CAFFDB8D37}" presName="accentRepeatNode" presStyleLbl="solidFgAcc1" presStyleIdx="4" presStyleCnt="5"/>
      <dgm:spPr/>
    </dgm:pt>
  </dgm:ptLst>
  <dgm:cxnLst>
    <dgm:cxn modelId="{34CDE312-3A5C-45B5-A2F4-0A083C0DD064}" type="presOf" srcId="{23621172-BCCC-460E-86EA-F6CAFFDB8D37}" destId="{8C4264AE-7E17-42B4-ACEA-CEA8E3C35EE1}" srcOrd="0" destOrd="0" presId="urn:microsoft.com/office/officeart/2008/layout/VerticalCurvedList"/>
    <dgm:cxn modelId="{47030A37-07BB-4AB4-8DCA-C304313A68D4}" srcId="{310FD235-D7D5-4519-9884-196A33B28071}" destId="{AF2E7B5E-CFF9-440A-A84D-F9266BA820F6}" srcOrd="1" destOrd="0" parTransId="{D043AA5D-B2D5-4209-8F17-C4F257EF6D85}" sibTransId="{47AEADF1-BA00-4F32-A020-61C9C300CB1A}"/>
    <dgm:cxn modelId="{0092223E-0E0E-4575-943D-485AC86E10C6}" srcId="{310FD235-D7D5-4519-9884-196A33B28071}" destId="{BD2496BA-EE1C-41BB-9D51-91767FBD6D21}" srcOrd="0" destOrd="0" parTransId="{44346B97-D017-4441-A0F7-D8D164D7978B}" sibTransId="{0713EED1-7671-4B16-9853-B4802FA80C31}"/>
    <dgm:cxn modelId="{9BC93B40-9780-4FCA-B666-EF58A35E18E5}" type="presOf" srcId="{0713EED1-7671-4B16-9853-B4802FA80C31}" destId="{0635AA51-AE61-499D-8CE5-2E568AB1EB32}" srcOrd="0" destOrd="0" presId="urn:microsoft.com/office/officeart/2008/layout/VerticalCurvedList"/>
    <dgm:cxn modelId="{A8ED6A63-1982-4637-8A2B-A410F6CAE17B}" type="presOf" srcId="{AF2E7B5E-CFF9-440A-A84D-F9266BA820F6}" destId="{D7767FBA-3BE5-4DF3-AE43-D0C95F5D74C5}" srcOrd="0" destOrd="0" presId="urn:microsoft.com/office/officeart/2008/layout/VerticalCurvedList"/>
    <dgm:cxn modelId="{BB83F068-9349-4990-BD0E-9293A7623F21}" type="presOf" srcId="{D19CBF92-DEFD-4C5C-A36E-F8E42790BD0D}" destId="{C8D6E2F2-8862-47D3-9CD7-ECE47F3D6B81}" srcOrd="0" destOrd="0" presId="urn:microsoft.com/office/officeart/2008/layout/VerticalCurvedList"/>
    <dgm:cxn modelId="{877F0680-0A3B-42BD-898C-B6D2166B2D08}" type="presOf" srcId="{310FD235-D7D5-4519-9884-196A33B28071}" destId="{6B21F857-DC9C-4BEE-AEEA-7145150256C4}" srcOrd="0" destOrd="0" presId="urn:microsoft.com/office/officeart/2008/layout/VerticalCurvedList"/>
    <dgm:cxn modelId="{96E014C4-A009-452D-94A0-1146FD4C80A5}" type="presOf" srcId="{56572780-5425-4122-826B-8641D3D47317}" destId="{B8AC5D64-858A-4C2C-BE73-A83ED10753BA}" srcOrd="0" destOrd="0" presId="urn:microsoft.com/office/officeart/2008/layout/VerticalCurvedList"/>
    <dgm:cxn modelId="{4D2E20CC-4052-4530-9B45-01ABBB618638}" type="presOf" srcId="{BD2496BA-EE1C-41BB-9D51-91767FBD6D21}" destId="{1C14D19A-1FD4-4D7E-A44C-E158DBF63A7B}" srcOrd="0" destOrd="0" presId="urn:microsoft.com/office/officeart/2008/layout/VerticalCurvedList"/>
    <dgm:cxn modelId="{544113F0-E7F3-41CF-9D1C-8E7BD526F052}" srcId="{310FD235-D7D5-4519-9884-196A33B28071}" destId="{56572780-5425-4122-826B-8641D3D47317}" srcOrd="3" destOrd="0" parTransId="{44162C70-DB6F-4984-992F-BD5CBBEF6CD9}" sibTransId="{CC796DCE-3F4A-41F0-A43B-C2656AAF826F}"/>
    <dgm:cxn modelId="{D30BD2F1-485A-4882-BDDA-69824735431F}" srcId="{310FD235-D7D5-4519-9884-196A33B28071}" destId="{D19CBF92-DEFD-4C5C-A36E-F8E42790BD0D}" srcOrd="2" destOrd="0" parTransId="{99D5FF55-8B05-4198-9069-A2FD3F12A5D2}" sibTransId="{7EF1A8DA-096C-477C-B7D9-75F02C3B6BD9}"/>
    <dgm:cxn modelId="{163FFBF2-A059-4CF4-9DE3-C20EDC286424}" srcId="{310FD235-D7D5-4519-9884-196A33B28071}" destId="{23621172-BCCC-460E-86EA-F6CAFFDB8D37}" srcOrd="4" destOrd="0" parTransId="{BE959144-C2B1-45BE-9219-9A116A848BD5}" sibTransId="{85863A6C-5E9C-4963-80DF-1C42C11623F4}"/>
    <dgm:cxn modelId="{9D832EA2-9F28-43BA-A7FA-FF3F848FA082}" type="presParOf" srcId="{6B21F857-DC9C-4BEE-AEEA-7145150256C4}" destId="{8EBE7FD3-639A-43A1-A0BD-DDBD5534E125}" srcOrd="0" destOrd="0" presId="urn:microsoft.com/office/officeart/2008/layout/VerticalCurvedList"/>
    <dgm:cxn modelId="{3A83493B-C0BF-439E-AE5D-F5686E6B4456}" type="presParOf" srcId="{8EBE7FD3-639A-43A1-A0BD-DDBD5534E125}" destId="{DD277015-EF5A-45D5-926A-8C41AC208598}" srcOrd="0" destOrd="0" presId="urn:microsoft.com/office/officeart/2008/layout/VerticalCurvedList"/>
    <dgm:cxn modelId="{39B931A5-0515-4B76-99EB-0668EB6671EE}" type="presParOf" srcId="{DD277015-EF5A-45D5-926A-8C41AC208598}" destId="{D2D060A9-300A-4AD7-893E-FD5A2CB01C6D}" srcOrd="0" destOrd="0" presId="urn:microsoft.com/office/officeart/2008/layout/VerticalCurvedList"/>
    <dgm:cxn modelId="{F9EED081-D364-459C-B3E5-DBD9963A997C}" type="presParOf" srcId="{DD277015-EF5A-45D5-926A-8C41AC208598}" destId="{0635AA51-AE61-499D-8CE5-2E568AB1EB32}" srcOrd="1" destOrd="0" presId="urn:microsoft.com/office/officeart/2008/layout/VerticalCurvedList"/>
    <dgm:cxn modelId="{32602EEF-661B-41B1-AB13-192512E5BDFC}" type="presParOf" srcId="{DD277015-EF5A-45D5-926A-8C41AC208598}" destId="{E419D7D3-86CE-4E73-B40D-12E8A2EB547B}" srcOrd="2" destOrd="0" presId="urn:microsoft.com/office/officeart/2008/layout/VerticalCurvedList"/>
    <dgm:cxn modelId="{4DA4DAF0-8CBC-4F7F-AEF0-4ADEA136CDCE}" type="presParOf" srcId="{DD277015-EF5A-45D5-926A-8C41AC208598}" destId="{2C87D027-CEB2-464E-B4A1-71102CCE232B}" srcOrd="3" destOrd="0" presId="urn:microsoft.com/office/officeart/2008/layout/VerticalCurvedList"/>
    <dgm:cxn modelId="{1AAD54DA-37BD-400E-8EEF-96BF6A688152}" type="presParOf" srcId="{8EBE7FD3-639A-43A1-A0BD-DDBD5534E125}" destId="{1C14D19A-1FD4-4D7E-A44C-E158DBF63A7B}" srcOrd="1" destOrd="0" presId="urn:microsoft.com/office/officeart/2008/layout/VerticalCurvedList"/>
    <dgm:cxn modelId="{E7B0A0D6-6745-4CF9-B592-40E62803873C}" type="presParOf" srcId="{8EBE7FD3-639A-43A1-A0BD-DDBD5534E125}" destId="{46FBB3AC-B7B3-42C8-A3FB-85462B941CEB}" srcOrd="2" destOrd="0" presId="urn:microsoft.com/office/officeart/2008/layout/VerticalCurvedList"/>
    <dgm:cxn modelId="{37FB8568-71FA-435C-A9B6-4ECF4FD8BD34}" type="presParOf" srcId="{46FBB3AC-B7B3-42C8-A3FB-85462B941CEB}" destId="{EF29E9BD-3665-403F-A3E7-305C3E0698B5}" srcOrd="0" destOrd="0" presId="urn:microsoft.com/office/officeart/2008/layout/VerticalCurvedList"/>
    <dgm:cxn modelId="{8B223C72-6CDD-4C27-88BB-14A9E2D1E40B}" type="presParOf" srcId="{8EBE7FD3-639A-43A1-A0BD-DDBD5534E125}" destId="{D7767FBA-3BE5-4DF3-AE43-D0C95F5D74C5}" srcOrd="3" destOrd="0" presId="urn:microsoft.com/office/officeart/2008/layout/VerticalCurvedList"/>
    <dgm:cxn modelId="{654DC57E-F151-4056-BFE4-7FEAFDADE130}" type="presParOf" srcId="{8EBE7FD3-639A-43A1-A0BD-DDBD5534E125}" destId="{08E9DA2D-1E49-4898-8609-FB4D56A9B827}" srcOrd="4" destOrd="0" presId="urn:microsoft.com/office/officeart/2008/layout/VerticalCurvedList"/>
    <dgm:cxn modelId="{4F427DB1-8C26-4404-BC79-149E1E6F95B9}" type="presParOf" srcId="{08E9DA2D-1E49-4898-8609-FB4D56A9B827}" destId="{88944BBB-0E51-4937-9641-ECC9D992EB26}" srcOrd="0" destOrd="0" presId="urn:microsoft.com/office/officeart/2008/layout/VerticalCurvedList"/>
    <dgm:cxn modelId="{C16E2212-6933-437A-8966-0D69242E8C4D}" type="presParOf" srcId="{8EBE7FD3-639A-43A1-A0BD-DDBD5534E125}" destId="{C8D6E2F2-8862-47D3-9CD7-ECE47F3D6B81}" srcOrd="5" destOrd="0" presId="urn:microsoft.com/office/officeart/2008/layout/VerticalCurvedList"/>
    <dgm:cxn modelId="{1635825B-CD69-4AEE-9E2B-BA323C36346E}" type="presParOf" srcId="{8EBE7FD3-639A-43A1-A0BD-DDBD5534E125}" destId="{D09085BF-38F1-447F-8FC7-BB7EF7E5D388}" srcOrd="6" destOrd="0" presId="urn:microsoft.com/office/officeart/2008/layout/VerticalCurvedList"/>
    <dgm:cxn modelId="{C05FB36B-F955-4C9D-B088-ACE6CD68BB83}" type="presParOf" srcId="{D09085BF-38F1-447F-8FC7-BB7EF7E5D388}" destId="{A54D24FA-4320-41E2-AC59-3E5F263CE13D}" srcOrd="0" destOrd="0" presId="urn:microsoft.com/office/officeart/2008/layout/VerticalCurvedList"/>
    <dgm:cxn modelId="{71EFE572-BABB-4F36-A4A1-18732EB7DF2C}" type="presParOf" srcId="{8EBE7FD3-639A-43A1-A0BD-DDBD5534E125}" destId="{B8AC5D64-858A-4C2C-BE73-A83ED10753BA}" srcOrd="7" destOrd="0" presId="urn:microsoft.com/office/officeart/2008/layout/VerticalCurvedList"/>
    <dgm:cxn modelId="{976A6C2D-DABE-46AA-B033-8B508185A463}" type="presParOf" srcId="{8EBE7FD3-639A-43A1-A0BD-DDBD5534E125}" destId="{AF2B4171-FD2E-4A91-B3C5-CA18BF69BA94}" srcOrd="8" destOrd="0" presId="urn:microsoft.com/office/officeart/2008/layout/VerticalCurvedList"/>
    <dgm:cxn modelId="{6F77AE4A-99FC-43D8-960E-321B2BC70C85}" type="presParOf" srcId="{AF2B4171-FD2E-4A91-B3C5-CA18BF69BA94}" destId="{F02BAEF3-CD5B-4894-8431-453E5FD0F80C}" srcOrd="0" destOrd="0" presId="urn:microsoft.com/office/officeart/2008/layout/VerticalCurvedList"/>
    <dgm:cxn modelId="{AD0CA173-225F-46BF-9387-B0174B4DA5D5}" type="presParOf" srcId="{8EBE7FD3-639A-43A1-A0BD-DDBD5534E125}" destId="{8C4264AE-7E17-42B4-ACEA-CEA8E3C35EE1}" srcOrd="9" destOrd="0" presId="urn:microsoft.com/office/officeart/2008/layout/VerticalCurvedList"/>
    <dgm:cxn modelId="{981B79E9-701F-4F1A-ACD8-F71C8BFDB3A0}" type="presParOf" srcId="{8EBE7FD3-639A-43A1-A0BD-DDBD5534E125}" destId="{FFD0F67D-4764-4B5A-AFDD-3213CB5E0209}" srcOrd="10" destOrd="0" presId="urn:microsoft.com/office/officeart/2008/layout/VerticalCurvedList"/>
    <dgm:cxn modelId="{69F60053-F8DF-4CC9-A68C-1F41BB9A7C7A}" type="presParOf" srcId="{FFD0F67D-4764-4B5A-AFDD-3213CB5E0209}" destId="{D3483FB3-3328-49F6-8913-74D9996C2C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AA51-AE61-499D-8CE5-2E568AB1EB32}">
      <dsp:nvSpPr>
        <dsp:cNvPr id="0" name=""/>
        <dsp:cNvSpPr/>
      </dsp:nvSpPr>
      <dsp:spPr>
        <a:xfrm>
          <a:off x="-3984081" y="-611633"/>
          <a:ext cx="4747878" cy="4747878"/>
        </a:xfrm>
        <a:prstGeom prst="blockArc">
          <a:avLst>
            <a:gd name="adj1" fmla="val 18900000"/>
            <a:gd name="adj2" fmla="val 2700000"/>
            <a:gd name="adj3" fmla="val 45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4D19A-1FD4-4D7E-A44C-E158DBF63A7B}">
      <dsp:nvSpPr>
        <dsp:cNvPr id="0" name=""/>
        <dsp:cNvSpPr/>
      </dsp:nvSpPr>
      <dsp:spPr>
        <a:xfrm>
          <a:off x="334695" y="220217"/>
          <a:ext cx="6782289" cy="4407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82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Memahami</a:t>
          </a:r>
          <a:r>
            <a:rPr lang="en-US" sz="2000" kern="1200" dirty="0"/>
            <a:t> </a:t>
          </a:r>
          <a:r>
            <a:rPr lang="en-US" sz="2000" kern="1200" dirty="0" err="1"/>
            <a:t>konsep</a:t>
          </a:r>
          <a:r>
            <a:rPr lang="en-US" sz="2000" kern="1200" dirty="0"/>
            <a:t> </a:t>
          </a:r>
          <a:r>
            <a:rPr lang="en-US" sz="2000" kern="1200" dirty="0" err="1"/>
            <a:t>dengan</a:t>
          </a:r>
          <a:r>
            <a:rPr lang="en-US" sz="2000" kern="1200" dirty="0"/>
            <a:t> </a:t>
          </a:r>
          <a:r>
            <a:rPr lang="en-US" sz="2000" kern="1200" dirty="0" err="1"/>
            <a:t>proposisi</a:t>
          </a:r>
          <a:endParaRPr lang="en-US" sz="2000" kern="1200" dirty="0"/>
        </a:p>
      </dsp:txBody>
      <dsp:txXfrm>
        <a:off x="334695" y="220217"/>
        <a:ext cx="6782289" cy="440717"/>
      </dsp:txXfrm>
    </dsp:sp>
    <dsp:sp modelId="{EF29E9BD-3665-403F-A3E7-305C3E0698B5}">
      <dsp:nvSpPr>
        <dsp:cNvPr id="0" name=""/>
        <dsp:cNvSpPr/>
      </dsp:nvSpPr>
      <dsp:spPr>
        <a:xfrm>
          <a:off x="59247" y="165128"/>
          <a:ext cx="550896" cy="550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67FBA-3BE5-4DF3-AE43-D0C95F5D74C5}">
      <dsp:nvSpPr>
        <dsp:cNvPr id="0" name=""/>
        <dsp:cNvSpPr/>
      </dsp:nvSpPr>
      <dsp:spPr>
        <a:xfrm>
          <a:off x="650500" y="881082"/>
          <a:ext cx="6466484" cy="4407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82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Memahami</a:t>
          </a:r>
          <a:r>
            <a:rPr lang="en-US" sz="2000" kern="1200" dirty="0"/>
            <a:t> </a:t>
          </a:r>
          <a:r>
            <a:rPr lang="en-US" sz="2000" kern="1200" dirty="0" err="1"/>
            <a:t>konsep</a:t>
          </a:r>
          <a:r>
            <a:rPr lang="en-US" sz="2000" kern="1200" dirty="0"/>
            <a:t> </a:t>
          </a:r>
          <a:r>
            <a:rPr lang="en-US" sz="2000" kern="1200" dirty="0" err="1"/>
            <a:t>Logika</a:t>
          </a:r>
          <a:r>
            <a:rPr lang="en-US" sz="2000" kern="1200" dirty="0"/>
            <a:t> </a:t>
          </a:r>
          <a:r>
            <a:rPr lang="en-US" sz="2000" kern="1200" dirty="0" err="1"/>
            <a:t>Predikat</a:t>
          </a:r>
          <a:endParaRPr lang="en-US" sz="2000" kern="1200" dirty="0"/>
        </a:p>
      </dsp:txBody>
      <dsp:txXfrm>
        <a:off x="650500" y="881082"/>
        <a:ext cx="6466484" cy="440717"/>
      </dsp:txXfrm>
    </dsp:sp>
    <dsp:sp modelId="{88944BBB-0E51-4937-9641-ECC9D992EB26}">
      <dsp:nvSpPr>
        <dsp:cNvPr id="0" name=""/>
        <dsp:cNvSpPr/>
      </dsp:nvSpPr>
      <dsp:spPr>
        <a:xfrm>
          <a:off x="375052" y="825992"/>
          <a:ext cx="550896" cy="550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6E2F2-8862-47D3-9CD7-ECE47F3D6B81}">
      <dsp:nvSpPr>
        <dsp:cNvPr id="0" name=""/>
        <dsp:cNvSpPr/>
      </dsp:nvSpPr>
      <dsp:spPr>
        <a:xfrm>
          <a:off x="747427" y="1541947"/>
          <a:ext cx="6369557" cy="4407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82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 err="1"/>
            <a:t>Menggunakan</a:t>
          </a:r>
          <a:r>
            <a:rPr lang="en-ID" sz="2000" kern="1200" dirty="0"/>
            <a:t> </a:t>
          </a:r>
          <a:r>
            <a:rPr lang="en-ID" sz="2000" kern="1200" dirty="0" err="1"/>
            <a:t>metode</a:t>
          </a:r>
          <a:r>
            <a:rPr lang="en-ID" sz="2000" kern="1200" dirty="0"/>
            <a:t> </a:t>
          </a:r>
          <a:r>
            <a:rPr lang="en-ID" sz="2000" kern="1200" dirty="0" err="1"/>
            <a:t>pembuktian</a:t>
          </a:r>
          <a:endParaRPr lang="en-US" sz="2000" kern="1200" dirty="0"/>
        </a:p>
      </dsp:txBody>
      <dsp:txXfrm>
        <a:off x="747427" y="1541947"/>
        <a:ext cx="6369557" cy="440717"/>
      </dsp:txXfrm>
    </dsp:sp>
    <dsp:sp modelId="{A54D24FA-4320-41E2-AC59-3E5F263CE13D}">
      <dsp:nvSpPr>
        <dsp:cNvPr id="0" name=""/>
        <dsp:cNvSpPr/>
      </dsp:nvSpPr>
      <dsp:spPr>
        <a:xfrm>
          <a:off x="471979" y="1486857"/>
          <a:ext cx="550896" cy="550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C5D64-858A-4C2C-BE73-A83ED10753BA}">
      <dsp:nvSpPr>
        <dsp:cNvPr id="0" name=""/>
        <dsp:cNvSpPr/>
      </dsp:nvSpPr>
      <dsp:spPr>
        <a:xfrm>
          <a:off x="650500" y="2202812"/>
          <a:ext cx="6466484" cy="4407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82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 err="1"/>
            <a:t>Merepresentasikan</a:t>
          </a:r>
          <a:r>
            <a:rPr lang="en-ID" sz="2000" kern="1200" dirty="0"/>
            <a:t> </a:t>
          </a:r>
          <a:r>
            <a:rPr lang="en-ID" sz="2000" kern="1200" dirty="0" err="1"/>
            <a:t>himpunan</a:t>
          </a:r>
          <a:r>
            <a:rPr lang="en-ID" sz="2000" kern="1200" dirty="0"/>
            <a:t> </a:t>
          </a:r>
          <a:endParaRPr lang="en-US" sz="2000" kern="1200" dirty="0"/>
        </a:p>
      </dsp:txBody>
      <dsp:txXfrm>
        <a:off x="650500" y="2202812"/>
        <a:ext cx="6466484" cy="440717"/>
      </dsp:txXfrm>
    </dsp:sp>
    <dsp:sp modelId="{F02BAEF3-CD5B-4894-8431-453E5FD0F80C}">
      <dsp:nvSpPr>
        <dsp:cNvPr id="0" name=""/>
        <dsp:cNvSpPr/>
      </dsp:nvSpPr>
      <dsp:spPr>
        <a:xfrm>
          <a:off x="375052" y="2147722"/>
          <a:ext cx="550896" cy="550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264AE-7E17-42B4-ACEA-CEA8E3C35EE1}">
      <dsp:nvSpPr>
        <dsp:cNvPr id="0" name=""/>
        <dsp:cNvSpPr/>
      </dsp:nvSpPr>
      <dsp:spPr>
        <a:xfrm>
          <a:off x="334695" y="2863676"/>
          <a:ext cx="6782289" cy="4407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82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 err="1"/>
            <a:t>Merepresentasikan</a:t>
          </a:r>
          <a:r>
            <a:rPr lang="en-ID" sz="2000" kern="1200" dirty="0"/>
            <a:t> </a:t>
          </a:r>
          <a:r>
            <a:rPr lang="en-ID" sz="2000" kern="1200" dirty="0" err="1"/>
            <a:t>logika</a:t>
          </a:r>
          <a:r>
            <a:rPr lang="en-ID" sz="2000" kern="1200" dirty="0"/>
            <a:t> fuzzy</a:t>
          </a:r>
          <a:endParaRPr lang="en-US" sz="2000" kern="1200" dirty="0"/>
        </a:p>
      </dsp:txBody>
      <dsp:txXfrm>
        <a:off x="334695" y="2863676"/>
        <a:ext cx="6782289" cy="440717"/>
      </dsp:txXfrm>
    </dsp:sp>
    <dsp:sp modelId="{D3483FB3-3328-49F6-8913-74D9996C2CA1}">
      <dsp:nvSpPr>
        <dsp:cNvPr id="0" name=""/>
        <dsp:cNvSpPr/>
      </dsp:nvSpPr>
      <dsp:spPr>
        <a:xfrm>
          <a:off x="59247" y="2808587"/>
          <a:ext cx="550896" cy="5508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83715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75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02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48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46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5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21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6187" y="1882500"/>
            <a:ext cx="6036563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solidFill>
                  <a:srgbClr val="FF0000"/>
                </a:solidFill>
              </a:rPr>
              <a:t>PENGANTAR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LOGIKA MATEMATIKA </a:t>
            </a:r>
            <a:endParaRPr lang="e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A1D4F-D287-4310-8EF0-4B8E257A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9560"/>
            <a:ext cx="3118670" cy="760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SEJARAH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3700" y="1531413"/>
            <a:ext cx="7178738" cy="4736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/>
              <a:t>Berasal dari kata “Logos” dari bahasa Yunani yang artinya “kata”, </a:t>
            </a:r>
            <a:r>
              <a:rPr lang="en-US" sz="2400">
                <a:sym typeface="Wingdings" pitchFamily="2" charset="2"/>
              </a:rPr>
              <a:t>“ucapan”, atau “alasan”</a:t>
            </a:r>
          </a:p>
          <a:p>
            <a:pPr>
              <a:lnSpc>
                <a:spcPct val="150000"/>
              </a:lnSpc>
            </a:pPr>
            <a:r>
              <a:rPr lang="en-US" sz="2400"/>
              <a:t> 300 SM Aristoteles </a:t>
            </a:r>
            <a:r>
              <a:rPr lang="en-US" sz="2400">
                <a:sym typeface="Wingdings" pitchFamily="2" charset="2"/>
              </a:rPr>
              <a:t> logika klasik</a:t>
            </a:r>
          </a:p>
          <a:p>
            <a:pPr marL="271463" indent="-271463">
              <a:lnSpc>
                <a:spcPct val="150000"/>
              </a:lnSpc>
            </a:pPr>
            <a:r>
              <a:rPr lang="en-US" sz="2400">
                <a:sym typeface="Wingdings" pitchFamily="2" charset="2"/>
              </a:rPr>
              <a:t>2000 tahun kemudian, George Boole dan Augustus De Morgan  logika simbolik  </a:t>
            </a:r>
          </a:p>
          <a:p>
            <a:pPr marL="271463" indent="-271463">
              <a:lnSpc>
                <a:spcPct val="150000"/>
              </a:lnSpc>
              <a:tabLst>
                <a:tab pos="6119813" algn="l"/>
              </a:tabLst>
            </a:pPr>
            <a:r>
              <a:rPr lang="en-US" sz="2400">
                <a:sym typeface="Wingdings" pitchFamily="2" charset="2"/>
              </a:rPr>
              <a:t>Sampai abad 20 terus dikembangkan Gottlob Frege, Bertrand Russel, Alfred North W., dll </a:t>
            </a:r>
            <a:endParaRPr lang="en-US" sz="2400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F1ED5-6FBA-44F8-AD36-867FBA01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9560"/>
            <a:ext cx="3118670" cy="7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F47A-D399-46FB-82B5-4EDEA70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1008460"/>
          </a:xfrm>
        </p:spPr>
        <p:txBody>
          <a:bodyPr/>
          <a:lstStyle/>
          <a:p>
            <a:r>
              <a:rPr lang="en-US" dirty="0"/>
              <a:t>Sejarah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C16A-EBCF-4154-8094-A7A7858F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565979"/>
            <a:ext cx="7660366" cy="47364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800" dirty="0" err="1"/>
              <a:t>Logika</a:t>
            </a:r>
            <a:r>
              <a:rPr lang="en-ID" sz="2800" dirty="0"/>
              <a:t> (logic) </a:t>
            </a:r>
            <a:r>
              <a:rPr lang="en-ID" sz="2800" dirty="0" err="1"/>
              <a:t>berasal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kata </a:t>
            </a:r>
            <a:r>
              <a:rPr lang="en-ID" sz="2800" dirty="0" err="1"/>
              <a:t>bahasa</a:t>
            </a:r>
            <a:r>
              <a:rPr lang="en-ID" sz="2800" dirty="0"/>
              <a:t> Yunani “logos”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800" dirty="0" err="1"/>
              <a:t>Dahulu</a:t>
            </a:r>
            <a:r>
              <a:rPr lang="en-ID" sz="2800" dirty="0"/>
              <a:t> </a:t>
            </a:r>
            <a:r>
              <a:rPr lang="en-ID" sz="2800" dirty="0" err="1"/>
              <a:t>logika</a:t>
            </a:r>
            <a:r>
              <a:rPr lang="en-ID" sz="2800" dirty="0"/>
              <a:t> </a:t>
            </a:r>
            <a:r>
              <a:rPr lang="en-ID" sz="2800" dirty="0" err="1"/>
              <a:t>dipelajari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salah </a:t>
            </a:r>
            <a:r>
              <a:rPr lang="en-ID" sz="2800" dirty="0" err="1"/>
              <a:t>satu</a:t>
            </a:r>
            <a:r>
              <a:rPr lang="en-ID" sz="2800" dirty="0"/>
              <a:t> </a:t>
            </a:r>
            <a:r>
              <a:rPr lang="en-ID" sz="2800" dirty="0" err="1"/>
              <a:t>cabang</a:t>
            </a:r>
            <a:r>
              <a:rPr lang="en-ID" sz="2800" dirty="0"/>
              <a:t> </a:t>
            </a:r>
            <a:r>
              <a:rPr lang="en-ID" sz="2800" dirty="0" err="1"/>
              <a:t>filosofi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ilmu</a:t>
            </a:r>
            <a:r>
              <a:rPr lang="en-ID" sz="2800" dirty="0"/>
              <a:t> </a:t>
            </a:r>
            <a:r>
              <a:rPr lang="en-ID" sz="2800" dirty="0" err="1"/>
              <a:t>filsafat</a:t>
            </a:r>
            <a:r>
              <a:rPr lang="en-ID" sz="2800" dirty="0"/>
              <a:t>. </a:t>
            </a:r>
            <a:r>
              <a:rPr lang="en-ID" sz="2800" dirty="0" err="1"/>
              <a:t>Sejak</a:t>
            </a:r>
            <a:r>
              <a:rPr lang="en-ID" sz="2800" dirty="0"/>
              <a:t> </a:t>
            </a:r>
            <a:r>
              <a:rPr lang="en-ID" sz="2800" dirty="0" err="1"/>
              <a:t>th</a:t>
            </a:r>
            <a:r>
              <a:rPr lang="en-ID" sz="2800" dirty="0"/>
              <a:t> 1800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800" dirty="0" err="1"/>
              <a:t>Logika</a:t>
            </a:r>
            <a:r>
              <a:rPr lang="en-ID" sz="2800" dirty="0"/>
              <a:t> </a:t>
            </a:r>
            <a:r>
              <a:rPr lang="en-ID" sz="2800" dirty="0" err="1"/>
              <a:t>dipelajari</a:t>
            </a:r>
            <a:r>
              <a:rPr lang="en-ID" sz="2800" dirty="0"/>
              <a:t> </a:t>
            </a:r>
            <a:r>
              <a:rPr lang="en-ID" sz="2800" dirty="0" err="1"/>
              <a:t>dibidang</a:t>
            </a:r>
            <a:r>
              <a:rPr lang="en-ID" sz="2800" dirty="0"/>
              <a:t> </a:t>
            </a:r>
            <a:r>
              <a:rPr lang="en-ID" sz="2800" dirty="0" err="1"/>
              <a:t>matematika</a:t>
            </a:r>
            <a:r>
              <a:rPr lang="en-ID" sz="2800" dirty="0"/>
              <a:t> dan </a:t>
            </a:r>
            <a:r>
              <a:rPr lang="en-ID" sz="2800" dirty="0" err="1"/>
              <a:t>sekarang</a:t>
            </a:r>
            <a:r>
              <a:rPr lang="en-ID" sz="2800" dirty="0"/>
              <a:t> di </a:t>
            </a:r>
            <a:r>
              <a:rPr lang="en-ID" sz="2800" dirty="0" err="1"/>
              <a:t>bidang</a:t>
            </a:r>
            <a:r>
              <a:rPr lang="en-ID" sz="2800" dirty="0"/>
              <a:t> </a:t>
            </a:r>
            <a:r>
              <a:rPr lang="en-ID" sz="2800" dirty="0" err="1"/>
              <a:t>ilmu</a:t>
            </a:r>
            <a:r>
              <a:rPr lang="en-ID" sz="2800" dirty="0"/>
              <a:t> </a:t>
            </a:r>
            <a:r>
              <a:rPr lang="en-ID" sz="2800" dirty="0" err="1"/>
              <a:t>komputer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15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1BE3-F9CC-4E2D-92D6-DDA582C7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643360"/>
            <a:ext cx="6462600" cy="654498"/>
          </a:xfrm>
        </p:spPr>
        <p:txBody>
          <a:bodyPr/>
          <a:lstStyle/>
          <a:p>
            <a:r>
              <a:rPr lang="en-US" dirty="0"/>
              <a:t>Sejarah (</a:t>
            </a:r>
            <a:r>
              <a:rPr lang="en-US" sz="2800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CCECC-C207-44B6-9971-48519B2D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474838"/>
            <a:ext cx="7453887" cy="509301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 err="1"/>
              <a:t>Logika</a:t>
            </a:r>
            <a:r>
              <a:rPr lang="en-ID" sz="2400" dirty="0"/>
              <a:t> </a:t>
            </a:r>
            <a:r>
              <a:rPr lang="en-ID" sz="2400" dirty="0" err="1"/>
              <a:t>disebut</a:t>
            </a:r>
            <a:r>
              <a:rPr lang="en-ID" sz="2400" dirty="0"/>
              <a:t> juga “the calculus of computer science”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</a:t>
            </a:r>
            <a:r>
              <a:rPr lang="en-ID" sz="2400" dirty="0" err="1"/>
              <a:t>memegang</a:t>
            </a:r>
            <a:r>
              <a:rPr lang="en-ID" sz="2400" dirty="0"/>
              <a:t> </a:t>
            </a:r>
            <a:r>
              <a:rPr lang="en-ID" sz="2400" dirty="0" err="1"/>
              <a:t>peranan</a:t>
            </a:r>
            <a:r>
              <a:rPr lang="en-ID" sz="2400" dirty="0"/>
              <a:t> yang sangat </a:t>
            </a:r>
            <a:r>
              <a:rPr lang="en-ID" sz="2400" dirty="0" err="1"/>
              <a:t>penting</a:t>
            </a:r>
            <a:r>
              <a:rPr lang="en-ID" sz="2400" dirty="0"/>
              <a:t> di </a:t>
            </a:r>
            <a:r>
              <a:rPr lang="en-ID" sz="2400" dirty="0" err="1"/>
              <a:t>bidang</a:t>
            </a:r>
            <a:r>
              <a:rPr lang="en-ID" sz="2400" dirty="0"/>
              <a:t> </a:t>
            </a:r>
            <a:r>
              <a:rPr lang="en-ID" sz="2400" dirty="0" err="1"/>
              <a:t>ilmu</a:t>
            </a:r>
            <a:r>
              <a:rPr lang="en-ID" sz="2400" dirty="0"/>
              <a:t> computer </a:t>
            </a:r>
            <a:r>
              <a:rPr lang="en-ID" sz="2400" dirty="0" err="1"/>
              <a:t>yaitu</a:t>
            </a:r>
            <a:r>
              <a:rPr lang="en-ID" sz="2400" dirty="0"/>
              <a:t>  </a:t>
            </a:r>
            <a:r>
              <a:rPr lang="en-ID" sz="2400" dirty="0" err="1"/>
              <a:t>pemrograman</a:t>
            </a:r>
            <a:r>
              <a:rPr lang="en-ID" sz="2400" dirty="0"/>
              <a:t>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 err="1"/>
              <a:t>Logika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dasar-dasar</a:t>
            </a:r>
            <a:r>
              <a:rPr lang="en-ID" sz="2400" dirty="0"/>
              <a:t> </a:t>
            </a:r>
            <a:r>
              <a:rPr lang="en-ID" sz="2400" dirty="0" err="1"/>
              <a:t>matematis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lunak</a:t>
            </a:r>
            <a:r>
              <a:rPr lang="en-ID" sz="2400" dirty="0"/>
              <a:t>,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memformalkan</a:t>
            </a:r>
            <a:r>
              <a:rPr lang="en-ID" sz="2400" dirty="0"/>
              <a:t> </a:t>
            </a:r>
            <a:r>
              <a:rPr lang="en-ID" sz="2400" dirty="0" err="1"/>
              <a:t>semantik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pemrograman</a:t>
            </a:r>
            <a:r>
              <a:rPr lang="en-ID" sz="2400" dirty="0"/>
              <a:t> dan </a:t>
            </a:r>
            <a:r>
              <a:rPr lang="en-ID" sz="2400" dirty="0" err="1"/>
              <a:t>spesifikasi</a:t>
            </a:r>
            <a:r>
              <a:rPr lang="en-ID" sz="2400" dirty="0"/>
              <a:t> program,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menguji</a:t>
            </a:r>
            <a:r>
              <a:rPr lang="en-ID" sz="2400" dirty="0"/>
              <a:t> </a:t>
            </a:r>
            <a:r>
              <a:rPr lang="en-ID" sz="2400" dirty="0" err="1"/>
              <a:t>ketepatan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program. </a:t>
            </a:r>
          </a:p>
        </p:txBody>
      </p:sp>
    </p:spTree>
    <p:extLst>
      <p:ext uri="{BB962C8B-B14F-4D97-AF65-F5344CB8AC3E}">
        <p14:creationId xmlns:p14="http://schemas.microsoft.com/office/powerpoint/2010/main" val="101173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B13D-B7FA-408A-98EA-115394F2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993711"/>
          </a:xfrm>
        </p:spPr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9350C-E6AE-404D-BC43-4D53D1E2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430594"/>
            <a:ext cx="7321152" cy="5137256"/>
          </a:xfrm>
        </p:spPr>
        <p:txBody>
          <a:bodyPr/>
          <a:lstStyle/>
          <a:p>
            <a:pPr>
              <a:buNone/>
            </a:pPr>
            <a:r>
              <a:rPr lang="en-ID" sz="2400" dirty="0" err="1"/>
              <a:t>Logika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ilmu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D" sz="2400" dirty="0"/>
              <a:t>Dasar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belajar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pemrograman</a:t>
            </a:r>
            <a:r>
              <a:rPr lang="en-ID" sz="2400" dirty="0"/>
              <a:t>, </a:t>
            </a:r>
            <a:r>
              <a:rPr lang="en-ID" sz="2400" dirty="0" err="1"/>
              <a:t>struktur</a:t>
            </a:r>
            <a:r>
              <a:rPr lang="en-ID" sz="2400" dirty="0"/>
              <a:t> data,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D" sz="2400" dirty="0" err="1"/>
              <a:t>Kecerdasan</a:t>
            </a:r>
            <a:r>
              <a:rPr lang="en-ID" sz="2400" dirty="0"/>
              <a:t> </a:t>
            </a:r>
            <a:r>
              <a:rPr lang="en-ID" sz="2400" dirty="0" err="1"/>
              <a:t>buatan</a:t>
            </a:r>
            <a:r>
              <a:rPr lang="en-ID" sz="2400" dirty="0"/>
              <a:t>,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pakar</a:t>
            </a:r>
            <a:r>
              <a:rPr lang="en-ID" sz="2400" dirty="0"/>
              <a:t>, </a:t>
            </a:r>
            <a:r>
              <a:rPr lang="en-ID" sz="2400" dirty="0" err="1"/>
              <a:t>jaringan</a:t>
            </a:r>
            <a:r>
              <a:rPr lang="en-ID" sz="2400" dirty="0"/>
              <a:t> </a:t>
            </a:r>
            <a:r>
              <a:rPr lang="en-ID" sz="2400" dirty="0" err="1"/>
              <a:t>syaraf</a:t>
            </a:r>
            <a:r>
              <a:rPr lang="en-ID" sz="2400" dirty="0"/>
              <a:t> </a:t>
            </a:r>
            <a:r>
              <a:rPr lang="en-ID" sz="2400" dirty="0" err="1"/>
              <a:t>tiruan</a:t>
            </a:r>
            <a:endParaRPr lang="en-ID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D" sz="2400" dirty="0"/>
              <a:t>Teknik/</a:t>
            </a:r>
            <a:r>
              <a:rPr lang="en-ID" sz="2400" dirty="0" err="1"/>
              <a:t>sistem</a:t>
            </a:r>
            <a:r>
              <a:rPr lang="en-ID" sz="2400" dirty="0"/>
              <a:t> digital, </a:t>
            </a:r>
            <a:r>
              <a:rPr lang="en-ID" sz="2400" dirty="0" err="1"/>
              <a:t>gerbang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(logic gates)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D" sz="2400" dirty="0"/>
              <a:t>basis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D" sz="2400" dirty="0" err="1"/>
              <a:t>Teori</a:t>
            </a:r>
            <a:r>
              <a:rPr lang="en-ID" sz="2400" dirty="0"/>
              <a:t> </a:t>
            </a:r>
            <a:r>
              <a:rPr lang="en-ID" sz="2400" dirty="0" err="1"/>
              <a:t>komputasi</a:t>
            </a:r>
            <a:endParaRPr lang="en-ID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D" sz="2400" dirty="0" err="1"/>
              <a:t>Arsitektur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inti </a:t>
            </a:r>
            <a:r>
              <a:rPr lang="en-ID" sz="2400" dirty="0" err="1"/>
              <a:t>mikroprosesor</a:t>
            </a:r>
            <a:r>
              <a:rPr lang="en-ID" sz="2400" dirty="0"/>
              <a:t>, </a:t>
            </a:r>
            <a:r>
              <a:rPr lang="en-ID" sz="2400" dirty="0" err="1"/>
              <a:t>otak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central processing unit.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D" sz="2400" dirty="0"/>
              <a:t>dan lain-</a:t>
            </a:r>
            <a:r>
              <a:rPr lang="en-ID" sz="2400" dirty="0" err="1"/>
              <a:t>lainnya</a:t>
            </a:r>
            <a:r>
              <a:rPr lang="en-ID" sz="2400" dirty="0"/>
              <a:t> yang </a:t>
            </a:r>
            <a:r>
              <a:rPr lang="en-ID" sz="2400" dirty="0" err="1"/>
              <a:t>mempergunakan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intensif</a:t>
            </a:r>
            <a:r>
              <a:rPr lang="en-ID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6787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BFE1-A45C-45AF-B175-F05500AA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Argumen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D1F94-F8A5-4877-864C-B93B1CFB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7173668" cy="4736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D" sz="2400" dirty="0" err="1"/>
              <a:t>Argumen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usaha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mencari</a:t>
            </a:r>
            <a:r>
              <a:rPr lang="en-ID" sz="2400" dirty="0"/>
              <a:t> </a:t>
            </a:r>
            <a:r>
              <a:rPr lang="en-ID" sz="2400" dirty="0" err="1"/>
              <a:t>kebenaran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pernyataan</a:t>
            </a:r>
            <a:r>
              <a:rPr lang="en-ID" sz="2400" dirty="0"/>
              <a:t> </a:t>
            </a:r>
            <a:r>
              <a:rPr lang="en-ID" sz="2400" dirty="0" err="1"/>
              <a:t>berupa</a:t>
            </a:r>
            <a:r>
              <a:rPr lang="en-ID" sz="2400" dirty="0"/>
              <a:t> </a:t>
            </a:r>
            <a:r>
              <a:rPr lang="en-ID" sz="2400" dirty="0" err="1"/>
              <a:t>kesimpulan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kebenaran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kumpulan</a:t>
            </a:r>
            <a:r>
              <a:rPr lang="en-ID" sz="2400" dirty="0"/>
              <a:t> </a:t>
            </a:r>
            <a:r>
              <a:rPr lang="en-ID" sz="2400" dirty="0" err="1"/>
              <a:t>pernyataan</a:t>
            </a:r>
            <a:r>
              <a:rPr lang="en-ID" sz="2400" dirty="0"/>
              <a:t> yang </a:t>
            </a:r>
            <a:r>
              <a:rPr lang="en-ID" sz="2400" dirty="0" err="1"/>
              <a:t>disebut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premis-premis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685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6C0E-D7F7-4681-A995-A5ED4FE8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argumen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6C79-7A25-4A76-AB27-CC7C4DD9E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6296" y="1683966"/>
            <a:ext cx="6462600" cy="4736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29F57E-1D6D-4C89-8788-D335C528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33618"/>
              </p:ext>
            </p:extLst>
          </p:nvPr>
        </p:nvGraphicFramePr>
        <p:xfrm>
          <a:off x="1279596" y="1813560"/>
          <a:ext cx="6279300" cy="3360475"/>
        </p:xfrm>
        <a:graphic>
          <a:graphicData uri="http://schemas.openxmlformats.org/drawingml/2006/table">
            <a:tbl>
              <a:tblPr firstRow="1" bandRow="1">
                <a:tableStyleId>{952FA814-DFC3-420E-9C03-26CF6CE0A471}</a:tableStyleId>
              </a:tblPr>
              <a:tblGrid>
                <a:gridCol w="602610">
                  <a:extLst>
                    <a:ext uri="{9D8B030D-6E8A-4147-A177-3AD203B41FA5}">
                      <a16:colId xmlns:a16="http://schemas.microsoft.com/office/drawing/2014/main" val="3768929071"/>
                    </a:ext>
                  </a:extLst>
                </a:gridCol>
                <a:gridCol w="5676690">
                  <a:extLst>
                    <a:ext uri="{9D8B030D-6E8A-4147-A177-3AD203B41FA5}">
                      <a16:colId xmlns:a16="http://schemas.microsoft.com/office/drawing/2014/main" val="4158821501"/>
                    </a:ext>
                  </a:extLst>
                </a:gridCol>
              </a:tblGrid>
              <a:tr h="385715">
                <a:tc gridSpan="2">
                  <a:txBody>
                    <a:bodyPr/>
                    <a:lstStyle/>
                    <a:p>
                      <a:r>
                        <a:rPr lang="en-US" sz="1800" dirty="0" err="1"/>
                        <a:t>Argumen</a:t>
                      </a:r>
                      <a:r>
                        <a:rPr lang="en-US" sz="1800" dirty="0"/>
                        <a:t> 1</a:t>
                      </a:r>
                      <a:endParaRPr lang="en-ID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2054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r>
                        <a:rPr lang="en-US" sz="1800" dirty="0"/>
                        <a:t>P1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Semua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mahasiswa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pandai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36147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r>
                        <a:rPr lang="en-US" sz="1800" dirty="0"/>
                        <a:t>P2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Badu </a:t>
                      </a:r>
                      <a:r>
                        <a:rPr lang="en-US" sz="1800" dirty="0" err="1"/>
                        <a:t>adalah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mahasiswa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965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r>
                        <a:rPr lang="en-US" sz="1800" dirty="0"/>
                        <a:t>K 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Dengan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demikian</a:t>
                      </a:r>
                      <a:r>
                        <a:rPr lang="en-US" sz="1800" dirty="0"/>
                        <a:t>, Badu </a:t>
                      </a:r>
                      <a:r>
                        <a:rPr lang="en-US" sz="1800" dirty="0" err="1"/>
                        <a:t>mahasiswa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pandai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439935"/>
                  </a:ext>
                </a:extLst>
              </a:tr>
              <a:tr h="665754">
                <a:tc gridSpan="2"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ID" sz="1800" dirty="0" err="1"/>
                        <a:t>Argumen</a:t>
                      </a:r>
                      <a:r>
                        <a:rPr lang="en-ID" sz="1800" dirty="0"/>
                        <a:t>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78230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r>
                        <a:rPr lang="en-US" sz="1800" dirty="0"/>
                        <a:t>P1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 err="1"/>
                        <a:t>Semua</a:t>
                      </a:r>
                      <a:r>
                        <a:rPr lang="en-ID" sz="1800" dirty="0"/>
                        <a:t> </a:t>
                      </a:r>
                      <a:r>
                        <a:rPr lang="en-ID" sz="1800" dirty="0" err="1"/>
                        <a:t>manusia</a:t>
                      </a:r>
                      <a:r>
                        <a:rPr lang="en-ID" sz="1800" dirty="0"/>
                        <a:t> </a:t>
                      </a:r>
                      <a:r>
                        <a:rPr lang="en-ID" sz="1800" dirty="0" err="1"/>
                        <a:t>bermata</a:t>
                      </a:r>
                      <a:r>
                        <a:rPr lang="en-ID" sz="1800" dirty="0"/>
                        <a:t> </a:t>
                      </a:r>
                      <a:r>
                        <a:rPr lang="en-ID" sz="1800" dirty="0" err="1"/>
                        <a:t>empat</a:t>
                      </a:r>
                      <a:r>
                        <a:rPr lang="en-ID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21988"/>
                  </a:ext>
                </a:extLst>
              </a:tr>
              <a:tr h="380431">
                <a:tc>
                  <a:txBody>
                    <a:bodyPr/>
                    <a:lstStyle/>
                    <a:p>
                      <a:r>
                        <a:rPr lang="en-US" sz="1800" dirty="0"/>
                        <a:t>P2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 err="1"/>
                        <a:t>Anto</a:t>
                      </a:r>
                      <a:r>
                        <a:rPr lang="en-ID" sz="1800" dirty="0"/>
                        <a:t> </a:t>
                      </a:r>
                      <a:r>
                        <a:rPr lang="en-ID" sz="1800" dirty="0" err="1"/>
                        <a:t>seorang</a:t>
                      </a:r>
                      <a:r>
                        <a:rPr lang="en-ID" sz="1800" dirty="0"/>
                        <a:t> </a:t>
                      </a:r>
                      <a:r>
                        <a:rPr lang="en-ID" sz="1800" dirty="0" err="1"/>
                        <a:t>manusia</a:t>
                      </a:r>
                      <a:r>
                        <a:rPr lang="en-ID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90105"/>
                  </a:ext>
                </a:extLst>
              </a:tr>
              <a:tr h="385715">
                <a:tc>
                  <a:txBody>
                    <a:bodyPr/>
                    <a:lstStyle/>
                    <a:p>
                      <a:r>
                        <a:rPr lang="en-US" sz="1800" dirty="0"/>
                        <a:t>K 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 err="1"/>
                        <a:t>Dengan</a:t>
                      </a:r>
                      <a:r>
                        <a:rPr lang="en-ID" sz="1800" dirty="0"/>
                        <a:t> </a:t>
                      </a:r>
                      <a:r>
                        <a:rPr lang="en-ID" sz="1800" dirty="0" err="1"/>
                        <a:t>demikian</a:t>
                      </a:r>
                      <a:r>
                        <a:rPr lang="en-ID" sz="1800" dirty="0"/>
                        <a:t>, </a:t>
                      </a:r>
                      <a:r>
                        <a:rPr lang="en-ID" sz="1800" dirty="0" err="1"/>
                        <a:t>Anto</a:t>
                      </a:r>
                      <a:r>
                        <a:rPr lang="en-ID" sz="1800" dirty="0"/>
                        <a:t> </a:t>
                      </a:r>
                      <a:r>
                        <a:rPr lang="en-ID" sz="1800" dirty="0" err="1"/>
                        <a:t>bermata</a:t>
                      </a:r>
                      <a:r>
                        <a:rPr lang="en-ID" sz="1800" dirty="0"/>
                        <a:t> </a:t>
                      </a:r>
                      <a:r>
                        <a:rPr lang="en-ID" sz="1800" dirty="0" err="1"/>
                        <a:t>empat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8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4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D7B9-C74E-40BA-B720-5D4408FF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686" y="784315"/>
            <a:ext cx="7291655" cy="541000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 err="1"/>
              <a:t>Argumen</a:t>
            </a:r>
            <a:r>
              <a:rPr lang="en-ID" sz="2000" dirty="0"/>
              <a:t> 1 di </a:t>
            </a:r>
            <a:r>
              <a:rPr lang="en-ID" sz="2000" dirty="0" err="1"/>
              <a:t>atas</a:t>
            </a:r>
            <a:r>
              <a:rPr lang="en-ID" sz="2000" dirty="0"/>
              <a:t> </a:t>
            </a:r>
            <a:r>
              <a:rPr lang="en-ID" sz="2000" dirty="0" err="1"/>
              <a:t>pasti</a:t>
            </a:r>
            <a:r>
              <a:rPr lang="en-ID" sz="2000" dirty="0"/>
              <a:t> </a:t>
            </a:r>
            <a:r>
              <a:rPr lang="en-ID" sz="2000" dirty="0" err="1"/>
              <a:t>diakatakan</a:t>
            </a:r>
            <a:r>
              <a:rPr lang="en-ID" sz="2000" dirty="0"/>
              <a:t> </a:t>
            </a:r>
            <a:r>
              <a:rPr lang="en-ID" sz="2000" dirty="0" err="1"/>
              <a:t>Logis</a:t>
            </a:r>
            <a:r>
              <a:rPr lang="en-ID" sz="2000" dirty="0"/>
              <a:t>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pernyataan</a:t>
            </a:r>
            <a:r>
              <a:rPr lang="en-ID" sz="2000" dirty="0"/>
              <a:t> 1 dan 2 yang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premis-premis</a:t>
            </a:r>
            <a:r>
              <a:rPr lang="en-ID" sz="2000" dirty="0"/>
              <a:t>, </a:t>
            </a:r>
            <a:r>
              <a:rPr lang="en-ID" sz="2000" dirty="0" err="1"/>
              <a:t>diikuti</a:t>
            </a:r>
            <a:r>
              <a:rPr lang="en-ID" sz="2000" dirty="0"/>
              <a:t> oleh </a:t>
            </a:r>
            <a:r>
              <a:rPr lang="en-ID" sz="2000" dirty="0" err="1"/>
              <a:t>pernyataan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kesimpulan</a:t>
            </a:r>
            <a:r>
              <a:rPr lang="en-ID" sz="2000" dirty="0"/>
              <a:t> yang </a:t>
            </a:r>
            <a:r>
              <a:rPr lang="en-ID" sz="2000" dirty="0" err="1"/>
              <a:t>mengikuti</a:t>
            </a:r>
            <a:r>
              <a:rPr lang="en-ID" sz="2000" dirty="0"/>
              <a:t> dan </a:t>
            </a:r>
            <a:r>
              <a:rPr lang="en-ID" sz="2000" dirty="0" err="1"/>
              <a:t>berasal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premis-premis</a:t>
            </a:r>
            <a:r>
              <a:rPr lang="en-ID" sz="2000" dirty="0"/>
              <a:t>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 err="1"/>
              <a:t>Argumen</a:t>
            </a:r>
            <a:r>
              <a:rPr lang="en-ID" sz="2000" dirty="0"/>
              <a:t> 2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menimbulkan</a:t>
            </a:r>
            <a:r>
              <a:rPr lang="en-ID" sz="2000" dirty="0"/>
              <a:t> </a:t>
            </a:r>
            <a:r>
              <a:rPr lang="en-ID" sz="2000" dirty="0" err="1"/>
              <a:t>perdebatan</a:t>
            </a:r>
            <a:r>
              <a:rPr lang="en-ID" sz="2000" dirty="0"/>
              <a:t>, </a:t>
            </a:r>
            <a:r>
              <a:rPr lang="en-ID" sz="2000" dirty="0" err="1"/>
              <a:t>walaupun</a:t>
            </a:r>
            <a:r>
              <a:rPr lang="en-ID" sz="2000" dirty="0"/>
              <a:t> </a:t>
            </a:r>
            <a:r>
              <a:rPr lang="en-ID" sz="2000" dirty="0" err="1"/>
              <a:t>kesimpulannya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jelas</a:t>
            </a:r>
            <a:r>
              <a:rPr lang="en-ID" sz="2000" dirty="0"/>
              <a:t> </a:t>
            </a:r>
            <a:r>
              <a:rPr lang="en-ID" sz="2000" dirty="0" err="1"/>
              <a:t>tetap</a:t>
            </a:r>
            <a:r>
              <a:rPr lang="en-ID" sz="2000" dirty="0"/>
              <a:t> </a:t>
            </a:r>
            <a:r>
              <a:rPr lang="en-ID" sz="2000" dirty="0" err="1"/>
              <a:t>mengikuti</a:t>
            </a:r>
            <a:r>
              <a:rPr lang="en-ID" sz="2000" dirty="0"/>
              <a:t> </a:t>
            </a:r>
            <a:r>
              <a:rPr lang="en-ID" sz="2000" dirty="0" err="1"/>
              <a:t>premis-premisnya</a:t>
            </a:r>
            <a:r>
              <a:rPr lang="en-ID" sz="20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 err="1"/>
              <a:t>Argumen</a:t>
            </a:r>
            <a:r>
              <a:rPr lang="en-ID" sz="2000" dirty="0"/>
              <a:t> 2 </a:t>
            </a:r>
            <a:r>
              <a:rPr lang="en-ID" sz="2000" dirty="0" err="1"/>
              <a:t>tetap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dikatakan</a:t>
            </a:r>
            <a:r>
              <a:rPr lang="en-ID" sz="2000" dirty="0"/>
              <a:t> valid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kesimpulannya</a:t>
            </a:r>
            <a:r>
              <a:rPr lang="en-ID" sz="2000" dirty="0"/>
              <a:t> </a:t>
            </a:r>
            <a:r>
              <a:rPr lang="en-ID" sz="2000" dirty="0" err="1"/>
              <a:t>tetap</a:t>
            </a:r>
            <a:r>
              <a:rPr lang="en-ID" sz="2000" dirty="0"/>
              <a:t> </a:t>
            </a:r>
            <a:r>
              <a:rPr lang="en-ID" sz="2000" dirty="0" err="1"/>
              <a:t>mengikuti</a:t>
            </a:r>
            <a:r>
              <a:rPr lang="en-ID" sz="2000" dirty="0"/>
              <a:t> </a:t>
            </a:r>
            <a:r>
              <a:rPr lang="en-ID" sz="2000" dirty="0" err="1"/>
              <a:t>premis-premisnya</a:t>
            </a:r>
            <a:r>
              <a:rPr lang="en-ID" sz="2000" dirty="0"/>
              <a:t> dan </a:t>
            </a:r>
            <a:r>
              <a:rPr lang="en-ID" sz="2000" dirty="0" err="1"/>
              <a:t>validitasnya</a:t>
            </a:r>
            <a:r>
              <a:rPr lang="en-ID" sz="2000" dirty="0"/>
              <a:t> juga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dibuktikan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aturan-aturan</a:t>
            </a:r>
            <a:r>
              <a:rPr lang="en-ID" sz="2000" dirty="0"/>
              <a:t> </a:t>
            </a:r>
            <a:r>
              <a:rPr lang="en-ID" sz="2000" dirty="0" err="1"/>
              <a:t>logika</a:t>
            </a:r>
            <a:r>
              <a:rPr lang="en-ID" sz="2000" dirty="0"/>
              <a:t> yang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diterima</a:t>
            </a:r>
            <a:r>
              <a:rPr lang="en-ID" sz="2000" dirty="0"/>
              <a:t> </a:t>
            </a:r>
            <a:r>
              <a:rPr lang="en-ID" sz="2000" dirty="0" err="1"/>
              <a:t>keabsahannya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93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CE75-A884-4CCB-B58F-6CF158C8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Validitas</a:t>
            </a:r>
            <a:r>
              <a:rPr lang="en-US" dirty="0"/>
              <a:t> </a:t>
            </a:r>
            <a:r>
              <a:rPr lang="en-US" dirty="0" err="1"/>
              <a:t>argumen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FDE5-21F6-4333-A385-0F64454C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578077"/>
            <a:ext cx="7247410" cy="49897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 err="1"/>
              <a:t>Validitas</a:t>
            </a:r>
            <a:r>
              <a:rPr lang="en-ID" sz="2000" dirty="0"/>
              <a:t> </a:t>
            </a:r>
            <a:r>
              <a:rPr lang="en-ID" sz="2000" dirty="0" err="1"/>
              <a:t>Argumen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premis-premis</a:t>
            </a:r>
            <a:r>
              <a:rPr lang="en-ID" sz="2000" dirty="0"/>
              <a:t> yang </a:t>
            </a:r>
            <a:r>
              <a:rPr lang="en-ID" sz="2000" dirty="0" err="1"/>
              <a:t>diikuti</a:t>
            </a:r>
            <a:r>
              <a:rPr lang="en-ID" sz="2000" dirty="0"/>
              <a:t> oleh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kesimpulan</a:t>
            </a:r>
            <a:r>
              <a:rPr lang="en-ID" sz="2000" dirty="0"/>
              <a:t> yang </a:t>
            </a:r>
            <a:r>
              <a:rPr lang="en-ID" sz="2000" dirty="0" err="1"/>
              <a:t>berasal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premis-premisnya</a:t>
            </a:r>
            <a:r>
              <a:rPr lang="en-ID" sz="2000" dirty="0"/>
              <a:t> dan </a:t>
            </a:r>
            <a:r>
              <a:rPr lang="en-ID" sz="2000" dirty="0" err="1"/>
              <a:t>bernilai</a:t>
            </a:r>
            <a:r>
              <a:rPr lang="en-ID" sz="2000" dirty="0"/>
              <a:t> </a:t>
            </a:r>
            <a:r>
              <a:rPr lang="en-ID" sz="2000" dirty="0" err="1"/>
              <a:t>benar</a:t>
            </a:r>
            <a:r>
              <a:rPr lang="en-ID" sz="2000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/>
              <a:t>Jadi, </a:t>
            </a:r>
            <a:r>
              <a:rPr lang="en-ID" sz="2000" dirty="0" err="1"/>
              <a:t>validitas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dibedakan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kebenaran</a:t>
            </a:r>
            <a:r>
              <a:rPr lang="en-ID" sz="2000" dirty="0"/>
              <a:t> dan </a:t>
            </a:r>
            <a:r>
              <a:rPr lang="en-ID" sz="2000" dirty="0" err="1"/>
              <a:t>kesimpulan</a:t>
            </a:r>
            <a:r>
              <a:rPr lang="en-ID" sz="2000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/>
              <a:t>Jika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premis-premis</a:t>
            </a:r>
            <a:r>
              <a:rPr lang="en-ID" sz="2000" dirty="0"/>
              <a:t> salah,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kesimpulan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argumen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juga salah.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 err="1"/>
              <a:t>Validitas</a:t>
            </a:r>
            <a:r>
              <a:rPr lang="en-ID" sz="2000" dirty="0"/>
              <a:t> juga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diartikan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mungkin</a:t>
            </a:r>
            <a:r>
              <a:rPr lang="en-ID" sz="2000" dirty="0"/>
              <a:t> </a:t>
            </a:r>
            <a:r>
              <a:rPr lang="en-ID" sz="2000" dirty="0" err="1"/>
              <a:t>kesimpulan</a:t>
            </a:r>
            <a:r>
              <a:rPr lang="en-ID" sz="2000" dirty="0"/>
              <a:t> yang salah </a:t>
            </a:r>
            <a:r>
              <a:rPr lang="en-ID" sz="2000" dirty="0" err="1"/>
              <a:t>diperoleh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premis-premis</a:t>
            </a:r>
            <a:r>
              <a:rPr lang="en-ID" sz="2000" dirty="0"/>
              <a:t> yang </a:t>
            </a:r>
            <a:r>
              <a:rPr lang="en-ID" sz="2000" dirty="0" err="1"/>
              <a:t>benar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57588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70DE-A133-4413-AA33-E327271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Klasik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D8AF-D409-4D66-928E-55D55BCD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551231"/>
            <a:ext cx="7203165" cy="4736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 err="1"/>
              <a:t>disebut</a:t>
            </a:r>
            <a:r>
              <a:rPr lang="en-ID" sz="2400" dirty="0"/>
              <a:t> juga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</a:t>
            </a:r>
            <a:r>
              <a:rPr lang="en-ID" sz="2400" dirty="0" err="1"/>
              <a:t>Tradisional</a:t>
            </a:r>
            <a:r>
              <a:rPr lang="en-ID" sz="2400" dirty="0"/>
              <a:t>, </a:t>
            </a:r>
            <a:r>
              <a:rPr lang="en-ID" sz="2400" dirty="0" err="1"/>
              <a:t>pertama</a:t>
            </a:r>
            <a:r>
              <a:rPr lang="en-ID" sz="2400" dirty="0"/>
              <a:t> kali </a:t>
            </a:r>
            <a:r>
              <a:rPr lang="en-ID" sz="2400" dirty="0" err="1"/>
              <a:t>diperkenalkan</a:t>
            </a:r>
            <a:r>
              <a:rPr lang="en-ID" sz="2400" dirty="0"/>
              <a:t> oleh Aristoteles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/>
              <a:t>Aristoteles </a:t>
            </a:r>
            <a:r>
              <a:rPr lang="en-ID" sz="2400" dirty="0" err="1"/>
              <a:t>mengembangkan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aturan</a:t>
            </a:r>
            <a:r>
              <a:rPr lang="en-ID" sz="2400" dirty="0"/>
              <a:t> -</a:t>
            </a:r>
            <a:r>
              <a:rPr lang="en-ID" sz="2400" dirty="0" err="1"/>
              <a:t>aturan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penalaran</a:t>
            </a:r>
            <a:r>
              <a:rPr lang="en-ID" sz="2400" dirty="0"/>
              <a:t> </a:t>
            </a:r>
            <a:r>
              <a:rPr lang="en-ID" sz="2400" dirty="0" err="1"/>
              <a:t>silogistik</a:t>
            </a:r>
            <a:r>
              <a:rPr lang="en-ID" sz="2400" dirty="0"/>
              <a:t> (syllogistic) yang </a:t>
            </a:r>
            <a:r>
              <a:rPr lang="en-ID" sz="2400" dirty="0" err="1"/>
              <a:t>benar</a:t>
            </a:r>
            <a:r>
              <a:rPr lang="en-ID" sz="24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 err="1"/>
              <a:t>Menurutnya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silogisme</a:t>
            </a:r>
            <a:r>
              <a:rPr lang="en-ID" sz="2400" dirty="0"/>
              <a:t> (syllogism)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argumen</a:t>
            </a:r>
            <a:r>
              <a:rPr lang="en-ID" sz="2400" dirty="0"/>
              <a:t> yang </a:t>
            </a:r>
            <a:r>
              <a:rPr lang="en-ID" sz="2400" dirty="0" err="1"/>
              <a:t>terbentuk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pernyataan-pernyataan</a:t>
            </a:r>
            <a:r>
              <a:rPr lang="en-ID" sz="2400" dirty="0"/>
              <a:t> yang salah : </a:t>
            </a:r>
          </a:p>
          <a:p>
            <a:pPr>
              <a:lnSpc>
                <a:spcPct val="150000"/>
              </a:lnSpc>
              <a:buNone/>
            </a:pPr>
            <a:r>
              <a:rPr lang="en-ID" sz="2400" dirty="0"/>
              <a:t>	1. </a:t>
            </a:r>
            <a:r>
              <a:rPr lang="en-ID" sz="2400" dirty="0" err="1"/>
              <a:t>Semua</a:t>
            </a:r>
            <a:r>
              <a:rPr lang="en-ID" sz="2400" dirty="0"/>
              <a:t> A </a:t>
            </a:r>
            <a:r>
              <a:rPr lang="en-ID" sz="2400" dirty="0" err="1"/>
              <a:t>adalah</a:t>
            </a:r>
            <a:r>
              <a:rPr lang="en-ID" sz="2400" dirty="0"/>
              <a:t> B </a:t>
            </a:r>
          </a:p>
          <a:p>
            <a:pPr>
              <a:lnSpc>
                <a:spcPct val="150000"/>
              </a:lnSpc>
              <a:buNone/>
            </a:pPr>
            <a:r>
              <a:rPr lang="en-ID" sz="2400" dirty="0"/>
              <a:t>	2. </a:t>
            </a:r>
            <a:r>
              <a:rPr lang="en-ID" sz="2400" dirty="0" err="1"/>
              <a:t>Tidak</a:t>
            </a:r>
            <a:r>
              <a:rPr lang="en-ID" sz="2400" dirty="0"/>
              <a:t> A </a:t>
            </a:r>
            <a:r>
              <a:rPr lang="en-ID" sz="2400" dirty="0" err="1"/>
              <a:t>adalah</a:t>
            </a:r>
            <a:r>
              <a:rPr lang="en-ID" sz="2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06936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AB64-3131-49BC-98D5-755CADBF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Logika</a:t>
            </a:r>
            <a:r>
              <a:rPr lang="en-US" dirty="0"/>
              <a:t> Modern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9DBC-9E7E-4221-9AFB-7467E0ECA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7173668" cy="4736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 err="1"/>
              <a:t>Logika</a:t>
            </a:r>
            <a:r>
              <a:rPr lang="en-ID" sz="2400" dirty="0"/>
              <a:t> Modern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</a:t>
            </a:r>
            <a:r>
              <a:rPr lang="en-ID" sz="2400" dirty="0" err="1"/>
              <a:t>Simbolik</a:t>
            </a:r>
            <a:r>
              <a:rPr lang="en-ID" sz="2400" dirty="0"/>
              <a:t> </a:t>
            </a:r>
            <a:r>
              <a:rPr lang="en-ID" sz="2400" dirty="0" err="1"/>
              <a:t>dikembangkan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Aristoteles oleh Augustus De Morgan (1806 – 1971) dan George Boole (1815 – 1864), </a:t>
            </a:r>
            <a:r>
              <a:rPr lang="en-ID" sz="2400" dirty="0" err="1"/>
              <a:t>dst</a:t>
            </a:r>
            <a:endParaRPr lang="en-ID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 err="1"/>
              <a:t>membahas</a:t>
            </a:r>
            <a:r>
              <a:rPr lang="en-ID" sz="2400" dirty="0"/>
              <a:t> </a:t>
            </a:r>
            <a:r>
              <a:rPr lang="en-ID" sz="2400" dirty="0" err="1"/>
              <a:t>argumen</a:t>
            </a:r>
            <a:r>
              <a:rPr lang="en-ID" sz="2400" dirty="0"/>
              <a:t> - </a:t>
            </a:r>
            <a:r>
              <a:rPr lang="en-ID" sz="2400" dirty="0" err="1"/>
              <a:t>argumen</a:t>
            </a:r>
            <a:r>
              <a:rPr lang="en-ID" sz="2400" dirty="0"/>
              <a:t> yang </a:t>
            </a:r>
            <a:r>
              <a:rPr lang="en-ID" sz="2400" dirty="0" err="1"/>
              <a:t>memungkinkan</a:t>
            </a:r>
            <a:r>
              <a:rPr lang="en-ID" sz="2400" dirty="0"/>
              <a:t> </a:t>
            </a:r>
            <a:r>
              <a:rPr lang="en-ID" sz="2400" dirty="0" err="1"/>
              <a:t>sesuatu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dimasukkan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luas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: “and”, “or”, “if … then…”, “ … if and only if … “ dan </a:t>
            </a:r>
            <a:r>
              <a:rPr lang="en-ID" sz="2400" dirty="0" err="1"/>
              <a:t>sebagainya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36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916025" y="623416"/>
            <a:ext cx="5561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Hello!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>
                <a:solidFill>
                  <a:srgbClr val="2185C5"/>
                </a:solidFill>
              </a:rPr>
              <a:t>Tim </a:t>
            </a:r>
            <a:r>
              <a:rPr lang="en-US" sz="2000" dirty="0" err="1">
                <a:solidFill>
                  <a:srgbClr val="2185C5"/>
                </a:solidFill>
              </a:rPr>
              <a:t>Dosen</a:t>
            </a:r>
            <a:r>
              <a:rPr lang="en-US" sz="2000" dirty="0">
                <a:solidFill>
                  <a:srgbClr val="2185C5"/>
                </a:solidFill>
              </a:rPr>
              <a:t> </a:t>
            </a:r>
            <a:r>
              <a:rPr lang="en-US" sz="2000" dirty="0" err="1">
                <a:solidFill>
                  <a:srgbClr val="2185C5"/>
                </a:solidFill>
              </a:rPr>
              <a:t>Logika</a:t>
            </a:r>
            <a:r>
              <a:rPr lang="en-US" sz="2000" dirty="0">
                <a:solidFill>
                  <a:srgbClr val="2185C5"/>
                </a:solidFill>
              </a:rPr>
              <a:t> </a:t>
            </a:r>
            <a:r>
              <a:rPr lang="en-US" sz="2000" dirty="0" err="1">
                <a:solidFill>
                  <a:srgbClr val="2185C5"/>
                </a:solidFill>
              </a:rPr>
              <a:t>Matematika</a:t>
            </a:r>
            <a:endParaRPr lang="en-US" sz="2000" dirty="0">
              <a:solidFill>
                <a:srgbClr val="2185C5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85C5"/>
                </a:solidFill>
              </a:rPr>
              <a:t>Nelly </a:t>
            </a:r>
            <a:r>
              <a:rPr lang="en-US" sz="2000" dirty="0" err="1">
                <a:solidFill>
                  <a:srgbClr val="2185C5"/>
                </a:solidFill>
              </a:rPr>
              <a:t>Indriani</a:t>
            </a:r>
            <a:r>
              <a:rPr lang="en-US" sz="2000" dirty="0">
                <a:solidFill>
                  <a:srgbClr val="2185C5"/>
                </a:solidFill>
              </a:rPr>
              <a:t> W. M.T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85C5"/>
                </a:solidFill>
              </a:rPr>
              <a:t>Sufaatin</a:t>
            </a:r>
            <a:r>
              <a:rPr lang="en-US" sz="2000" dirty="0">
                <a:solidFill>
                  <a:srgbClr val="2185C5"/>
                </a:solidFill>
              </a:rPr>
              <a:t> </a:t>
            </a:r>
            <a:r>
              <a:rPr lang="en-US" sz="2000" dirty="0" err="1">
                <a:solidFill>
                  <a:srgbClr val="2185C5"/>
                </a:solidFill>
              </a:rPr>
              <a:t>M.Kom</a:t>
            </a:r>
            <a:endParaRPr lang="en-US" sz="2000" dirty="0">
              <a:solidFill>
                <a:srgbClr val="2185C5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rgbClr val="2185C5"/>
                </a:solidFill>
              </a:rPr>
              <a:t>Irwan</a:t>
            </a:r>
            <a:r>
              <a:rPr lang="en-ID" sz="2000" dirty="0">
                <a:solidFill>
                  <a:srgbClr val="2185C5"/>
                </a:solidFill>
              </a:rPr>
              <a:t> </a:t>
            </a:r>
            <a:r>
              <a:rPr lang="en-ID" sz="2000" dirty="0" err="1">
                <a:solidFill>
                  <a:srgbClr val="2185C5"/>
                </a:solidFill>
              </a:rPr>
              <a:t>Septiadi</a:t>
            </a:r>
            <a:r>
              <a:rPr lang="en-ID" sz="2000" dirty="0">
                <a:solidFill>
                  <a:srgbClr val="2185C5"/>
                </a:solidFill>
              </a:rPr>
              <a:t>, </a:t>
            </a:r>
            <a:r>
              <a:rPr lang="en-ID" sz="2000" dirty="0" err="1">
                <a:solidFill>
                  <a:srgbClr val="2185C5"/>
                </a:solidFill>
              </a:rPr>
              <a:t>S.Pd</a:t>
            </a:r>
            <a:r>
              <a:rPr lang="en-ID" sz="2000" dirty="0">
                <a:solidFill>
                  <a:srgbClr val="2185C5"/>
                </a:solidFill>
              </a:rPr>
              <a:t>., </a:t>
            </a:r>
            <a:r>
              <a:rPr lang="en-ID" sz="2000" dirty="0" err="1">
                <a:solidFill>
                  <a:srgbClr val="2185C5"/>
                </a:solidFill>
              </a:rPr>
              <a:t>M.Si.P</a:t>
            </a:r>
            <a:endParaRPr lang="en-ID" sz="2000" dirty="0">
              <a:solidFill>
                <a:srgbClr val="2185C5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rgbClr val="2185C5"/>
                </a:solidFill>
              </a:rPr>
              <a:t>Sri </a:t>
            </a:r>
            <a:r>
              <a:rPr lang="en-ID" sz="2000" dirty="0" err="1">
                <a:solidFill>
                  <a:srgbClr val="2185C5"/>
                </a:solidFill>
              </a:rPr>
              <a:t>Supatmi</a:t>
            </a:r>
            <a:r>
              <a:rPr lang="en-ID" sz="2000" dirty="0">
                <a:solidFill>
                  <a:srgbClr val="2185C5"/>
                </a:solidFill>
              </a:rPr>
              <a:t> </a:t>
            </a:r>
            <a:r>
              <a:rPr lang="en-ID" sz="2000" dirty="0" err="1">
                <a:solidFill>
                  <a:srgbClr val="2185C5"/>
                </a:solidFill>
              </a:rPr>
              <a:t>Ph.d</a:t>
            </a:r>
            <a:endParaRPr lang="en-US" sz="2000" dirty="0">
              <a:solidFill>
                <a:srgbClr val="2185C5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/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Teknik </a:t>
            </a:r>
            <a:r>
              <a:rPr lang="en-US" sz="2400" dirty="0" err="1"/>
              <a:t>Informatika</a:t>
            </a:r>
            <a:r>
              <a:rPr lang="en-US" sz="2400" dirty="0"/>
              <a:t> - UNIKOM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310175" y="-14288"/>
            <a:ext cx="1833825" cy="6659083"/>
            <a:chOff x="7310175" y="-14288"/>
            <a:chExt cx="1833825" cy="66590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850" y="-14288"/>
              <a:ext cx="1832150" cy="15340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311850" y="1493513"/>
              <a:ext cx="1832150" cy="15536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850" y="3027549"/>
              <a:ext cx="1832150" cy="14256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310175" y="4446612"/>
              <a:ext cx="1832150" cy="134366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426"/>
            <a:stretch/>
          </p:blipFill>
          <p:spPr>
            <a:xfrm>
              <a:off x="7310177" y="5838296"/>
              <a:ext cx="1832150" cy="806499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634062-F33D-4FBB-AA74-29727D719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9560"/>
            <a:ext cx="3118670" cy="7609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4711-98D3-46D8-9D78-7A89C065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61" y="840658"/>
            <a:ext cx="7683910" cy="574269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/>
              <a:t>Di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modern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</a:t>
            </a:r>
            <a:r>
              <a:rPr lang="en-ID" sz="2400" dirty="0" err="1"/>
              <a:t>yaitu</a:t>
            </a:r>
            <a:r>
              <a:rPr lang="en-ID" sz="2400" dirty="0"/>
              <a:t> </a:t>
            </a:r>
            <a:r>
              <a:rPr lang="en-ID" sz="2400" dirty="0" err="1"/>
              <a:t>benar</a:t>
            </a:r>
            <a:r>
              <a:rPr lang="en-ID" sz="2400" dirty="0"/>
              <a:t> (true) </a:t>
            </a:r>
            <a:r>
              <a:rPr lang="en-ID" sz="2400" dirty="0" err="1"/>
              <a:t>atau</a:t>
            </a:r>
            <a:r>
              <a:rPr lang="en-ID" sz="2400" dirty="0"/>
              <a:t> salah (false),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/>
              <a:t>Nilai </a:t>
            </a:r>
            <a:r>
              <a:rPr lang="en-ID" sz="2400" dirty="0" err="1"/>
              <a:t>benar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digantikan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 1 </a:t>
            </a:r>
            <a:r>
              <a:rPr lang="en-ID" sz="2400" dirty="0" err="1"/>
              <a:t>sedangkan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salah </a:t>
            </a:r>
            <a:r>
              <a:rPr lang="en-ID" sz="2400" dirty="0" err="1"/>
              <a:t>diganti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 0. </a:t>
            </a:r>
            <a:r>
              <a:rPr lang="en-ID" sz="2400" dirty="0" err="1"/>
              <a:t>Inilah</a:t>
            </a:r>
            <a:r>
              <a:rPr lang="en-ID" sz="2400" dirty="0"/>
              <a:t> yang </a:t>
            </a:r>
            <a:r>
              <a:rPr lang="en-ID" sz="2400" dirty="0" err="1"/>
              <a:t>disebut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</a:t>
            </a:r>
            <a:r>
              <a:rPr lang="en-ID" sz="2400" dirty="0" err="1"/>
              <a:t>Dua</a:t>
            </a:r>
            <a:r>
              <a:rPr lang="en-ID" sz="2400" dirty="0"/>
              <a:t> Nilai (“two-valued-logic” </a:t>
            </a:r>
            <a:r>
              <a:rPr lang="en-ID" sz="2400" dirty="0" err="1"/>
              <a:t>atau</a:t>
            </a:r>
            <a:r>
              <a:rPr lang="en-ID" sz="2400" dirty="0"/>
              <a:t> “bivalent”),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/>
              <a:t>Dasar </a:t>
            </a:r>
            <a:r>
              <a:rPr lang="en-ID" sz="2400" dirty="0" err="1"/>
              <a:t>pembuatan</a:t>
            </a:r>
            <a:r>
              <a:rPr lang="en-ID" sz="2400" dirty="0"/>
              <a:t> </a:t>
            </a:r>
            <a:r>
              <a:rPr lang="en-ID" sz="2400" dirty="0" err="1"/>
              <a:t>Aljabar</a:t>
            </a:r>
            <a:r>
              <a:rPr lang="en-ID" sz="2400" dirty="0"/>
              <a:t> Boole (Boolean Algebra) yang </a:t>
            </a:r>
            <a:r>
              <a:rPr lang="en-ID" sz="2400" dirty="0" err="1"/>
              <a:t>dikembangkan</a:t>
            </a:r>
            <a:r>
              <a:rPr lang="en-ID" sz="2400" dirty="0"/>
              <a:t> oleh George Boole dan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dasar</a:t>
            </a:r>
            <a:r>
              <a:rPr lang="en-ID" sz="2400" dirty="0"/>
              <a:t> </a:t>
            </a:r>
            <a:r>
              <a:rPr lang="en-ID" sz="2400" dirty="0" err="1"/>
              <a:t>teori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digital,</a:t>
            </a:r>
          </a:p>
        </p:txBody>
      </p:sp>
    </p:spTree>
    <p:extLst>
      <p:ext uri="{BB962C8B-B14F-4D97-AF65-F5344CB8AC3E}">
        <p14:creationId xmlns:p14="http://schemas.microsoft.com/office/powerpoint/2010/main" val="1681405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B4E8-AFAB-4D17-89A9-7569A0AA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964215"/>
          </a:xfrm>
        </p:spPr>
        <p:txBody>
          <a:bodyPr/>
          <a:lstStyle/>
          <a:p>
            <a:r>
              <a:rPr lang="en-US" dirty="0" err="1"/>
              <a:t>Logika</a:t>
            </a:r>
            <a:r>
              <a:rPr lang="en-US" dirty="0"/>
              <a:t> Banyak Nilai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7F5C4-DE9D-4F20-9B91-EFECC9B7C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417650"/>
            <a:ext cx="7356600" cy="4736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 err="1"/>
              <a:t>Logika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diperkenalkan</a:t>
            </a:r>
            <a:r>
              <a:rPr lang="en-ID" sz="2400" dirty="0"/>
              <a:t> oleh Jan </a:t>
            </a:r>
            <a:r>
              <a:rPr lang="en-ID" sz="2400" dirty="0" err="1"/>
              <a:t>Lukasiewicsz</a:t>
            </a:r>
            <a:r>
              <a:rPr lang="en-ID" sz="2400" dirty="0"/>
              <a:t>, </a:t>
            </a:r>
            <a:r>
              <a:rPr lang="en-ID" sz="2400" dirty="0" err="1"/>
              <a:t>ahli</a:t>
            </a:r>
            <a:r>
              <a:rPr lang="en-ID" sz="2400" dirty="0"/>
              <a:t> </a:t>
            </a:r>
            <a:r>
              <a:rPr lang="en-ID" sz="2400" dirty="0" err="1"/>
              <a:t>matematika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Polandia</a:t>
            </a:r>
            <a:r>
              <a:rPr lang="en-ID" sz="2400" dirty="0"/>
              <a:t> pada </a:t>
            </a:r>
            <a:r>
              <a:rPr lang="en-ID" sz="2400" dirty="0" err="1"/>
              <a:t>tahun</a:t>
            </a:r>
            <a:r>
              <a:rPr lang="en-ID" sz="2400" dirty="0"/>
              <a:t> 1920. </a:t>
            </a:r>
            <a:r>
              <a:rPr lang="en-ID" sz="2400" dirty="0" err="1"/>
              <a:t>Logika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</a:t>
            </a:r>
            <a:r>
              <a:rPr lang="en-ID" sz="2400" dirty="0" err="1"/>
              <a:t>terus</a:t>
            </a:r>
            <a:r>
              <a:rPr lang="en-ID" sz="2400" dirty="0"/>
              <a:t> </a:t>
            </a:r>
            <a:r>
              <a:rPr lang="en-ID" sz="2400" dirty="0" err="1"/>
              <a:t>berkembang</a:t>
            </a:r>
            <a:r>
              <a:rPr lang="en-ID" sz="2400" dirty="0"/>
              <a:t> </a:t>
            </a:r>
            <a:r>
              <a:rPr lang="en-ID" sz="2400" dirty="0" err="1"/>
              <a:t>hingga</a:t>
            </a:r>
            <a:r>
              <a:rPr lang="en-ID" sz="2400" dirty="0"/>
              <a:t> </a:t>
            </a:r>
            <a:r>
              <a:rPr lang="en-ID" sz="2400" dirty="0" err="1"/>
              <a:t>menghasilkan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fuzzy (fuzzy logic) yang </a:t>
            </a:r>
            <a:r>
              <a:rPr lang="en-ID" sz="2400" dirty="0" err="1"/>
              <a:t>dikembangkan</a:t>
            </a:r>
            <a:r>
              <a:rPr lang="en-ID" sz="2400" dirty="0"/>
              <a:t> oleh </a:t>
            </a:r>
            <a:r>
              <a:rPr lang="en-ID" sz="2400" dirty="0" err="1"/>
              <a:t>Lotfi</a:t>
            </a:r>
            <a:r>
              <a:rPr lang="en-ID" sz="2400" dirty="0"/>
              <a:t> A. Zadeh,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 err="1"/>
              <a:t>Logika</a:t>
            </a:r>
            <a:r>
              <a:rPr lang="en-ID" sz="2400" dirty="0"/>
              <a:t> juga </a:t>
            </a:r>
            <a:r>
              <a:rPr lang="en-ID" sz="2400" dirty="0" err="1"/>
              <a:t>dipakai</a:t>
            </a:r>
            <a:r>
              <a:rPr lang="en-ID" sz="2400" dirty="0"/>
              <a:t> di </a:t>
            </a:r>
            <a:r>
              <a:rPr lang="en-ID" sz="2400" dirty="0" err="1"/>
              <a:t>bidang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lunak</a:t>
            </a:r>
            <a:r>
              <a:rPr lang="en-ID" sz="2400" dirty="0"/>
              <a:t>, </a:t>
            </a:r>
            <a:r>
              <a:rPr lang="en-ID" sz="2400" dirty="0" err="1"/>
              <a:t>seperti</a:t>
            </a:r>
            <a:r>
              <a:rPr lang="en-ID" sz="2400" dirty="0"/>
              <a:t> : </a:t>
            </a:r>
          </a:p>
          <a:p>
            <a:pPr lvl="1">
              <a:lnSpc>
                <a:spcPct val="150000"/>
              </a:lnSpc>
              <a:buNone/>
            </a:pPr>
            <a:r>
              <a:rPr lang="en-ID" sz="1800" dirty="0"/>
              <a:t>	1. </a:t>
            </a:r>
            <a:r>
              <a:rPr lang="en-ID" sz="1800" dirty="0" err="1"/>
              <a:t>Kecerdasan</a:t>
            </a:r>
            <a:r>
              <a:rPr lang="en-ID" sz="1800" dirty="0"/>
              <a:t> </a:t>
            </a:r>
            <a:r>
              <a:rPr lang="en-ID" sz="1800" dirty="0" err="1"/>
              <a:t>buatan</a:t>
            </a:r>
            <a:r>
              <a:rPr lang="en-ID" sz="1800" dirty="0"/>
              <a:t> (artificial </a:t>
            </a:r>
            <a:r>
              <a:rPr lang="en-ID" sz="1800" dirty="0" err="1"/>
              <a:t>intellegence</a:t>
            </a:r>
            <a:r>
              <a:rPr lang="en-ID" sz="1800" dirty="0"/>
              <a:t>) </a:t>
            </a:r>
          </a:p>
          <a:p>
            <a:pPr lvl="1">
              <a:lnSpc>
                <a:spcPct val="150000"/>
              </a:lnSpc>
              <a:buNone/>
            </a:pPr>
            <a:r>
              <a:rPr lang="en-ID" sz="1800" dirty="0"/>
              <a:t>	2. </a:t>
            </a: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pakar</a:t>
            </a:r>
            <a:r>
              <a:rPr lang="en-ID" sz="1800" dirty="0"/>
              <a:t> (expert systems) </a:t>
            </a:r>
          </a:p>
          <a:p>
            <a:pPr lvl="1">
              <a:lnSpc>
                <a:spcPct val="150000"/>
              </a:lnSpc>
              <a:buNone/>
            </a:pPr>
            <a:r>
              <a:rPr lang="en-ID" sz="1800" dirty="0"/>
              <a:t>	3. </a:t>
            </a:r>
            <a:r>
              <a:rPr lang="en-ID" sz="1800" dirty="0" err="1"/>
              <a:t>Pemrograman</a:t>
            </a:r>
            <a:r>
              <a:rPr lang="en-ID" sz="1800" dirty="0"/>
              <a:t> </a:t>
            </a:r>
            <a:r>
              <a:rPr lang="en-ID" sz="1800" dirty="0" err="1"/>
              <a:t>logika</a:t>
            </a:r>
            <a:r>
              <a:rPr lang="en-ID" sz="1800" dirty="0"/>
              <a:t> (logic </a:t>
            </a:r>
            <a:r>
              <a:rPr lang="en-ID" sz="1800" dirty="0" err="1"/>
              <a:t>pemrograman</a:t>
            </a:r>
            <a:r>
              <a:rPr lang="en-ID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66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3BBF9-C5DE-4CDB-8798-D71729341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Proposisi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0CFAE2-364B-4E59-B632-A6DD1745E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316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Pernyataan atau kalimat deklaratif yang bernilai benar (</a:t>
            </a:r>
            <a:r>
              <a:rPr lang="en-US" sz="2400" i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true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) atau salah (</a:t>
            </a:r>
            <a:r>
              <a:rPr lang="en-US" sz="2400" i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false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), tetapi tidak keduanya. </a:t>
            </a:r>
          </a:p>
          <a:p>
            <a:pPr algn="ctr">
              <a:buNone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76275" y="789215"/>
            <a:ext cx="5657850" cy="998538"/>
          </a:xfrm>
        </p:spPr>
        <p:txBody>
          <a:bodyPr/>
          <a:lstStyle/>
          <a:p>
            <a:pPr algn="ctr">
              <a:defRPr/>
            </a:pPr>
            <a:r>
              <a:rPr lang="en-US" sz="4800" b="1">
                <a:cs typeface="Times New Roman" panose="02020603050405020304" pitchFamily="18" charset="0"/>
              </a:rPr>
              <a:t>Proposisi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0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789406" y="837200"/>
            <a:ext cx="7343100" cy="1677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i="1"/>
              <a:t>“Gajah lebih besar daripada tikus.”</a:t>
            </a:r>
            <a:endParaRPr lang="en-US" sz="2400" b="1" i="1"/>
          </a:p>
        </p:txBody>
      </p:sp>
      <p:sp>
        <p:nvSpPr>
          <p:cNvPr id="116739" name="Rectangle 2051"/>
          <p:cNvSpPr>
            <a:spLocks noChangeArrowheads="1"/>
          </p:cNvSpPr>
          <p:nvPr/>
        </p:nvSpPr>
        <p:spPr bwMode="auto">
          <a:xfrm>
            <a:off x="457200" y="2514600"/>
            <a:ext cx="65532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sebuah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pernyataan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6740" name="Rectangle 2052"/>
          <p:cNvSpPr>
            <a:spLocks noChangeArrowheads="1"/>
          </p:cNvSpPr>
          <p:nvPr/>
        </p:nvSpPr>
        <p:spPr bwMode="auto">
          <a:xfrm>
            <a:off x="7543800" y="2590800"/>
            <a:ext cx="1143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6741" name="Rectangle 2053"/>
          <p:cNvSpPr>
            <a:spLocks noChangeArrowheads="1"/>
          </p:cNvSpPr>
          <p:nvPr/>
        </p:nvSpPr>
        <p:spPr bwMode="auto">
          <a:xfrm>
            <a:off x="457200" y="3429000"/>
            <a:ext cx="7010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proposisi?</a:t>
            </a:r>
          </a:p>
        </p:txBody>
      </p:sp>
      <p:sp>
        <p:nvSpPr>
          <p:cNvPr id="116742" name="Rectangle 2054"/>
          <p:cNvSpPr>
            <a:spLocks noChangeArrowheads="1"/>
          </p:cNvSpPr>
          <p:nvPr/>
        </p:nvSpPr>
        <p:spPr bwMode="auto">
          <a:xfrm>
            <a:off x="7543800" y="3429000"/>
            <a:ext cx="1143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6743" name="Rectangle 2055"/>
          <p:cNvSpPr>
            <a:spLocks noChangeArrowheads="1"/>
          </p:cNvSpPr>
          <p:nvPr/>
        </p:nvSpPr>
        <p:spPr bwMode="auto">
          <a:xfrm>
            <a:off x="457200" y="4419600"/>
            <a:ext cx="48006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nilai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kebenaran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dari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6744" name="Rectangle 2056"/>
          <p:cNvSpPr>
            <a:spLocks noChangeArrowheads="1"/>
          </p:cNvSpPr>
          <p:nvPr/>
        </p:nvSpPr>
        <p:spPr bwMode="auto">
          <a:xfrm>
            <a:off x="7010400" y="4648200"/>
            <a:ext cx="1676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BENAR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1DF15-F6A1-4153-BD7C-CC56C2E0A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218"/>
            <a:ext cx="2941320" cy="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bldLvl="2" autoUpdateAnimBg="0"/>
      <p:bldP spid="116739" grpId="0" build="p" bldLvl="2" autoUpdateAnimBg="0"/>
      <p:bldP spid="116740" grpId="0" build="p" bldLvl="2" autoUpdateAnimBg="0"/>
      <p:bldP spid="116741" grpId="0" build="p" bldLvl="2" autoUpdateAnimBg="0"/>
      <p:bldP spid="116742" grpId="0" build="p" bldLvl="2" autoUpdateAnimBg="0"/>
      <p:bldP spid="116743" grpId="0" autoUpdateAnimBg="0"/>
      <p:bldP spid="116744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200" y="756108"/>
            <a:ext cx="7343100" cy="9138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i="1"/>
              <a:t>“520 &lt; 111”</a:t>
            </a:r>
            <a:endParaRPr lang="en-US" sz="2400" b="1" i="1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457200" y="2514600"/>
            <a:ext cx="65532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pernyataan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7543800" y="2590800"/>
            <a:ext cx="1143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457200" y="3429000"/>
            <a:ext cx="7010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proposisi?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7543800" y="3429000"/>
            <a:ext cx="1143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57200" y="4419600"/>
            <a:ext cx="48006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nilai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kebenaran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dari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7010400" y="4648200"/>
            <a:ext cx="1676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SALAH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D72F22-0BF5-4EC7-8455-D80B40CBA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218"/>
            <a:ext cx="2941320" cy="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4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bldLvl="2" autoUpdateAnimBg="0"/>
      <p:bldP spid="117763" grpId="0" build="p" bldLvl="2" autoUpdateAnimBg="0"/>
      <p:bldP spid="117764" grpId="0" build="p" bldLvl="2" autoUpdateAnimBg="0"/>
      <p:bldP spid="117765" grpId="0" build="p" bldLvl="2" autoUpdateAnimBg="0"/>
      <p:bldP spid="117766" grpId="0" build="p" bldLvl="2" autoUpdateAnimBg="0"/>
      <p:bldP spid="117767" grpId="0" autoUpdateAnimBg="0"/>
      <p:bldP spid="117768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650" y="857182"/>
            <a:ext cx="7343100" cy="618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i="1"/>
              <a:t>“y &gt; 5”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57200" y="3657600"/>
            <a:ext cx="8382000" cy="2438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id-ID" sz="32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Pernyataan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jenis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kita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sebut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sebagai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fungsi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atau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kalimat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terbuka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57200" y="2228850"/>
            <a:ext cx="65532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pernyataan?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7543800" y="2305050"/>
            <a:ext cx="1143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57200" y="2971800"/>
            <a:ext cx="7010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proposisi?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7086600" y="2971800"/>
            <a:ext cx="16002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TIDAK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0F2BE-2456-4AC5-89AA-225121D44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218"/>
            <a:ext cx="2941320" cy="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bldLvl="2" autoUpdateAnimBg="0"/>
      <p:bldP spid="118787" grpId="0" autoUpdateAnimBg="0"/>
      <p:bldP spid="118788" grpId="0" build="p" bldLvl="2" autoUpdateAnimBg="0"/>
      <p:bldP spid="118789" grpId="0" build="p" bldLvl="2" autoUpdateAnimBg="0"/>
      <p:bldP spid="118790" grpId="0" build="p" bldLvl="2" autoUpdateAnimBg="0"/>
      <p:bldP spid="118791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4261" y="800362"/>
            <a:ext cx="7343100" cy="6852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i="1"/>
              <a:t>“Tolong untuk tidak tidur selama kuliah”</a:t>
            </a:r>
            <a:endParaRPr lang="en-US" sz="2400" b="1" i="1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7162800" y="2209800"/>
            <a:ext cx="16002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TIDAK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162800" y="4038600"/>
            <a:ext cx="16002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TIDAK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457200" y="2971800"/>
            <a:ext cx="57912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 adalah sebuah permintaan.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457200" y="2209800"/>
            <a:ext cx="65532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pernyataan?</a:t>
            </a: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457200" y="3962400"/>
            <a:ext cx="7010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proposisi?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CC155-CE55-45D1-97B0-9B8B0BB3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218"/>
            <a:ext cx="2941320" cy="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2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 bldLvl="2" autoUpdateAnimBg="0"/>
      <p:bldP spid="120835" grpId="0" build="p" bldLvl="2" autoUpdateAnimBg="0"/>
      <p:bldP spid="120836" grpId="0" build="p" bldLvl="2" autoUpdateAnimBg="0"/>
      <p:bldP spid="120838" grpId="0" autoUpdateAnimBg="0"/>
      <p:bldP spid="120839" grpId="0" build="p" bldLvl="2" autoUpdateAnimBg="0"/>
      <p:bldP spid="120840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375" y="1143000"/>
            <a:ext cx="7343100" cy="53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i="1"/>
              <a:t>“x &lt; y jika dan hanya jika y &gt; x.”</a:t>
            </a:r>
            <a:endParaRPr lang="en-US" sz="2400" b="1" i="1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457200" y="2427512"/>
            <a:ext cx="6705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pernyataan ?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7620000" y="2427512"/>
            <a:ext cx="1143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57200" y="3037112"/>
            <a:ext cx="6858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proposisi ?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7620000" y="3037112"/>
            <a:ext cx="1143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457200" y="4256312"/>
            <a:ext cx="48006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nilai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kebenaran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dari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?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6934200" y="4561112"/>
            <a:ext cx="1752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BENAR</a:t>
            </a: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457200" y="3646712"/>
            <a:ext cx="5562600" cy="1447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3790B-7A78-48E2-B127-24654B18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218"/>
            <a:ext cx="2941320" cy="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  <p:bldP spid="121859" grpId="0" build="p" bldLvl="2" autoUpdateAnimBg="0"/>
      <p:bldP spid="121860" grpId="0" build="p" bldLvl="2" autoUpdateAnimBg="0"/>
      <p:bldP spid="121861" grpId="0" build="p" bldLvl="2" autoUpdateAnimBg="0"/>
      <p:bldP spid="121862" grpId="0" build="p" bldLvl="2" autoUpdateAnimBg="0"/>
      <p:bldP spid="121863" grpId="0" autoUpdateAnimBg="0"/>
      <p:bldP spid="121864" grpId="0" build="p" bldLvl="2" autoUpdateAnimBg="0"/>
      <p:bldP spid="12186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Formulasi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>
                <a:cs typeface="Times New Roman" panose="02020603050405020304" pitchFamily="18" charset="0"/>
              </a:rPr>
              <a:t>Proposisi dilambangkan dengan huruf kecil </a:t>
            </a:r>
            <a:r>
              <a:rPr lang="en-US" i="1">
                <a:cs typeface="Times New Roman" panose="02020603050405020304" pitchFamily="18" charset="0"/>
              </a:rPr>
              <a:t>p</a:t>
            </a:r>
            <a:r>
              <a:rPr lang="en-US">
                <a:cs typeface="Times New Roman" panose="02020603050405020304" pitchFamily="18" charset="0"/>
              </a:rPr>
              <a:t>, </a:t>
            </a:r>
            <a:r>
              <a:rPr lang="en-US" i="1">
                <a:cs typeface="Times New Roman" panose="02020603050405020304" pitchFamily="18" charset="0"/>
              </a:rPr>
              <a:t>q</a:t>
            </a:r>
            <a:r>
              <a:rPr lang="en-US">
                <a:cs typeface="Times New Roman" panose="02020603050405020304" pitchFamily="18" charset="0"/>
              </a:rPr>
              <a:t>, </a:t>
            </a:r>
            <a:r>
              <a:rPr lang="en-US" i="1">
                <a:cs typeface="Times New Roman" panose="02020603050405020304" pitchFamily="18" charset="0"/>
              </a:rPr>
              <a:t>r</a:t>
            </a:r>
            <a:r>
              <a:rPr lang="en-US">
                <a:cs typeface="Times New Roman" panose="02020603050405020304" pitchFamily="18" charset="0"/>
              </a:rPr>
              <a:t>, …. </a:t>
            </a:r>
          </a:p>
          <a:p>
            <a:pPr algn="just" eaLnBrk="1" hangingPunct="1">
              <a:buFontTx/>
              <a:buNone/>
            </a:pPr>
            <a:endParaRPr lang="en-US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>
                <a:cs typeface="Times New Roman" panose="02020603050405020304" pitchFamily="18" charset="0"/>
              </a:rPr>
              <a:t>Contoh:</a:t>
            </a:r>
          </a:p>
          <a:p>
            <a:pPr algn="just" eaLnBrk="1" hangingPunct="1">
              <a:buFontTx/>
              <a:buNone/>
            </a:pPr>
            <a:r>
              <a:rPr lang="en-US" i="1">
                <a:cs typeface="Times New Roman" panose="02020603050405020304" pitchFamily="18" charset="0"/>
              </a:rPr>
              <a:t>	p </a:t>
            </a:r>
            <a:r>
              <a:rPr lang="en-US">
                <a:cs typeface="Times New Roman" panose="02020603050405020304" pitchFamily="18" charset="0"/>
              </a:rPr>
              <a:t>:  13 adalah bilangan ganjil.</a:t>
            </a:r>
          </a:p>
          <a:p>
            <a:pPr algn="just" eaLnBrk="1" hangingPunct="1">
              <a:buFontTx/>
              <a:buNone/>
            </a:pPr>
            <a:r>
              <a:rPr lang="en-US">
                <a:cs typeface="Times New Roman" panose="02020603050405020304" pitchFamily="18" charset="0"/>
              </a:rPr>
              <a:t>	</a:t>
            </a:r>
            <a:r>
              <a:rPr lang="en-US" i="1">
                <a:cs typeface="Times New Roman" panose="02020603050405020304" pitchFamily="18" charset="0"/>
              </a:rPr>
              <a:t>q </a:t>
            </a:r>
            <a:r>
              <a:rPr lang="en-US">
                <a:cs typeface="Times New Roman" panose="02020603050405020304" pitchFamily="18" charset="0"/>
              </a:rPr>
              <a:t>:  Soekarno adalah alumnus UGM.</a:t>
            </a:r>
          </a:p>
          <a:p>
            <a:pPr algn="just" eaLnBrk="1" hangingPunct="1">
              <a:buFontTx/>
              <a:buNone/>
            </a:pPr>
            <a:r>
              <a:rPr lang="en-US">
                <a:cs typeface="Times New Roman" panose="02020603050405020304" pitchFamily="18" charset="0"/>
              </a:rPr>
              <a:t>	</a:t>
            </a:r>
            <a:r>
              <a:rPr lang="en-US" i="1">
                <a:cs typeface="Times New Roman" panose="02020603050405020304" pitchFamily="18" charset="0"/>
              </a:rPr>
              <a:t>r </a:t>
            </a:r>
            <a:r>
              <a:rPr lang="en-US">
                <a:cs typeface="Times New Roman" panose="02020603050405020304" pitchFamily="18" charset="0"/>
              </a:rPr>
              <a:t>:  2 + 2 = 4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0A397-F8EB-4F76-A9E0-CD8DBFC83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218"/>
            <a:ext cx="2941320" cy="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K</a:t>
            </a:r>
            <a:r>
              <a:rPr lang="en-US" sz="6000"/>
              <a:t>o</a:t>
            </a:r>
            <a:r>
              <a:rPr lang="en" sz="6000"/>
              <a:t>ntrak Belajar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93700" y="2031201"/>
            <a:ext cx="3576300" cy="30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PENILAIAN</a:t>
            </a:r>
          </a:p>
          <a:p>
            <a:pPr lvl="0" rtl="0">
              <a:spcBef>
                <a:spcPts val="600"/>
              </a:spcBef>
              <a:buNone/>
            </a:pPr>
            <a:endParaRPr lang="en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Kehadiran (10%)</a:t>
            </a: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Tugas  / Quiz (25%)</a:t>
            </a: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UTS (30%)</a:t>
            </a:r>
          </a:p>
          <a:p>
            <a:pPr lvl="0">
              <a:spcBef>
                <a:spcPts val="600"/>
              </a:spcBef>
              <a:buClr>
                <a:schemeClr val="dk1"/>
              </a:buClr>
            </a:pPr>
            <a:r>
              <a:rPr lang="en-US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UAS (35%).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954050" y="2031201"/>
            <a:ext cx="3732600" cy="30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REFFERENSI</a:t>
            </a:r>
          </a:p>
          <a:p>
            <a:pPr lvl="0">
              <a:spcBef>
                <a:spcPts val="600"/>
              </a:spcBef>
            </a:pP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Logika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Matematika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Ilmu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Komputer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, E.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Soesianto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dan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Djoni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Dwijono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Penerbit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Adi</a:t>
            </a:r>
          </a:p>
          <a:p>
            <a:pPr lvl="0">
              <a:spcBef>
                <a:spcPts val="600"/>
              </a:spcBef>
            </a:pPr>
            <a:endParaRPr lang="en-US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Rosen, Kenneth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H.,Discrete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Mathematic and Its Applications, 4th edition, McGraw Hill International Editions, 1999</a:t>
            </a:r>
          </a:p>
          <a:p>
            <a:pPr lvl="0">
              <a:spcBef>
                <a:spcPts val="600"/>
              </a:spcBef>
            </a:pPr>
            <a:endParaRPr lang="en-US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Munir, Rinaldi.,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Matematika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Diskrit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Penerbit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Informatika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, Bandung, 2001</a:t>
            </a:r>
          </a:p>
          <a:p>
            <a:pPr lvl="0">
              <a:spcBef>
                <a:spcPts val="600"/>
              </a:spcBef>
            </a:pPr>
            <a:endParaRPr lang="en-US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</a:rPr>
              <a:t>Harry J. Gensler, “Introduction to Logic “,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</a:rPr>
              <a:t>Routhledge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</a:rPr>
              <a:t>, New York &amp; London, 2010</a:t>
            </a:r>
            <a:endParaRPr lang="en-US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893700" y="5413752"/>
            <a:ext cx="77931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Materi tambahan  slide di LMS</a:t>
            </a:r>
            <a:endParaRPr lang="en" sz="1200" b="1" u="sng" dirty="0">
              <a:solidFill>
                <a:srgbClr val="F20253"/>
              </a:solidFill>
              <a:latin typeface="Lato"/>
              <a:ea typeface="Lato"/>
              <a:cs typeface="Lato"/>
              <a:sym typeface="Lato"/>
              <a:hlinkClick r:id="rId3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74E06-7223-4CAD-818C-990BE3676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9560"/>
            <a:ext cx="3118670" cy="7609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>
                <a:cs typeface="Times New Roman" pitchFamily="18" charset="0"/>
              </a:rPr>
              <a:t>Mengkombinasikan Proposisi</a:t>
            </a:r>
            <a:endParaRPr lang="en-US" sz="2800"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00" y="1599221"/>
            <a:ext cx="6462600" cy="473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>
                <a:cs typeface="Times New Roman" panose="02020603050405020304" pitchFamily="18" charset="0"/>
              </a:rPr>
              <a:t>Misalkan </a:t>
            </a:r>
            <a:r>
              <a:rPr lang="en-US" sz="2400" i="1">
                <a:cs typeface="Times New Roman" panose="02020603050405020304" pitchFamily="18" charset="0"/>
              </a:rPr>
              <a:t>p</a:t>
            </a:r>
            <a:r>
              <a:rPr lang="en-US" sz="2400">
                <a:cs typeface="Times New Roman" panose="02020603050405020304" pitchFamily="18" charset="0"/>
              </a:rPr>
              <a:t> dan </a:t>
            </a:r>
            <a:r>
              <a:rPr lang="en-US" sz="2400" i="1">
                <a:cs typeface="Times New Roman" panose="02020603050405020304" pitchFamily="18" charset="0"/>
              </a:rPr>
              <a:t>q</a:t>
            </a:r>
            <a:r>
              <a:rPr lang="en-US" sz="2400">
                <a:cs typeface="Times New Roman" panose="02020603050405020304" pitchFamily="18" charset="0"/>
              </a:rPr>
              <a:t> adalah proposisi.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	1. </a:t>
            </a:r>
            <a:r>
              <a:rPr lang="en-US" sz="2400" b="1">
                <a:cs typeface="Times New Roman" panose="02020603050405020304" pitchFamily="18" charset="0"/>
              </a:rPr>
              <a:t>Konjungsi</a:t>
            </a:r>
            <a:r>
              <a:rPr lang="en-US" sz="2400">
                <a:cs typeface="Times New Roman" panose="02020603050405020304" pitchFamily="18" charset="0"/>
              </a:rPr>
              <a:t> (</a:t>
            </a:r>
            <a:r>
              <a:rPr lang="en-US" sz="2400" i="1">
                <a:cs typeface="Times New Roman" panose="02020603050405020304" pitchFamily="18" charset="0"/>
              </a:rPr>
              <a:t>conjunction</a:t>
            </a:r>
            <a:r>
              <a:rPr lang="en-US" sz="2400">
                <a:cs typeface="Times New Roman" panose="02020603050405020304" pitchFamily="18" charset="0"/>
              </a:rPr>
              <a:t>):</a:t>
            </a:r>
            <a:r>
              <a:rPr lang="en-US" sz="2400" i="1">
                <a:cs typeface="Times New Roman" panose="02020603050405020304" pitchFamily="18" charset="0"/>
              </a:rPr>
              <a:t>  p</a:t>
            </a:r>
            <a:r>
              <a:rPr lang="en-US" sz="2400">
                <a:cs typeface="Times New Roman" panose="02020603050405020304" pitchFamily="18" charset="0"/>
              </a:rPr>
              <a:t> dan </a:t>
            </a:r>
            <a:r>
              <a:rPr lang="en-US" sz="2400" i="1">
                <a:cs typeface="Times New Roman" panose="02020603050405020304" pitchFamily="18" charset="0"/>
              </a:rPr>
              <a:t>q</a:t>
            </a:r>
            <a:endParaRPr lang="en-US" sz="24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           	Notasi  </a:t>
            </a:r>
            <a:r>
              <a:rPr lang="en-US" sz="2400" i="1">
                <a:cs typeface="Times New Roman" panose="02020603050405020304" pitchFamily="18" charset="0"/>
              </a:rPr>
              <a:t>p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 i="1">
                <a:cs typeface="Times New Roman" panose="02020603050405020304" pitchFamily="18" charset="0"/>
              </a:rPr>
              <a:t>q</a:t>
            </a:r>
            <a:r>
              <a:rPr lang="en-US" sz="2400">
                <a:cs typeface="Times New Roman" panose="02020603050405020304" pitchFamily="18" charset="0"/>
              </a:rPr>
              <a:t>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	2.</a:t>
            </a:r>
            <a:r>
              <a:rPr lang="en-US" sz="2400" b="1">
                <a:cs typeface="Times New Roman" panose="02020603050405020304" pitchFamily="18" charset="0"/>
              </a:rPr>
              <a:t>  Disjungsi</a:t>
            </a:r>
            <a:r>
              <a:rPr lang="en-US" sz="2400">
                <a:cs typeface="Times New Roman" panose="02020603050405020304" pitchFamily="18" charset="0"/>
              </a:rPr>
              <a:t> (</a:t>
            </a:r>
            <a:r>
              <a:rPr lang="en-US" sz="2400" i="1">
                <a:cs typeface="Times New Roman" panose="02020603050405020304" pitchFamily="18" charset="0"/>
              </a:rPr>
              <a:t>disjunction</a:t>
            </a:r>
            <a:r>
              <a:rPr lang="en-US" sz="2400">
                <a:cs typeface="Times New Roman" panose="02020603050405020304" pitchFamily="18" charset="0"/>
              </a:rPr>
              <a:t>): </a:t>
            </a:r>
            <a:r>
              <a:rPr lang="en-US" sz="2400" i="1">
                <a:cs typeface="Times New Roman" panose="02020603050405020304" pitchFamily="18" charset="0"/>
              </a:rPr>
              <a:t>p</a:t>
            </a:r>
            <a:r>
              <a:rPr lang="en-US" sz="2400">
                <a:cs typeface="Times New Roman" panose="02020603050405020304" pitchFamily="18" charset="0"/>
              </a:rPr>
              <a:t> atau </a:t>
            </a:r>
            <a:r>
              <a:rPr lang="en-US" sz="2400" i="1">
                <a:cs typeface="Times New Roman" panose="02020603050405020304" pitchFamily="18" charset="0"/>
              </a:rPr>
              <a:t>q</a:t>
            </a:r>
            <a:endParaRPr lang="en-US" sz="24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	     	Notasi: </a:t>
            </a:r>
            <a:r>
              <a:rPr lang="en-US" sz="2400" i="1">
                <a:cs typeface="Times New Roman" panose="02020603050405020304" pitchFamily="18" charset="0"/>
              </a:rPr>
              <a:t>p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 i="1">
                <a:cs typeface="Times New Roman" panose="02020603050405020304" pitchFamily="18" charset="0"/>
              </a:rPr>
              <a:t>q</a:t>
            </a:r>
            <a:endParaRPr lang="en-US" sz="24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	3.  </a:t>
            </a:r>
            <a:r>
              <a:rPr lang="en-US" sz="2400" b="1">
                <a:cs typeface="Times New Roman" panose="02020603050405020304" pitchFamily="18" charset="0"/>
              </a:rPr>
              <a:t>Ingkaran</a:t>
            </a:r>
            <a:r>
              <a:rPr lang="en-US" sz="2400">
                <a:cs typeface="Times New Roman" panose="02020603050405020304" pitchFamily="18" charset="0"/>
              </a:rPr>
              <a:t> (</a:t>
            </a:r>
            <a:r>
              <a:rPr lang="en-US" sz="2400" i="1">
                <a:cs typeface="Times New Roman" panose="02020603050405020304" pitchFamily="18" charset="0"/>
              </a:rPr>
              <a:t>negation</a:t>
            </a:r>
            <a:r>
              <a:rPr lang="en-US" sz="2400">
                <a:cs typeface="Times New Roman" panose="02020603050405020304" pitchFamily="18" charset="0"/>
              </a:rPr>
              <a:t>) dari </a:t>
            </a:r>
            <a:r>
              <a:rPr lang="en-US" sz="2400" i="1">
                <a:cs typeface="Times New Roman" panose="02020603050405020304" pitchFamily="18" charset="0"/>
              </a:rPr>
              <a:t>p</a:t>
            </a:r>
            <a:r>
              <a:rPr lang="en-US" sz="2400">
                <a:cs typeface="Times New Roman" panose="02020603050405020304" pitchFamily="18" charset="0"/>
              </a:rPr>
              <a:t>:  tidak </a:t>
            </a:r>
            <a:r>
              <a:rPr lang="en-US" sz="2400" i="1">
                <a:cs typeface="Times New Roman" panose="02020603050405020304" pitchFamily="18" charset="0"/>
              </a:rPr>
              <a:t>p</a:t>
            </a:r>
            <a:r>
              <a:rPr lang="en-US" sz="240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	           Notasi: </a:t>
            </a:r>
            <a:r>
              <a:rPr lang="en-US" sz="2400"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sz="2400" i="1">
                <a:cs typeface="Times New Roman" panose="02020603050405020304" pitchFamily="18" charset="0"/>
              </a:rPr>
              <a:t>p</a:t>
            </a:r>
            <a:endParaRPr lang="en-US" sz="24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 </a:t>
            </a:r>
          </a:p>
          <a:p>
            <a:pPr marL="342900" indent="-342900" algn="just">
              <a:lnSpc>
                <a:spcPct val="90000"/>
              </a:lnSpc>
            </a:pPr>
            <a:r>
              <a:rPr lang="en-US" sz="2400" i="1">
                <a:cs typeface="Times New Roman" panose="02020603050405020304" pitchFamily="18" charset="0"/>
              </a:rPr>
              <a:t>p</a:t>
            </a:r>
            <a:r>
              <a:rPr lang="en-US" sz="2400">
                <a:cs typeface="Times New Roman" panose="02020603050405020304" pitchFamily="18" charset="0"/>
              </a:rPr>
              <a:t> dan </a:t>
            </a:r>
            <a:r>
              <a:rPr lang="en-US" sz="2400" i="1">
                <a:cs typeface="Times New Roman" panose="02020603050405020304" pitchFamily="18" charset="0"/>
              </a:rPr>
              <a:t>q</a:t>
            </a:r>
            <a:r>
              <a:rPr lang="en-US" sz="2400">
                <a:cs typeface="Times New Roman" panose="02020603050405020304" pitchFamily="18" charset="0"/>
              </a:rPr>
              <a:t> disebut </a:t>
            </a:r>
            <a:r>
              <a:rPr lang="en-US" sz="2400" b="1">
                <a:cs typeface="Times New Roman" panose="02020603050405020304" pitchFamily="18" charset="0"/>
              </a:rPr>
              <a:t>proposisi atomik</a:t>
            </a:r>
            <a:endParaRPr lang="en-US" sz="240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</a:pPr>
            <a:r>
              <a:rPr lang="en-US" sz="2400">
                <a:cs typeface="Times New Roman" panose="02020603050405020304" pitchFamily="18" charset="0"/>
              </a:rPr>
              <a:t>Kombinasi </a:t>
            </a:r>
            <a:r>
              <a:rPr lang="en-US" sz="2400" i="1">
                <a:cs typeface="Times New Roman" panose="02020603050405020304" pitchFamily="18" charset="0"/>
              </a:rPr>
              <a:t>p</a:t>
            </a:r>
            <a:r>
              <a:rPr lang="en-US" sz="2400">
                <a:cs typeface="Times New Roman" panose="02020603050405020304" pitchFamily="18" charset="0"/>
              </a:rPr>
              <a:t> dengan </a:t>
            </a:r>
            <a:r>
              <a:rPr lang="en-US" sz="2400" i="1">
                <a:cs typeface="Times New Roman" panose="02020603050405020304" pitchFamily="18" charset="0"/>
              </a:rPr>
              <a:t>q</a:t>
            </a:r>
            <a:r>
              <a:rPr lang="en-US" sz="2400">
                <a:cs typeface="Times New Roman" panose="02020603050405020304" pitchFamily="18" charset="0"/>
              </a:rPr>
              <a:t> menghasilkan </a:t>
            </a:r>
            <a:r>
              <a:rPr lang="en-US" sz="2400" b="1">
                <a:cs typeface="Times New Roman" panose="02020603050405020304" pitchFamily="18" charset="0"/>
              </a:rPr>
              <a:t>proposisi majemuk</a:t>
            </a:r>
            <a:r>
              <a:rPr lang="en-US" sz="2400">
                <a:cs typeface="Times New Roman" panose="02020603050405020304" pitchFamily="18" charset="0"/>
              </a:rPr>
              <a:t> (</a:t>
            </a:r>
            <a:r>
              <a:rPr lang="en-US" sz="2400" i="1">
                <a:cs typeface="Times New Roman" panose="02020603050405020304" pitchFamily="18" charset="0"/>
              </a:rPr>
              <a:t>compound proposition)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13A08-6B85-48C5-9706-4C3A720D7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218"/>
            <a:ext cx="2941320" cy="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1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215" y="430679"/>
            <a:ext cx="7219786" cy="4736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 b="1">
                <a:cs typeface="Times New Roman" panose="02020603050405020304" pitchFamily="18" charset="0"/>
              </a:rPr>
              <a:t>Contoh 3. </a:t>
            </a:r>
            <a:r>
              <a:rPr lang="en-US" sz="2000">
                <a:cs typeface="Times New Roman" panose="02020603050405020304" pitchFamily="18" charset="0"/>
              </a:rPr>
              <a:t>Diketahui proposisi-proposisi berikut:</a:t>
            </a:r>
            <a:r>
              <a:rPr lang="en-US" sz="2400">
                <a:cs typeface="Times New Roman" panose="02020603050405020304" pitchFamily="18" charset="0"/>
              </a:rPr>
              <a:t>				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 i="1">
                <a:cs typeface="Times New Roman" panose="02020603050405020304" pitchFamily="18" charset="0"/>
              </a:rPr>
              <a:t>p</a:t>
            </a:r>
            <a:r>
              <a:rPr lang="en-US" sz="2000">
                <a:cs typeface="Times New Roman" panose="02020603050405020304" pitchFamily="18" charset="0"/>
              </a:rPr>
              <a:t> : Hari ini hujan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 i="1">
                <a:cs typeface="Times New Roman" panose="02020603050405020304" pitchFamily="18" charset="0"/>
              </a:rPr>
              <a:t>q</a:t>
            </a:r>
            <a:r>
              <a:rPr lang="en-US" sz="2000">
                <a:cs typeface="Times New Roman" panose="02020603050405020304" pitchFamily="18" charset="0"/>
              </a:rPr>
              <a:t> : Murid-murid diliburkan dari sekolah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>
                <a:cs typeface="Times New Roman" panose="02020603050405020304" pitchFamily="18" charset="0"/>
              </a:rPr>
              <a:t>     </a:t>
            </a:r>
            <a:r>
              <a:rPr lang="en-US" sz="2000" i="1">
                <a:cs typeface="Times New Roman" panose="02020603050405020304" pitchFamily="18" charset="0"/>
              </a:rPr>
              <a:t>p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i="1">
                <a:cs typeface="Times New Roman" panose="02020603050405020304" pitchFamily="18" charset="0"/>
              </a:rPr>
              <a:t>q</a:t>
            </a:r>
            <a:r>
              <a:rPr lang="en-US" sz="2000">
                <a:cs typeface="Times New Roman" panose="02020603050405020304" pitchFamily="18" charset="0"/>
              </a:rPr>
              <a:t> : Hari ini hujan </a:t>
            </a:r>
            <a:r>
              <a:rPr lang="en-US" sz="2000" b="1">
                <a:cs typeface="Times New Roman" panose="02020603050405020304" pitchFamily="18" charset="0"/>
              </a:rPr>
              <a:t>dan</a:t>
            </a:r>
            <a:r>
              <a:rPr lang="en-US" sz="2000">
                <a:cs typeface="Times New Roman" panose="02020603050405020304" pitchFamily="18" charset="0"/>
              </a:rPr>
              <a:t> murid-murid diliburkan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>
                <a:cs typeface="Times New Roman" panose="02020603050405020304" pitchFamily="18" charset="0"/>
              </a:rPr>
              <a:t>		dari sekolah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 i="1">
                <a:cs typeface="Times New Roman" panose="02020603050405020304" pitchFamily="18" charset="0"/>
              </a:rPr>
              <a:t>     p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i="1">
                <a:cs typeface="Times New Roman" panose="02020603050405020304" pitchFamily="18" charset="0"/>
              </a:rPr>
              <a:t>q</a:t>
            </a:r>
            <a:r>
              <a:rPr lang="en-US" sz="2000">
                <a:cs typeface="Times New Roman" panose="02020603050405020304" pitchFamily="18" charset="0"/>
              </a:rPr>
              <a:t>  : Hari ini hujan </a:t>
            </a:r>
            <a:r>
              <a:rPr lang="en-US" sz="2000" b="1">
                <a:cs typeface="Times New Roman" panose="02020603050405020304" pitchFamily="18" charset="0"/>
              </a:rPr>
              <a:t>atau</a:t>
            </a:r>
            <a:r>
              <a:rPr lang="en-US" sz="2000">
                <a:cs typeface="Times New Roman" panose="02020603050405020304" pitchFamily="18" charset="0"/>
              </a:rPr>
              <a:t> murid-murid diliburkan 			dari  sekolah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>
                <a:cs typeface="Times New Roman" panose="02020603050405020304" pitchFamily="18" charset="0"/>
              </a:rPr>
              <a:t>   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sz="2000" i="1">
                <a:cs typeface="Times New Roman" panose="02020603050405020304" pitchFamily="18" charset="0"/>
              </a:rPr>
              <a:t>p</a:t>
            </a:r>
            <a:r>
              <a:rPr lang="en-US" sz="2000">
                <a:cs typeface="Times New Roman" panose="02020603050405020304" pitchFamily="18" charset="0"/>
              </a:rPr>
              <a:t>	   : </a:t>
            </a:r>
            <a:r>
              <a:rPr lang="en-US" sz="2000" b="1">
                <a:cs typeface="Times New Roman" panose="02020603050405020304" pitchFamily="18" charset="0"/>
              </a:rPr>
              <a:t>Tidak benar </a:t>
            </a:r>
            <a:r>
              <a:rPr lang="en-US" sz="2000">
                <a:cs typeface="Times New Roman" panose="02020603050405020304" pitchFamily="18" charset="0"/>
              </a:rPr>
              <a:t>hari ini hujan (atau: Hari ini </a:t>
            </a:r>
            <a:r>
              <a:rPr lang="en-US" sz="2000" i="1">
                <a:cs typeface="Times New Roman" panose="02020603050405020304" pitchFamily="18" charset="0"/>
              </a:rPr>
              <a:t>tidak</a:t>
            </a:r>
            <a:r>
              <a:rPr lang="en-US" sz="2000">
                <a:cs typeface="Times New Roman" panose="02020603050405020304" pitchFamily="18" charset="0"/>
              </a:rPr>
              <a:t> 	       hujan)			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400" b="1">
                <a:cs typeface="Times New Roman" panose="02020603050405020304" pitchFamily="18" charset="0"/>
              </a:rPr>
              <a:t> </a:t>
            </a:r>
            <a:endParaRPr lang="en-US" sz="240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8BD96-F71D-485A-A711-D885C4379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218"/>
            <a:ext cx="2941320" cy="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1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22BB-3E6E-4230-8BB7-BC492C36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3B260-42F6-4F94-8648-781AA08F2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831450"/>
            <a:ext cx="7203165" cy="47364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Buat</a:t>
            </a:r>
            <a:r>
              <a:rPr lang="en-US" dirty="0"/>
              <a:t> resume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istilah-istilah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lain </a:t>
            </a:r>
            <a:r>
              <a:rPr lang="en-US" dirty="0" err="1"/>
              <a:t>selain</a:t>
            </a:r>
            <a:r>
              <a:rPr lang="en-US" dirty="0"/>
              <a:t> slide </a:t>
            </a:r>
            <a:r>
              <a:rPr lang="en-US" dirty="0" err="1"/>
              <a:t>ini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pdf </a:t>
            </a:r>
            <a:r>
              <a:rPr lang="en-US" dirty="0" err="1"/>
              <a:t>maks</a:t>
            </a:r>
            <a:r>
              <a:rPr lang="en-US" dirty="0"/>
              <a:t>. 2 </a:t>
            </a:r>
            <a:r>
              <a:rPr lang="en-US" dirty="0" err="1"/>
              <a:t>halaman</a:t>
            </a:r>
            <a:r>
              <a:rPr lang="en-US" dirty="0"/>
              <a:t> A4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Unggah</a:t>
            </a:r>
            <a:r>
              <a:rPr lang="en-US" dirty="0"/>
              <a:t> di LMS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1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671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028FB-08A8-4787-B1D6-BC030B008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err="1">
                <a:latin typeface="Arial Rounded MT Bold" panose="020F0704030504030204" pitchFamily="34" charset="0"/>
              </a:rPr>
              <a:t>Terima</a:t>
            </a:r>
            <a:r>
              <a:rPr lang="en-US" sz="4800" dirty="0">
                <a:latin typeface="Arial Rounded MT Bold" panose="020F0704030504030204" pitchFamily="34" charset="0"/>
              </a:rPr>
              <a:t> </a:t>
            </a:r>
            <a:r>
              <a:rPr lang="en-US" sz="4800" dirty="0" err="1">
                <a:latin typeface="Arial Rounded MT Bold" panose="020F0704030504030204" pitchFamily="34" charset="0"/>
              </a:rPr>
              <a:t>kasih</a:t>
            </a:r>
            <a:endParaRPr lang="en-ID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74650"/>
            <a:ext cx="6084712" cy="1143000"/>
          </a:xfrm>
        </p:spPr>
        <p:txBody>
          <a:bodyPr/>
          <a:lstStyle/>
          <a:p>
            <a:r>
              <a:rPr lang="en-US"/>
              <a:t>Aturan Perkuliahan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411976" y="2287918"/>
            <a:ext cx="3425400" cy="3231000"/>
          </a:xfrm>
        </p:spPr>
        <p:txBody>
          <a:bodyPr/>
          <a:lstStyle/>
          <a:p>
            <a:pPr marL="265113" indent="-265113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1400" b="1" noProof="1">
              <a:solidFill>
                <a:schemeClr val="tx2">
                  <a:lumMod val="25000"/>
                </a:schemeClr>
              </a:solidFill>
            </a:endParaRPr>
          </a:p>
          <a:p>
            <a:pPr marL="265113" indent="-265113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1400" b="1" dirty="0">
              <a:solidFill>
                <a:srgbClr val="FF0000"/>
              </a:solidFill>
            </a:endParaRPr>
          </a:p>
          <a:p>
            <a:pPr marL="265113" indent="-265113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1400" b="1" dirty="0">
              <a:solidFill>
                <a:srgbClr val="FF0000"/>
              </a:solidFill>
            </a:endParaRPr>
          </a:p>
          <a:p>
            <a:pPr marL="265113" indent="-265113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65113" indent="-265113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2"/>
          </p:nvPr>
        </p:nvSpPr>
        <p:spPr>
          <a:xfrm>
            <a:off x="4981276" y="2380694"/>
            <a:ext cx="3425400" cy="3231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Persiapkan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perangkat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keperluan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belajar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online (computer / </a:t>
            </a: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koneksi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internet)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Pakaian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sopan</a:t>
            </a:r>
            <a:endParaRPr lang="en-US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Kondisikan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sekitar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anda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agar </a:t>
            </a: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perkuliahan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online </a:t>
            </a: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terganggu</a:t>
            </a:r>
            <a:r>
              <a: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076" y="2380694"/>
            <a:ext cx="3538574" cy="263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noProof="1">
                <a:solidFill>
                  <a:schemeClr val="tx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Wajib hadir sesuai jadwal yang ditentukan prodi (kecuali atas ijin dosen pengampu)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noProof="1">
                <a:solidFill>
                  <a:schemeClr val="tx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Wajib mengumpulkan tugas tepat waktu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noProof="1">
                <a:solidFill>
                  <a:schemeClr val="tx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Wajib memberi kabar jika berhalangan hadir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noProof="1">
              <a:solidFill>
                <a:schemeClr val="tx2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8" name="Shape 368"/>
          <p:cNvGrpSpPr/>
          <p:nvPr/>
        </p:nvGrpSpPr>
        <p:grpSpPr>
          <a:xfrm>
            <a:off x="368443" y="688659"/>
            <a:ext cx="788501" cy="673256"/>
            <a:chOff x="5247525" y="3007275"/>
            <a:chExt cx="517575" cy="456510"/>
          </a:xfrm>
        </p:grpSpPr>
        <p:sp>
          <p:nvSpPr>
            <p:cNvPr id="29" name="Shape 36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Shape 370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2FF7441-F340-4B32-B7C9-3361D7EA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9560"/>
            <a:ext cx="3118670" cy="7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7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8806324" y="2042651"/>
            <a:ext cx="4010025" cy="4967288"/>
          </a:xfrm>
        </p:spPr>
        <p:txBody>
          <a:bodyPr/>
          <a:lstStyle/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D0E8B-39A7-446E-BFDE-F9F4A91E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9560"/>
            <a:ext cx="3118670" cy="76095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01D58A-C737-4A4C-85F6-E2CE29DB5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50679"/>
              </p:ext>
            </p:extLst>
          </p:nvPr>
        </p:nvGraphicFramePr>
        <p:xfrm>
          <a:off x="728420" y="1836635"/>
          <a:ext cx="7609668" cy="398234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01587">
                  <a:extLst>
                    <a:ext uri="{9D8B030D-6E8A-4147-A177-3AD203B41FA5}">
                      <a16:colId xmlns:a16="http://schemas.microsoft.com/office/drawing/2014/main" val="2733807440"/>
                    </a:ext>
                  </a:extLst>
                </a:gridCol>
                <a:gridCol w="2903247">
                  <a:extLst>
                    <a:ext uri="{9D8B030D-6E8A-4147-A177-3AD203B41FA5}">
                      <a16:colId xmlns:a16="http://schemas.microsoft.com/office/drawing/2014/main" val="236853975"/>
                    </a:ext>
                  </a:extLst>
                </a:gridCol>
                <a:gridCol w="994911">
                  <a:extLst>
                    <a:ext uri="{9D8B030D-6E8A-4147-A177-3AD203B41FA5}">
                      <a16:colId xmlns:a16="http://schemas.microsoft.com/office/drawing/2014/main" val="3889619395"/>
                    </a:ext>
                  </a:extLst>
                </a:gridCol>
                <a:gridCol w="2809923">
                  <a:extLst>
                    <a:ext uri="{9D8B030D-6E8A-4147-A177-3AD203B41FA5}">
                      <a16:colId xmlns:a16="http://schemas.microsoft.com/office/drawing/2014/main" val="1743622300"/>
                    </a:ext>
                  </a:extLst>
                </a:gridCol>
              </a:tblGrid>
              <a:tr h="449451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/>
                        <a:t>Mgg</a:t>
                      </a:r>
                      <a:endParaRPr lang="en-ID" sz="1600" dirty="0"/>
                    </a:p>
                    <a:p>
                      <a:pPr algn="ctr"/>
                      <a:r>
                        <a:rPr lang="en-ID" sz="1600" dirty="0" err="1"/>
                        <a:t>ke</a:t>
                      </a:r>
                      <a:r>
                        <a:rPr lang="en-ID" sz="1600" dirty="0"/>
                        <a:t>-</a:t>
                      </a:r>
                      <a:endParaRPr lang="en-ID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MATERI</a:t>
                      </a:r>
                      <a:endParaRPr lang="en-ID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/>
                        <a:t>Mgg</a:t>
                      </a:r>
                      <a:r>
                        <a:rPr lang="en-ID" sz="1600" dirty="0"/>
                        <a:t> </a:t>
                      </a:r>
                    </a:p>
                    <a:p>
                      <a:pPr algn="ctr"/>
                      <a:r>
                        <a:rPr lang="en-ID" sz="1600" dirty="0" err="1"/>
                        <a:t>ke</a:t>
                      </a:r>
                      <a:r>
                        <a:rPr lang="en-ID" sz="1600" dirty="0"/>
                        <a:t>-</a:t>
                      </a:r>
                      <a:endParaRPr lang="en-ID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MATERI</a:t>
                      </a:r>
                      <a:endParaRPr lang="en-ID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498871"/>
                  </a:ext>
                </a:extLst>
              </a:tr>
              <a:tr h="680645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600" dirty="0" err="1"/>
                        <a:t>Pengantar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Logika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Matematika</a:t>
                      </a:r>
                      <a:endParaRPr lang="en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9 - 10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Metode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Inferensi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285614"/>
                  </a:ext>
                </a:extLst>
              </a:tr>
              <a:tr h="680645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Logika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Proposisi</a:t>
                      </a:r>
                      <a:r>
                        <a:rPr lang="en-US" sz="1600" dirty="0"/>
                        <a:t> </a:t>
                      </a:r>
                    </a:p>
                    <a:p>
                      <a:endParaRPr lang="en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Teori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Himpunan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260"/>
                  </a:ext>
                </a:extLst>
              </a:tr>
              <a:tr h="680645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3 - 4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Logika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predikat</a:t>
                      </a:r>
                      <a:r>
                        <a:rPr lang="en-US" sz="1600" dirty="0"/>
                        <a:t> &amp; </a:t>
                      </a:r>
                      <a:r>
                        <a:rPr lang="en-US" sz="1600" dirty="0" err="1"/>
                        <a:t>Kuantor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Aljabar</a:t>
                      </a:r>
                      <a:r>
                        <a:rPr lang="en-US" sz="1600" dirty="0"/>
                        <a:t> 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569928"/>
                  </a:ext>
                </a:extLst>
              </a:tr>
              <a:tr h="6806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Pembuktian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langsung</a:t>
                      </a:r>
                      <a:r>
                        <a:rPr lang="en-US" sz="1600" dirty="0"/>
                        <a:t> &amp; </a:t>
                      </a:r>
                      <a:r>
                        <a:rPr lang="en-US" sz="1600" dirty="0" err="1"/>
                        <a:t>tak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langsung</a:t>
                      </a:r>
                      <a:r>
                        <a:rPr lang="en-US" sz="1600" dirty="0"/>
                        <a:t>)</a:t>
                      </a:r>
                      <a:endParaRPr lang="en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13 - 14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Pengantar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logika</a:t>
                      </a:r>
                      <a:r>
                        <a:rPr lang="en-US" sz="1600" dirty="0"/>
                        <a:t> Fuzzy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169229"/>
                  </a:ext>
                </a:extLst>
              </a:tr>
              <a:tr h="6806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Pembuktian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induksi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99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64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Tujuan Pembelajaran LogMat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93700" y="1417650"/>
            <a:ext cx="7578789" cy="96890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/>
              <a:t>Setelah   menyelesaikan   Mata   Kuliah  Logika Matematika, mahasiswa dapat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73078129"/>
              </p:ext>
            </p:extLst>
          </p:nvPr>
        </p:nvGraphicFramePr>
        <p:xfrm>
          <a:off x="821410" y="2243137"/>
          <a:ext cx="7163653" cy="3524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198572-68EE-4A6A-B3D1-E17BFD968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949560"/>
            <a:ext cx="3118670" cy="760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2AEE-1245-4F4B-8907-3ED3ACCD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EF48-AC23-4252-911E-6B5858085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7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PENDAHULUAN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73C2E-DCFC-4B68-99D9-B62137D2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9560"/>
            <a:ext cx="3118670" cy="760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571625" y="2839537"/>
            <a:ext cx="6176825" cy="109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/>
              <a:t>Ilmu Logika dapat didefinisikan sebagai ilmu pengetahuan yang mempelajari atau berkaitan dengan prinsip-prinsip dari penalaran argumen yang valid.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FB1D2-AAC6-4B89-B19A-EB3E1ECC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9560"/>
            <a:ext cx="3118670" cy="760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1351</Words>
  <Application>Microsoft Office PowerPoint</Application>
  <PresentationFormat>On-screen Show (4:3)</PresentationFormat>
  <Paragraphs>212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Rounded MT Bold</vt:lpstr>
      <vt:lpstr>Lato</vt:lpstr>
      <vt:lpstr>Raleway</vt:lpstr>
      <vt:lpstr>Wingdings</vt:lpstr>
      <vt:lpstr>Antonio template</vt:lpstr>
      <vt:lpstr>PENGANTAR  LOGIKA MATEMATIKA </vt:lpstr>
      <vt:lpstr>Hello!</vt:lpstr>
      <vt:lpstr>Kontrak Belajar</vt:lpstr>
      <vt:lpstr>Aturan Perkuliahan</vt:lpstr>
      <vt:lpstr>Rencana Materi  </vt:lpstr>
      <vt:lpstr>Tujuan Pembelajaran LogMat</vt:lpstr>
      <vt:lpstr>PowerPoint Presentation</vt:lpstr>
      <vt:lpstr>1. PENDAHULUAN</vt:lpstr>
      <vt:lpstr>PowerPoint Presentation</vt:lpstr>
      <vt:lpstr>SEJARAH</vt:lpstr>
      <vt:lpstr>Sejarah </vt:lpstr>
      <vt:lpstr>Sejarah (lanjutan)</vt:lpstr>
      <vt:lpstr>Manfaat </vt:lpstr>
      <vt:lpstr>Argumen </vt:lpstr>
      <vt:lpstr>Contoh argumen</vt:lpstr>
      <vt:lpstr>PowerPoint Presentation</vt:lpstr>
      <vt:lpstr>Validitas argumen</vt:lpstr>
      <vt:lpstr>Logika Klasik</vt:lpstr>
      <vt:lpstr>Logika Modern</vt:lpstr>
      <vt:lpstr>PowerPoint Presentation</vt:lpstr>
      <vt:lpstr>Logika Banyak Nilai</vt:lpstr>
      <vt:lpstr>Logika Proposisi</vt:lpstr>
      <vt:lpstr>Proposisi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Formulasi </vt:lpstr>
      <vt:lpstr>Mengkombinasikan Proposisi</vt:lpstr>
      <vt:lpstr>PowerPoint Presentation</vt:lpstr>
      <vt:lpstr>Tugas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LOGIKA MATEMATIKA</dc:title>
  <dc:creator>indi widi</dc:creator>
  <cp:lastModifiedBy>ASUS</cp:lastModifiedBy>
  <cp:revision>34</cp:revision>
  <dcterms:modified xsi:type="dcterms:W3CDTF">2021-10-02T14:20:37Z</dcterms:modified>
</cp:coreProperties>
</file>