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0" r:id="rId1"/>
  </p:sldMasterIdLst>
  <p:notesMasterIdLst>
    <p:notesMasterId r:id="rId23"/>
  </p:notesMasterIdLst>
  <p:sldIdLst>
    <p:sldId id="256" r:id="rId2"/>
    <p:sldId id="276" r:id="rId3"/>
    <p:sldId id="257" r:id="rId4"/>
    <p:sldId id="258" r:id="rId5"/>
    <p:sldId id="259" r:id="rId6"/>
    <p:sldId id="260" r:id="rId7"/>
    <p:sldId id="275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3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8005C-FD8B-4761-8579-EEF195F50E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C0382FD2-2CFD-4D3E-B851-176D5A5D3647}">
      <dgm:prSet phldrT="[Text]"/>
      <dgm:spPr/>
      <dgm:t>
        <a:bodyPr/>
        <a:lstStyle/>
        <a:p>
          <a:r>
            <a:rPr lang="en-US" dirty="0"/>
            <a:t>SUB – CPMK5</a:t>
          </a:r>
          <a:endParaRPr lang="en-ID" dirty="0"/>
        </a:p>
      </dgm:t>
    </dgm:pt>
    <dgm:pt modelId="{7C9EDD11-0386-47E0-8132-73A7123117E0}" type="parTrans" cxnId="{BB60B756-FCC5-4FDC-959F-BFAF3333A044}">
      <dgm:prSet/>
      <dgm:spPr/>
      <dgm:t>
        <a:bodyPr/>
        <a:lstStyle/>
        <a:p>
          <a:endParaRPr lang="en-ID"/>
        </a:p>
      </dgm:t>
    </dgm:pt>
    <dgm:pt modelId="{7065AE43-B0A5-40F1-BA59-67BBCAB15681}" type="sibTrans" cxnId="{BB60B756-FCC5-4FDC-959F-BFAF3333A044}">
      <dgm:prSet/>
      <dgm:spPr/>
      <dgm:t>
        <a:bodyPr/>
        <a:lstStyle/>
        <a:p>
          <a:endParaRPr lang="en-ID"/>
        </a:p>
      </dgm:t>
    </dgm:pt>
    <dgm:pt modelId="{E9A3B206-E632-4D35-8F93-9F30B2573286}">
      <dgm:prSet phldrT="[Text]"/>
      <dgm:spPr/>
      <dgm:t>
        <a:bodyPr/>
        <a:lstStyle/>
        <a:p>
          <a:r>
            <a:rPr lang="en-US" dirty="0" err="1"/>
            <a:t>Mahasiswa</a:t>
          </a:r>
          <a:r>
            <a:rPr lang="en-US" dirty="0"/>
            <a:t> </a:t>
          </a:r>
          <a:r>
            <a:rPr lang="en-US" dirty="0" err="1"/>
            <a:t>mampu</a:t>
          </a:r>
          <a:r>
            <a:rPr lang="en-US" dirty="0"/>
            <a:t> </a:t>
          </a:r>
          <a:r>
            <a:rPr lang="en-US" dirty="0" err="1"/>
            <a:t>menerapkan</a:t>
          </a:r>
          <a:r>
            <a:rPr lang="en-US" dirty="0"/>
            <a:t> </a:t>
          </a:r>
          <a:r>
            <a:rPr lang="en-US" dirty="0" err="1"/>
            <a:t>sifat-sifat</a:t>
          </a:r>
          <a:r>
            <a:rPr lang="en-US" dirty="0"/>
            <a:t> </a:t>
          </a:r>
          <a:r>
            <a:rPr lang="en-US" dirty="0" err="1"/>
            <a:t>dasar</a:t>
          </a:r>
          <a:r>
            <a:rPr lang="en-US" dirty="0"/>
            <a:t> </a:t>
          </a:r>
          <a:r>
            <a:rPr lang="en-US" dirty="0" err="1"/>
            <a:t>teori</a:t>
          </a:r>
          <a:r>
            <a:rPr lang="en-US" dirty="0"/>
            <a:t> </a:t>
          </a:r>
          <a:r>
            <a:rPr lang="en-US" dirty="0" err="1"/>
            <a:t>himpunan</a:t>
          </a:r>
          <a:r>
            <a:rPr lang="en-US" dirty="0"/>
            <a:t> dan </a:t>
          </a:r>
          <a:r>
            <a:rPr lang="en-US" dirty="0" err="1"/>
            <a:t>aljabar</a:t>
          </a:r>
          <a:r>
            <a:rPr lang="en-US" dirty="0"/>
            <a:t> </a:t>
          </a:r>
          <a:r>
            <a:rPr lang="en-US" dirty="0" err="1"/>
            <a:t>boolean</a:t>
          </a:r>
          <a:endParaRPr lang="en-ID" dirty="0"/>
        </a:p>
      </dgm:t>
    </dgm:pt>
    <dgm:pt modelId="{BFEE015E-90A2-428C-A727-BFC940559837}" type="parTrans" cxnId="{B9493A95-A20C-4221-8772-004DAB19D801}">
      <dgm:prSet/>
      <dgm:spPr/>
      <dgm:t>
        <a:bodyPr/>
        <a:lstStyle/>
        <a:p>
          <a:endParaRPr lang="en-ID"/>
        </a:p>
      </dgm:t>
    </dgm:pt>
    <dgm:pt modelId="{F16AB81F-5D4A-46DA-B5F7-606723793B12}" type="sibTrans" cxnId="{B9493A95-A20C-4221-8772-004DAB19D801}">
      <dgm:prSet/>
      <dgm:spPr/>
      <dgm:t>
        <a:bodyPr/>
        <a:lstStyle/>
        <a:p>
          <a:endParaRPr lang="en-ID"/>
        </a:p>
      </dgm:t>
    </dgm:pt>
    <dgm:pt modelId="{88BC9542-12BD-4975-99AF-4B37CF45215A}">
      <dgm:prSet phldrT="[Text]"/>
      <dgm:spPr/>
      <dgm:t>
        <a:bodyPr/>
        <a:lstStyle/>
        <a:p>
          <a:r>
            <a:rPr lang="en-US" dirty="0"/>
            <a:t>INDIKATOR</a:t>
          </a:r>
          <a:endParaRPr lang="en-ID" dirty="0"/>
        </a:p>
      </dgm:t>
    </dgm:pt>
    <dgm:pt modelId="{E95B6546-918F-4BF2-BB0A-E61B7CACED83}" type="parTrans" cxnId="{45AFDF1B-6731-455E-AA26-7A53EBAB68BC}">
      <dgm:prSet/>
      <dgm:spPr/>
      <dgm:t>
        <a:bodyPr/>
        <a:lstStyle/>
        <a:p>
          <a:endParaRPr lang="en-ID"/>
        </a:p>
      </dgm:t>
    </dgm:pt>
    <dgm:pt modelId="{1E860EB0-117D-41FA-848D-BBC716E5E906}" type="sibTrans" cxnId="{45AFDF1B-6731-455E-AA26-7A53EBAB68BC}">
      <dgm:prSet/>
      <dgm:spPr/>
      <dgm:t>
        <a:bodyPr/>
        <a:lstStyle/>
        <a:p>
          <a:endParaRPr lang="en-ID"/>
        </a:p>
      </dgm:t>
    </dgm:pt>
    <dgm:pt modelId="{8292C6E6-3AF3-4086-8AA5-CBFE20A80D37}">
      <dgm:prSet phldrT="[Text]"/>
      <dgm:spPr/>
      <dgm:t>
        <a:bodyPr/>
        <a:lstStyle/>
        <a:p>
          <a:r>
            <a:rPr lang="en-US" dirty="0" err="1"/>
            <a:t>Ketepatan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dan </a:t>
          </a:r>
          <a:r>
            <a:rPr lang="en-US" dirty="0" err="1"/>
            <a:t>menggunakan</a:t>
          </a:r>
          <a:r>
            <a:rPr lang="en-US" dirty="0"/>
            <a:t> </a:t>
          </a:r>
          <a:r>
            <a:rPr lang="en-US" dirty="0" err="1"/>
            <a:t>aljabar</a:t>
          </a:r>
          <a:r>
            <a:rPr lang="en-US" dirty="0"/>
            <a:t> Boolean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menyelesaikan</a:t>
          </a:r>
          <a:r>
            <a:rPr lang="en-US" dirty="0"/>
            <a:t> </a:t>
          </a:r>
          <a:r>
            <a:rPr lang="en-US" dirty="0" err="1"/>
            <a:t>masalah</a:t>
          </a:r>
          <a:endParaRPr lang="en-ID" dirty="0"/>
        </a:p>
      </dgm:t>
    </dgm:pt>
    <dgm:pt modelId="{111F1B8F-5B30-4CC2-A122-DA2804EAEE6D}" type="parTrans" cxnId="{E2E5B715-BE08-46AB-9484-42292FE60F77}">
      <dgm:prSet/>
      <dgm:spPr/>
      <dgm:t>
        <a:bodyPr/>
        <a:lstStyle/>
        <a:p>
          <a:endParaRPr lang="en-ID"/>
        </a:p>
      </dgm:t>
    </dgm:pt>
    <dgm:pt modelId="{33FCD612-DA39-405D-AD20-8BF7E4986FEC}" type="sibTrans" cxnId="{E2E5B715-BE08-46AB-9484-42292FE60F77}">
      <dgm:prSet/>
      <dgm:spPr/>
      <dgm:t>
        <a:bodyPr/>
        <a:lstStyle/>
        <a:p>
          <a:endParaRPr lang="en-ID"/>
        </a:p>
      </dgm:t>
    </dgm:pt>
    <dgm:pt modelId="{6B2C0511-7C70-4ED3-9BA6-7775CA271BE7}">
      <dgm:prSet phldrT="[Text]"/>
      <dgm:spPr/>
      <dgm:t>
        <a:bodyPr/>
        <a:lstStyle/>
        <a:p>
          <a:r>
            <a:rPr lang="en-US" dirty="0"/>
            <a:t>KRITERIA</a:t>
          </a:r>
          <a:endParaRPr lang="en-ID" dirty="0"/>
        </a:p>
      </dgm:t>
    </dgm:pt>
    <dgm:pt modelId="{E22C5ADC-8283-45DB-88FA-B01BF63366E9}" type="parTrans" cxnId="{197CC902-D7FA-4236-8A48-E17E1E58C38C}">
      <dgm:prSet/>
      <dgm:spPr/>
      <dgm:t>
        <a:bodyPr/>
        <a:lstStyle/>
        <a:p>
          <a:endParaRPr lang="en-ID"/>
        </a:p>
      </dgm:t>
    </dgm:pt>
    <dgm:pt modelId="{DF540598-4D31-4E27-A186-74A900E3AB6F}" type="sibTrans" cxnId="{197CC902-D7FA-4236-8A48-E17E1E58C38C}">
      <dgm:prSet/>
      <dgm:spPr/>
      <dgm:t>
        <a:bodyPr/>
        <a:lstStyle/>
        <a:p>
          <a:endParaRPr lang="en-ID"/>
        </a:p>
      </dgm:t>
    </dgm:pt>
    <dgm:pt modelId="{EC9430DE-9455-470B-B1B4-A9FA7CCBDBDF}">
      <dgm:prSet phldrT="[Text]"/>
      <dgm:spPr/>
      <dgm:t>
        <a:bodyPr/>
        <a:lstStyle/>
        <a:p>
          <a:endParaRPr lang="en-ID" dirty="0"/>
        </a:p>
      </dgm:t>
    </dgm:pt>
    <dgm:pt modelId="{9736BF4A-8888-4DDC-82F1-A34B84EEE1FA}" type="parTrans" cxnId="{C14A0E40-05C9-4C53-89B9-52EA4B0E04A8}">
      <dgm:prSet/>
      <dgm:spPr/>
      <dgm:t>
        <a:bodyPr/>
        <a:lstStyle/>
        <a:p>
          <a:endParaRPr lang="en-ID"/>
        </a:p>
      </dgm:t>
    </dgm:pt>
    <dgm:pt modelId="{CF4FCBC8-8F29-4BF5-9E2F-D82B11AEAA01}" type="sibTrans" cxnId="{C14A0E40-05C9-4C53-89B9-52EA4B0E04A8}">
      <dgm:prSet/>
      <dgm:spPr/>
      <dgm:t>
        <a:bodyPr/>
        <a:lstStyle/>
        <a:p>
          <a:endParaRPr lang="en-ID"/>
        </a:p>
      </dgm:t>
    </dgm:pt>
    <dgm:pt modelId="{ACE4F5DE-3614-49C8-A960-D3F3A9ABDEB3}">
      <dgm:prSet phldrT="[Text]"/>
      <dgm:spPr/>
      <dgm:t>
        <a:bodyPr/>
        <a:lstStyle/>
        <a:p>
          <a:r>
            <a:rPr lang="en-US"/>
            <a:t>Mampu menyederhanakan fungsi Boolean</a:t>
          </a:r>
          <a:endParaRPr lang="en-ID" dirty="0"/>
        </a:p>
      </dgm:t>
    </dgm:pt>
    <dgm:pt modelId="{08A675A8-3897-459C-B2CA-BAF561937B3B}" type="parTrans" cxnId="{15747C59-6263-4808-92F1-D460841D145C}">
      <dgm:prSet/>
      <dgm:spPr/>
      <dgm:t>
        <a:bodyPr/>
        <a:lstStyle/>
        <a:p>
          <a:endParaRPr lang="en-ID"/>
        </a:p>
      </dgm:t>
    </dgm:pt>
    <dgm:pt modelId="{50300936-5F39-4DA9-AE00-E9410336B324}" type="sibTrans" cxnId="{15747C59-6263-4808-92F1-D460841D145C}">
      <dgm:prSet/>
      <dgm:spPr/>
      <dgm:t>
        <a:bodyPr/>
        <a:lstStyle/>
        <a:p>
          <a:endParaRPr lang="en-ID"/>
        </a:p>
      </dgm:t>
    </dgm:pt>
    <dgm:pt modelId="{481A275F-844B-4EE5-A3F3-3D8BF8991A6A}" type="pres">
      <dgm:prSet presAssocID="{8EB8005C-FD8B-4761-8579-EEF195F50EFF}" presName="linear" presStyleCnt="0">
        <dgm:presLayoutVars>
          <dgm:animLvl val="lvl"/>
          <dgm:resizeHandles val="exact"/>
        </dgm:presLayoutVars>
      </dgm:prSet>
      <dgm:spPr/>
    </dgm:pt>
    <dgm:pt modelId="{273DDEF8-21B9-4771-AA99-023AC3EFD863}" type="pres">
      <dgm:prSet presAssocID="{C0382FD2-2CFD-4D3E-B851-176D5A5D364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B8D69E0-0096-49C3-8529-2683EDC341DC}" type="pres">
      <dgm:prSet presAssocID="{C0382FD2-2CFD-4D3E-B851-176D5A5D3647}" presName="childText" presStyleLbl="revTx" presStyleIdx="0" presStyleCnt="3">
        <dgm:presLayoutVars>
          <dgm:bulletEnabled val="1"/>
        </dgm:presLayoutVars>
      </dgm:prSet>
      <dgm:spPr/>
    </dgm:pt>
    <dgm:pt modelId="{8A8464CC-3A35-4998-95E4-AD0A16FD95C8}" type="pres">
      <dgm:prSet presAssocID="{88BC9542-12BD-4975-99AF-4B37CF45215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436F24F-B60D-4CDD-885F-885A97332CA7}" type="pres">
      <dgm:prSet presAssocID="{88BC9542-12BD-4975-99AF-4B37CF45215A}" presName="childText" presStyleLbl="revTx" presStyleIdx="1" presStyleCnt="3">
        <dgm:presLayoutVars>
          <dgm:bulletEnabled val="1"/>
        </dgm:presLayoutVars>
      </dgm:prSet>
      <dgm:spPr/>
    </dgm:pt>
    <dgm:pt modelId="{62B01174-76DF-451F-8D5F-E90107CDA809}" type="pres">
      <dgm:prSet presAssocID="{6B2C0511-7C70-4ED3-9BA6-7775CA271BE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C5B2F9D-A125-43B3-9F92-02E8773E5F07}" type="pres">
      <dgm:prSet presAssocID="{6B2C0511-7C70-4ED3-9BA6-7775CA271BE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97CC902-D7FA-4236-8A48-E17E1E58C38C}" srcId="{8EB8005C-FD8B-4761-8579-EEF195F50EFF}" destId="{6B2C0511-7C70-4ED3-9BA6-7775CA271BE7}" srcOrd="2" destOrd="0" parTransId="{E22C5ADC-8283-45DB-88FA-B01BF63366E9}" sibTransId="{DF540598-4D31-4E27-A186-74A900E3AB6F}"/>
    <dgm:cxn modelId="{FA9C3F09-9AF9-44DB-A514-EA7B51D5AAC1}" type="presOf" srcId="{E9A3B206-E632-4D35-8F93-9F30B2573286}" destId="{3B8D69E0-0096-49C3-8529-2683EDC341DC}" srcOrd="0" destOrd="0" presId="urn:microsoft.com/office/officeart/2005/8/layout/vList2"/>
    <dgm:cxn modelId="{E2E5B715-BE08-46AB-9484-42292FE60F77}" srcId="{88BC9542-12BD-4975-99AF-4B37CF45215A}" destId="{8292C6E6-3AF3-4086-8AA5-CBFE20A80D37}" srcOrd="0" destOrd="0" parTransId="{111F1B8F-5B30-4CC2-A122-DA2804EAEE6D}" sibTransId="{33FCD612-DA39-405D-AD20-8BF7E4986FEC}"/>
    <dgm:cxn modelId="{45AFDF1B-6731-455E-AA26-7A53EBAB68BC}" srcId="{8EB8005C-FD8B-4761-8579-EEF195F50EFF}" destId="{88BC9542-12BD-4975-99AF-4B37CF45215A}" srcOrd="1" destOrd="0" parTransId="{E95B6546-918F-4BF2-BB0A-E61B7CACED83}" sibTransId="{1E860EB0-117D-41FA-848D-BBC716E5E906}"/>
    <dgm:cxn modelId="{22174E3E-104C-4ABA-9CA6-C3E2288CB9C8}" type="presOf" srcId="{ACE4F5DE-3614-49C8-A960-D3F3A9ABDEB3}" destId="{6C5B2F9D-A125-43B3-9F92-02E8773E5F07}" srcOrd="0" destOrd="0" presId="urn:microsoft.com/office/officeart/2005/8/layout/vList2"/>
    <dgm:cxn modelId="{C14A0E40-05C9-4C53-89B9-52EA4B0E04A8}" srcId="{6B2C0511-7C70-4ED3-9BA6-7775CA271BE7}" destId="{EC9430DE-9455-470B-B1B4-A9FA7CCBDBDF}" srcOrd="1" destOrd="0" parTransId="{9736BF4A-8888-4DDC-82F1-A34B84EEE1FA}" sibTransId="{CF4FCBC8-8F29-4BF5-9E2F-D82B11AEAA01}"/>
    <dgm:cxn modelId="{415B2569-9BB2-41D3-BF2B-79A08E09BB54}" type="presOf" srcId="{C0382FD2-2CFD-4D3E-B851-176D5A5D3647}" destId="{273DDEF8-21B9-4771-AA99-023AC3EFD863}" srcOrd="0" destOrd="0" presId="urn:microsoft.com/office/officeart/2005/8/layout/vList2"/>
    <dgm:cxn modelId="{CAFE516A-F007-48A8-A42B-882D741DE9CD}" type="presOf" srcId="{6B2C0511-7C70-4ED3-9BA6-7775CA271BE7}" destId="{62B01174-76DF-451F-8D5F-E90107CDA809}" srcOrd="0" destOrd="0" presId="urn:microsoft.com/office/officeart/2005/8/layout/vList2"/>
    <dgm:cxn modelId="{BB60B756-FCC5-4FDC-959F-BFAF3333A044}" srcId="{8EB8005C-FD8B-4761-8579-EEF195F50EFF}" destId="{C0382FD2-2CFD-4D3E-B851-176D5A5D3647}" srcOrd="0" destOrd="0" parTransId="{7C9EDD11-0386-47E0-8132-73A7123117E0}" sibTransId="{7065AE43-B0A5-40F1-BA59-67BBCAB15681}"/>
    <dgm:cxn modelId="{15747C59-6263-4808-92F1-D460841D145C}" srcId="{6B2C0511-7C70-4ED3-9BA6-7775CA271BE7}" destId="{ACE4F5DE-3614-49C8-A960-D3F3A9ABDEB3}" srcOrd="0" destOrd="0" parTransId="{08A675A8-3897-459C-B2CA-BAF561937B3B}" sibTransId="{50300936-5F39-4DA9-AE00-E9410336B324}"/>
    <dgm:cxn modelId="{21630981-6008-4D39-98DF-86D0E464D1D5}" type="presOf" srcId="{8292C6E6-3AF3-4086-8AA5-CBFE20A80D37}" destId="{0436F24F-B60D-4CDD-885F-885A97332CA7}" srcOrd="0" destOrd="0" presId="urn:microsoft.com/office/officeart/2005/8/layout/vList2"/>
    <dgm:cxn modelId="{B9493A95-A20C-4221-8772-004DAB19D801}" srcId="{C0382FD2-2CFD-4D3E-B851-176D5A5D3647}" destId="{E9A3B206-E632-4D35-8F93-9F30B2573286}" srcOrd="0" destOrd="0" parTransId="{BFEE015E-90A2-428C-A727-BFC940559837}" sibTransId="{F16AB81F-5D4A-46DA-B5F7-606723793B12}"/>
    <dgm:cxn modelId="{8129C6BE-E541-4F1B-8846-205288D061A6}" type="presOf" srcId="{EC9430DE-9455-470B-B1B4-A9FA7CCBDBDF}" destId="{6C5B2F9D-A125-43B3-9F92-02E8773E5F07}" srcOrd="0" destOrd="1" presId="urn:microsoft.com/office/officeart/2005/8/layout/vList2"/>
    <dgm:cxn modelId="{E9EC10DF-787A-4685-8C2D-A855BAF1C152}" type="presOf" srcId="{8EB8005C-FD8B-4761-8579-EEF195F50EFF}" destId="{481A275F-844B-4EE5-A3F3-3D8BF8991A6A}" srcOrd="0" destOrd="0" presId="urn:microsoft.com/office/officeart/2005/8/layout/vList2"/>
    <dgm:cxn modelId="{7997A7F2-01CB-4960-BC3E-142158D788F9}" type="presOf" srcId="{88BC9542-12BD-4975-99AF-4B37CF45215A}" destId="{8A8464CC-3A35-4998-95E4-AD0A16FD95C8}" srcOrd="0" destOrd="0" presId="urn:microsoft.com/office/officeart/2005/8/layout/vList2"/>
    <dgm:cxn modelId="{58336B98-A04E-4BCF-9196-C5C24C3BC2EC}" type="presParOf" srcId="{481A275F-844B-4EE5-A3F3-3D8BF8991A6A}" destId="{273DDEF8-21B9-4771-AA99-023AC3EFD863}" srcOrd="0" destOrd="0" presId="urn:microsoft.com/office/officeart/2005/8/layout/vList2"/>
    <dgm:cxn modelId="{685DCC52-51D4-4810-8C02-323561916513}" type="presParOf" srcId="{481A275F-844B-4EE5-A3F3-3D8BF8991A6A}" destId="{3B8D69E0-0096-49C3-8529-2683EDC341DC}" srcOrd="1" destOrd="0" presId="urn:microsoft.com/office/officeart/2005/8/layout/vList2"/>
    <dgm:cxn modelId="{F649EE51-DF70-43C4-BFE0-CB6B452F37B4}" type="presParOf" srcId="{481A275F-844B-4EE5-A3F3-3D8BF8991A6A}" destId="{8A8464CC-3A35-4998-95E4-AD0A16FD95C8}" srcOrd="2" destOrd="0" presId="urn:microsoft.com/office/officeart/2005/8/layout/vList2"/>
    <dgm:cxn modelId="{CE9B3879-8822-4990-89BE-AC8560853EEC}" type="presParOf" srcId="{481A275F-844B-4EE5-A3F3-3D8BF8991A6A}" destId="{0436F24F-B60D-4CDD-885F-885A97332CA7}" srcOrd="3" destOrd="0" presId="urn:microsoft.com/office/officeart/2005/8/layout/vList2"/>
    <dgm:cxn modelId="{FB4C7B28-7469-47A9-96A8-51D5F5B4E6AC}" type="presParOf" srcId="{481A275F-844B-4EE5-A3F3-3D8BF8991A6A}" destId="{62B01174-76DF-451F-8D5F-E90107CDA809}" srcOrd="4" destOrd="0" presId="urn:microsoft.com/office/officeart/2005/8/layout/vList2"/>
    <dgm:cxn modelId="{BF39EEDB-D02A-4AB3-9314-E610580499FD}" type="presParOf" srcId="{481A275F-844B-4EE5-A3F3-3D8BF8991A6A}" destId="{6C5B2F9D-A125-43B3-9F92-02E8773E5F0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DDEF8-21B9-4771-AA99-023AC3EFD863}">
      <dsp:nvSpPr>
        <dsp:cNvPr id="0" name=""/>
        <dsp:cNvSpPr/>
      </dsp:nvSpPr>
      <dsp:spPr>
        <a:xfrm>
          <a:off x="0" y="26574"/>
          <a:ext cx="73152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SUB – CPMK5</a:t>
          </a:r>
          <a:endParaRPr lang="en-ID" sz="3400" kern="1200" dirty="0"/>
        </a:p>
      </dsp:txBody>
      <dsp:txXfrm>
        <a:off x="39809" y="66383"/>
        <a:ext cx="7235582" cy="735872"/>
      </dsp:txXfrm>
    </dsp:sp>
    <dsp:sp modelId="{3B8D69E0-0096-49C3-8529-2683EDC341DC}">
      <dsp:nvSpPr>
        <dsp:cNvPr id="0" name=""/>
        <dsp:cNvSpPr/>
      </dsp:nvSpPr>
      <dsp:spPr>
        <a:xfrm>
          <a:off x="0" y="842064"/>
          <a:ext cx="7315200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 err="1"/>
            <a:t>Mahasiswa</a:t>
          </a:r>
          <a:r>
            <a:rPr lang="en-US" sz="2700" kern="1200" dirty="0"/>
            <a:t> </a:t>
          </a:r>
          <a:r>
            <a:rPr lang="en-US" sz="2700" kern="1200" dirty="0" err="1"/>
            <a:t>mampu</a:t>
          </a:r>
          <a:r>
            <a:rPr lang="en-US" sz="2700" kern="1200" dirty="0"/>
            <a:t> </a:t>
          </a:r>
          <a:r>
            <a:rPr lang="en-US" sz="2700" kern="1200" dirty="0" err="1"/>
            <a:t>menerapkan</a:t>
          </a:r>
          <a:r>
            <a:rPr lang="en-US" sz="2700" kern="1200" dirty="0"/>
            <a:t> </a:t>
          </a:r>
          <a:r>
            <a:rPr lang="en-US" sz="2700" kern="1200" dirty="0" err="1"/>
            <a:t>sifat-sifat</a:t>
          </a:r>
          <a:r>
            <a:rPr lang="en-US" sz="2700" kern="1200" dirty="0"/>
            <a:t> </a:t>
          </a:r>
          <a:r>
            <a:rPr lang="en-US" sz="2700" kern="1200" dirty="0" err="1"/>
            <a:t>dasar</a:t>
          </a:r>
          <a:r>
            <a:rPr lang="en-US" sz="2700" kern="1200" dirty="0"/>
            <a:t> </a:t>
          </a:r>
          <a:r>
            <a:rPr lang="en-US" sz="2700" kern="1200" dirty="0" err="1"/>
            <a:t>teori</a:t>
          </a:r>
          <a:r>
            <a:rPr lang="en-US" sz="2700" kern="1200" dirty="0"/>
            <a:t> </a:t>
          </a:r>
          <a:r>
            <a:rPr lang="en-US" sz="2700" kern="1200" dirty="0" err="1"/>
            <a:t>himpunan</a:t>
          </a:r>
          <a:r>
            <a:rPr lang="en-US" sz="2700" kern="1200" dirty="0"/>
            <a:t> dan </a:t>
          </a:r>
          <a:r>
            <a:rPr lang="en-US" sz="2700" kern="1200" dirty="0" err="1"/>
            <a:t>aljabar</a:t>
          </a:r>
          <a:r>
            <a:rPr lang="en-US" sz="2700" kern="1200" dirty="0"/>
            <a:t> </a:t>
          </a:r>
          <a:r>
            <a:rPr lang="en-US" sz="2700" kern="1200" dirty="0" err="1"/>
            <a:t>boolean</a:t>
          </a:r>
          <a:endParaRPr lang="en-ID" sz="2700" kern="1200" dirty="0"/>
        </a:p>
      </dsp:txBody>
      <dsp:txXfrm>
        <a:off x="0" y="842064"/>
        <a:ext cx="7315200" cy="844560"/>
      </dsp:txXfrm>
    </dsp:sp>
    <dsp:sp modelId="{8A8464CC-3A35-4998-95E4-AD0A16FD95C8}">
      <dsp:nvSpPr>
        <dsp:cNvPr id="0" name=""/>
        <dsp:cNvSpPr/>
      </dsp:nvSpPr>
      <dsp:spPr>
        <a:xfrm>
          <a:off x="0" y="1686624"/>
          <a:ext cx="73152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INDIKATOR</a:t>
          </a:r>
          <a:endParaRPr lang="en-ID" sz="3400" kern="1200" dirty="0"/>
        </a:p>
      </dsp:txBody>
      <dsp:txXfrm>
        <a:off x="39809" y="1726433"/>
        <a:ext cx="7235582" cy="735872"/>
      </dsp:txXfrm>
    </dsp:sp>
    <dsp:sp modelId="{0436F24F-B60D-4CDD-885F-885A97332CA7}">
      <dsp:nvSpPr>
        <dsp:cNvPr id="0" name=""/>
        <dsp:cNvSpPr/>
      </dsp:nvSpPr>
      <dsp:spPr>
        <a:xfrm>
          <a:off x="0" y="2502115"/>
          <a:ext cx="7315200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 err="1"/>
            <a:t>Ketepatan</a:t>
          </a:r>
          <a:r>
            <a:rPr lang="en-US" sz="2700" kern="1200" dirty="0"/>
            <a:t> </a:t>
          </a:r>
          <a:r>
            <a:rPr lang="en-US" sz="2700" kern="1200" dirty="0" err="1"/>
            <a:t>dalam</a:t>
          </a:r>
          <a:r>
            <a:rPr lang="en-US" sz="2700" kern="1200" dirty="0"/>
            <a:t> dan </a:t>
          </a:r>
          <a:r>
            <a:rPr lang="en-US" sz="2700" kern="1200" dirty="0" err="1"/>
            <a:t>menggunakan</a:t>
          </a:r>
          <a:r>
            <a:rPr lang="en-US" sz="2700" kern="1200" dirty="0"/>
            <a:t> </a:t>
          </a:r>
          <a:r>
            <a:rPr lang="en-US" sz="2700" kern="1200" dirty="0" err="1"/>
            <a:t>aljabar</a:t>
          </a:r>
          <a:r>
            <a:rPr lang="en-US" sz="2700" kern="1200" dirty="0"/>
            <a:t> Boolean </a:t>
          </a:r>
          <a:r>
            <a:rPr lang="en-US" sz="2700" kern="1200" dirty="0" err="1"/>
            <a:t>dalam</a:t>
          </a:r>
          <a:r>
            <a:rPr lang="en-US" sz="2700" kern="1200" dirty="0"/>
            <a:t> </a:t>
          </a:r>
          <a:r>
            <a:rPr lang="en-US" sz="2700" kern="1200" dirty="0" err="1"/>
            <a:t>menyelesaikan</a:t>
          </a:r>
          <a:r>
            <a:rPr lang="en-US" sz="2700" kern="1200" dirty="0"/>
            <a:t> </a:t>
          </a:r>
          <a:r>
            <a:rPr lang="en-US" sz="2700" kern="1200" dirty="0" err="1"/>
            <a:t>masalah</a:t>
          </a:r>
          <a:endParaRPr lang="en-ID" sz="2700" kern="1200" dirty="0"/>
        </a:p>
      </dsp:txBody>
      <dsp:txXfrm>
        <a:off x="0" y="2502115"/>
        <a:ext cx="7315200" cy="844560"/>
      </dsp:txXfrm>
    </dsp:sp>
    <dsp:sp modelId="{62B01174-76DF-451F-8D5F-E90107CDA809}">
      <dsp:nvSpPr>
        <dsp:cNvPr id="0" name=""/>
        <dsp:cNvSpPr/>
      </dsp:nvSpPr>
      <dsp:spPr>
        <a:xfrm>
          <a:off x="0" y="3346675"/>
          <a:ext cx="73152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KRITERIA</a:t>
          </a:r>
          <a:endParaRPr lang="en-ID" sz="3400" kern="1200" dirty="0"/>
        </a:p>
      </dsp:txBody>
      <dsp:txXfrm>
        <a:off x="39809" y="3386484"/>
        <a:ext cx="7235582" cy="735872"/>
      </dsp:txXfrm>
    </dsp:sp>
    <dsp:sp modelId="{6C5B2F9D-A125-43B3-9F92-02E8773E5F07}">
      <dsp:nvSpPr>
        <dsp:cNvPr id="0" name=""/>
        <dsp:cNvSpPr/>
      </dsp:nvSpPr>
      <dsp:spPr>
        <a:xfrm>
          <a:off x="0" y="4162165"/>
          <a:ext cx="7315200" cy="932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Mampu menyederhanakan fungsi Boolean</a:t>
          </a:r>
          <a:endParaRPr lang="en-ID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D" sz="2700" kern="1200" dirty="0"/>
        </a:p>
      </dsp:txBody>
      <dsp:txXfrm>
        <a:off x="0" y="4162165"/>
        <a:ext cx="7315200" cy="932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AA08F-8AAB-43D5-A180-3199F5584F3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223B7-1E40-40B4-9898-B7622FE75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56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2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6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8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39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641" y="635108"/>
            <a:ext cx="10408319" cy="1143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529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7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8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2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12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81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7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9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  <p:sldLayoutId id="214748396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>
                <a:effectLst>
                  <a:outerShdw blurRad="38100" dist="38100" dir="2700000" algn="tl">
                    <a:srgbClr val="C0C0C0"/>
                  </a:outerShdw>
                </a:effectLst>
              </a:rPr>
              <a:t>Aljabar Boole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</a:p>
          <a:p>
            <a:r>
              <a:rPr lang="en-US" dirty="0"/>
              <a:t>Teknik </a:t>
            </a:r>
            <a:r>
              <a:rPr lang="en-US" dirty="0" err="1"/>
              <a:t>Informatika</a:t>
            </a:r>
            <a:r>
              <a:rPr lang="en-US" dirty="0"/>
              <a:t> - </a:t>
            </a:r>
            <a:r>
              <a:rPr lang="en-US" dirty="0" err="1"/>
              <a:t>Unikom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48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KOMPLEMEN FUNGSI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863389"/>
              </p:ext>
            </p:extLst>
          </p:nvPr>
        </p:nvGraphicFramePr>
        <p:xfrm>
          <a:off x="4016189" y="1806388"/>
          <a:ext cx="7543800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Document" r:id="rId3" imgW="5491805" imgH="2025458" progId="Word.Document.8">
                  <p:embed/>
                </p:oleObj>
              </mc:Choice>
              <mc:Fallback>
                <p:oleObj name="Document" r:id="rId3" imgW="5491805" imgH="20254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189" y="1806388"/>
                        <a:ext cx="7543800" cy="2781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7792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3869268" y="1123837"/>
            <a:ext cx="7772400" cy="4357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20000"/>
              </a:lnSpc>
              <a:buClr>
                <a:schemeClr val="accent3"/>
              </a:buClr>
              <a:buFontTx/>
              <a:buNone/>
              <a:defRPr/>
            </a:pPr>
            <a:r>
              <a:rPr lang="en-US" sz="2400"/>
              <a:t>2. Cara kedua: menggunakan prinsip dualitas. </a:t>
            </a:r>
          </a:p>
          <a:p>
            <a:pPr marL="0" indent="0">
              <a:lnSpc>
                <a:spcPct val="120000"/>
              </a:lnSpc>
              <a:buClr>
                <a:schemeClr val="accent3"/>
              </a:buClr>
              <a:buFontTx/>
              <a:buNone/>
              <a:defRPr/>
            </a:pPr>
            <a:r>
              <a:rPr lang="en-US" sz="2400"/>
              <a:t>Tentukan dual dari ekspresi Boolean yang merepresentasikan  </a:t>
            </a:r>
            <a:r>
              <a:rPr lang="en-US" sz="2400" i="1"/>
              <a:t>f</a:t>
            </a:r>
            <a:r>
              <a:rPr lang="en-US" sz="2400"/>
              <a:t>,  lalu komplemenkan setiap literal di dalam dual tersebut. </a:t>
            </a:r>
          </a:p>
          <a:p>
            <a:pPr marL="365760" indent="-283464">
              <a:buClr>
                <a:schemeClr val="accent3"/>
              </a:buClr>
              <a:buFontTx/>
              <a:buNone/>
              <a:defRPr/>
            </a:pPr>
            <a:r>
              <a:rPr lang="en-US" sz="2400"/>
              <a:t> </a:t>
            </a:r>
          </a:p>
          <a:p>
            <a:pPr marL="365760" indent="-283464">
              <a:buClr>
                <a:schemeClr val="accent3"/>
              </a:buClr>
              <a:buFontTx/>
              <a:buNone/>
              <a:defRPr/>
            </a:pPr>
            <a:r>
              <a:rPr lang="en-US" sz="2400" b="1"/>
              <a:t>Contoh.</a:t>
            </a:r>
            <a:r>
              <a:rPr lang="en-US" sz="2400"/>
              <a:t> Misalkan </a:t>
            </a:r>
            <a:r>
              <a:rPr lang="en-US" sz="2400" i="1"/>
              <a:t>f</a:t>
            </a: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/>
              <a:t>, </a:t>
            </a:r>
            <a:r>
              <a:rPr lang="en-US" sz="2400" i="1"/>
              <a:t>y</a:t>
            </a:r>
            <a:r>
              <a:rPr lang="en-US" sz="2400"/>
              <a:t>, </a:t>
            </a:r>
            <a:r>
              <a:rPr lang="en-US" sz="2400" i="1"/>
              <a:t>z</a:t>
            </a:r>
            <a:r>
              <a:rPr lang="en-US" sz="2400"/>
              <a:t>) = </a:t>
            </a:r>
            <a:r>
              <a:rPr lang="en-US" sz="2400" i="1"/>
              <a:t>x</a:t>
            </a:r>
            <a:r>
              <a:rPr lang="en-US" sz="2400"/>
              <a:t>(</a:t>
            </a:r>
            <a:r>
              <a:rPr lang="en-US" sz="2400" i="1"/>
              <a:t>y</a:t>
            </a:r>
            <a:r>
              <a:rPr lang="en-US" sz="2400"/>
              <a:t>’</a:t>
            </a:r>
            <a:r>
              <a:rPr lang="en-US" sz="2400" i="1"/>
              <a:t>z</a:t>
            </a:r>
            <a:r>
              <a:rPr lang="en-US" sz="2400"/>
              <a:t>’ + </a:t>
            </a:r>
            <a:r>
              <a:rPr lang="en-US" sz="2400" i="1"/>
              <a:t>yz</a:t>
            </a:r>
            <a:r>
              <a:rPr lang="en-US" sz="2400"/>
              <a:t>), maka </a:t>
            </a:r>
          </a:p>
          <a:p>
            <a:pPr marL="539496" indent="-457200">
              <a:buClr>
                <a:schemeClr val="accent3"/>
              </a:buClr>
              <a:buFontTx/>
              <a:buAutoNum type="arabicPeriod"/>
              <a:defRPr/>
            </a:pPr>
            <a:r>
              <a:rPr lang="en-US" sz="2400"/>
              <a:t>Tentukan dual nya </a:t>
            </a:r>
          </a:p>
          <a:p>
            <a:pPr marL="539496" indent="-457200" algn="ctr"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sz="2200"/>
              <a:t> </a:t>
            </a:r>
            <a:r>
              <a:rPr lang="en-US" sz="2200" i="1"/>
              <a:t>f</a:t>
            </a:r>
            <a:r>
              <a:rPr lang="en-US" sz="2200"/>
              <a:t>:	</a:t>
            </a:r>
            <a:r>
              <a:rPr lang="en-US" sz="2200" i="1"/>
              <a:t>x</a:t>
            </a:r>
            <a:r>
              <a:rPr lang="en-US" sz="2200"/>
              <a:t> + (</a:t>
            </a:r>
            <a:r>
              <a:rPr lang="en-US" sz="2200" i="1"/>
              <a:t>y</a:t>
            </a:r>
            <a:r>
              <a:rPr lang="en-US" sz="2200"/>
              <a:t>’ + </a:t>
            </a:r>
            <a:r>
              <a:rPr lang="en-US" sz="2200" i="1"/>
              <a:t>z</a:t>
            </a:r>
            <a:r>
              <a:rPr lang="en-US" sz="2200"/>
              <a:t>’) (</a:t>
            </a:r>
            <a:r>
              <a:rPr lang="en-US" sz="2200" i="1"/>
              <a:t>y</a:t>
            </a:r>
            <a:r>
              <a:rPr lang="en-US" sz="2200"/>
              <a:t> + </a:t>
            </a:r>
            <a:r>
              <a:rPr lang="en-US" sz="2200" i="1"/>
              <a:t>z</a:t>
            </a:r>
            <a:r>
              <a:rPr lang="en-US" sz="2200"/>
              <a:t>)</a:t>
            </a:r>
          </a:p>
          <a:p>
            <a:pPr marL="539496" indent="-457200"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sz="2400"/>
              <a:t>2.    komplemenkan tiap literalnya: </a:t>
            </a:r>
          </a:p>
          <a:p>
            <a:pPr marL="539496" indent="-457200" algn="ctr"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sz="2400" i="1"/>
              <a:t>x</a:t>
            </a:r>
            <a:r>
              <a:rPr lang="en-US" sz="2400"/>
              <a:t>’ + (</a:t>
            </a:r>
            <a:r>
              <a:rPr lang="en-US" sz="2400" i="1"/>
              <a:t>y</a:t>
            </a:r>
            <a:r>
              <a:rPr lang="en-US" sz="2400"/>
              <a:t> + </a:t>
            </a:r>
            <a:r>
              <a:rPr lang="en-US" sz="2400" i="1"/>
              <a:t>z</a:t>
            </a:r>
            <a:r>
              <a:rPr lang="en-US" sz="2400"/>
              <a:t>) (</a:t>
            </a:r>
            <a:r>
              <a:rPr lang="en-US" sz="2400" i="1"/>
              <a:t>y</a:t>
            </a:r>
            <a:r>
              <a:rPr lang="en-US" sz="2400"/>
              <a:t>’ + </a:t>
            </a:r>
            <a:r>
              <a:rPr lang="en-US" sz="2400" i="1"/>
              <a:t>z</a:t>
            </a:r>
            <a:r>
              <a:rPr lang="en-US" sz="2400"/>
              <a:t>’) = </a:t>
            </a:r>
            <a:r>
              <a:rPr lang="en-US" sz="2400" i="1"/>
              <a:t>f</a:t>
            </a:r>
            <a:r>
              <a:rPr lang="en-US" sz="2400"/>
              <a:t> ’</a:t>
            </a:r>
          </a:p>
          <a:p>
            <a:pPr marL="365760" indent="-283464">
              <a:buClr>
                <a:schemeClr val="accent3"/>
              </a:buClr>
              <a:buFontTx/>
              <a:buNone/>
              <a:defRPr/>
            </a:pPr>
            <a:r>
              <a:rPr lang="en-US" sz="2400"/>
              <a:t>      	</a:t>
            </a:r>
          </a:p>
          <a:p>
            <a:pPr marL="365760" indent="-283464">
              <a:buClr>
                <a:schemeClr val="accent3"/>
              </a:buClr>
              <a:buFontTx/>
              <a:buNone/>
              <a:defRPr/>
            </a:pPr>
            <a:r>
              <a:rPr lang="en-US" sz="2400"/>
              <a:t>Jadi,  </a:t>
            </a:r>
            <a:r>
              <a:rPr lang="en-US" sz="2400" i="1"/>
              <a:t>f </a:t>
            </a:r>
            <a:r>
              <a:rPr lang="en-US" sz="2400"/>
              <a:t>‘(</a:t>
            </a:r>
            <a:r>
              <a:rPr lang="en-US" sz="2400" i="1"/>
              <a:t>x</a:t>
            </a:r>
            <a:r>
              <a:rPr lang="en-US" sz="2400"/>
              <a:t>, </a:t>
            </a:r>
            <a:r>
              <a:rPr lang="en-US" sz="2400" i="1"/>
              <a:t>y</a:t>
            </a:r>
            <a:r>
              <a:rPr lang="en-US" sz="2400"/>
              <a:t>, </a:t>
            </a:r>
            <a:r>
              <a:rPr lang="en-US" sz="2400" i="1"/>
              <a:t>z</a:t>
            </a:r>
            <a:r>
              <a:rPr lang="en-US" sz="2400"/>
              <a:t>) = </a:t>
            </a:r>
            <a:r>
              <a:rPr lang="en-US" sz="2400" i="1"/>
              <a:t>x</a:t>
            </a:r>
            <a:r>
              <a:rPr lang="en-US" sz="2400"/>
              <a:t>’ + (</a:t>
            </a:r>
            <a:r>
              <a:rPr lang="en-US" sz="2400" i="1"/>
              <a:t>y</a:t>
            </a:r>
            <a:r>
              <a:rPr lang="en-US" sz="2400"/>
              <a:t> + </a:t>
            </a:r>
            <a:r>
              <a:rPr lang="en-US" sz="2400" i="1"/>
              <a:t>z</a:t>
            </a:r>
            <a:r>
              <a:rPr lang="en-US" sz="2400"/>
              <a:t>)(</a:t>
            </a:r>
            <a:r>
              <a:rPr lang="en-US" sz="2400" i="1"/>
              <a:t>y</a:t>
            </a:r>
            <a:r>
              <a:rPr lang="en-US" sz="2400"/>
              <a:t>’ + </a:t>
            </a:r>
            <a:r>
              <a:rPr lang="en-US" sz="2400" i="1"/>
              <a:t>z</a:t>
            </a:r>
            <a:r>
              <a:rPr lang="en-US" sz="2400"/>
              <a:t>’)</a:t>
            </a:r>
          </a:p>
          <a:p>
            <a:pPr marL="365760" indent="-283464">
              <a:buClr>
                <a:schemeClr val="accent3"/>
              </a:buClr>
              <a:buFontTx/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6476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KANONIK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71837"/>
              </p:ext>
            </p:extLst>
          </p:nvPr>
        </p:nvGraphicFramePr>
        <p:xfrm>
          <a:off x="3716868" y="1025715"/>
          <a:ext cx="7467600" cy="479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Document" r:id="rId3" imgW="5486400" imgH="3524040" progId="Word.Document.8">
                  <p:embed/>
                </p:oleObj>
              </mc:Choice>
              <mc:Fallback>
                <p:oleObj name="Document" r:id="rId3" imgW="5486400" imgH="3524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868" y="1025715"/>
                        <a:ext cx="7467600" cy="4797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5288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KANONIK </a:t>
            </a:r>
            <a:r>
              <a:rPr lang="en-US" sz="2800"/>
              <a:t>(minterm &amp; maxterm)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911193"/>
              </p:ext>
            </p:extLst>
          </p:nvPr>
        </p:nvGraphicFramePr>
        <p:xfrm>
          <a:off x="3931023" y="618565"/>
          <a:ext cx="7467600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Document" r:id="rId3" imgW="5632920" imgH="1761480" progId="Word.Document.8">
                  <p:embed/>
                </p:oleObj>
              </mc:Choice>
              <mc:Fallback>
                <p:oleObj name="Document" r:id="rId3" imgW="5632920" imgH="1761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1023" y="618565"/>
                        <a:ext cx="7467600" cy="2289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086030"/>
              </p:ext>
            </p:extLst>
          </p:nvPr>
        </p:nvGraphicFramePr>
        <p:xfrm>
          <a:off x="3931023" y="2929258"/>
          <a:ext cx="7467600" cy="372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Document" r:id="rId5" imgW="5632920" imgH="2812680" progId="Word.Document.8">
                  <p:embed/>
                </p:oleObj>
              </mc:Choice>
              <mc:Fallback>
                <p:oleObj name="Document" r:id="rId5" imgW="5632920" imgH="2812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1023" y="2929258"/>
                        <a:ext cx="7467600" cy="37290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9535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SOAL:</a:t>
            </a:r>
            <a:endParaRPr lang="en-US" sz="2800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B995B44-1461-47C2-A012-68182B427DD2}" type="slidenum">
              <a:rPr lang="en-GB" sz="1800">
                <a:solidFill>
                  <a:srgbClr val="FFFFFF"/>
                </a:solidFill>
              </a:rPr>
              <a:pPr eaLnBrk="1" hangingPunct="1"/>
              <a:t>14</a:t>
            </a:fld>
            <a:endParaRPr lang="en-GB" sz="1800">
              <a:solidFill>
                <a:srgbClr val="FFFFFF"/>
              </a:solidFill>
            </a:endParaRP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75478"/>
              </p:ext>
            </p:extLst>
          </p:nvPr>
        </p:nvGraphicFramePr>
        <p:xfrm>
          <a:off x="3648635" y="1044390"/>
          <a:ext cx="7543800" cy="44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Document" r:id="rId3" imgW="5632920" imgH="3288240" progId="Word.Document.8">
                  <p:embed/>
                </p:oleObj>
              </mc:Choice>
              <mc:Fallback>
                <p:oleObj name="Document" r:id="rId3" imgW="5632920" imgH="32882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635" y="1044390"/>
                        <a:ext cx="7543800" cy="4403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1154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82392EB-7955-4E8C-ABB6-BA073744C58F}" type="slidenum">
              <a:rPr lang="en-GB" sz="1800">
                <a:solidFill>
                  <a:srgbClr val="FFFFFF"/>
                </a:solidFill>
              </a:rPr>
              <a:pPr eaLnBrk="1" hangingPunct="1"/>
              <a:t>15</a:t>
            </a:fld>
            <a:endParaRPr lang="en-GB" sz="1800">
              <a:solidFill>
                <a:srgbClr val="FFFFFF"/>
              </a:solidFill>
            </a:endParaRP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672757"/>
              </p:ext>
            </p:extLst>
          </p:nvPr>
        </p:nvGraphicFramePr>
        <p:xfrm>
          <a:off x="3621741" y="463550"/>
          <a:ext cx="7391400" cy="589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Document" r:id="rId3" imgW="5486400" imgH="4373640" progId="Word.Document.8">
                  <p:embed/>
                </p:oleObj>
              </mc:Choice>
              <mc:Fallback>
                <p:oleObj name="Document" r:id="rId3" imgW="5486400" imgH="4373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741" y="463550"/>
                        <a:ext cx="7391400" cy="589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0315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46BD161-CC7F-48AB-ACBC-A39ECEF2D4E8}" type="slidenum">
              <a:rPr lang="en-GB" sz="1800">
                <a:solidFill>
                  <a:srgbClr val="FFFFFF"/>
                </a:solidFill>
              </a:rPr>
              <a:pPr eaLnBrk="1" hangingPunct="1"/>
              <a:t>16</a:t>
            </a:fld>
            <a:endParaRPr lang="en-GB" sz="1800">
              <a:solidFill>
                <a:srgbClr val="FFFFFF"/>
              </a:solidFill>
            </a:endParaRP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146220"/>
              </p:ext>
            </p:extLst>
          </p:nvPr>
        </p:nvGraphicFramePr>
        <p:xfrm>
          <a:off x="3724836" y="1026459"/>
          <a:ext cx="7543800" cy="462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Document" r:id="rId3" imgW="5486400" imgH="3362760" progId="Word.Document.8">
                  <p:embed/>
                </p:oleObj>
              </mc:Choice>
              <mc:Fallback>
                <p:oleObj name="Document" r:id="rId3" imgW="5486400" imgH="33627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836" y="1026459"/>
                        <a:ext cx="7543800" cy="462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7397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cs typeface="Times New Roman" pitchFamily="18" charset="0"/>
              </a:rPr>
              <a:t>Bentuk Baku</a:t>
            </a:r>
            <a:endParaRPr lang="en-GB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Tidak harus mengandung literal yang lengkap.</a:t>
            </a:r>
          </a:p>
          <a:p>
            <a:pPr algn="just" eaLnBrk="1" hangingPunct="1"/>
            <a:r>
              <a:rPr lang="en-US">
                <a:cs typeface="Times New Roman" panose="02020603050405020304" pitchFamily="18" charset="0"/>
              </a:rPr>
              <a:t>Contohnya, </a:t>
            </a:r>
          </a:p>
          <a:p>
            <a:pPr algn="just" eaLnBrk="1" hangingPunct="1">
              <a:buFontTx/>
              <a:buNone/>
            </a:pPr>
            <a:r>
              <a:rPr lang="en-US">
                <a:cs typeface="Times New Roman" panose="02020603050405020304" pitchFamily="18" charset="0"/>
              </a:rPr>
              <a:t> </a:t>
            </a:r>
          </a:p>
          <a:p>
            <a:pPr algn="just" eaLnBrk="1" hangingPunct="1">
              <a:buFontTx/>
              <a:buNone/>
            </a:pPr>
            <a:r>
              <a:rPr lang="en-US">
                <a:cs typeface="Times New Roman" panose="02020603050405020304" pitchFamily="18" charset="0"/>
              </a:rPr>
              <a:t> </a:t>
            </a:r>
            <a:r>
              <a:rPr lang="en-US" i="1">
                <a:cs typeface="Times New Roman" panose="02020603050405020304" pitchFamily="18" charset="0"/>
              </a:rPr>
              <a:t>f</a:t>
            </a:r>
            <a:r>
              <a:rPr lang="en-US">
                <a:cs typeface="Times New Roman" panose="02020603050405020304" pitchFamily="18" charset="0"/>
              </a:rPr>
              <a:t>(</a:t>
            </a:r>
            <a:r>
              <a:rPr lang="en-US" i="1">
                <a:cs typeface="Times New Roman" panose="02020603050405020304" pitchFamily="18" charset="0"/>
              </a:rPr>
              <a:t>x</a:t>
            </a:r>
            <a:r>
              <a:rPr lang="en-US">
                <a:cs typeface="Times New Roman" panose="02020603050405020304" pitchFamily="18" charset="0"/>
              </a:rPr>
              <a:t>, </a:t>
            </a:r>
            <a:r>
              <a:rPr lang="en-US" i="1">
                <a:cs typeface="Times New Roman" panose="02020603050405020304" pitchFamily="18" charset="0"/>
              </a:rPr>
              <a:t>y</a:t>
            </a:r>
            <a:r>
              <a:rPr lang="en-US">
                <a:cs typeface="Times New Roman" panose="02020603050405020304" pitchFamily="18" charset="0"/>
              </a:rPr>
              <a:t>, </a:t>
            </a:r>
            <a:r>
              <a:rPr lang="en-US" i="1">
                <a:cs typeface="Times New Roman" panose="02020603050405020304" pitchFamily="18" charset="0"/>
              </a:rPr>
              <a:t>z</a:t>
            </a:r>
            <a:r>
              <a:rPr lang="en-US">
                <a:cs typeface="Times New Roman" panose="02020603050405020304" pitchFamily="18" charset="0"/>
              </a:rPr>
              <a:t>) = </a:t>
            </a:r>
            <a:r>
              <a:rPr lang="en-US" i="1">
                <a:cs typeface="Times New Roman" panose="02020603050405020304" pitchFamily="18" charset="0"/>
              </a:rPr>
              <a:t>y</a:t>
            </a:r>
            <a:r>
              <a:rPr lang="en-US">
                <a:cs typeface="Times New Roman" panose="02020603050405020304" pitchFamily="18" charset="0"/>
              </a:rPr>
              <a:t>’ + </a:t>
            </a:r>
            <a:r>
              <a:rPr lang="en-US" i="1">
                <a:cs typeface="Times New Roman" panose="02020603050405020304" pitchFamily="18" charset="0"/>
              </a:rPr>
              <a:t>xy</a:t>
            </a:r>
            <a:r>
              <a:rPr lang="en-US">
                <a:cs typeface="Times New Roman" panose="02020603050405020304" pitchFamily="18" charset="0"/>
              </a:rPr>
              <a:t> + </a:t>
            </a:r>
            <a:r>
              <a:rPr lang="en-US" i="1">
                <a:cs typeface="Times New Roman" panose="02020603050405020304" pitchFamily="18" charset="0"/>
              </a:rPr>
              <a:t>x</a:t>
            </a:r>
            <a:r>
              <a:rPr lang="en-US">
                <a:cs typeface="Times New Roman" panose="02020603050405020304" pitchFamily="18" charset="0"/>
              </a:rPr>
              <a:t>’</a:t>
            </a:r>
            <a:r>
              <a:rPr lang="en-US" i="1">
                <a:cs typeface="Times New Roman" panose="02020603050405020304" pitchFamily="18" charset="0"/>
              </a:rPr>
              <a:t>yz  	</a:t>
            </a:r>
            <a:r>
              <a:rPr lang="en-US">
                <a:cs typeface="Times New Roman" panose="02020603050405020304" pitchFamily="18" charset="0"/>
              </a:rPr>
              <a:t>(bentuk baku SOP)</a:t>
            </a:r>
          </a:p>
          <a:p>
            <a:pPr algn="just" eaLnBrk="1" hangingPunct="1">
              <a:buFontTx/>
              <a:buNone/>
            </a:pPr>
            <a:r>
              <a:rPr lang="en-US" i="1">
                <a:cs typeface="Times New Roman" panose="02020603050405020304" pitchFamily="18" charset="0"/>
              </a:rPr>
              <a:t> </a:t>
            </a:r>
            <a:endParaRPr lang="en-US"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i="1">
                <a:cs typeface="Times New Roman" panose="02020603050405020304" pitchFamily="18" charset="0"/>
              </a:rPr>
              <a:t>f</a:t>
            </a:r>
            <a:r>
              <a:rPr lang="en-US">
                <a:cs typeface="Times New Roman" panose="02020603050405020304" pitchFamily="18" charset="0"/>
              </a:rPr>
              <a:t>(</a:t>
            </a:r>
            <a:r>
              <a:rPr lang="en-US" i="1">
                <a:cs typeface="Times New Roman" panose="02020603050405020304" pitchFamily="18" charset="0"/>
              </a:rPr>
              <a:t>x</a:t>
            </a:r>
            <a:r>
              <a:rPr lang="en-US">
                <a:cs typeface="Times New Roman" panose="02020603050405020304" pitchFamily="18" charset="0"/>
              </a:rPr>
              <a:t>, </a:t>
            </a:r>
            <a:r>
              <a:rPr lang="en-US" i="1">
                <a:cs typeface="Times New Roman" panose="02020603050405020304" pitchFamily="18" charset="0"/>
              </a:rPr>
              <a:t>y</a:t>
            </a:r>
            <a:r>
              <a:rPr lang="en-US">
                <a:cs typeface="Times New Roman" panose="02020603050405020304" pitchFamily="18" charset="0"/>
              </a:rPr>
              <a:t>, </a:t>
            </a:r>
            <a:r>
              <a:rPr lang="en-US" i="1">
                <a:cs typeface="Times New Roman" panose="02020603050405020304" pitchFamily="18" charset="0"/>
              </a:rPr>
              <a:t>z</a:t>
            </a:r>
            <a:r>
              <a:rPr lang="en-US">
                <a:cs typeface="Times New Roman" panose="02020603050405020304" pitchFamily="18" charset="0"/>
              </a:rPr>
              <a:t>) = </a:t>
            </a:r>
            <a:r>
              <a:rPr lang="en-US" i="1">
                <a:cs typeface="Times New Roman" panose="02020603050405020304" pitchFamily="18" charset="0"/>
              </a:rPr>
              <a:t>x</a:t>
            </a:r>
            <a:r>
              <a:rPr lang="en-US">
                <a:cs typeface="Times New Roman" panose="02020603050405020304" pitchFamily="18" charset="0"/>
              </a:rPr>
              <a:t>(</a:t>
            </a:r>
            <a:r>
              <a:rPr lang="en-US" i="1">
                <a:cs typeface="Times New Roman" panose="02020603050405020304" pitchFamily="18" charset="0"/>
              </a:rPr>
              <a:t>y</a:t>
            </a:r>
            <a:r>
              <a:rPr lang="en-US">
                <a:cs typeface="Times New Roman" panose="02020603050405020304" pitchFamily="18" charset="0"/>
              </a:rPr>
              <a:t>’ + </a:t>
            </a:r>
            <a:r>
              <a:rPr lang="en-US" i="1">
                <a:cs typeface="Times New Roman" panose="02020603050405020304" pitchFamily="18" charset="0"/>
              </a:rPr>
              <a:t>z</a:t>
            </a:r>
            <a:r>
              <a:rPr lang="en-US">
                <a:cs typeface="Times New Roman" panose="02020603050405020304" pitchFamily="18" charset="0"/>
              </a:rPr>
              <a:t>)(</a:t>
            </a:r>
            <a:r>
              <a:rPr lang="en-US" i="1">
                <a:cs typeface="Times New Roman" panose="02020603050405020304" pitchFamily="18" charset="0"/>
              </a:rPr>
              <a:t>x</a:t>
            </a:r>
            <a:r>
              <a:rPr lang="en-US">
                <a:cs typeface="Times New Roman" panose="02020603050405020304" pitchFamily="18" charset="0"/>
              </a:rPr>
              <a:t>’ + </a:t>
            </a:r>
            <a:r>
              <a:rPr lang="en-US" i="1">
                <a:cs typeface="Times New Roman" panose="02020603050405020304" pitchFamily="18" charset="0"/>
              </a:rPr>
              <a:t>y</a:t>
            </a:r>
            <a:r>
              <a:rPr lang="en-US">
                <a:cs typeface="Times New Roman" panose="02020603050405020304" pitchFamily="18" charset="0"/>
              </a:rPr>
              <a:t> + </a:t>
            </a:r>
            <a:r>
              <a:rPr lang="en-US" i="1">
                <a:cs typeface="Times New Roman" panose="02020603050405020304" pitchFamily="18" charset="0"/>
              </a:rPr>
              <a:t>z</a:t>
            </a:r>
            <a:r>
              <a:rPr lang="en-US">
                <a:cs typeface="Times New Roman" panose="02020603050405020304" pitchFamily="18" charset="0"/>
              </a:rPr>
              <a:t>’)	(bentuk baku  POS)</a:t>
            </a:r>
            <a:endParaRPr lang="en-US" sz="2400">
              <a:cs typeface="Times New Roman" panose="02020603050405020304" pitchFamily="18" charset="0"/>
            </a:endParaRPr>
          </a:p>
          <a:p>
            <a:pPr eaLnBrk="1" hangingPunct="1"/>
            <a:endParaRPr lang="en-GB"/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365A604-7E40-423F-B03E-1E9214AA2674}" type="slidenum">
              <a:rPr lang="en-GB" sz="1800">
                <a:solidFill>
                  <a:srgbClr val="FFFFFF"/>
                </a:solidFill>
              </a:rPr>
              <a:pPr eaLnBrk="1" hangingPunct="1"/>
              <a:t>17</a:t>
            </a:fld>
            <a:endParaRPr lang="en-GB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503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38953" y="2725271"/>
            <a:ext cx="3128682" cy="1066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cs typeface="Times New Roman" pitchFamily="18" charset="0"/>
              </a:rPr>
              <a:t>Penyederhanaan </a:t>
            </a:r>
            <a:r>
              <a:rPr lang="en-US" dirty="0" err="1">
                <a:solidFill>
                  <a:schemeClr val="bg1"/>
                </a:solidFill>
                <a:cs typeface="Times New Roman" pitchFamily="18" charset="0"/>
              </a:rPr>
              <a:t>Secara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itchFamily="18" charset="0"/>
              </a:rPr>
              <a:t>Aljabar</a:t>
            </a:r>
            <a:endParaRPr lang="en-GB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367C9D4-D120-41EE-8F1A-DE6FD066FC63}" type="slidenum">
              <a:rPr lang="en-GB" sz="1800">
                <a:solidFill>
                  <a:srgbClr val="FFFFFF"/>
                </a:solidFill>
              </a:rPr>
              <a:pPr eaLnBrk="1" hangingPunct="1"/>
              <a:t>18</a:t>
            </a:fld>
            <a:endParaRPr lang="en-GB" sz="1800">
              <a:solidFill>
                <a:srgbClr val="FFFFFF"/>
              </a:solidFill>
            </a:endParaRPr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793450"/>
              </p:ext>
            </p:extLst>
          </p:nvPr>
        </p:nvGraphicFramePr>
        <p:xfrm>
          <a:off x="3935227" y="953622"/>
          <a:ext cx="6810375" cy="501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Document" r:id="rId3" imgW="5491805" imgH="4049473" progId="Word.Document.8">
                  <p:embed/>
                </p:oleObj>
              </mc:Choice>
              <mc:Fallback>
                <p:oleObj name="Document" r:id="rId3" imgW="5491805" imgH="40494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227" y="953622"/>
                        <a:ext cx="6810375" cy="50133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5757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5506" y="2997012"/>
            <a:ext cx="3303494" cy="106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cs typeface="Times New Roman" pitchFamily="18" charset="0"/>
              </a:rPr>
              <a:t>Peta </a:t>
            </a:r>
            <a:r>
              <a:rPr lang="en-US" dirty="0" err="1">
                <a:solidFill>
                  <a:schemeClr val="bg1"/>
                </a:solidFill>
                <a:cs typeface="Times New Roman" pitchFamily="18" charset="0"/>
              </a:rPr>
              <a:t>Karnaugh</a:t>
            </a:r>
            <a:endParaRPr lang="en-GB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C7C9C72-2D5C-40D4-8B90-999F42272ABA}" type="slidenum">
              <a:rPr lang="en-GB" sz="1800">
                <a:solidFill>
                  <a:srgbClr val="FFFFFF"/>
                </a:solidFill>
              </a:rPr>
              <a:pPr eaLnBrk="1" hangingPunct="1"/>
              <a:t>19</a:t>
            </a:fld>
            <a:endParaRPr lang="en-GB" sz="1800">
              <a:solidFill>
                <a:srgbClr val="FFFFFF"/>
              </a:solidFill>
            </a:endParaRPr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319420"/>
              </p:ext>
            </p:extLst>
          </p:nvPr>
        </p:nvGraphicFramePr>
        <p:xfrm>
          <a:off x="3931998" y="1519518"/>
          <a:ext cx="7467600" cy="436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Document" r:id="rId3" imgW="5632920" imgH="3295440" progId="Word.Document.8">
                  <p:embed/>
                </p:oleObj>
              </mc:Choice>
              <mc:Fallback>
                <p:oleObj name="Document" r:id="rId3" imgW="5632920" imgH="3295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1998" y="1519518"/>
                        <a:ext cx="7467600" cy="4368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976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6317-C215-4A6B-9840-92A034F5E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A9EC6C-A49F-400E-B001-4F12A5046D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487912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7659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378C76C-16B9-4326-B4FE-45620FA93B66}" type="slidenum">
              <a:rPr lang="en-GB" sz="1800">
                <a:solidFill>
                  <a:srgbClr val="FFFFFF"/>
                </a:solidFill>
              </a:rPr>
              <a:pPr eaLnBrk="1" hangingPunct="1"/>
              <a:t>20</a:t>
            </a:fld>
            <a:endParaRPr lang="en-GB" sz="1800">
              <a:solidFill>
                <a:srgbClr val="FFFFFF"/>
              </a:solidFill>
            </a:endParaRPr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818784"/>
              </p:ext>
            </p:extLst>
          </p:nvPr>
        </p:nvGraphicFramePr>
        <p:xfrm>
          <a:off x="3729318" y="1550894"/>
          <a:ext cx="7315200" cy="291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Document" r:id="rId3" imgW="5680800" imgH="2263680" progId="Word.Document.8">
                  <p:embed/>
                </p:oleObj>
              </mc:Choice>
              <mc:Fallback>
                <p:oleObj name="Document" r:id="rId3" imgW="5680800" imgH="2263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318" y="1550894"/>
                        <a:ext cx="7315200" cy="29162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7468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LATIHAN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4115" y="864108"/>
            <a:ext cx="7315200" cy="512064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Nyatakan </a:t>
            </a:r>
            <a:r>
              <a:rPr lang="en-US" i="1"/>
              <a:t>f(a,b,c) = ((ab)’c)’((a’+c)(b’+c’))’  </a:t>
            </a:r>
            <a:r>
              <a:rPr lang="en-US"/>
              <a:t>dalam bentuk kanonik SOP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Cari komplemen dari fungsi </a:t>
            </a:r>
            <a:r>
              <a:rPr lang="en-US" i="1"/>
              <a:t>f(w,x,y,z) = x’z + w’xy’ + wyz +w’xy </a:t>
            </a:r>
            <a:r>
              <a:rPr lang="en-US"/>
              <a:t>dengan cara:</a:t>
            </a:r>
          </a:p>
          <a:p>
            <a:pPr marL="960120" lvl="1" indent="-457200">
              <a:buFont typeface="+mj-lt"/>
              <a:buAutoNum type="alphaLcPeriod"/>
            </a:pPr>
            <a:r>
              <a:rPr lang="en-US"/>
              <a:t>deMorgan</a:t>
            </a:r>
          </a:p>
          <a:p>
            <a:pPr marL="960120" lvl="1" indent="-457200">
              <a:buFont typeface="+mj-lt"/>
              <a:buAutoNum type="alphaLcPeriod"/>
            </a:pPr>
            <a:r>
              <a:rPr lang="en-US"/>
              <a:t>Dualitas 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Sederhanakan fungsi Boolean berikut secara aljabar</a:t>
            </a:r>
          </a:p>
          <a:p>
            <a:pPr marL="960120" lvl="1" indent="-457200">
              <a:buFont typeface="+mj-lt"/>
              <a:buAutoNum type="alphaLcPeriod"/>
            </a:pPr>
            <a:r>
              <a:rPr lang="en-US"/>
              <a:t> </a:t>
            </a:r>
            <a:r>
              <a:rPr lang="en-US" i="1"/>
              <a:t>xy + x’z + yz</a:t>
            </a:r>
          </a:p>
          <a:p>
            <a:pPr marL="960120" lvl="1" indent="-457200">
              <a:buFont typeface="+mj-lt"/>
              <a:buAutoNum type="alphaLcPeriod"/>
            </a:pPr>
            <a:r>
              <a:rPr lang="en-US" i="1"/>
              <a:t>(x + y)(x’ + z)(y + z)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/>
              <a:t>Minimisasi fungsi-fungsi Boolean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444500" algn="l"/>
                <a:tab pos="538163" algn="l"/>
              </a:tabLst>
            </a:pPr>
            <a:r>
              <a:rPr lang="en-US"/>
              <a:t>	berikut dengan metode peta Karnaugh,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444500" algn="l"/>
              </a:tabLst>
            </a:pPr>
            <a:r>
              <a:rPr lang="en-US"/>
              <a:t>	dalam bentuk baku SOP dan bentuk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444500" algn="l"/>
              </a:tabLst>
            </a:pPr>
            <a:r>
              <a:rPr lang="en-US"/>
              <a:t>	baku POS</a:t>
            </a:r>
          </a:p>
          <a:p>
            <a:pPr marL="960120" lvl="1" indent="-457200">
              <a:buFont typeface="+mj-lt"/>
              <a:buAutoNum type="alphaLcPeriod"/>
            </a:pPr>
            <a:r>
              <a:rPr lang="en-US"/>
              <a:t> </a:t>
            </a:r>
            <a:r>
              <a:rPr lang="en-US" i="1"/>
              <a:t>f(x, y, z) = ∑ (2, 3, 6, 7)</a:t>
            </a:r>
          </a:p>
          <a:p>
            <a:pPr marL="960120" lvl="1" indent="-457200">
              <a:buFont typeface="+mj-lt"/>
              <a:buAutoNum type="alphaLcPeriod"/>
            </a:pPr>
            <a:r>
              <a:rPr lang="en-US"/>
              <a:t> </a:t>
            </a:r>
            <a:r>
              <a:rPr lang="en-US" i="1"/>
              <a:t>f(x, y, z) = xy + x’y’z’ + x’yz’</a:t>
            </a:r>
          </a:p>
          <a:p>
            <a:pPr marL="960120" lvl="1" indent="-457200">
              <a:buFont typeface="+mj-lt"/>
              <a:buAutoNum type="alphaLcPeriod"/>
            </a:pPr>
            <a:r>
              <a:rPr lang="en-US"/>
              <a:t> Diberikan table kebenaran:</a:t>
            </a:r>
          </a:p>
          <a:p>
            <a:pPr marL="960120" lvl="1" indent="-457200">
              <a:buFont typeface="+mj-lt"/>
              <a:buAutoNum type="alphaLcPeriod"/>
            </a:pPr>
            <a:endParaRPr lang="en-US"/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109804"/>
              </p:ext>
            </p:extLst>
          </p:nvPr>
        </p:nvGraphicFramePr>
        <p:xfrm>
          <a:off x="8473141" y="3224605"/>
          <a:ext cx="315856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2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/>
                        <a:t>f(x,y,z)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10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Kompetensi dan capaian materi:</a:t>
            </a:r>
            <a:br>
              <a:rPr lang="en-US" sz="5400"/>
            </a:br>
            <a:endParaRPr lang="en-US" sz="5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Menyelesaikan masalah-masalah dengan pemahaman dan fungsi dalam aljabar Boolean</a:t>
            </a:r>
          </a:p>
          <a:p>
            <a:endParaRPr lang="en-US" sz="2400"/>
          </a:p>
          <a:p>
            <a:r>
              <a:rPr lang="en-US" sz="2400"/>
              <a:t>Definisi</a:t>
            </a:r>
          </a:p>
          <a:p>
            <a:r>
              <a:rPr lang="en-US" sz="2400"/>
              <a:t>Prinsip Dualitas</a:t>
            </a:r>
          </a:p>
          <a:p>
            <a:r>
              <a:rPr lang="en-US" sz="2400"/>
              <a:t>Fungsi Boolean dan Komplemen</a:t>
            </a:r>
          </a:p>
          <a:p>
            <a:r>
              <a:rPr lang="en-US" sz="2400"/>
              <a:t>Kanonik</a:t>
            </a:r>
          </a:p>
          <a:p>
            <a:r>
              <a:rPr lang="en-US" sz="2400"/>
              <a:t>Penyederhanaan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2850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DEFINISI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942542"/>
              </p:ext>
            </p:extLst>
          </p:nvPr>
        </p:nvGraphicFramePr>
        <p:xfrm>
          <a:off x="4030663" y="1560513"/>
          <a:ext cx="7246937" cy="346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Document" r:id="rId3" imgW="5486400" imgH="2621160" progId="Word.Document.8">
                  <p:embed/>
                </p:oleObj>
              </mc:Choice>
              <mc:Fallback>
                <p:oleObj name="Document" r:id="rId3" imgW="5486400" imgH="2621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3" y="1560513"/>
                        <a:ext cx="7246937" cy="34623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332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3"/>
          <p:cNvSpPr>
            <a:spLocks noGrp="1"/>
          </p:cNvSpPr>
          <p:nvPr>
            <p:ph type="title"/>
          </p:nvPr>
        </p:nvSpPr>
        <p:spPr>
          <a:xfrm>
            <a:off x="188258" y="2590799"/>
            <a:ext cx="3160059" cy="19946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POSTULAT HUNTINGTON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803" name="Content Placeholder 4"/>
          <p:cNvSpPr>
            <a:spLocks noGrp="1"/>
          </p:cNvSpPr>
          <p:nvPr>
            <p:ph idx="1"/>
          </p:nvPr>
        </p:nvSpPr>
        <p:spPr>
          <a:xfrm>
            <a:off x="3563470" y="1788456"/>
            <a:ext cx="7557248" cy="4652682"/>
          </a:xfrm>
        </p:spPr>
        <p:txBody>
          <a:bodyPr>
            <a:normAutofit fontScale="92500" lnSpcReduction="10000"/>
          </a:bodyPr>
          <a:lstStyle/>
          <a:p>
            <a:pPr marL="365760" indent="-283464">
              <a:buClr>
                <a:schemeClr val="accent3"/>
              </a:buClr>
              <a:buNone/>
              <a:defRPr/>
            </a:pPr>
            <a:r>
              <a:rPr lang="en-US" sz="2400" dirty="0"/>
              <a:t>1. </a:t>
            </a:r>
            <a:r>
              <a:rPr lang="en-US" sz="2400" i="1" dirty="0"/>
              <a:t>Closure</a:t>
            </a:r>
            <a:r>
              <a:rPr lang="en-US" sz="2400" dirty="0"/>
              <a:t>:	(</a:t>
            </a:r>
            <a:r>
              <a:rPr lang="en-US" sz="2400" dirty="0" err="1"/>
              <a:t>i</a:t>
            </a:r>
            <a:r>
              <a:rPr lang="en-US" sz="2400" dirty="0"/>
              <a:t>)  </a:t>
            </a:r>
            <a:r>
              <a:rPr lang="en-US" sz="2400" i="1" dirty="0"/>
              <a:t>a</a:t>
            </a:r>
            <a:r>
              <a:rPr lang="en-US" sz="2400" dirty="0"/>
              <a:t> + </a:t>
            </a:r>
            <a:r>
              <a:rPr lang="en-US" sz="2400" i="1" dirty="0"/>
              <a:t>b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/>
              <a:t> </a:t>
            </a:r>
            <a:r>
              <a:rPr lang="en-US" sz="2400" i="1" dirty="0"/>
              <a:t>B</a:t>
            </a:r>
            <a:r>
              <a:rPr lang="en-US" sz="2400" dirty="0"/>
              <a:t>    </a:t>
            </a:r>
          </a:p>
          <a:p>
            <a:pPr marL="365760" indent="-283464">
              <a:buClr>
                <a:schemeClr val="accent3"/>
              </a:buClr>
              <a:buNone/>
              <a:defRPr/>
            </a:pPr>
            <a:r>
              <a:rPr lang="en-US" sz="2400" dirty="0"/>
              <a:t>			(ii)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</a:t>
            </a:r>
            <a:r>
              <a:rPr lang="en-US" sz="2400" dirty="0"/>
              <a:t> </a:t>
            </a:r>
            <a:r>
              <a:rPr lang="en-US" sz="2400" i="1" dirty="0"/>
              <a:t>b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/>
              <a:t> </a:t>
            </a:r>
            <a:r>
              <a:rPr lang="en-US" sz="2400" i="1" dirty="0"/>
              <a:t>B</a:t>
            </a:r>
            <a:r>
              <a:rPr lang="en-US" sz="2400" dirty="0"/>
              <a:t>      </a:t>
            </a:r>
          </a:p>
          <a:p>
            <a:pPr marL="365760" indent="-283464">
              <a:buClr>
                <a:schemeClr val="accent3"/>
              </a:buClr>
              <a:buNone/>
              <a:defRPr/>
            </a:pPr>
            <a:r>
              <a:rPr lang="en-US" sz="2400"/>
              <a:t>2</a:t>
            </a:r>
            <a:r>
              <a:rPr lang="en-US" sz="2400" dirty="0"/>
              <a:t>. </a:t>
            </a:r>
            <a:r>
              <a:rPr lang="en-US" sz="2400" dirty="0" err="1"/>
              <a:t>Identitas</a:t>
            </a:r>
            <a:r>
              <a:rPr lang="en-US" sz="2400" dirty="0"/>
              <a:t>:	(</a:t>
            </a:r>
            <a:r>
              <a:rPr lang="en-US" sz="2400" dirty="0" err="1"/>
              <a:t>i</a:t>
            </a:r>
            <a:r>
              <a:rPr lang="en-US" sz="2400" dirty="0"/>
              <a:t>) 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/>
              <a:t>+ 0 </a:t>
            </a:r>
            <a:r>
              <a:rPr lang="en-US" sz="2400" dirty="0"/>
              <a:t>= </a:t>
            </a:r>
            <a:r>
              <a:rPr lang="en-US" sz="2400" i="1" dirty="0"/>
              <a:t>a</a:t>
            </a:r>
            <a:endParaRPr lang="en-US" sz="2400" dirty="0"/>
          </a:p>
          <a:p>
            <a:pPr marL="365760" indent="-283464">
              <a:buClr>
                <a:schemeClr val="accent3"/>
              </a:buClr>
              <a:buNone/>
              <a:defRPr/>
            </a:pPr>
            <a:r>
              <a:rPr lang="en-US" sz="2400" dirty="0"/>
              <a:t>			(ii)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</a:t>
            </a:r>
            <a:r>
              <a:rPr lang="en-US" sz="2400" dirty="0"/>
              <a:t> 1 = </a:t>
            </a:r>
            <a:r>
              <a:rPr lang="en-US" sz="2400" i="1" dirty="0"/>
              <a:t>a</a:t>
            </a:r>
            <a:r>
              <a:rPr lang="en-US" sz="2400" dirty="0"/>
              <a:t>	</a:t>
            </a:r>
          </a:p>
          <a:p>
            <a:pPr marL="365760" indent="-283464">
              <a:buClr>
                <a:schemeClr val="accent3"/>
              </a:buClr>
              <a:buNone/>
              <a:defRPr/>
            </a:pPr>
            <a:r>
              <a:rPr lang="en-US" sz="2400" dirty="0"/>
              <a:t>3. </a:t>
            </a:r>
            <a:r>
              <a:rPr lang="en-US" sz="2400" dirty="0" err="1"/>
              <a:t>Komutatif</a:t>
            </a:r>
            <a:r>
              <a:rPr lang="en-US" sz="2400" dirty="0"/>
              <a:t>:	(</a:t>
            </a:r>
            <a:r>
              <a:rPr lang="en-US" sz="2400" dirty="0" err="1"/>
              <a:t>i</a:t>
            </a:r>
            <a:r>
              <a:rPr lang="en-US" sz="2400" dirty="0"/>
              <a:t>)  </a:t>
            </a:r>
            <a:r>
              <a:rPr lang="en-US" sz="2400" i="1" dirty="0"/>
              <a:t>a</a:t>
            </a:r>
            <a:r>
              <a:rPr lang="en-US" sz="2400" dirty="0"/>
              <a:t> + </a:t>
            </a:r>
            <a:r>
              <a:rPr lang="en-US" sz="2400" i="1" dirty="0"/>
              <a:t>b</a:t>
            </a:r>
            <a:r>
              <a:rPr lang="en-US" sz="2400" dirty="0"/>
              <a:t> = </a:t>
            </a:r>
            <a:r>
              <a:rPr lang="en-US" sz="2400" i="1" dirty="0"/>
              <a:t>b</a:t>
            </a:r>
            <a:r>
              <a:rPr lang="en-US" sz="2400" dirty="0"/>
              <a:t> + </a:t>
            </a:r>
            <a:r>
              <a:rPr lang="en-US" sz="2400" i="1" dirty="0"/>
              <a:t>a</a:t>
            </a:r>
            <a:endParaRPr lang="en-US" sz="2400" dirty="0"/>
          </a:p>
          <a:p>
            <a:pPr marL="365760" indent="-283464">
              <a:buClr>
                <a:schemeClr val="accent3"/>
              </a:buClr>
              <a:buNone/>
              <a:defRPr/>
            </a:pPr>
            <a:r>
              <a:rPr lang="en-US" sz="2400" dirty="0"/>
              <a:t>			(ii) 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</a:t>
            </a:r>
            <a:r>
              <a:rPr lang="en-US" sz="2400" dirty="0"/>
              <a:t> </a:t>
            </a:r>
            <a:r>
              <a:rPr lang="en-US" sz="2400" i="1" dirty="0"/>
              <a:t>b</a:t>
            </a:r>
            <a:r>
              <a:rPr lang="en-US" sz="2400" dirty="0"/>
              <a:t> = </a:t>
            </a:r>
            <a:r>
              <a:rPr lang="en-US" sz="2400" i="1" dirty="0"/>
              <a:t>b</a:t>
            </a:r>
            <a:r>
              <a:rPr lang="en-US" sz="2400" dirty="0"/>
              <a:t> . </a:t>
            </a:r>
            <a:r>
              <a:rPr lang="en-US" sz="2400" i="1" dirty="0"/>
              <a:t>a</a:t>
            </a:r>
            <a:endParaRPr lang="en-US" sz="2400" dirty="0"/>
          </a:p>
          <a:p>
            <a:pPr marL="365760" indent="-283464">
              <a:buClr>
                <a:schemeClr val="accent3"/>
              </a:buClr>
              <a:buNone/>
              <a:defRPr/>
            </a:pPr>
            <a:r>
              <a:rPr lang="en-US" sz="2400" dirty="0"/>
              <a:t>4. </a:t>
            </a:r>
            <a:r>
              <a:rPr lang="en-US" sz="2400" dirty="0" err="1"/>
              <a:t>Distributif</a:t>
            </a:r>
            <a:r>
              <a:rPr lang="en-US" sz="2400" dirty="0"/>
              <a:t>:	(</a:t>
            </a:r>
            <a:r>
              <a:rPr lang="en-US" sz="2400" dirty="0" err="1"/>
              <a:t>i</a:t>
            </a:r>
            <a:r>
              <a:rPr lang="en-US" sz="2400" dirty="0"/>
              <a:t>)  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</a:t>
            </a:r>
            <a:r>
              <a:rPr lang="en-US" sz="2400" dirty="0"/>
              <a:t> (</a:t>
            </a:r>
            <a:r>
              <a:rPr lang="en-US" sz="2400" i="1" dirty="0"/>
              <a:t>b</a:t>
            </a:r>
            <a:r>
              <a:rPr lang="en-US" sz="2400" dirty="0"/>
              <a:t> + </a:t>
            </a:r>
            <a:r>
              <a:rPr lang="en-US" sz="2400" i="1" dirty="0"/>
              <a:t>c</a:t>
            </a:r>
            <a:r>
              <a:rPr lang="en-US" sz="2400" dirty="0"/>
              <a:t>) = (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</a:t>
            </a:r>
            <a:r>
              <a:rPr lang="en-US" sz="2400" dirty="0"/>
              <a:t> </a:t>
            </a:r>
            <a:r>
              <a:rPr lang="en-US" sz="2400" i="1" dirty="0"/>
              <a:t>b</a:t>
            </a:r>
            <a:r>
              <a:rPr lang="en-US" sz="2400" dirty="0"/>
              <a:t>) + (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</a:t>
            </a:r>
            <a:r>
              <a:rPr lang="en-US" sz="2400" dirty="0"/>
              <a:t> </a:t>
            </a:r>
            <a:r>
              <a:rPr lang="en-US" sz="2400" i="1" dirty="0"/>
              <a:t>c</a:t>
            </a:r>
            <a:r>
              <a:rPr lang="en-US" sz="2400" dirty="0"/>
              <a:t>)</a:t>
            </a:r>
          </a:p>
          <a:p>
            <a:pPr marL="365760" indent="-283464">
              <a:buClr>
                <a:schemeClr val="accent3"/>
              </a:buClr>
              <a:buNone/>
              <a:defRPr/>
            </a:pPr>
            <a:r>
              <a:rPr lang="en-US" sz="2400" dirty="0"/>
              <a:t>			(ii)  </a:t>
            </a:r>
            <a:r>
              <a:rPr lang="en-US" sz="2400" i="1" dirty="0"/>
              <a:t>a</a:t>
            </a:r>
            <a:r>
              <a:rPr lang="en-US" sz="2400" dirty="0"/>
              <a:t> + (</a:t>
            </a:r>
            <a:r>
              <a:rPr lang="en-US" sz="2400" i="1" dirty="0"/>
              <a:t>b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</a:t>
            </a:r>
            <a:r>
              <a:rPr lang="en-US" sz="2400" dirty="0"/>
              <a:t> </a:t>
            </a:r>
            <a:r>
              <a:rPr lang="en-US" sz="2400" i="1" dirty="0"/>
              <a:t>c</a:t>
            </a:r>
            <a:r>
              <a:rPr lang="en-US" sz="2400" dirty="0"/>
              <a:t>) = (</a:t>
            </a:r>
            <a:r>
              <a:rPr lang="en-US" sz="2400" i="1" dirty="0"/>
              <a:t>a</a:t>
            </a:r>
            <a:r>
              <a:rPr lang="en-US" sz="2400" dirty="0"/>
              <a:t> + </a:t>
            </a:r>
            <a:r>
              <a:rPr lang="en-US" sz="2400" i="1" dirty="0"/>
              <a:t>b</a:t>
            </a:r>
            <a:r>
              <a:rPr lang="en-US" sz="2400" dirty="0"/>
              <a:t>) </a:t>
            </a:r>
            <a:r>
              <a:rPr lang="en-US" sz="2400" dirty="0">
                <a:sym typeface="Symbol" pitchFamily="18" charset="2"/>
              </a:rPr>
              <a:t></a:t>
            </a:r>
            <a:r>
              <a:rPr lang="en-US" sz="2400" dirty="0"/>
              <a:t> (</a:t>
            </a:r>
            <a:r>
              <a:rPr lang="en-US" sz="2400" i="1" dirty="0"/>
              <a:t>a</a:t>
            </a:r>
            <a:r>
              <a:rPr lang="en-US" sz="2400" dirty="0"/>
              <a:t> + </a:t>
            </a:r>
            <a:r>
              <a:rPr lang="en-US" sz="2400" i="1" dirty="0"/>
              <a:t>c</a:t>
            </a:r>
            <a:r>
              <a:rPr lang="en-US" sz="2400" dirty="0"/>
              <a:t>)</a:t>
            </a:r>
          </a:p>
          <a:p>
            <a:pPr marL="365760" indent="-283464">
              <a:buClr>
                <a:schemeClr val="accent3"/>
              </a:buClr>
              <a:buNone/>
              <a:defRPr/>
            </a:pPr>
            <a:r>
              <a:rPr lang="en-US" sz="2400" dirty="0"/>
              <a:t>5. </a:t>
            </a:r>
            <a:r>
              <a:rPr lang="en-US" sz="2400" dirty="0" err="1"/>
              <a:t>Komplemen</a:t>
            </a:r>
            <a:r>
              <a:rPr lang="en-US" sz="2400" dirty="0"/>
              <a:t>: (</a:t>
            </a:r>
            <a:r>
              <a:rPr lang="en-US" sz="2400" dirty="0" err="1"/>
              <a:t>i</a:t>
            </a:r>
            <a:r>
              <a:rPr lang="en-US" sz="2400" dirty="0"/>
              <a:t>)  </a:t>
            </a:r>
            <a:r>
              <a:rPr lang="en-US" sz="2400" i="1" dirty="0"/>
              <a:t>a</a:t>
            </a:r>
            <a:r>
              <a:rPr lang="en-US" sz="2400" dirty="0"/>
              <a:t> + </a:t>
            </a:r>
            <a:r>
              <a:rPr lang="en-US" sz="2400" i="1" dirty="0"/>
              <a:t>a</a:t>
            </a:r>
            <a:r>
              <a:rPr lang="en-US" sz="2400" dirty="0"/>
              <a:t>’ = 1 </a:t>
            </a:r>
          </a:p>
          <a:p>
            <a:pPr marL="365760" indent="-283464">
              <a:buClr>
                <a:schemeClr val="accent3"/>
              </a:buClr>
              <a:buNone/>
              <a:defRPr/>
            </a:pPr>
            <a:r>
              <a:rPr lang="en-US" sz="2400" dirty="0"/>
              <a:t> 			</a:t>
            </a:r>
            <a:r>
              <a:rPr lang="en-US" sz="2400"/>
              <a:t> (</a:t>
            </a:r>
            <a:r>
              <a:rPr lang="en-US" sz="2400" dirty="0"/>
              <a:t>ii) 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</a:t>
            </a: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dirty="0"/>
              <a:t>’ = 0</a:t>
            </a:r>
          </a:p>
          <a:p>
            <a:pPr marL="365760" indent="-283464">
              <a:buClr>
                <a:schemeClr val="accent3"/>
              </a:buClr>
              <a:buNone/>
              <a:defRPr/>
            </a:pPr>
            <a:r>
              <a:rPr lang="en-US" sz="2400" dirty="0"/>
              <a:t> </a:t>
            </a:r>
          </a:p>
          <a:p>
            <a:pPr marL="365760" indent="-283464">
              <a:buClr>
                <a:schemeClr val="accent3"/>
              </a:buClr>
              <a:buNone/>
              <a:defRPr/>
            </a:pPr>
            <a:endParaRPr lang="en-US" sz="2400" dirty="0"/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F1C28BB-AB14-4EEB-9C46-337D3862F7CC}" type="slidenum">
              <a:rPr lang="en-GB" sz="1800">
                <a:solidFill>
                  <a:srgbClr val="FFFFFF"/>
                </a:solidFill>
              </a:rPr>
              <a:pPr eaLnBrk="1" hangingPunct="1"/>
              <a:t>5</a:t>
            </a:fld>
            <a:endParaRPr lang="en-GB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75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PRINSIP DUALITAS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792501"/>
              </p:ext>
            </p:extLst>
          </p:nvPr>
        </p:nvGraphicFramePr>
        <p:xfrm>
          <a:off x="3770655" y="968188"/>
          <a:ext cx="7696200" cy="357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Document" r:id="rId3" imgW="5491805" imgH="2553274" progId="Word.Document.8">
                  <p:embed/>
                </p:oleObj>
              </mc:Choice>
              <mc:Fallback>
                <p:oleObj name="Document" r:id="rId3" imgW="5491805" imgH="25532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655" y="968188"/>
                        <a:ext cx="7696200" cy="35766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519937"/>
              </p:ext>
            </p:extLst>
          </p:nvPr>
        </p:nvGraphicFramePr>
        <p:xfrm>
          <a:off x="3770655" y="4529978"/>
          <a:ext cx="76962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Document" r:id="rId5" imgW="5486400" imgH="716400" progId="Word.Document.8">
                  <p:embed/>
                </p:oleObj>
              </mc:Choice>
              <mc:Fallback>
                <p:oleObj name="Document" r:id="rId5" imgW="5486400" imgH="716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655" y="4529978"/>
                        <a:ext cx="7696200" cy="10239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177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79052" y="2619596"/>
            <a:ext cx="3102030" cy="816565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sz="2903"/>
              <a:t>HUKUM-HUKUM ALJABAR BOOLE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3836988" y="587376"/>
            <a:ext cx="4383087" cy="5484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>
            <a:normAutofit fontScale="85000" lnSpcReduction="20000"/>
          </a:bodyPr>
          <a:lstStyle/>
          <a:p>
            <a:pPr marL="0" indent="0" algn="just">
              <a:buClr>
                <a:srgbClr val="000000"/>
              </a:buClr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</a:tabLst>
            </a:pPr>
            <a:r>
              <a:rPr lang="en-GB" sz="2177">
                <a:solidFill>
                  <a:schemeClr val="tx1"/>
                </a:solidFill>
              </a:rPr>
              <a:t>1. Hukum Komutatif</a:t>
            </a:r>
          </a:p>
          <a:p>
            <a:pPr marL="0" indent="0" algn="just">
              <a:buClr>
                <a:srgbClr val="000000"/>
              </a:buClr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</a:tabLst>
            </a:pPr>
            <a:r>
              <a:rPr lang="en-GB" sz="2177">
                <a:solidFill>
                  <a:schemeClr val="tx1"/>
                </a:solidFill>
              </a:rPr>
              <a:t>	a. x v y = y v x</a:t>
            </a:r>
          </a:p>
          <a:p>
            <a:pPr marL="0" indent="0" algn="just">
              <a:buClr>
                <a:srgbClr val="000000"/>
              </a:buClr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</a:tabLst>
            </a:pPr>
            <a:r>
              <a:rPr lang="en-GB" sz="2177">
                <a:solidFill>
                  <a:schemeClr val="tx1"/>
                </a:solidFill>
              </a:rPr>
              <a:t>	b. x ^ y = y ^ x</a:t>
            </a:r>
          </a:p>
          <a:p>
            <a:pPr marL="0" indent="0" algn="just">
              <a:buClr>
                <a:srgbClr val="000000"/>
              </a:buClr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</a:tabLst>
            </a:pPr>
            <a:r>
              <a:rPr lang="en-GB" sz="2177">
                <a:solidFill>
                  <a:schemeClr val="tx1"/>
                </a:solidFill>
              </a:rPr>
              <a:t>2. Hukum Asosiatif</a:t>
            </a:r>
          </a:p>
          <a:p>
            <a:pPr marL="0" indent="0" algn="just">
              <a:buClr>
                <a:srgbClr val="000000"/>
              </a:buClr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</a:tabLst>
            </a:pPr>
            <a:r>
              <a:rPr lang="en-GB" sz="2177">
                <a:solidFill>
                  <a:schemeClr val="tx1"/>
                </a:solidFill>
              </a:rPr>
              <a:t>	a. (x v y) v z = x v (y v z)</a:t>
            </a:r>
            <a:r>
              <a:rPr lang="ar-SA" sz="2177">
                <a:solidFill>
                  <a:schemeClr val="tx1"/>
                </a:solidFill>
                <a:cs typeface="Arial" panose="020B0604020202020204" pitchFamily="34" charset="0"/>
              </a:rPr>
              <a:t>‏</a:t>
            </a:r>
            <a:endParaRPr lang="en-GB" sz="2177">
              <a:solidFill>
                <a:schemeClr val="tx1"/>
              </a:solidFill>
            </a:endParaRPr>
          </a:p>
          <a:p>
            <a:pPr marL="0" indent="0" algn="just">
              <a:buClr>
                <a:srgbClr val="000000"/>
              </a:buClr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</a:tabLst>
            </a:pPr>
            <a:r>
              <a:rPr lang="en-GB" sz="2177">
                <a:solidFill>
                  <a:schemeClr val="tx1"/>
                </a:solidFill>
              </a:rPr>
              <a:t>	b. (x ^ y) ^ z = x ^ (y ^ z)</a:t>
            </a:r>
            <a:r>
              <a:rPr lang="ar-SA" sz="2177">
                <a:solidFill>
                  <a:schemeClr val="tx1"/>
                </a:solidFill>
                <a:cs typeface="Arial" panose="020B0604020202020204" pitchFamily="34" charset="0"/>
              </a:rPr>
              <a:t>‏</a:t>
            </a:r>
            <a:endParaRPr lang="en-GB" sz="2177">
              <a:solidFill>
                <a:schemeClr val="tx1"/>
              </a:solidFill>
            </a:endParaRPr>
          </a:p>
          <a:p>
            <a:pPr marL="0" indent="0" algn="just">
              <a:buClr>
                <a:srgbClr val="000000"/>
              </a:buClr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</a:tabLst>
            </a:pPr>
            <a:r>
              <a:rPr lang="en-GB" sz="2177">
                <a:solidFill>
                  <a:schemeClr val="tx1"/>
                </a:solidFill>
              </a:rPr>
              <a:t>3. Hukum Distributif</a:t>
            </a:r>
          </a:p>
          <a:p>
            <a:pPr marL="0" indent="0" algn="just">
              <a:buClr>
                <a:srgbClr val="000000"/>
              </a:buClr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</a:tabLst>
            </a:pPr>
            <a:r>
              <a:rPr lang="en-GB" sz="2177">
                <a:solidFill>
                  <a:schemeClr val="tx1"/>
                </a:solidFill>
              </a:rPr>
              <a:t>	a. x v (y ^ z) = (x v y) ^ (x v z)</a:t>
            </a:r>
            <a:r>
              <a:rPr lang="ar-SA" sz="2177">
                <a:solidFill>
                  <a:schemeClr val="tx1"/>
                </a:solidFill>
                <a:cs typeface="Arial" panose="020B0604020202020204" pitchFamily="34" charset="0"/>
              </a:rPr>
              <a:t>‏</a:t>
            </a:r>
            <a:endParaRPr lang="en-GB" sz="2177">
              <a:solidFill>
                <a:schemeClr val="tx1"/>
              </a:solidFill>
            </a:endParaRPr>
          </a:p>
          <a:p>
            <a:pPr marL="0" indent="0" algn="just">
              <a:buClr>
                <a:srgbClr val="000000"/>
              </a:buClr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</a:tabLst>
            </a:pPr>
            <a:r>
              <a:rPr lang="en-GB" sz="2177">
                <a:solidFill>
                  <a:schemeClr val="tx1"/>
                </a:solidFill>
              </a:rPr>
              <a:t>	b. x ^ (y v z) = (x ^ y) v (x ^ z)</a:t>
            </a:r>
            <a:r>
              <a:rPr lang="ar-SA" sz="2177">
                <a:solidFill>
                  <a:schemeClr val="tx1"/>
                </a:solidFill>
                <a:cs typeface="Arial" panose="020B0604020202020204" pitchFamily="34" charset="0"/>
              </a:rPr>
              <a:t>‏</a:t>
            </a:r>
            <a:endParaRPr lang="en-GB" sz="2177">
              <a:solidFill>
                <a:schemeClr val="tx1"/>
              </a:solidFill>
            </a:endParaRPr>
          </a:p>
          <a:p>
            <a:pPr marL="0" indent="0" algn="just">
              <a:buClr>
                <a:srgbClr val="000000"/>
              </a:buClr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</a:tabLst>
            </a:pPr>
            <a:r>
              <a:rPr lang="en-GB" sz="2177">
                <a:solidFill>
                  <a:schemeClr val="tx1"/>
                </a:solidFill>
              </a:rPr>
              <a:t>4. Hukum Identitas</a:t>
            </a:r>
          </a:p>
          <a:p>
            <a:pPr marL="0" indent="0" algn="just">
              <a:buClr>
                <a:srgbClr val="000000"/>
              </a:buClr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</a:tabLst>
            </a:pPr>
            <a:r>
              <a:rPr lang="en-GB" sz="2177">
                <a:solidFill>
                  <a:schemeClr val="tx1"/>
                </a:solidFill>
              </a:rPr>
              <a:t>	a. x v 0 = x</a:t>
            </a:r>
          </a:p>
          <a:p>
            <a:pPr marL="0" indent="0" algn="just">
              <a:buClr>
                <a:srgbClr val="000000"/>
              </a:buClr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</a:tabLst>
            </a:pPr>
            <a:r>
              <a:rPr lang="en-GB" sz="2177">
                <a:solidFill>
                  <a:schemeClr val="tx1"/>
                </a:solidFill>
              </a:rPr>
              <a:t>	b. x ^ 1 = x</a:t>
            </a:r>
          </a:p>
          <a:p>
            <a:pPr marL="0" indent="0" algn="just">
              <a:buClr>
                <a:srgbClr val="000000"/>
              </a:buClr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</a:tabLst>
            </a:pPr>
            <a:r>
              <a:rPr lang="en-GB" sz="2177">
                <a:solidFill>
                  <a:schemeClr val="tx1"/>
                </a:solidFill>
              </a:rPr>
              <a:t>5. Hukum Negasi</a:t>
            </a:r>
          </a:p>
          <a:p>
            <a:pPr marL="0" indent="0" algn="just">
              <a:buClr>
                <a:srgbClr val="000000"/>
              </a:buClr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</a:tabLst>
            </a:pPr>
            <a:r>
              <a:rPr lang="en-GB" sz="2177">
                <a:solidFill>
                  <a:schemeClr val="tx1"/>
                </a:solidFill>
              </a:rPr>
              <a:t>	a. x v x' = 1</a:t>
            </a:r>
          </a:p>
          <a:p>
            <a:pPr marL="0" indent="0" algn="just">
              <a:buClr>
                <a:srgbClr val="000000"/>
              </a:buClr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</a:tabLst>
            </a:pPr>
            <a:r>
              <a:rPr lang="en-GB" sz="2177">
                <a:solidFill>
                  <a:schemeClr val="tx1"/>
                </a:solidFill>
              </a:rPr>
              <a:t>	b. x ^ x' = 0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421516" y="693997"/>
            <a:ext cx="3110727" cy="405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mincho" charset="0"/>
                <a:cs typeface="msmincho" charset="0"/>
              </a:defRPr>
            </a:lvl5pPr>
            <a:lvl6pPr marL="1536700" indent="-215900" defTabSz="71913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mincho" charset="0"/>
                <a:cs typeface="msmincho" charset="0"/>
              </a:defRPr>
            </a:lvl6pPr>
            <a:lvl7pPr marL="1993900" indent="-215900" defTabSz="71913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mincho" charset="0"/>
                <a:cs typeface="msmincho" charset="0"/>
              </a:defRPr>
            </a:lvl7pPr>
            <a:lvl8pPr marL="2451100" indent="-215900" defTabSz="71913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mincho" charset="0"/>
                <a:cs typeface="msmincho" charset="0"/>
              </a:defRPr>
            </a:lvl8pPr>
            <a:lvl9pPr marL="2908300" indent="-215900" defTabSz="71913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mincho" charset="0"/>
                <a:cs typeface="msmincho" charset="0"/>
              </a:defRPr>
            </a:lvl9pPr>
          </a:lstStyle>
          <a:p>
            <a:r>
              <a:rPr lang="en-GB" sz="1900">
                <a:solidFill>
                  <a:schemeClr val="tx1"/>
                </a:solidFill>
                <a:latin typeface="Calibri" panose="020F0502020204030204" pitchFamily="34" charset="0"/>
              </a:rPr>
              <a:t>6. Hukum Idempoten</a:t>
            </a:r>
          </a:p>
          <a:p>
            <a:r>
              <a:rPr lang="en-GB" sz="1900">
                <a:solidFill>
                  <a:schemeClr val="tx1"/>
                </a:solidFill>
                <a:latin typeface="Calibri" panose="020F0502020204030204" pitchFamily="34" charset="0"/>
              </a:rPr>
              <a:t>	a. x v x = x</a:t>
            </a:r>
          </a:p>
          <a:p>
            <a:r>
              <a:rPr lang="en-GB" sz="1900">
                <a:solidFill>
                  <a:schemeClr val="tx1"/>
                </a:solidFill>
                <a:latin typeface="Calibri" panose="020F0502020204030204" pitchFamily="34" charset="0"/>
              </a:rPr>
              <a:t>	b. x ^ x = x</a:t>
            </a:r>
          </a:p>
          <a:p>
            <a:r>
              <a:rPr lang="en-GB" sz="1900">
                <a:solidFill>
                  <a:schemeClr val="tx1"/>
                </a:solidFill>
                <a:latin typeface="Calibri" panose="020F0502020204030204" pitchFamily="34" charset="0"/>
              </a:rPr>
              <a:t>7. Hukum Ikatan</a:t>
            </a:r>
          </a:p>
          <a:p>
            <a:r>
              <a:rPr lang="en-GB" sz="1900">
                <a:solidFill>
                  <a:schemeClr val="tx1"/>
                </a:solidFill>
                <a:latin typeface="Calibri" panose="020F0502020204030204" pitchFamily="34" charset="0"/>
              </a:rPr>
              <a:t>	a. x v 1 = 1</a:t>
            </a:r>
          </a:p>
          <a:p>
            <a:r>
              <a:rPr lang="en-GB" sz="1900">
                <a:solidFill>
                  <a:schemeClr val="tx1"/>
                </a:solidFill>
                <a:latin typeface="Calibri" panose="020F0502020204030204" pitchFamily="34" charset="0"/>
              </a:rPr>
              <a:t>	b. x ^ 0 = 0</a:t>
            </a:r>
          </a:p>
          <a:p>
            <a:r>
              <a:rPr lang="en-GB" sz="1900">
                <a:solidFill>
                  <a:schemeClr val="tx1"/>
                </a:solidFill>
                <a:latin typeface="Calibri" panose="020F0502020204030204" pitchFamily="34" charset="0"/>
              </a:rPr>
              <a:t>8. Hukum Absorbsi</a:t>
            </a:r>
          </a:p>
          <a:p>
            <a:r>
              <a:rPr lang="en-GB" sz="1900">
                <a:solidFill>
                  <a:schemeClr val="tx1"/>
                </a:solidFill>
                <a:latin typeface="Calibri" panose="020F0502020204030204" pitchFamily="34" charset="0"/>
              </a:rPr>
              <a:t>	a. (x ^ y) v x = x</a:t>
            </a:r>
          </a:p>
          <a:p>
            <a:r>
              <a:rPr lang="en-GB" sz="1900">
                <a:solidFill>
                  <a:schemeClr val="tx1"/>
                </a:solidFill>
                <a:latin typeface="Calibri" panose="020F0502020204030204" pitchFamily="34" charset="0"/>
              </a:rPr>
              <a:t>	b. (x v y) ^ x = x</a:t>
            </a:r>
          </a:p>
          <a:p>
            <a:r>
              <a:rPr lang="en-GB" sz="1900">
                <a:solidFill>
                  <a:schemeClr val="tx1"/>
                </a:solidFill>
                <a:latin typeface="Calibri" panose="020F0502020204030204" pitchFamily="34" charset="0"/>
              </a:rPr>
              <a:t>9. Hukum De Morgan</a:t>
            </a:r>
          </a:p>
          <a:p>
            <a:r>
              <a:rPr lang="en-GB" sz="1900">
                <a:solidFill>
                  <a:schemeClr val="tx1"/>
                </a:solidFill>
                <a:latin typeface="Calibri" panose="020F0502020204030204" pitchFamily="34" charset="0"/>
              </a:rPr>
              <a:t>	a. (x v y)' = x' ^ y'</a:t>
            </a:r>
          </a:p>
          <a:p>
            <a:r>
              <a:rPr lang="en-GB" sz="1900">
                <a:solidFill>
                  <a:schemeClr val="tx1"/>
                </a:solidFill>
                <a:latin typeface="Calibri" panose="020F0502020204030204" pitchFamily="34" charset="0"/>
              </a:rPr>
              <a:t>	b. (x ^ y)' = x' v y'</a:t>
            </a:r>
          </a:p>
        </p:txBody>
      </p:sp>
    </p:spTree>
    <p:extLst>
      <p:ext uri="{BB962C8B-B14F-4D97-AF65-F5344CB8AC3E}">
        <p14:creationId xmlns:p14="http://schemas.microsoft.com/office/powerpoint/2010/main" val="1400577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FUNGSI BOOLEAN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3793068" y="1531334"/>
            <a:ext cx="7391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b="1"/>
              <a:t>Fungsi Boolean</a:t>
            </a:r>
            <a:r>
              <a:rPr lang="en-US"/>
              <a:t> (disebut juga fungsi biner) adalah pemetaan dari </a:t>
            </a:r>
            <a:r>
              <a:rPr lang="en-US" i="1"/>
              <a:t>Bn</a:t>
            </a:r>
            <a:r>
              <a:rPr lang="en-US"/>
              <a:t> ke </a:t>
            </a:r>
            <a:r>
              <a:rPr lang="en-US" i="1"/>
              <a:t>B</a:t>
            </a:r>
            <a:r>
              <a:rPr lang="en-US"/>
              <a:t> melalui ekspresi Boolean, kita menuliskannya sebagai</a:t>
            </a:r>
          </a:p>
          <a:p>
            <a:pPr algn="just" eaLnBrk="1" hangingPunct="1"/>
            <a:endParaRPr lang="en-US"/>
          </a:p>
          <a:p>
            <a:pPr algn="just" eaLnBrk="1" hangingPunct="1"/>
            <a:r>
              <a:rPr lang="en-US"/>
              <a:t>		</a:t>
            </a:r>
            <a:r>
              <a:rPr lang="en-US" i="1"/>
              <a:t>f</a:t>
            </a:r>
            <a:r>
              <a:rPr lang="en-US"/>
              <a:t> : </a:t>
            </a:r>
            <a:r>
              <a:rPr lang="en-US" i="1"/>
              <a:t>Bn</a:t>
            </a:r>
            <a:r>
              <a:rPr lang="en-US"/>
              <a:t> </a:t>
            </a:r>
            <a:r>
              <a:rPr lang="en-US">
                <a:sym typeface="Symbol" panose="05050102010706020507" pitchFamily="18" charset="2"/>
              </a:rPr>
              <a:t></a:t>
            </a:r>
            <a:r>
              <a:rPr lang="en-US"/>
              <a:t> </a:t>
            </a:r>
            <a:r>
              <a:rPr lang="en-US" i="1"/>
              <a:t>B</a:t>
            </a:r>
            <a:endParaRPr lang="en-US"/>
          </a:p>
          <a:p>
            <a:pPr algn="just" eaLnBrk="1" hangingPunct="1"/>
            <a:endParaRPr lang="en-US"/>
          </a:p>
          <a:p>
            <a:pPr algn="just" eaLnBrk="1" hangingPunct="1"/>
            <a:r>
              <a:rPr lang="en-US"/>
              <a:t>yang dalam hal ini </a:t>
            </a:r>
            <a:r>
              <a:rPr lang="en-US" i="1"/>
              <a:t>Bn</a:t>
            </a:r>
            <a:r>
              <a:rPr lang="en-US"/>
              <a:t> adalah himpunan yang beranggotakan  pasangan terurut ganda-</a:t>
            </a:r>
            <a:r>
              <a:rPr lang="en-US" i="1"/>
              <a:t>n</a:t>
            </a:r>
            <a:r>
              <a:rPr lang="en-US"/>
              <a:t> (</a:t>
            </a:r>
            <a:r>
              <a:rPr lang="en-US" i="1"/>
              <a:t>ordered n-tuple</a:t>
            </a:r>
            <a:r>
              <a:rPr lang="en-US"/>
              <a:t>) di dalam daerah asal </a:t>
            </a:r>
            <a:r>
              <a:rPr lang="en-US" i="1"/>
              <a:t>B</a:t>
            </a:r>
            <a:r>
              <a:rPr lang="en-US"/>
              <a:t>. </a:t>
            </a:r>
          </a:p>
          <a:p>
            <a:pPr algn="just"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19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388413"/>
              </p:ext>
            </p:extLst>
          </p:nvPr>
        </p:nvGraphicFramePr>
        <p:xfrm>
          <a:off x="3913372" y="1086992"/>
          <a:ext cx="7315200" cy="4211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Document" r:id="rId3" imgW="5632920" imgH="3364560" progId="Word.Document.8">
                  <p:embed/>
                </p:oleObj>
              </mc:Choice>
              <mc:Fallback>
                <p:oleObj name="Document" r:id="rId3" imgW="5632920" imgH="3364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372" y="1086992"/>
                        <a:ext cx="7315200" cy="42111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954514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695</TotalTime>
  <Words>929</Words>
  <Application>Microsoft Office PowerPoint</Application>
  <PresentationFormat>Widescreen</PresentationFormat>
  <Paragraphs>147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Corbel</vt:lpstr>
      <vt:lpstr>Georgia</vt:lpstr>
      <vt:lpstr>Times New Roman</vt:lpstr>
      <vt:lpstr>Wingdings 2</vt:lpstr>
      <vt:lpstr>Frame</vt:lpstr>
      <vt:lpstr>Document</vt:lpstr>
      <vt:lpstr>Aljabar Boole</vt:lpstr>
      <vt:lpstr>PowerPoint Presentation</vt:lpstr>
      <vt:lpstr>Kompetensi dan capaian materi: </vt:lpstr>
      <vt:lpstr>DEFINISI</vt:lpstr>
      <vt:lpstr>POSTULAT HUNTINGTON</vt:lpstr>
      <vt:lpstr>PRINSIP DUALITAS</vt:lpstr>
      <vt:lpstr>HUKUM-HUKUM ALJABAR BOOLE</vt:lpstr>
      <vt:lpstr>FUNGSI BOOLEAN</vt:lpstr>
      <vt:lpstr>PowerPoint Presentation</vt:lpstr>
      <vt:lpstr>KOMPLEMEN FUNGSI</vt:lpstr>
      <vt:lpstr>PowerPoint Presentation</vt:lpstr>
      <vt:lpstr>KANONIK</vt:lpstr>
      <vt:lpstr>KANONIK (minterm &amp; maxterm)</vt:lpstr>
      <vt:lpstr>CONTOH SOAL:</vt:lpstr>
      <vt:lpstr>PowerPoint Presentation</vt:lpstr>
      <vt:lpstr>PowerPoint Presentation</vt:lpstr>
      <vt:lpstr>Bentuk Baku</vt:lpstr>
      <vt:lpstr>Penyederhanaan Secara Aljabar</vt:lpstr>
      <vt:lpstr>Peta Karnaugh</vt:lpstr>
      <vt:lpstr>PowerPoint Presentation</vt:lpstr>
      <vt:lpstr>LATIHAN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Aljabar Boole</dc:title>
  <dc:creator>indi widi</dc:creator>
  <cp:lastModifiedBy>ASUS</cp:lastModifiedBy>
  <cp:revision>24</cp:revision>
  <dcterms:created xsi:type="dcterms:W3CDTF">2016-06-05T12:11:23Z</dcterms:created>
  <dcterms:modified xsi:type="dcterms:W3CDTF">2022-01-04T14:49:32Z</dcterms:modified>
</cp:coreProperties>
</file>