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6"/>
  </p:notesMasterIdLst>
  <p:sldIdLst>
    <p:sldId id="256" r:id="rId2"/>
    <p:sldId id="294" r:id="rId3"/>
    <p:sldId id="295" r:id="rId4"/>
    <p:sldId id="296" r:id="rId5"/>
    <p:sldId id="297" r:id="rId6"/>
    <p:sldId id="298" r:id="rId7"/>
    <p:sldId id="292" r:id="rId8"/>
    <p:sldId id="279" r:id="rId9"/>
    <p:sldId id="280" r:id="rId10"/>
    <p:sldId id="293" r:id="rId11"/>
    <p:sldId id="281" r:id="rId12"/>
    <p:sldId id="282" r:id="rId13"/>
    <p:sldId id="283" r:id="rId14"/>
    <p:sldId id="284" r:id="rId15"/>
    <p:sldId id="287" r:id="rId16"/>
    <p:sldId id="285" r:id="rId17"/>
    <p:sldId id="273" r:id="rId18"/>
    <p:sldId id="274" r:id="rId19"/>
    <p:sldId id="275" r:id="rId20"/>
    <p:sldId id="276" r:id="rId21"/>
    <p:sldId id="278" r:id="rId22"/>
    <p:sldId id="264" r:id="rId23"/>
    <p:sldId id="266" r:id="rId24"/>
    <p:sldId id="265" r:id="rId2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0C788E"/>
    <a:srgbClr val="422C16"/>
    <a:srgbClr val="006666"/>
    <a:srgbClr val="660066"/>
    <a:srgbClr val="5F5F5F"/>
    <a:srgbClr val="663300"/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23" autoAdjust="0"/>
    <p:restoredTop sz="94652" autoAdjust="0"/>
  </p:normalViewPr>
  <p:slideViewPr>
    <p:cSldViewPr>
      <p:cViewPr varScale="1">
        <p:scale>
          <a:sx n="65" d="100"/>
          <a:sy n="65" d="100"/>
        </p:scale>
        <p:origin x="13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A42D4-8803-43DD-9BB1-DD8D0D7F1876}" type="datetimeFigureOut">
              <a:rPr lang="en-US" smtClean="0"/>
              <a:pPr/>
              <a:t>10/16/2021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FA999-08D6-4B67-9137-85E4D5C9C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5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id-ID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008EF0-AA30-41F2-BCE1-5D9A625312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50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id-ID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1282B9-FFE0-4151-B1B8-380062797FF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23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id-ID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B20371-1D34-432D-9A4C-03DD9424B09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70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id-ID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15B790-586B-4ECC-8E8E-43DC17E7C45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32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id-ID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ECE023-76C0-448F-B996-86BFE033D4E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61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id-ID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81029-ADBE-4765-A657-B84BC80084E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16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id-ID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540B5F-6D25-406D-A30B-655AC4E5355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68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id-ID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ABBB15-5D5F-47DF-B7F8-D13713D8712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0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56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2A6771E-BE8B-4266-BD69-21918456693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6550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</p:spPr>
        <p:txBody>
          <a:bodyPr/>
          <a:lstStyle/>
          <a:p>
            <a:fld id="{BD181FC2-D075-4690-B344-64458CD9F738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54627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4" y="5323800"/>
            <a:ext cx="3047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1" y="5323800"/>
            <a:ext cx="3047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32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7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219456" y="1600200"/>
            <a:ext cx="31368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Shape 39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18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3386404" y="1600200"/>
            <a:ext cx="23712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Shape 48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91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40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Shape 60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31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19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61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97537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>
    <p:fade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dirty="0">
                <a:solidFill>
                  <a:schemeClr val="bg1"/>
                </a:solidFill>
              </a:rPr>
              <a:t>PREDIKAT 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KUANTOR</a:t>
            </a:r>
          </a:p>
        </p:txBody>
      </p:sp>
      <p:sp>
        <p:nvSpPr>
          <p:cNvPr id="2215" name="Rectangle 167"/>
          <p:cNvSpPr>
            <a:spLocks noChangeArrowheads="1"/>
          </p:cNvSpPr>
          <p:nvPr/>
        </p:nvSpPr>
        <p:spPr bwMode="auto">
          <a:xfrm>
            <a:off x="721425" y="5181600"/>
            <a:ext cx="4495800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err="1">
                <a:solidFill>
                  <a:schemeClr val="bg1"/>
                </a:solidFill>
              </a:rPr>
              <a:t>Logika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Matematika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bg1"/>
                </a:solidFill>
              </a:rPr>
              <a:t>Teknik </a:t>
            </a:r>
            <a:r>
              <a:rPr lang="en-US" sz="2000" dirty="0" err="1">
                <a:solidFill>
                  <a:schemeClr val="bg1"/>
                </a:solidFill>
              </a:rPr>
              <a:t>Informatika</a:t>
            </a:r>
            <a:r>
              <a:rPr lang="en-US" sz="2000" dirty="0">
                <a:solidFill>
                  <a:schemeClr val="bg1"/>
                </a:solidFill>
              </a:rPr>
              <a:t> - UNIKOM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3468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5A3C-5540-4105-8B5D-DE644A87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2400">
                <a:solidFill>
                  <a:schemeClr val="tx1"/>
                </a:solidFill>
              </a:rPr>
              <a:t>Nilai Kebenaran Predikat dengan Kuantor</a:t>
            </a:r>
            <a:endParaRPr lang="en-ID" sz="240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4E51C-364F-4F3C-9CAC-5099C81657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B27A0-8205-4967-8F61-90DD60620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98" y="1831450"/>
            <a:ext cx="7954803" cy="213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57700"/>
      </p:ext>
    </p:extLst>
  </p:cSld>
  <p:clrMapOvr>
    <a:masterClrMapping/>
  </p:clrMapOvr>
  <p:transition advTm="63868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274650"/>
            <a:ext cx="7031100" cy="1143000"/>
          </a:xfrm>
        </p:spPr>
        <p:txBody>
          <a:bodyPr/>
          <a:lstStyle/>
          <a:p>
            <a:pPr algn="l"/>
            <a:r>
              <a:rPr lang="en-US" dirty="0" err="1">
                <a:solidFill>
                  <a:srgbClr val="0C788E"/>
                </a:solidFill>
              </a:rPr>
              <a:t>Mengubah</a:t>
            </a:r>
            <a:r>
              <a:rPr lang="en-US" dirty="0">
                <a:solidFill>
                  <a:srgbClr val="0C788E"/>
                </a:solidFill>
              </a:rPr>
              <a:t> </a:t>
            </a:r>
            <a:r>
              <a:rPr lang="en-US" dirty="0" err="1">
                <a:solidFill>
                  <a:srgbClr val="0C788E"/>
                </a:solidFill>
              </a:rPr>
              <a:t>proposisi</a:t>
            </a:r>
            <a:r>
              <a:rPr lang="en-US" dirty="0">
                <a:solidFill>
                  <a:srgbClr val="0C788E"/>
                </a:solidFill>
              </a:rPr>
              <a:t> </a:t>
            </a:r>
            <a:r>
              <a:rPr lang="en-US" dirty="0" err="1">
                <a:solidFill>
                  <a:srgbClr val="0C788E"/>
                </a:solidFill>
              </a:rPr>
              <a:t>ke</a:t>
            </a:r>
            <a:r>
              <a:rPr lang="en-US" dirty="0">
                <a:solidFill>
                  <a:srgbClr val="0C788E"/>
                </a:solidFill>
              </a:rPr>
              <a:t> </a:t>
            </a:r>
            <a:r>
              <a:rPr lang="en-US" dirty="0" err="1">
                <a:solidFill>
                  <a:srgbClr val="0C788E"/>
                </a:solidFill>
              </a:rPr>
              <a:t>predikat</a:t>
            </a:r>
            <a:endParaRPr lang="en-US" dirty="0">
              <a:solidFill>
                <a:srgbClr val="0C788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69886" y="1600200"/>
            <a:ext cx="7359714" cy="47364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dirty="0" err="1"/>
              <a:t>Contoh</a:t>
            </a:r>
            <a:r>
              <a:rPr lang="en-US" sz="2800" dirty="0"/>
              <a:t> :</a:t>
            </a:r>
          </a:p>
          <a:p>
            <a:pPr marL="514350" indent="-514350">
              <a:buNone/>
            </a:pPr>
            <a:r>
              <a:rPr lang="en-US" sz="2800" dirty="0"/>
              <a:t>	</a:t>
            </a:r>
            <a:r>
              <a:rPr lang="en-US" sz="2400" b="1" dirty="0" err="1"/>
              <a:t>ada</a:t>
            </a:r>
            <a:r>
              <a:rPr lang="en-US" sz="2400" b="1" dirty="0"/>
              <a:t> </a:t>
            </a:r>
            <a:r>
              <a:rPr lang="en-US" sz="2400" b="1" dirty="0" err="1"/>
              <a:t>seseorang</a:t>
            </a:r>
            <a:r>
              <a:rPr lang="en-US" sz="2400" b="1" dirty="0"/>
              <a:t> yang </a:t>
            </a:r>
            <a:r>
              <a:rPr lang="en-US" sz="2400" b="1" dirty="0" err="1"/>
              <a:t>mengenal</a:t>
            </a:r>
            <a:r>
              <a:rPr lang="en-US" sz="2400" b="1" dirty="0"/>
              <a:t> </a:t>
            </a:r>
            <a:r>
              <a:rPr lang="en-US" sz="2400" b="1" dirty="0" err="1"/>
              <a:t>setiap</a:t>
            </a:r>
            <a:r>
              <a:rPr lang="en-US" sz="2400" b="1" dirty="0"/>
              <a:t> </a:t>
            </a:r>
            <a:r>
              <a:rPr lang="en-US" sz="2400" b="1" dirty="0" err="1"/>
              <a:t>orang</a:t>
            </a:r>
            <a:endParaRPr lang="en-US" sz="2400" b="1" dirty="0"/>
          </a:p>
          <a:p>
            <a:pPr marL="514350" indent="-514350">
              <a:buFont typeface="+mj-lt"/>
              <a:buAutoNum type="alphaLcPeriod"/>
            </a:pPr>
            <a:endParaRPr lang="en-US" sz="2800" dirty="0"/>
          </a:p>
          <a:p>
            <a:pPr marL="514350" indent="-514350">
              <a:buFont typeface="+mj-lt"/>
              <a:buAutoNum type="alphaLcPeriod"/>
            </a:pPr>
            <a:r>
              <a:rPr lang="en-US" sz="2400" dirty="0" err="1"/>
              <a:t>Kenali</a:t>
            </a:r>
            <a:r>
              <a:rPr lang="en-US" sz="2400" dirty="0"/>
              <a:t> term-</a:t>
            </a:r>
            <a:r>
              <a:rPr lang="en-US" sz="2400" dirty="0" err="1"/>
              <a:t>nya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 (x </a:t>
            </a:r>
            <a:r>
              <a:rPr lang="en-US" sz="2400" dirty="0" err="1"/>
              <a:t>dan</a:t>
            </a:r>
            <a:r>
              <a:rPr lang="en-US" sz="2400" dirty="0"/>
              <a:t> y)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LcPeriod"/>
            </a:pPr>
            <a:r>
              <a:rPr lang="en-US" sz="2400" dirty="0" err="1"/>
              <a:t>Ubah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alami</a:t>
            </a:r>
            <a:endParaRPr lang="en-US" sz="2400" dirty="0"/>
          </a:p>
          <a:p>
            <a:pPr marL="788670" lvl="1" indent="-514350">
              <a:spcAft>
                <a:spcPts val="600"/>
              </a:spcAft>
              <a:buNone/>
            </a:pPr>
            <a:r>
              <a:rPr lang="en-US" sz="1800" dirty="0">
                <a:sym typeface="Wingdings" pitchFamily="2" charset="2"/>
              </a:rPr>
              <a:t>			</a:t>
            </a:r>
            <a:r>
              <a:rPr lang="en-US" sz="2000" i="1" dirty="0" err="1">
                <a:sym typeface="Wingdings" pitchFamily="2" charset="2"/>
              </a:rPr>
              <a:t>Ada</a:t>
            </a:r>
            <a:r>
              <a:rPr lang="en-US" sz="2000" i="1" dirty="0">
                <a:sym typeface="Wingdings" pitchFamily="2" charset="2"/>
              </a:rPr>
              <a:t> x,  yang x </a:t>
            </a:r>
            <a:r>
              <a:rPr lang="en-US" sz="2000" i="1" dirty="0" err="1">
                <a:sym typeface="Wingdings" pitchFamily="2" charset="2"/>
              </a:rPr>
              <a:t>kenal</a:t>
            </a:r>
            <a:r>
              <a:rPr lang="en-US" sz="2000" i="1" dirty="0">
                <a:sym typeface="Wingdings" pitchFamily="2" charset="2"/>
              </a:rPr>
              <a:t> </a:t>
            </a:r>
            <a:r>
              <a:rPr lang="en-US" sz="2000" i="1" dirty="0" err="1">
                <a:sym typeface="Wingdings" pitchFamily="2" charset="2"/>
              </a:rPr>
              <a:t>semua</a:t>
            </a:r>
            <a:r>
              <a:rPr lang="en-US" sz="2000" i="1" dirty="0">
                <a:sym typeface="Wingdings" pitchFamily="2" charset="2"/>
              </a:rPr>
              <a:t> y </a:t>
            </a:r>
            <a:endParaRPr lang="en-US" sz="2000" i="1" dirty="0"/>
          </a:p>
          <a:p>
            <a:pPr marL="514350" indent="-514350">
              <a:buFont typeface="+mj-lt"/>
              <a:buAutoNum type="alphaLcPeriod"/>
            </a:pPr>
            <a:r>
              <a:rPr lang="en-US" sz="2400" dirty="0" err="1"/>
              <a:t>Ubah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ekspresi</a:t>
            </a:r>
            <a:r>
              <a:rPr lang="en-US" sz="2400" dirty="0"/>
              <a:t> </a:t>
            </a:r>
            <a:r>
              <a:rPr lang="en-US" sz="2400" dirty="0" err="1"/>
              <a:t>logika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err="1"/>
              <a:t>langkah</a:t>
            </a:r>
            <a:r>
              <a:rPr lang="en-US" sz="2400"/>
              <a:t> 1 </a:t>
            </a:r>
            <a:r>
              <a:rPr lang="en-US" sz="2400" err="1"/>
              <a:t>sd</a:t>
            </a:r>
            <a:r>
              <a:rPr lang="en-US" sz="2400"/>
              <a:t> 3</a:t>
            </a:r>
            <a:endParaRPr lang="en-US" sz="2400" dirty="0"/>
          </a:p>
          <a:p>
            <a:pPr marL="514350" indent="-514350">
              <a:buFont typeface="+mj-lt"/>
              <a:buAutoNum type="alphaLcPeriod"/>
            </a:pPr>
            <a:endParaRPr lang="en-US" sz="2800" dirty="0"/>
          </a:p>
        </p:txBody>
      </p:sp>
    </p:spTree>
  </p:cSld>
  <p:clrMapOvr>
    <a:masterClrMapping/>
  </p:clrMapOvr>
  <p:transition advTm="130114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307987"/>
            <a:ext cx="6462600" cy="1143000"/>
          </a:xfrm>
        </p:spPr>
        <p:txBody>
          <a:bodyPr/>
          <a:lstStyle/>
          <a:p>
            <a:r>
              <a:rPr lang="en-US" sz="3200">
                <a:solidFill>
                  <a:srgbClr val="0C788E"/>
                </a:solidFill>
              </a:rPr>
              <a:t>Mengubah proposisi ke predikat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417650"/>
            <a:ext cx="7848600" cy="473640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None/>
            </a:pPr>
            <a:r>
              <a:rPr lang="en-US" sz="2400" dirty="0" err="1"/>
              <a:t>Langkah</a:t>
            </a:r>
            <a:r>
              <a:rPr lang="en-US" sz="2400" dirty="0"/>
              <a:t> 1: </a:t>
            </a:r>
            <a:r>
              <a:rPr lang="en-US" sz="2400" dirty="0" err="1"/>
              <a:t>ubah</a:t>
            </a:r>
            <a:r>
              <a:rPr lang="en-US" sz="2400" dirty="0"/>
              <a:t> “x </a:t>
            </a:r>
            <a:r>
              <a:rPr lang="en-US" sz="2400" dirty="0" err="1"/>
              <a:t>kenal</a:t>
            </a:r>
            <a:r>
              <a:rPr lang="en-US" sz="2400" dirty="0"/>
              <a:t> y”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</a:p>
          <a:p>
            <a:pPr marL="514350" indent="-514350" algn="ctr">
              <a:lnSpc>
                <a:spcPct val="150000"/>
              </a:lnSpc>
              <a:buNone/>
            </a:pPr>
            <a:r>
              <a:rPr lang="en-US" sz="2800" b="1" i="1" dirty="0"/>
              <a:t>K(</a:t>
            </a:r>
            <a:r>
              <a:rPr lang="en-US" sz="2800" b="1" i="1" dirty="0" err="1"/>
              <a:t>x,y</a:t>
            </a:r>
            <a:r>
              <a:rPr lang="en-US" sz="2800" b="1" i="1" dirty="0"/>
              <a:t>)</a:t>
            </a:r>
          </a:p>
          <a:p>
            <a:pPr marL="514350" indent="-514350">
              <a:lnSpc>
                <a:spcPct val="150000"/>
              </a:lnSpc>
              <a:buNone/>
            </a:pPr>
            <a:r>
              <a:rPr lang="en-US" sz="2400" dirty="0" err="1">
                <a:sym typeface="Wingdings" pitchFamily="2" charset="2"/>
              </a:rPr>
              <a:t>Langkah</a:t>
            </a:r>
            <a:r>
              <a:rPr lang="en-US" sz="2400" dirty="0">
                <a:sym typeface="Wingdings" pitchFamily="2" charset="2"/>
              </a:rPr>
              <a:t> 2: </a:t>
            </a:r>
            <a:r>
              <a:rPr lang="en-US" sz="2400" dirty="0" err="1">
                <a:sym typeface="Wingdings" pitchFamily="2" charset="2"/>
              </a:rPr>
              <a:t>ubah</a:t>
            </a:r>
            <a:r>
              <a:rPr lang="en-US" sz="2400" dirty="0">
                <a:sym typeface="Wingdings" pitchFamily="2" charset="2"/>
              </a:rPr>
              <a:t> “x </a:t>
            </a:r>
            <a:r>
              <a:rPr lang="en-US" sz="2400" dirty="0" err="1">
                <a:sym typeface="Wingdings" pitchFamily="2" charset="2"/>
              </a:rPr>
              <a:t>kenal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semua</a:t>
            </a:r>
            <a:r>
              <a:rPr lang="en-US" sz="2400" dirty="0">
                <a:sym typeface="Wingdings" pitchFamily="2" charset="2"/>
              </a:rPr>
              <a:t> y” </a:t>
            </a:r>
            <a:r>
              <a:rPr lang="en-US" sz="2400" dirty="0" err="1">
                <a:sym typeface="Wingdings" pitchFamily="2" charset="2"/>
              </a:rPr>
              <a:t>menjadi</a:t>
            </a:r>
            <a:endParaRPr lang="en-US" sz="2400" dirty="0">
              <a:sym typeface="Wingdings" pitchFamily="2" charset="2"/>
            </a:endParaRPr>
          </a:p>
          <a:p>
            <a:pPr marL="514350" indent="-514350" algn="ctr">
              <a:lnSpc>
                <a:spcPct val="150000"/>
              </a:lnSpc>
              <a:buNone/>
            </a:pPr>
            <a:r>
              <a:rPr lang="en-US" sz="2800" b="1" i="1" dirty="0"/>
              <a:t>∀y K(</a:t>
            </a:r>
            <a:r>
              <a:rPr lang="en-US" sz="2800" b="1" i="1" dirty="0" err="1"/>
              <a:t>x,y</a:t>
            </a:r>
            <a:r>
              <a:rPr lang="en-US" sz="2800" b="1" i="1" dirty="0"/>
              <a:t>)</a:t>
            </a:r>
          </a:p>
          <a:p>
            <a:pPr marL="514350" indent="-514350">
              <a:lnSpc>
                <a:spcPct val="150000"/>
              </a:lnSpc>
              <a:buNone/>
            </a:pPr>
            <a:r>
              <a:rPr lang="en-US" sz="2400" dirty="0" err="1"/>
              <a:t>Langkah</a:t>
            </a:r>
            <a:r>
              <a:rPr lang="en-US" sz="2400" dirty="0"/>
              <a:t> 3 : </a:t>
            </a:r>
            <a:r>
              <a:rPr lang="en-US" sz="2400" dirty="0" err="1"/>
              <a:t>ubah</a:t>
            </a:r>
            <a:r>
              <a:rPr lang="en-US" sz="2400" dirty="0"/>
              <a:t> “</a:t>
            </a:r>
            <a:r>
              <a:rPr lang="en-US" sz="2400" dirty="0" err="1"/>
              <a:t>ada</a:t>
            </a:r>
            <a:r>
              <a:rPr lang="en-US" sz="2400" dirty="0"/>
              <a:t> x, yang x </a:t>
            </a:r>
            <a:r>
              <a:rPr lang="en-US" sz="2400" dirty="0" err="1"/>
              <a:t>kenal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y</a:t>
            </a:r>
            <a:r>
              <a:rPr lang="en-US" sz="2400"/>
              <a:t>” menjadi</a:t>
            </a:r>
            <a:endParaRPr lang="en-US" sz="2400" dirty="0"/>
          </a:p>
          <a:p>
            <a:pPr marL="514350" indent="-514350" algn="ctr">
              <a:lnSpc>
                <a:spcPct val="150000"/>
              </a:lnSpc>
              <a:buNone/>
            </a:pPr>
            <a:r>
              <a:rPr lang="en-US" sz="2800" b="1" i="1" dirty="0"/>
              <a:t>(∃x) (∀y)K(</a:t>
            </a:r>
            <a:r>
              <a:rPr lang="en-US" sz="2800" b="1" i="1" dirty="0" err="1"/>
              <a:t>x,y</a:t>
            </a:r>
            <a:r>
              <a:rPr lang="en-US" sz="2800" b="1" i="1" dirty="0"/>
              <a:t>)</a:t>
            </a:r>
            <a:r>
              <a:rPr lang="en-US" sz="2400" b="1" i="1" dirty="0"/>
              <a:t> </a:t>
            </a:r>
          </a:p>
          <a:p>
            <a:pPr marL="514350" indent="-514350">
              <a:lnSpc>
                <a:spcPct val="150000"/>
              </a:lnSpc>
              <a:buNone/>
            </a:pPr>
            <a:r>
              <a:rPr lang="en-US" sz="2400" dirty="0"/>
              <a:t> </a:t>
            </a:r>
          </a:p>
        </p:txBody>
      </p:sp>
    </p:spTree>
  </p:cSld>
  <p:clrMapOvr>
    <a:masterClrMapping/>
  </p:clrMapOvr>
  <p:transition advTm="101693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00" y="274650"/>
            <a:ext cx="7183500" cy="7524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>
                <a:solidFill>
                  <a:srgbClr val="0C788E"/>
                </a:solidFill>
              </a:rPr>
              <a:t>Kalkulus Predikat - Variabel Bebas/Terikat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47775"/>
            <a:ext cx="7010400" cy="4736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100" dirty="0" err="1">
                <a:solidFill>
                  <a:schemeClr val="tx1"/>
                </a:solidFill>
                <a:latin typeface="Garamond" pitchFamily="18" charset="0"/>
              </a:rPr>
              <a:t>Suatu</a:t>
            </a:r>
            <a:r>
              <a:rPr lang="en-US" sz="21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Garamond" pitchFamily="18" charset="0"/>
              </a:rPr>
              <a:t>variabel</a:t>
            </a:r>
            <a:r>
              <a:rPr lang="en-US" sz="21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Garamond" pitchFamily="18" charset="0"/>
              </a:rPr>
              <a:t>dikatakan</a:t>
            </a:r>
            <a:r>
              <a:rPr lang="en-US" sz="21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Garamond" pitchFamily="18" charset="0"/>
              </a:rPr>
              <a:t>terikat</a:t>
            </a:r>
            <a:r>
              <a:rPr lang="en-US" sz="21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Garamond" pitchFamily="18" charset="0"/>
              </a:rPr>
              <a:t>dalam</a:t>
            </a:r>
            <a:r>
              <a:rPr lang="en-US" sz="21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Garamond" pitchFamily="18" charset="0"/>
              </a:rPr>
              <a:t>sebuah</a:t>
            </a:r>
            <a:r>
              <a:rPr lang="en-US" sz="21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Garamond" pitchFamily="18" charset="0"/>
              </a:rPr>
              <a:t>ekspresi</a:t>
            </a:r>
            <a:r>
              <a:rPr lang="en-US" sz="21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Garamond" pitchFamily="18" charset="0"/>
              </a:rPr>
              <a:t>jika</a:t>
            </a:r>
            <a:r>
              <a:rPr lang="en-US" sz="21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Garamond" pitchFamily="18" charset="0"/>
              </a:rPr>
              <a:t>sedikitnya</a:t>
            </a:r>
            <a:r>
              <a:rPr lang="en-US" sz="21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Garamond" pitchFamily="18" charset="0"/>
              </a:rPr>
              <a:t>ada</a:t>
            </a:r>
            <a:r>
              <a:rPr lang="en-US" sz="21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Garamond" pitchFamily="18" charset="0"/>
              </a:rPr>
              <a:t>satu</a:t>
            </a:r>
            <a:r>
              <a:rPr lang="en-US" sz="21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Garamond" pitchFamily="18" charset="0"/>
              </a:rPr>
              <a:t>kemunculan</a:t>
            </a:r>
            <a:r>
              <a:rPr lang="en-US" sz="2100" dirty="0">
                <a:solidFill>
                  <a:schemeClr val="tx1"/>
                </a:solidFill>
                <a:latin typeface="Garamond" pitchFamily="18" charset="0"/>
              </a:rPr>
              <a:t> x </a:t>
            </a:r>
            <a:r>
              <a:rPr lang="en-US" sz="2100" dirty="0" err="1">
                <a:solidFill>
                  <a:schemeClr val="tx1"/>
                </a:solidFill>
                <a:latin typeface="Garamond" pitchFamily="18" charset="0"/>
              </a:rPr>
              <a:t>terikat</a:t>
            </a:r>
            <a:r>
              <a:rPr lang="en-US" sz="2100" dirty="0">
                <a:solidFill>
                  <a:schemeClr val="tx1"/>
                </a:solidFill>
                <a:latin typeface="Garamond" pitchFamily="18" charset="0"/>
              </a:rPr>
              <a:t> pada </a:t>
            </a:r>
            <a:r>
              <a:rPr lang="en-US" sz="2100" dirty="0" err="1">
                <a:solidFill>
                  <a:schemeClr val="tx1"/>
                </a:solidFill>
                <a:latin typeface="Garamond" pitchFamily="18" charset="0"/>
              </a:rPr>
              <a:t>ekspresi</a:t>
            </a:r>
            <a:r>
              <a:rPr lang="en-US" sz="21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Garamond" pitchFamily="18" charset="0"/>
              </a:rPr>
              <a:t>tersebut</a:t>
            </a:r>
            <a:endParaRPr lang="sv-SE" sz="2100" dirty="0">
              <a:solidFill>
                <a:schemeClr val="tx1"/>
              </a:solidFill>
              <a:latin typeface="Garamond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sv-SE" sz="2100" dirty="0">
                <a:solidFill>
                  <a:schemeClr val="tx1"/>
                </a:solidFill>
                <a:latin typeface="Garamond" pitchFamily="18" charset="0"/>
              </a:rPr>
              <a:t>Sebaliknya dikatakan variabel bebas jika sedikitnya ada satu kemunculan bebas dalam ekspresi tersebut.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100" b="1" dirty="0" err="1">
                <a:solidFill>
                  <a:schemeClr val="tx1"/>
                </a:solidFill>
                <a:latin typeface="Garamond" pitchFamily="18" charset="0"/>
              </a:rPr>
              <a:t>Contoh</a:t>
            </a:r>
            <a:r>
              <a:rPr lang="en-US" sz="2100" b="1" dirty="0">
                <a:solidFill>
                  <a:schemeClr val="tx1"/>
                </a:solidFill>
                <a:latin typeface="Garamond" pitchFamily="18" charset="0"/>
              </a:rPr>
              <a:t> :</a:t>
            </a:r>
          </a:p>
          <a:p>
            <a:pPr algn="ctr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100" i="1" dirty="0">
                <a:solidFill>
                  <a:schemeClr val="tx1"/>
                </a:solidFill>
                <a:latin typeface="Garamond" pitchFamily="18" charset="0"/>
              </a:rPr>
              <a:t>(FOR ALL x) [p(</a:t>
            </a:r>
            <a:r>
              <a:rPr lang="en-US" sz="2100" i="1" dirty="0" err="1">
                <a:solidFill>
                  <a:schemeClr val="tx1"/>
                </a:solidFill>
                <a:latin typeface="Garamond" pitchFamily="18" charset="0"/>
              </a:rPr>
              <a:t>x,y</a:t>
            </a:r>
            <a:r>
              <a:rPr lang="en-US" sz="2100" i="1" dirty="0">
                <a:solidFill>
                  <a:schemeClr val="tx1"/>
                </a:solidFill>
                <a:latin typeface="Garamond" pitchFamily="18" charset="0"/>
              </a:rPr>
              <a:t>) AND (FOR SOME y) q(</a:t>
            </a:r>
            <a:r>
              <a:rPr lang="en-US" sz="2100" i="1" dirty="0" err="1">
                <a:solidFill>
                  <a:schemeClr val="tx1"/>
                </a:solidFill>
                <a:latin typeface="Garamond" pitchFamily="18" charset="0"/>
              </a:rPr>
              <a:t>y,z</a:t>
            </a:r>
            <a:r>
              <a:rPr lang="en-US" sz="2100" i="1" dirty="0">
                <a:solidFill>
                  <a:schemeClr val="tx1"/>
                </a:solidFill>
                <a:latin typeface="Garamond" pitchFamily="18" charset="0"/>
              </a:rPr>
              <a:t>)]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sv-SE" sz="2100" dirty="0">
                <a:solidFill>
                  <a:schemeClr val="tx1"/>
                </a:solidFill>
                <a:latin typeface="Garamond" pitchFamily="18" charset="0"/>
              </a:rPr>
              <a:t>x pada p(x, y) adalah terikat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sv-SE" sz="2100" dirty="0">
                <a:solidFill>
                  <a:schemeClr val="tx1"/>
                </a:solidFill>
                <a:latin typeface="Garamond" pitchFamily="18" charset="0"/>
              </a:rPr>
              <a:t>y pada p(x, y) adalah bebas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sv-SE" sz="2100" dirty="0">
                <a:solidFill>
                  <a:schemeClr val="tx1"/>
                </a:solidFill>
                <a:latin typeface="Garamond" pitchFamily="18" charset="0"/>
              </a:rPr>
              <a:t>y pada q(y, z) adalah terikat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sv-SE" sz="2100" dirty="0">
                <a:solidFill>
                  <a:schemeClr val="tx1"/>
                </a:solidFill>
                <a:latin typeface="Garamond" pitchFamily="18" charset="0"/>
              </a:rPr>
              <a:t>z pada q(y, z) adalah bebas</a:t>
            </a:r>
          </a:p>
        </p:txBody>
      </p:sp>
    </p:spTree>
    <p:custDataLst>
      <p:tags r:id="rId1"/>
    </p:custDataLst>
  </p:cSld>
  <p:clrMapOvr>
    <a:masterClrMapping/>
  </p:clrMapOvr>
  <p:transition advTm="21563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115887"/>
            <a:ext cx="70311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>
                <a:solidFill>
                  <a:schemeClr val="accent1">
                    <a:lumMod val="75000"/>
                  </a:schemeClr>
                </a:solidFill>
              </a:rPr>
              <a:t>Kalkulus Predikat - Variabel Bebas/Terikat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086600" cy="5193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sv-SE" sz="2100">
                <a:solidFill>
                  <a:schemeClr val="tx1"/>
                </a:solidFill>
                <a:latin typeface="Garamond" pitchFamily="18" charset="0"/>
              </a:rPr>
              <a:t>Kemunculan variabel terikat dipengaruhi oleh kemunculan kuantifier yang paling dekat.</a:t>
            </a:r>
            <a:endParaRPr lang="en-US" sz="2100">
              <a:solidFill>
                <a:schemeClr val="tx1"/>
              </a:solidFill>
              <a:latin typeface="Garamond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100" u="sng">
                <a:solidFill>
                  <a:schemeClr val="tx1"/>
                </a:solidFill>
                <a:latin typeface="Garamond" pitchFamily="18" charset="0"/>
              </a:rPr>
              <a:t>Contoh :</a:t>
            </a:r>
            <a:endParaRPr lang="en-US" sz="2100">
              <a:solidFill>
                <a:schemeClr val="tx1"/>
              </a:solidFill>
              <a:latin typeface="Garamond" pitchFamily="18" charset="0"/>
            </a:endParaRPr>
          </a:p>
          <a:p>
            <a:pPr algn="ctr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100">
                <a:solidFill>
                  <a:schemeClr val="tx1"/>
                </a:solidFill>
                <a:latin typeface="Garamond" pitchFamily="18" charset="0"/>
              </a:rPr>
              <a:t>(FOR ALL x) [p(x) OR (FOR SOME x) (FOR ALL y) r(x, y)]</a:t>
            </a:r>
          </a:p>
          <a:p>
            <a:pPr eaLnBrk="1" hangingPunct="1">
              <a:buFont typeface="Wingdings" pitchFamily="2" charset="2"/>
              <a:buNone/>
            </a:pPr>
            <a:endParaRPr lang="en-US" sz="2100">
              <a:solidFill>
                <a:schemeClr val="tx1"/>
              </a:solidFill>
              <a:latin typeface="Garamond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100">
                <a:solidFill>
                  <a:schemeClr val="tx1"/>
                </a:solidFill>
                <a:latin typeface="Garamond" pitchFamily="18" charset="0"/>
              </a:rPr>
              <a:t>variabel x pada p(x) dipengaruhi kuantifier FOR ALL x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100">
                <a:solidFill>
                  <a:schemeClr val="tx1"/>
                </a:solidFill>
                <a:latin typeface="Garamond" pitchFamily="18" charset="0"/>
              </a:rPr>
              <a:t>variabel x pada r(x, y) dipengaruhi kuantifier FOR SOME x</a:t>
            </a:r>
          </a:p>
          <a:p>
            <a:pPr eaLnBrk="1" hangingPunct="1">
              <a:buFont typeface="Wingdings" pitchFamily="2" charset="2"/>
              <a:buNone/>
            </a:pPr>
            <a:endParaRPr lang="en-US" sz="2100">
              <a:solidFill>
                <a:schemeClr val="tx1"/>
              </a:solidFill>
              <a:latin typeface="Garamond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100">
                <a:solidFill>
                  <a:schemeClr val="tx1"/>
                </a:solidFill>
                <a:latin typeface="Garamond" pitchFamily="18" charset="0"/>
              </a:rPr>
              <a:t>Catatan,</a:t>
            </a:r>
            <a:endParaRPr lang="sv-SE" sz="2100">
              <a:solidFill>
                <a:schemeClr val="tx1"/>
              </a:solidFill>
              <a:latin typeface="Garamond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sv-SE" sz="2100">
                <a:solidFill>
                  <a:schemeClr val="tx1"/>
                </a:solidFill>
                <a:latin typeface="Garamond" pitchFamily="18" charset="0"/>
              </a:rPr>
              <a:t>Perbedaan antara variabel Bebas dan Variabel Terikat adalah</a:t>
            </a:r>
          </a:p>
          <a:p>
            <a:pPr eaLnBrk="1" hangingPunct="1">
              <a:buFont typeface="Wingdings" pitchFamily="2" charset="2"/>
              <a:buNone/>
            </a:pPr>
            <a:r>
              <a:rPr lang="sv-SE" sz="2100">
                <a:solidFill>
                  <a:schemeClr val="tx1"/>
                </a:solidFill>
                <a:latin typeface="Garamond" pitchFamily="18" charset="0"/>
              </a:rPr>
              <a:t>Variabel Bebas, Nilainya diberikan oleh interpretasi</a:t>
            </a:r>
          </a:p>
          <a:p>
            <a:pPr eaLnBrk="1" hangingPunct="1">
              <a:buFont typeface="Wingdings" pitchFamily="2" charset="2"/>
              <a:buNone/>
            </a:pPr>
            <a:r>
              <a:rPr lang="sv-SE" sz="2100">
                <a:solidFill>
                  <a:schemeClr val="tx1"/>
                </a:solidFill>
                <a:latin typeface="Garamond" pitchFamily="18" charset="0"/>
              </a:rPr>
              <a:t>Variabel Terikat,Nilainya terbatas dari interpretasi yang diberikan</a:t>
            </a:r>
            <a:endParaRPr lang="en-US" sz="2100">
              <a:solidFill>
                <a:schemeClr val="tx1"/>
              </a:solidFill>
              <a:latin typeface="Garamond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advTm="11000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CD68-E4EA-4E7C-8810-05DBE1EB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071D4-4B71-414A-AF0C-5866A1D76D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2F4575-C8BF-43E1-AC8C-455EB6E8CB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4"/>
          <a:stretch/>
        </p:blipFill>
        <p:spPr>
          <a:xfrm>
            <a:off x="257096" y="651387"/>
            <a:ext cx="8629807" cy="588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99699"/>
      </p:ext>
    </p:extLst>
  </p:cSld>
  <p:clrMapOvr>
    <a:masterClrMapping/>
  </p:clrMapOvr>
  <p:transition advTm="169519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00" y="274650"/>
            <a:ext cx="6462600" cy="7524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>
                <a:solidFill>
                  <a:schemeClr val="accent1">
                    <a:lumMod val="75000"/>
                  </a:schemeClr>
                </a:solidFill>
              </a:rPr>
              <a:t>Kalkulus Predikat - 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Kalimat Tertutup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462" y="1295400"/>
            <a:ext cx="8016938" cy="493801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2200"/>
              <a:t>Sebuah kalimat dikatakan tertutup jika tidak mempunyai variabel-variabel bebas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sz="220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200"/>
              <a:t>Contoh :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200"/>
              <a:t>1. (FOR ALL x) (FOR SOME y) p(x, y) adalah kalimat tertutup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200"/>
              <a:t>2. (FOR ALL x) p(x, y) bukan merupakan kalimat tertutup</a:t>
            </a:r>
          </a:p>
        </p:txBody>
      </p:sp>
    </p:spTree>
    <p:custDataLst>
      <p:tags r:id="rId1"/>
    </p:custDataLst>
  </p:cSld>
  <p:clrMapOvr>
    <a:masterClrMapping/>
  </p:clrMapOvr>
  <p:transition advTm="9108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</a:rPr>
              <a:t>Representasi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</a:rPr>
              <a:t>Kalimat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00" y="1831450"/>
            <a:ext cx="7564500" cy="4736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Contoh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representasi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bahasa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alami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ke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dalam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Kalkulus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Predikat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Ada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apel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berwarna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merah</a:t>
            </a:r>
            <a:endParaRPr lang="en-US" sz="2400" dirty="0">
              <a:solidFill>
                <a:schemeClr val="tx1">
                  <a:lumMod val="95000"/>
                </a:schemeClr>
              </a:solidFill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	(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FOR SOME x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) (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Apel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(x) AND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Merah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(x))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Semua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apel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berwarna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merah</a:t>
            </a:r>
            <a:endParaRPr lang="en-US" sz="2400" dirty="0">
              <a:solidFill>
                <a:schemeClr val="tx1">
                  <a:lumMod val="95000"/>
                </a:schemeClr>
              </a:solidFill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	(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FOR ALL x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) ( IF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Apel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(x) THEN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Merah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(x))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Setiap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orang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mencintai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seseorang</a:t>
            </a:r>
            <a:endParaRPr lang="en-US" sz="2400" b="1" dirty="0">
              <a:solidFill>
                <a:schemeClr val="tx1">
                  <a:lumMod val="95000"/>
                </a:schemeClr>
              </a:solidFill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	(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FOR ALL x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) (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FOR SOME y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) LOVES(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x,y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sv-SE" sz="2400" dirty="0">
              <a:solidFill>
                <a:schemeClr val="tx1">
                  <a:lumMod val="95000"/>
                </a:schemeClr>
              </a:solidFill>
              <a:latin typeface="Garamond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advTm="7445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4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4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Representasi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Kalimat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00" y="1831450"/>
            <a:ext cx="7793100" cy="4736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80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Ani dicintai </a:t>
            </a:r>
            <a:r>
              <a:rPr lang="en-US" sz="2800" b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banyak</a:t>
            </a:r>
            <a:r>
              <a:rPr lang="en-US" sz="280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orang</a:t>
            </a:r>
          </a:p>
          <a:p>
            <a:pPr>
              <a:lnSpc>
                <a:spcPct val="80000"/>
              </a:lnSpc>
              <a:buNone/>
            </a:pPr>
            <a:r>
              <a:rPr lang="en-US" sz="280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	(</a:t>
            </a:r>
            <a:r>
              <a:rPr lang="en-US" sz="2800" b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FOR ALL x</a:t>
            </a:r>
            <a:r>
              <a:rPr lang="en-US" sz="280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) LOVES(x, Ani)</a:t>
            </a:r>
            <a:endParaRPr lang="sv-SE" sz="2800" b="1">
              <a:solidFill>
                <a:schemeClr val="tx1">
                  <a:lumMod val="95000"/>
                </a:schemeClr>
              </a:solidFill>
              <a:latin typeface="Garamond" pitchFamily="18" charset="0"/>
            </a:endParaRPr>
          </a:p>
          <a:p>
            <a:pPr marL="365125" indent="-282575" eaLnBrk="1" hangingPunct="1">
              <a:buFont typeface="Wingdings" pitchFamily="2" charset="2"/>
              <a:buNone/>
            </a:pPr>
            <a:r>
              <a:rPr lang="sv-SE" sz="2800" b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Semua</a:t>
            </a:r>
            <a:r>
              <a:rPr lang="sv-SE" sz="280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sv-SE" sz="28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Apel berwarna merah terasa manis</a:t>
            </a:r>
          </a:p>
          <a:p>
            <a:pPr marL="365125" indent="-282575" eaLnBrk="1" hangingPunct="1">
              <a:buFont typeface="Wingdings" pitchFamily="2" charset="2"/>
              <a:buNone/>
            </a:pPr>
            <a:r>
              <a:rPr lang="sv-SE" sz="28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	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(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FOR ALL x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) (</a:t>
            </a:r>
            <a:r>
              <a:rPr lang="en-US" sz="200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IF (apel(x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) AND </a:t>
            </a:r>
            <a:r>
              <a:rPr lang="en-US" sz="200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merah</a:t>
            </a:r>
            <a:r>
              <a:rPr lang="en-US" sz="200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(x))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THEN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manis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(x))</a:t>
            </a:r>
          </a:p>
          <a:p>
            <a:pPr marL="365125" indent="-282575" eaLnBrk="1" hangingPunct="1">
              <a:buFont typeface="Wingdings" pitchFamily="2" charset="2"/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	(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FOR ALL x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) (IF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apel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(x) THEN (IF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merah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(x) THEN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manis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(x)))</a:t>
            </a:r>
          </a:p>
          <a:p>
            <a:pPr marL="365125" indent="-282575" eaLnBrk="1" hangingPunct="1">
              <a:buFont typeface="Wingdings" pitchFamily="2" charset="2"/>
              <a:buNone/>
            </a:pPr>
            <a:endParaRPr lang="sv-SE" sz="2000" dirty="0">
              <a:solidFill>
                <a:schemeClr val="tx1">
                  <a:lumMod val="95000"/>
                </a:schemeClr>
              </a:solidFill>
              <a:latin typeface="Garamond" pitchFamily="18" charset="0"/>
            </a:endParaRPr>
          </a:p>
          <a:p>
            <a:pPr marL="365125" indent="-282575" eaLnBrk="1" hangingPunct="1">
              <a:buFont typeface="Wingdings" pitchFamily="2" charset="2"/>
              <a:buNone/>
            </a:pPr>
            <a:r>
              <a:rPr lang="sv-SE" sz="2800" b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Tidak semua</a:t>
            </a:r>
            <a:r>
              <a:rPr lang="sv-SE" sz="28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apel berwarna merah terasa manis</a:t>
            </a:r>
          </a:p>
          <a:p>
            <a:pPr marL="365125" indent="-282575" eaLnBrk="1" hangingPunct="1">
              <a:buFont typeface="Wingdings" pitchFamily="2" charset="2"/>
              <a:buNone/>
            </a:pPr>
            <a:r>
              <a:rPr lang="sv-SE" sz="28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	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NOT [(</a:t>
            </a:r>
            <a:r>
              <a:rPr lang="en-US" sz="1800" b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FOR ALL x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) (IF 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apel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(x) AND 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merah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(x) THEN 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manis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(x)) ]</a:t>
            </a:r>
          </a:p>
          <a:p>
            <a:pPr marL="365125" indent="-282575" eaLnBrk="1" hangingPunct="1">
              <a:buFont typeface="Wingdings" pitchFamily="2" charset="2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	[NOT (</a:t>
            </a:r>
            <a:r>
              <a:rPr lang="en-US" sz="1800" b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FOR ALL x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)] [NOT (IF 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apel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(x) AND 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merah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(x) THEN 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manis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(x))]</a:t>
            </a:r>
          </a:p>
          <a:p>
            <a:pPr marL="365125" indent="-282575" eaLnBrk="1" hangingPunct="1">
              <a:buFont typeface="Wingdings" pitchFamily="2" charset="2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	(</a:t>
            </a:r>
            <a:r>
              <a:rPr lang="en-US" sz="1800" b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FOR SOME x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)  (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apel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(x) AND 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merah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(x) AND NOT 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manis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(x))</a:t>
            </a:r>
          </a:p>
        </p:txBody>
      </p:sp>
    </p:spTree>
    <p:custDataLst>
      <p:tags r:id="rId1"/>
    </p:custDataLst>
  </p:cSld>
  <p:clrMapOvr>
    <a:masterClrMapping/>
  </p:clrMapOvr>
  <p:transition advTm="7810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5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5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5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5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Latihan-Representasi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Kalimat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00" y="1468438"/>
            <a:ext cx="7488300" cy="4736400"/>
          </a:xfrm>
        </p:spPr>
        <p:txBody>
          <a:bodyPr>
            <a:normAutofit/>
          </a:bodyPr>
          <a:lstStyle/>
          <a:p>
            <a:pPr marL="457200" indent="-457200" eaLnBrk="1" hangingPunct="1">
              <a:lnSpc>
                <a:spcPct val="90000"/>
              </a:lnSpc>
              <a:buFont typeface="Franklin Gothic Book" pitchFamily="34" charset="0"/>
              <a:buAutoNum type="arabicPeriod"/>
            </a:pP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Tidak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ada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gading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yang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tidak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retak</a:t>
            </a:r>
            <a:endParaRPr lang="en-US" sz="2400" dirty="0">
              <a:solidFill>
                <a:schemeClr val="tx1">
                  <a:lumMod val="95000"/>
                </a:schemeClr>
              </a:solidFill>
              <a:latin typeface="Garamond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Franklin Gothic Book" pitchFamily="34" charset="0"/>
              <a:buAutoNum type="arabicPeriod"/>
            </a:pPr>
            <a:r>
              <a:rPr lang="en-US" sz="2400" b="1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Ada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gajah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yang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jantan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dan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ada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yang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betina</a:t>
            </a:r>
            <a:endParaRPr lang="en-US" sz="2400" dirty="0">
              <a:solidFill>
                <a:schemeClr val="tx1">
                  <a:lumMod val="95000"/>
                </a:schemeClr>
              </a:solidFill>
              <a:latin typeface="Garamond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Franklin Gothic Book" pitchFamily="34" charset="0"/>
              <a:buAutoNum type="arabicPeriod"/>
            </a:pPr>
            <a:r>
              <a:rPr lang="en-US" sz="2400" b="1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Tidak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semua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pegawai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negeri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itu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manusia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korup</a:t>
            </a:r>
            <a:endParaRPr lang="en-US" sz="2400" dirty="0">
              <a:solidFill>
                <a:schemeClr val="tx1">
                  <a:lumMod val="95000"/>
                </a:schemeClr>
              </a:solidFill>
              <a:latin typeface="Garamond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Franklin Gothic Book" pitchFamily="34" charset="0"/>
              <a:buAutoNum type="arabicPeriod"/>
            </a:pPr>
            <a:r>
              <a:rPr lang="en-US" sz="2400" b="1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Hanya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polisi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lah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yang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berwenang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mengadakan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penyidikan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,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kalau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ada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orang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yang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melanggar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hukum</a:t>
            </a:r>
            <a:endParaRPr lang="en-US" sz="2400" dirty="0">
              <a:solidFill>
                <a:schemeClr val="tx1">
                  <a:lumMod val="95000"/>
                </a:schemeClr>
              </a:solidFill>
              <a:latin typeface="Garamond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Franklin Gothic Book" pitchFamily="34" charset="0"/>
              <a:buAutoNum type="arabicPeriod"/>
            </a:pPr>
            <a:r>
              <a:rPr lang="en-US" sz="2400" b="1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Semua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orang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komunis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itu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bukan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pancasilais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. </a:t>
            </a:r>
          </a:p>
          <a:p>
            <a:pPr marL="731838" lvl="1" indent="-274638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200" b="1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Ada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orang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komunis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yang </a:t>
            </a:r>
            <a:r>
              <a:rPr lang="en-US" sz="22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anggota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tentara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.</a:t>
            </a:r>
          </a:p>
          <a:p>
            <a:pPr marL="731838" lvl="1" indent="-274638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2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Jadi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, </a:t>
            </a:r>
            <a:r>
              <a:rPr lang="en-US" sz="22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ada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anggota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tentara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yang </a:t>
            </a:r>
            <a:r>
              <a:rPr lang="en-US" sz="22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bukan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pancasilais</a:t>
            </a:r>
            <a:endParaRPr lang="en-US" sz="2200" dirty="0">
              <a:solidFill>
                <a:schemeClr val="tx1">
                  <a:lumMod val="95000"/>
                </a:schemeClr>
              </a:solidFill>
              <a:latin typeface="Garamond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Franklin Gothic Book" pitchFamily="34" charset="0"/>
              <a:buAutoNum type="arabicPeriod"/>
            </a:pPr>
            <a:r>
              <a:rPr lang="sv-SE" sz="2400" b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Barang siapa</a:t>
            </a:r>
            <a:r>
              <a:rPr lang="sv-SE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meminjam barang orang lain dan tidak mengembalikannya adalah penipu. </a:t>
            </a:r>
            <a:r>
              <a:rPr lang="sv-SE" sz="2400" b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Ada</a:t>
            </a:r>
            <a:r>
              <a:rPr lang="sv-SE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penipu yang begitu lihai, sehingga tidak ketahuan. Kalau </a:t>
            </a:r>
            <a:r>
              <a:rPr lang="sv-SE" sz="2400" b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orang</a:t>
            </a:r>
            <a:r>
              <a:rPr lang="sv-SE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menipu dan itu tidak ketahuan, ia tidak dapat dihukum.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Jadi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ada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penipu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yang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tidak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dapat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dihukum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advTm="10439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8188BC-CCF1-4FAF-98A7-55330ADB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FUNGSI PROPOSISI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59846-281D-424D-9182-432D6ED52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5990" y="1676400"/>
            <a:ext cx="7412100" cy="47364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D" sz="28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Jika </a:t>
            </a:r>
            <a:r>
              <a:rPr lang="en-ID" sz="28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variabel</a:t>
            </a:r>
            <a:r>
              <a:rPr lang="en-ID" sz="28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sz="28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dalam</a:t>
            </a:r>
            <a:r>
              <a:rPr lang="en-ID" sz="28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sz="28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kalimat</a:t>
            </a:r>
            <a:r>
              <a:rPr lang="en-ID" sz="28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sz="28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terbuka</a:t>
            </a:r>
            <a:r>
              <a:rPr lang="en-ID" sz="28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sz="28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sudah</a:t>
            </a:r>
            <a:r>
              <a:rPr lang="en-ID" sz="28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sz="28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diganti</a:t>
            </a:r>
            <a:r>
              <a:rPr lang="en-ID" sz="28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sz="28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dengan</a:t>
            </a:r>
            <a:r>
              <a:rPr lang="en-ID" sz="28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sz="28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konstanta</a:t>
            </a:r>
            <a:r>
              <a:rPr lang="en-ID" sz="28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yang </a:t>
            </a:r>
            <a:r>
              <a:rPr lang="en-ID" sz="28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sesuai</a:t>
            </a:r>
            <a:r>
              <a:rPr lang="en-ID" sz="28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en-ID" sz="28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maka</a:t>
            </a:r>
            <a:r>
              <a:rPr lang="en-ID" sz="28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sz="28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pernyataan</a:t>
            </a:r>
            <a:r>
              <a:rPr lang="en-ID" sz="28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yang </a:t>
            </a:r>
            <a:r>
              <a:rPr lang="en-ID" sz="28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terjadi</a:t>
            </a:r>
            <a:r>
              <a:rPr lang="en-ID" sz="28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sz="28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dikatakan</a:t>
            </a:r>
            <a:r>
              <a:rPr lang="en-ID" sz="28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sz="28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sebagai</a:t>
            </a:r>
            <a:r>
              <a:rPr lang="en-ID" sz="28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sz="28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pernyataan</a:t>
            </a:r>
            <a:r>
              <a:rPr lang="en-ID" sz="28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yang </a:t>
            </a:r>
            <a:r>
              <a:rPr lang="en-ID" sz="28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tertutup</a:t>
            </a:r>
            <a:r>
              <a:rPr lang="en-ID" sz="28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D" sz="28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Pernyataan</a:t>
            </a:r>
            <a:r>
              <a:rPr lang="en-ID" sz="28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sz="28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terbuka</a:t>
            </a:r>
            <a:r>
              <a:rPr lang="en-ID" sz="28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sz="28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belum</a:t>
            </a:r>
            <a:r>
              <a:rPr lang="en-ID" sz="28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sz="28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memiliki</a:t>
            </a:r>
            <a:r>
              <a:rPr lang="en-ID" sz="28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sz="28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nilai</a:t>
            </a:r>
            <a:r>
              <a:rPr lang="en-ID" sz="28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sz="28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kebenaran</a:t>
            </a:r>
            <a:r>
              <a:rPr lang="en-ID" sz="28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(</a:t>
            </a:r>
            <a:r>
              <a:rPr lang="en-ID" sz="28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belum</a:t>
            </a:r>
            <a:r>
              <a:rPr lang="en-ID" sz="28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sz="28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bernilai</a:t>
            </a:r>
            <a:r>
              <a:rPr lang="en-ID" sz="28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sz="28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benar</a:t>
            </a:r>
            <a:r>
              <a:rPr lang="en-ID" sz="28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/ salah)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D" sz="28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Contoh</a:t>
            </a:r>
            <a:r>
              <a:rPr lang="en-ID" sz="28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:</a:t>
            </a:r>
          </a:p>
          <a:p>
            <a:pPr lvl="1">
              <a:buNone/>
            </a:pPr>
            <a:r>
              <a:rPr lang="en-ID" sz="2200" dirty="0">
                <a:solidFill>
                  <a:srgbClr val="444444"/>
                </a:solidFill>
                <a:latin typeface="Open Sans" panose="020B0604020202020204" pitchFamily="34" charset="0"/>
              </a:rPr>
              <a:t>	</a:t>
            </a:r>
            <a:r>
              <a:rPr lang="en-ID" sz="22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Manusia</a:t>
            </a:r>
            <a:r>
              <a:rPr lang="en-ID" sz="22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sz="22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makan</a:t>
            </a:r>
            <a:r>
              <a:rPr lang="en-ID" sz="22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nasi</a:t>
            </a:r>
          </a:p>
          <a:p>
            <a:pPr lvl="1">
              <a:buNone/>
            </a:pPr>
            <a:r>
              <a:rPr lang="en-ID" sz="2200" dirty="0">
                <a:solidFill>
                  <a:srgbClr val="444444"/>
                </a:solidFill>
                <a:latin typeface="Open Sans" panose="020B0604020202020204" pitchFamily="34" charset="0"/>
              </a:rPr>
              <a:t>	</a:t>
            </a:r>
            <a:r>
              <a:rPr lang="en-ID" sz="22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Manusia</a:t>
            </a:r>
            <a:r>
              <a:rPr lang="en-ID" sz="22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sz="22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memakai</a:t>
            </a:r>
            <a:r>
              <a:rPr lang="en-ID" sz="22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sz="22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sepatu</a:t>
            </a:r>
            <a:endParaRPr lang="en-ID" sz="2200" b="0" i="0" dirty="0">
              <a:solidFill>
                <a:srgbClr val="444444"/>
              </a:solidFill>
              <a:effectLst/>
              <a:latin typeface="Open Sans" panose="020B0604020202020204" pitchFamily="34" charset="0"/>
            </a:endParaRPr>
          </a:p>
          <a:p>
            <a:pPr lvl="1">
              <a:buNone/>
            </a:pPr>
            <a:r>
              <a:rPr lang="en-ID" sz="2200" dirty="0">
                <a:solidFill>
                  <a:srgbClr val="444444"/>
                </a:solidFill>
                <a:latin typeface="Open Sans" panose="020B0604020202020204" pitchFamily="34" charset="0"/>
              </a:rPr>
              <a:t>	</a:t>
            </a:r>
            <a:r>
              <a:rPr lang="en-ID" sz="22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4 + x = 7</a:t>
            </a:r>
          </a:p>
          <a:p>
            <a:pPr lvl="1">
              <a:buNone/>
            </a:pPr>
            <a:r>
              <a:rPr lang="en-ID" sz="2200" dirty="0">
                <a:solidFill>
                  <a:srgbClr val="444444"/>
                </a:solidFill>
                <a:latin typeface="Open Sans" panose="020B0604020202020204" pitchFamily="34" charset="0"/>
              </a:rPr>
              <a:t>	</a:t>
            </a:r>
            <a:r>
              <a:rPr lang="en-ID" sz="22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p &lt; 5</a:t>
            </a:r>
            <a:endParaRPr lang="en-ID" sz="2200" dirty="0"/>
          </a:p>
        </p:txBody>
      </p:sp>
    </p:spTree>
    <p:extLst>
      <p:ext uri="{BB962C8B-B14F-4D97-AF65-F5344CB8AC3E}">
        <p14:creationId xmlns:p14="http://schemas.microsoft.com/office/powerpoint/2010/main" val="1063423494"/>
      </p:ext>
    </p:extLst>
  </p:cSld>
  <p:clrMapOvr>
    <a:masterClrMapping/>
  </p:clrMapOvr>
  <p:transition advTm="126353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700">
                <a:solidFill>
                  <a:schemeClr val="accent1">
                    <a:lumMod val="75000"/>
                  </a:schemeClr>
                </a:solidFill>
              </a:rPr>
              <a:t>Kalkulus Predikat-Representasi Kalimat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00" y="1600200"/>
            <a:ext cx="6462600" cy="4736400"/>
          </a:xfrm>
        </p:spPr>
        <p:txBody>
          <a:bodyPr>
            <a:normAutofit/>
          </a:bodyPr>
          <a:lstStyle/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Garamond" pitchFamily="18" charset="0"/>
            </a:endParaRP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Tidak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ada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gading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yang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tidak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retak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endParaRPr lang="en-US" sz="2400" i="1" dirty="0">
              <a:solidFill>
                <a:schemeClr val="tx1">
                  <a:lumMod val="95000"/>
                </a:schemeClr>
              </a:solidFill>
              <a:latin typeface="Garamond" pitchFamily="18" charset="0"/>
            </a:endParaRP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NOT (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  <a:sym typeface="Symbol" pitchFamily="18" charset="2"/>
              </a:rPr>
              <a:t>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x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) [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Gading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(x) AND NOT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Retak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(x)]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Garamond" pitchFamily="18" charset="0"/>
            </a:endParaRP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Ada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gajah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yang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jantan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dan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ada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yang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betina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: </a:t>
            </a:r>
            <a:endParaRPr lang="en-US" sz="2400" i="1" dirty="0">
              <a:solidFill>
                <a:schemeClr val="tx1">
                  <a:lumMod val="95000"/>
                </a:schemeClr>
              </a:solidFill>
              <a:latin typeface="Garamond" pitchFamily="18" charset="0"/>
            </a:endParaRP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(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  <a:sym typeface="Symbol" pitchFamily="18" charset="2"/>
              </a:rPr>
              <a:t>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x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)[ (Gajah(x) AND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Jantan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(x)) OR (Gajah(x) AND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Betina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(x))]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Garamond" pitchFamily="18" charset="0"/>
            </a:endParaRP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Tidak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semua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pegawai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negeri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itu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manusia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korup</a:t>
            </a:r>
            <a:endParaRPr lang="en-US" sz="2400" i="1" dirty="0">
              <a:solidFill>
                <a:schemeClr val="tx1">
                  <a:lumMod val="95000"/>
                </a:schemeClr>
              </a:solidFill>
              <a:latin typeface="Garamond" pitchFamily="18" charset="0"/>
            </a:endParaRP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(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  <a:sym typeface="Symbol" pitchFamily="18" charset="2"/>
              </a:rPr>
              <a:t>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x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) [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Pegawai_Negeri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(x) AND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Manusia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(x) AND NOT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Korup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(x)]</a:t>
            </a:r>
          </a:p>
        </p:txBody>
      </p:sp>
    </p:spTree>
    <p:custDataLst>
      <p:tags r:id="rId1"/>
    </p:custDataLst>
  </p:cSld>
  <p:clrMapOvr>
    <a:masterClrMapping/>
  </p:clrMapOvr>
  <p:transition advTm="9646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6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6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00" y="274650"/>
            <a:ext cx="69549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>
                <a:solidFill>
                  <a:schemeClr val="accent1">
                    <a:lumMod val="75000"/>
                  </a:schemeClr>
                </a:solidFill>
              </a:rPr>
              <a:t>Kalkulus Predikat - Representasi Kalimat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00" y="1831450"/>
            <a:ext cx="7640700" cy="4736400"/>
          </a:xfrm>
        </p:spPr>
        <p:txBody>
          <a:bodyPr>
            <a:normAutofit/>
          </a:bodyPr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sv-SE" sz="2400" b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Barang siapa</a:t>
            </a:r>
            <a:r>
              <a:rPr lang="sv-SE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meminjam barang orang lain dan tidak mengembalikannya adalah penipu. </a:t>
            </a:r>
            <a:r>
              <a:rPr lang="sv-SE" sz="2400" b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Ada</a:t>
            </a:r>
            <a:r>
              <a:rPr lang="sv-SE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penipu yang begitu lihai, sehingga tidak ketahuan. Kalau </a:t>
            </a:r>
            <a:r>
              <a:rPr lang="sv-SE" sz="2400" b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orang</a:t>
            </a:r>
            <a:r>
              <a:rPr lang="sv-SE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menipu dan itu tidak ketahuan, ia tidak dapat dihukum.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Jadi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ada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penipu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yang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tidak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dapat</a:t>
            </a:r>
            <a:r>
              <a:rPr lang="en-US" sz="240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dihukum</a:t>
            </a:r>
          </a:p>
          <a:p>
            <a:pPr marL="571500" indent="-571500" eaLnBrk="1" hangingPunct="1">
              <a:buFont typeface="Wingdings" pitchFamily="2" charset="2"/>
              <a:buNone/>
            </a:pPr>
            <a:endParaRPr lang="en-US" sz="2400" i="1" dirty="0">
              <a:solidFill>
                <a:schemeClr val="tx1">
                  <a:lumMod val="95000"/>
                </a:schemeClr>
              </a:solidFill>
              <a:latin typeface="Garamond" pitchFamily="18" charset="0"/>
              <a:sym typeface="Symbol" pitchFamily="18" charset="2"/>
            </a:endParaRP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en-US" sz="2200" b="1" i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  <a:sym typeface="Symbol" pitchFamily="18" charset="2"/>
              </a:rPr>
              <a:t></a:t>
            </a:r>
            <a:r>
              <a:rPr lang="en-US" sz="2200" b="1" i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x</a:t>
            </a:r>
            <a:r>
              <a:rPr lang="en-US" sz="2200" i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[IF </a:t>
            </a:r>
            <a:r>
              <a:rPr lang="en-US" sz="2200" i="1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Meminjam</a:t>
            </a:r>
            <a:r>
              <a:rPr lang="en-US" sz="2200" i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(x) AND NOT </a:t>
            </a:r>
            <a:r>
              <a:rPr lang="en-US" sz="2200" i="1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Mengembalikan</a:t>
            </a:r>
            <a:r>
              <a:rPr lang="en-US" sz="2200" i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(x) </a:t>
            </a:r>
            <a:r>
              <a:rPr lang="en-US" sz="2200" i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  <a:sym typeface="Symbol" pitchFamily="18" charset="2"/>
              </a:rPr>
              <a:t>THEN</a:t>
            </a:r>
            <a:r>
              <a:rPr lang="en-US" sz="2200" i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200" i="1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Penipu</a:t>
            </a:r>
            <a:r>
              <a:rPr lang="en-US" sz="2200" i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(x)]; </a:t>
            </a:r>
            <a:endParaRPr lang="en-US" sz="2200" i="1" dirty="0">
              <a:solidFill>
                <a:schemeClr val="tx1">
                  <a:lumMod val="95000"/>
                </a:schemeClr>
              </a:solidFill>
              <a:latin typeface="Garamond" pitchFamily="18" charset="0"/>
              <a:sym typeface="Symbol" pitchFamily="18" charset="2"/>
            </a:endParaRP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en-US" sz="2200" b="1" i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  <a:sym typeface="Symbol" pitchFamily="18" charset="2"/>
              </a:rPr>
              <a:t></a:t>
            </a:r>
            <a:r>
              <a:rPr lang="en-US" sz="2200" b="1" i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x</a:t>
            </a:r>
            <a:r>
              <a:rPr lang="en-US" sz="2200" i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[</a:t>
            </a:r>
            <a:r>
              <a:rPr lang="en-US" sz="2200" i="1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Penipu</a:t>
            </a:r>
            <a:r>
              <a:rPr lang="en-US" sz="2200" i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(x) AND </a:t>
            </a:r>
            <a:r>
              <a:rPr lang="en-US" sz="2200" i="1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Lihai</a:t>
            </a:r>
            <a:r>
              <a:rPr lang="en-US" sz="2200" i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(x) AND NOT </a:t>
            </a:r>
            <a:r>
              <a:rPr lang="en-US" sz="2200" i="1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Ketahuan</a:t>
            </a:r>
            <a:r>
              <a:rPr lang="en-US" sz="2200" i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(x)] </a:t>
            </a:r>
            <a:endParaRPr lang="en-US" sz="2200" i="1" dirty="0">
              <a:solidFill>
                <a:schemeClr val="tx1">
                  <a:lumMod val="95000"/>
                </a:schemeClr>
              </a:solidFill>
              <a:latin typeface="Garamond" pitchFamily="18" charset="0"/>
              <a:sym typeface="Symbol" pitchFamily="18" charset="2"/>
            </a:endParaRP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en-US" sz="2200" b="1" i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  <a:sym typeface="Symbol" pitchFamily="18" charset="2"/>
              </a:rPr>
              <a:t></a:t>
            </a:r>
            <a:r>
              <a:rPr lang="en-US" sz="2200" b="1" i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x</a:t>
            </a:r>
            <a:r>
              <a:rPr lang="en-US" sz="2200" i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[IF </a:t>
            </a:r>
            <a:r>
              <a:rPr lang="en-US" sz="2200" i="1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Penipu</a:t>
            </a:r>
            <a:r>
              <a:rPr lang="en-US" sz="2200" i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(x) AND NOT </a:t>
            </a:r>
            <a:r>
              <a:rPr lang="en-US" sz="2200" i="1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Ketahuan</a:t>
            </a:r>
            <a:r>
              <a:rPr lang="en-US" sz="2200" i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(x) </a:t>
            </a:r>
            <a:r>
              <a:rPr lang="en-US" sz="2200" i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  <a:sym typeface="Symbol" pitchFamily="18" charset="2"/>
              </a:rPr>
              <a:t>THEN</a:t>
            </a:r>
            <a:r>
              <a:rPr lang="en-US" sz="2200" i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NOT </a:t>
            </a:r>
            <a:r>
              <a:rPr lang="en-US" sz="2200" i="1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Hukum</a:t>
            </a:r>
            <a:r>
              <a:rPr lang="en-US" sz="2200" i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(x)] </a:t>
            </a:r>
            <a:endParaRPr lang="en-US" sz="2200" i="1" dirty="0">
              <a:solidFill>
                <a:schemeClr val="tx1">
                  <a:lumMod val="95000"/>
                </a:schemeClr>
              </a:solidFill>
              <a:latin typeface="Garamond" pitchFamily="18" charset="0"/>
              <a:sym typeface="Symbol" pitchFamily="18" charset="2"/>
            </a:endParaRP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en-US" sz="2200" b="1" i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  <a:sym typeface="Symbol" pitchFamily="18" charset="2"/>
              </a:rPr>
              <a:t></a:t>
            </a:r>
            <a:r>
              <a:rPr lang="en-US" sz="2200" b="1" i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x</a:t>
            </a:r>
            <a:r>
              <a:rPr lang="en-US" sz="2200" i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[</a:t>
            </a:r>
            <a:r>
              <a:rPr lang="en-US" sz="2200" i="1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Penipu</a:t>
            </a:r>
            <a:r>
              <a:rPr lang="en-US" sz="2200" i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(x) AND Not </a:t>
            </a:r>
            <a:r>
              <a:rPr lang="en-US" sz="2200" i="1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Hukum</a:t>
            </a:r>
            <a:r>
              <a:rPr lang="en-US" sz="2200" i="1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(x)]</a:t>
            </a:r>
          </a:p>
        </p:txBody>
      </p:sp>
    </p:spTree>
    <p:custDataLst>
      <p:tags r:id="rId1"/>
    </p:custDataLst>
  </p:cSld>
  <p:clrMapOvr>
    <a:masterClrMapping/>
  </p:clrMapOvr>
  <p:transition advTm="9356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Ekuivalen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Logis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90600" y="1417650"/>
            <a:ext cx="7391400" cy="473640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•  (∀x)A(x) ≡ A(a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 )∧A(a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2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 )∧A(a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3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 )∧… A(a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n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 ) </a:t>
            </a:r>
          </a:p>
          <a:p>
            <a:pPr>
              <a:buNone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•  (∃x)A(x) ≡ A(a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)∨A(a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2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)∨A(a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3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)∨… A(a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n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) </a:t>
            </a:r>
          </a:p>
          <a:p>
            <a:pPr>
              <a:buNone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•  (∀x)(∀y)A(</a:t>
            </a:r>
            <a:r>
              <a:rPr lang="en-US" sz="2800" dirty="0" err="1">
                <a:solidFill>
                  <a:schemeClr val="tx1">
                    <a:lumMod val="95000"/>
                  </a:schemeClr>
                </a:solidFill>
              </a:rPr>
              <a:t>x,y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) ≡ (∀y)(∀x)A(</a:t>
            </a:r>
            <a:r>
              <a:rPr lang="en-US" sz="2800" dirty="0" err="1">
                <a:solidFill>
                  <a:schemeClr val="tx1">
                    <a:lumMod val="95000"/>
                  </a:schemeClr>
                </a:solidFill>
              </a:rPr>
              <a:t>x,y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) </a:t>
            </a:r>
          </a:p>
          <a:p>
            <a:pPr>
              <a:buNone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•  (∃x)(∃y)A(</a:t>
            </a:r>
            <a:r>
              <a:rPr lang="en-US" sz="2800" dirty="0" err="1">
                <a:solidFill>
                  <a:schemeClr val="tx1">
                    <a:lumMod val="95000"/>
                  </a:schemeClr>
                </a:solidFill>
              </a:rPr>
              <a:t>x,y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) ≡ (∃y)(∃x)A(</a:t>
            </a:r>
            <a:r>
              <a:rPr lang="en-US" sz="2800" dirty="0" err="1">
                <a:solidFill>
                  <a:schemeClr val="tx1">
                    <a:lumMod val="95000"/>
                  </a:schemeClr>
                </a:solidFill>
              </a:rPr>
              <a:t>x,y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) </a:t>
            </a:r>
          </a:p>
          <a:p>
            <a:pPr>
              <a:buNone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•  (∀x)R ≡ (∃x)R ≡ R </a:t>
            </a:r>
          </a:p>
          <a:p>
            <a:pPr>
              <a:buNone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•  (∀x)(A→B(x)) ≡ A →(∀x)B(x) </a:t>
            </a:r>
          </a:p>
          <a:p>
            <a:pPr>
              <a:buNone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•  (∀x)(T→B(x)) ≡ T →(∀x)B(x) </a:t>
            </a:r>
          </a:p>
          <a:p>
            <a:pPr>
              <a:buNone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•  (∀x)(F→B(x)) ≡ F →(∀x)B(x) </a:t>
            </a:r>
          </a:p>
        </p:txBody>
      </p:sp>
    </p:spTree>
  </p:cSld>
  <p:clrMapOvr>
    <a:masterClrMapping/>
  </p:clrMapOvr>
  <p:transition advTm="60886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3700" y="274650"/>
            <a:ext cx="6954900" cy="1143000"/>
          </a:xfrm>
        </p:spPr>
        <p:txBody>
          <a:bodyPr/>
          <a:lstStyle/>
          <a:p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LATIHAN : Ubah dalam bentuk logika predikat 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12750" y="1417650"/>
            <a:ext cx="7469250" cy="4736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Jika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Siti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mirip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Dewi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dan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Dewi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mirip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Santi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,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maka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Siti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mirip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Santi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Amir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kenal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Bapak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Bowo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,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tetapi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Pak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Bowo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tidak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kenal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Amir.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Tidak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semua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orang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kaya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raya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Ada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harimau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yang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hanya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memangsa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 </a:t>
            </a:r>
            <a:r>
              <a:rPr lang="en-US" sz="2400" err="1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kijang</a:t>
            </a:r>
            <a:r>
              <a:rPr lang="en-US" sz="240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Hanya polisilah yang berwenang mengadakan penyidikan, kalau ada orang yang melanggar hukum</a:t>
            </a:r>
            <a:endParaRPr lang="en-US" sz="2400">
              <a:solidFill>
                <a:schemeClr val="tx1">
                  <a:lumMod val="95000"/>
                </a:schemeClr>
              </a:solidFill>
              <a:latin typeface="Garamond" pitchFamily="18" charset="0"/>
              <a:sym typeface="Symbol" pitchFamily="18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Semua orang asing itu bukan bangsa Indonesia</a:t>
            </a:r>
          </a:p>
          <a:p>
            <a:pPr>
              <a:buNone/>
            </a:pPr>
            <a:r>
              <a:rPr lang="en-US" sz="240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	Ada orang asing yang berbahasa Indonesia.</a:t>
            </a:r>
          </a:p>
          <a:p>
            <a:pPr>
              <a:buNone/>
            </a:pPr>
            <a:r>
              <a:rPr lang="en-US" sz="2400">
                <a:solidFill>
                  <a:schemeClr val="tx1">
                    <a:lumMod val="95000"/>
                  </a:schemeClr>
                </a:solidFill>
                <a:latin typeface="Garamond" pitchFamily="18" charset="0"/>
              </a:rPr>
              <a:t>	Jadi, ada orang asing yang bukan bangsa Indonesia.</a:t>
            </a:r>
            <a:endParaRPr lang="en-US" sz="2400">
              <a:solidFill>
                <a:schemeClr val="tx1">
                  <a:lumMod val="95000"/>
                </a:schemeClr>
              </a:solidFill>
              <a:latin typeface="Garamond" pitchFamily="18" charset="0"/>
              <a:sym typeface="Symbol" pitchFamily="18" charset="2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</p:cSld>
  <p:clrMapOvr>
    <a:masterClrMapping/>
  </p:clrMapOvr>
  <p:transition advTm="29298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3700" y="274650"/>
            <a:ext cx="7259700" cy="1143000"/>
          </a:xfrm>
        </p:spPr>
        <p:txBody>
          <a:bodyPr/>
          <a:lstStyle/>
          <a:p>
            <a:r>
              <a:rPr lang="en-US" sz="2800">
                <a:solidFill>
                  <a:srgbClr val="0C788E"/>
                </a:solidFill>
              </a:rPr>
              <a:t>Ubahlah pernyataan kuantor-kuantor berikut kedalam bahasa Indonesia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93700" y="1417650"/>
            <a:ext cx="7412100" cy="4736400"/>
          </a:xfrm>
        </p:spPr>
        <p:txBody>
          <a:bodyPr/>
          <a:lstStyle/>
          <a:p>
            <a:pPr>
              <a:buNone/>
            </a:pPr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jika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B(x)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adalah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pernyataan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“x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belajar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lima jam per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hari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selama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kuliah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”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dan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x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adalah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semua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mahasiswa</a:t>
            </a:r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. </a:t>
            </a:r>
          </a:p>
          <a:p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sz="2400">
                <a:solidFill>
                  <a:schemeClr val="tx1">
                    <a:lumMod val="95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∃x)B(x) 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>
                <a:solidFill>
                  <a:schemeClr val="tx1">
                    <a:lumMod val="95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∃x)¬B(x) 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>
                <a:solidFill>
                  <a:schemeClr val="tx1">
                    <a:lumMod val="95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∀x)B(x) 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>
                <a:solidFill>
                  <a:schemeClr val="tx1">
                    <a:lumMod val="95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∀x) ¬B(x)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4E6E-D02D-40DF-81C4-3DC17641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36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Definisi</a:t>
            </a:r>
            <a:r>
              <a:rPr lang="en-ID" sz="36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99417-B4A2-4992-B5E1-70F25AA6B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417650"/>
            <a:ext cx="7488300" cy="515020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Suatu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fungsi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pernyataan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adalah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suatu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kalimat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terbuka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di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dalam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semesta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pembicaraan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(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semesta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pembicaraan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diberikan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secara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eksplisit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atau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implisit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).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Fungsi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pernyataan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merupakan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suatu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kalimat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terbuka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ditulis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sebagai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p(x) yang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bersifat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bahwa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p(a)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bernilai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benar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atau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salah (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tidak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keduanya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)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setiap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a (a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adalah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anggota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dari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semesta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pembicaraan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). p(a)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suatu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pernyataan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438258078"/>
      </p:ext>
    </p:extLst>
  </p:cSld>
  <p:clrMapOvr>
    <a:masterClrMapping/>
  </p:clrMapOvr>
  <p:transition advTm="5327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1AD7-800E-4986-A60A-D954AE74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274650"/>
            <a:ext cx="6462600" cy="639750"/>
          </a:xfrm>
        </p:spPr>
        <p:txBody>
          <a:bodyPr/>
          <a:lstStyle/>
          <a:p>
            <a:r>
              <a:rPr lang="fi-FI" sz="2400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Contoh : p(x) = 1 + x &gt; 5</a:t>
            </a:r>
            <a:endParaRPr lang="en-ID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EB8AE-9A8B-486F-B410-1693FB4D5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066800"/>
            <a:ext cx="7488300" cy="51936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p(x)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akan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merupakan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fungsi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pernyataan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pada A =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himpunan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bilangan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asli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Tetapi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p(x)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bukan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merupakan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fungsi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pernyataan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pada K =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himpunan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bilangan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kompleks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Pernyataan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berikut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:</a:t>
            </a:r>
          </a:p>
          <a:p>
            <a:pPr marL="354013">
              <a:lnSpc>
                <a:spcPct val="150000"/>
              </a:lnSpc>
              <a:buNone/>
            </a:pP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Jika p(x) = 1 + x &gt; 5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didefinisikan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pada A =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himpunan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bilangan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asli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maka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p(x)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bernilai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benar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x = 5, 6, 7, . . .</a:t>
            </a:r>
          </a:p>
          <a:p>
            <a:pPr marL="354013">
              <a:lnSpc>
                <a:spcPct val="150000"/>
              </a:lnSpc>
              <a:buNone/>
            </a:pP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Jika q(x) = x + 3 &lt; 1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didefinisikan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pada A =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himpunan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bilangan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asli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tidak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ada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x yang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menyebabkan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q(x)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bernilai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benar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354013">
              <a:lnSpc>
                <a:spcPct val="150000"/>
              </a:lnSpc>
              <a:buNone/>
            </a:pP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Jika r(x) = x + 3 &gt; 1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didefinisikan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pada A =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himpunan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bilangan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asli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maka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r(x)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bernilai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benar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x = 1, 2, 3, 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00408961"/>
      </p:ext>
    </p:extLst>
  </p:cSld>
  <p:clrMapOvr>
    <a:masterClrMapping/>
  </p:clrMapOvr>
  <p:transition advTm="14061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7923E-EC99-4F13-BEFE-68BB8AD9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A34ED-44CA-42A1-9DED-60AB26BE1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831450"/>
            <a:ext cx="7259700" cy="473640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ID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Dari </a:t>
            </a:r>
            <a:r>
              <a:rPr lang="en-ID" sz="24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contoh</a:t>
            </a:r>
            <a:r>
              <a:rPr lang="en-ID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di </a:t>
            </a:r>
            <a:r>
              <a:rPr lang="en-ID" sz="24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atas</a:t>
            </a:r>
            <a:r>
              <a:rPr lang="en-ID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4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terlihat</a:t>
            </a:r>
            <a:r>
              <a:rPr lang="en-ID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4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bahwa</a:t>
            </a:r>
            <a:r>
              <a:rPr lang="en-ID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4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fungsi</a:t>
            </a:r>
            <a:r>
              <a:rPr lang="en-ID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4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pernyataan</a:t>
            </a:r>
            <a:r>
              <a:rPr lang="en-ID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p(x) yang </a:t>
            </a:r>
            <a:r>
              <a:rPr lang="en-ID" sz="24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didefinisikan</a:t>
            </a:r>
            <a:r>
              <a:rPr lang="en-ID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pada </a:t>
            </a:r>
            <a:r>
              <a:rPr lang="en-ID" sz="24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suatu</a:t>
            </a:r>
            <a:r>
              <a:rPr lang="en-ID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4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himpunan</a:t>
            </a:r>
            <a:r>
              <a:rPr lang="en-ID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4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tertentu</a:t>
            </a:r>
            <a:r>
              <a:rPr lang="en-ID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4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akan</a:t>
            </a:r>
            <a:r>
              <a:rPr lang="en-ID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4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bernilai</a:t>
            </a:r>
            <a:r>
              <a:rPr lang="en-ID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4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benar</a:t>
            </a:r>
            <a:r>
              <a:rPr lang="en-ID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4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ID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4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semua</a:t>
            </a:r>
            <a:r>
              <a:rPr lang="en-ID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4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anggota</a:t>
            </a:r>
            <a:r>
              <a:rPr lang="en-ID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4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semesta</a:t>
            </a:r>
            <a:r>
              <a:rPr lang="en-ID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4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pembicaraan</a:t>
            </a:r>
            <a:r>
              <a:rPr lang="en-ID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D" sz="24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beberapa</a:t>
            </a:r>
            <a:r>
              <a:rPr lang="en-ID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4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anggota</a:t>
            </a:r>
            <a:r>
              <a:rPr lang="en-ID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4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semesta</a:t>
            </a:r>
            <a:r>
              <a:rPr lang="en-ID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4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pembicaraan</a:t>
            </a:r>
            <a:r>
              <a:rPr lang="en-ID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D" sz="24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atau</a:t>
            </a:r>
            <a:r>
              <a:rPr lang="en-ID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4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tidak</a:t>
            </a:r>
            <a:r>
              <a:rPr lang="en-ID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4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ada</a:t>
            </a:r>
            <a:r>
              <a:rPr lang="en-ID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4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anggota</a:t>
            </a:r>
            <a:r>
              <a:rPr lang="en-ID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4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semesta</a:t>
            </a:r>
            <a:r>
              <a:rPr lang="en-ID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4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pembicaraan</a:t>
            </a:r>
            <a:r>
              <a:rPr lang="en-ID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ID" sz="24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memenuhi</a:t>
            </a:r>
            <a:r>
              <a:rPr lang="en-ID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4272263096"/>
      </p:ext>
    </p:extLst>
  </p:cSld>
  <p:clrMapOvr>
    <a:masterClrMapping/>
  </p:clrMapOvr>
  <p:transition advTm="26228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165101-884F-4D5D-97AC-DF3489B29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KALIMAT BERKUANTOR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50D0F13-F2EF-4C33-B2AF-728E5D22CE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Pernyataan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memuat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ekspresi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kuantitas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objek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terlibat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Misalnya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semua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ada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beberapa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tidak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semua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dan lain-lain.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08235433"/>
      </p:ext>
    </p:extLst>
  </p:cSld>
  <p:clrMapOvr>
    <a:masterClrMapping/>
  </p:clrMapOvr>
  <p:transition advTm="29794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8A2B1-CA66-4661-8898-0449BAFD6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2304420"/>
            <a:ext cx="5216700" cy="1546500"/>
          </a:xfrm>
        </p:spPr>
        <p:txBody>
          <a:bodyPr/>
          <a:lstStyle/>
          <a:p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Kuantor</a:t>
            </a:r>
            <a:r>
              <a:rPr lang="en-ID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464FC-D5A3-4D37-A219-FB20104ACD9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76084" y="3836172"/>
            <a:ext cx="7772400" cy="1046162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Universal: yang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selalu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bernilai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benar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(∀). 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Eksistensial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: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bisa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bernilai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benar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atau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salah(∃).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90160453"/>
      </p:ext>
    </p:extLst>
  </p:cSld>
  <p:clrMapOvr>
    <a:masterClrMapping/>
  </p:clrMapOvr>
  <p:transition advTm="27691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err="1">
                <a:solidFill>
                  <a:srgbClr val="0C788E"/>
                </a:solidFill>
              </a:rPr>
              <a:t>Contoh</a:t>
            </a:r>
            <a:r>
              <a:rPr lang="en-US" sz="3200" b="1" dirty="0">
                <a:solidFill>
                  <a:srgbClr val="0C788E"/>
                </a:solidFill>
              </a:rPr>
              <a:t> </a:t>
            </a:r>
            <a:r>
              <a:rPr lang="en-US" sz="3200" b="1" dirty="0" err="1">
                <a:solidFill>
                  <a:srgbClr val="0C788E"/>
                </a:solidFill>
              </a:rPr>
              <a:t>Kuantor</a:t>
            </a:r>
            <a:r>
              <a:rPr lang="en-US" sz="3200" b="1" dirty="0">
                <a:solidFill>
                  <a:srgbClr val="0C788E"/>
                </a:solidFill>
              </a:rPr>
              <a:t> Universal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93700" y="1676400"/>
            <a:ext cx="6462600" cy="473640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2800" dirty="0" err="1">
                <a:solidFill>
                  <a:schemeClr val="tx1">
                    <a:lumMod val="95000"/>
                  </a:schemeClr>
                </a:solidFill>
              </a:rPr>
              <a:t>Semua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</a:schemeClr>
                </a:solidFill>
              </a:rPr>
              <a:t>gajah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</a:schemeClr>
                </a:solidFill>
              </a:rPr>
              <a:t>mempunyai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</a:schemeClr>
                </a:solidFill>
              </a:rPr>
              <a:t>belalai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G(x) =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gajah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B(x) =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belalai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Bentuk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logika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predikat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(∀x)(G(x)→B(x))  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Dibaca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: </a:t>
            </a:r>
            <a:r>
              <a:rPr lang="en-US" sz="2400" i="1" dirty="0" err="1">
                <a:solidFill>
                  <a:schemeClr val="tx1">
                    <a:lumMod val="95000"/>
                  </a:schemeClr>
                </a:solidFill>
              </a:rPr>
              <a:t>untuk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</a:schemeClr>
                </a:solidFill>
              </a:rPr>
              <a:t>semua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 x, </a:t>
            </a:r>
            <a:r>
              <a:rPr lang="en-US" sz="2400" i="1" dirty="0" err="1">
                <a:solidFill>
                  <a:schemeClr val="tx1">
                    <a:lumMod val="95000"/>
                  </a:schemeClr>
                </a:solidFill>
              </a:rPr>
              <a:t>jika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 x </a:t>
            </a:r>
            <a:r>
              <a:rPr lang="en-US" sz="2400" i="1" dirty="0" err="1">
                <a:solidFill>
                  <a:schemeClr val="tx1">
                    <a:lumMod val="95000"/>
                  </a:schemeClr>
                </a:solidFill>
              </a:rPr>
              <a:t>seekor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</a:schemeClr>
                </a:solidFill>
              </a:rPr>
              <a:t>gajah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sz="2400" i="1" dirty="0" err="1">
                <a:solidFill>
                  <a:schemeClr val="tx1">
                    <a:lumMod val="95000"/>
                  </a:schemeClr>
                </a:solidFill>
              </a:rPr>
              <a:t>maka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 x </a:t>
            </a:r>
            <a:r>
              <a:rPr lang="en-US" sz="2400" i="1" dirty="0" err="1">
                <a:solidFill>
                  <a:schemeClr val="tx1">
                    <a:lumMod val="95000"/>
                  </a:schemeClr>
                </a:solidFill>
              </a:rPr>
              <a:t>mempunyai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</a:schemeClr>
                </a:solidFill>
              </a:rPr>
              <a:t>belalai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. </a:t>
            </a:r>
          </a:p>
        </p:txBody>
      </p:sp>
    </p:spTree>
    <p:custDataLst>
      <p:tags r:id="rId1"/>
    </p:custDataLst>
  </p:cSld>
  <p:clrMapOvr>
    <a:masterClrMapping/>
  </p:clrMapOvr>
  <p:transition advTm="14857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0C788E"/>
                </a:solidFill>
              </a:rPr>
              <a:t>Contoh</a:t>
            </a:r>
            <a:r>
              <a:rPr lang="en-US" sz="3200" b="1" dirty="0">
                <a:solidFill>
                  <a:srgbClr val="0C788E"/>
                </a:solidFill>
              </a:rPr>
              <a:t> </a:t>
            </a:r>
            <a:r>
              <a:rPr lang="en-US" sz="3200" b="1" dirty="0" err="1">
                <a:solidFill>
                  <a:srgbClr val="0C788E"/>
                </a:solidFill>
              </a:rPr>
              <a:t>Kuantor</a:t>
            </a:r>
            <a:r>
              <a:rPr lang="en-US" sz="3200" b="1" dirty="0">
                <a:solidFill>
                  <a:srgbClr val="0C788E"/>
                </a:solidFill>
              </a:rPr>
              <a:t> </a:t>
            </a:r>
            <a:r>
              <a:rPr lang="en-US" sz="3200" b="1" dirty="0" err="1">
                <a:solidFill>
                  <a:srgbClr val="0C788E"/>
                </a:solidFill>
              </a:rPr>
              <a:t>Eksistensial</a:t>
            </a:r>
            <a:r>
              <a:rPr lang="en-US" sz="3200" b="1" dirty="0">
                <a:solidFill>
                  <a:srgbClr val="0C788E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066800" y="1431937"/>
            <a:ext cx="7031100" cy="473640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2800" dirty="0" err="1">
                <a:solidFill>
                  <a:schemeClr val="tx1">
                    <a:lumMod val="95000"/>
                  </a:schemeClr>
                </a:solidFill>
              </a:rPr>
              <a:t>Ada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</a:schemeClr>
                </a:solidFill>
              </a:rPr>
              <a:t>bilangan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 prima yang </a:t>
            </a:r>
            <a:r>
              <a:rPr lang="en-US" sz="2800" dirty="0" err="1">
                <a:solidFill>
                  <a:schemeClr val="tx1">
                    <a:lumMod val="95000"/>
                  </a:schemeClr>
                </a:solidFill>
              </a:rPr>
              <a:t>bernilai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</a:schemeClr>
                </a:solidFill>
              </a:rPr>
              <a:t>genap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P(x) =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bilangan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prima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G(x) =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bernilai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genap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Bentuk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logika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predikat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(∃x)(P(x)∧G(x))  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Dibaca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: </a:t>
            </a:r>
            <a:r>
              <a:rPr lang="en-US" sz="2400" i="1" dirty="0" err="1">
                <a:solidFill>
                  <a:schemeClr val="tx1">
                    <a:lumMod val="95000"/>
                  </a:schemeClr>
                </a:solidFill>
              </a:rPr>
              <a:t>ada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 x, yang x </a:t>
            </a:r>
            <a:r>
              <a:rPr lang="en-US" sz="2400" i="1" dirty="0" err="1">
                <a:solidFill>
                  <a:schemeClr val="tx1">
                    <a:lumMod val="95000"/>
                  </a:schemeClr>
                </a:solidFill>
              </a:rPr>
              <a:t>adalah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</a:schemeClr>
                </a:solidFill>
              </a:rPr>
              <a:t>bilangan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 prima </a:t>
            </a:r>
          </a:p>
          <a:p>
            <a:pPr>
              <a:lnSpc>
                <a:spcPct val="150000"/>
              </a:lnSpc>
              <a:buNone/>
            </a:pPr>
            <a:r>
              <a:rPr lang="en-US" sz="2400" i="1" dirty="0" err="1">
                <a:solidFill>
                  <a:schemeClr val="tx1">
                    <a:lumMod val="95000"/>
                  </a:schemeClr>
                </a:solidFill>
              </a:rPr>
              <a:t>dan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 x </a:t>
            </a:r>
            <a:r>
              <a:rPr lang="en-US" sz="2400" i="1" dirty="0" err="1">
                <a:solidFill>
                  <a:schemeClr val="tx1">
                    <a:lumMod val="95000"/>
                  </a:schemeClr>
                </a:solidFill>
              </a:rPr>
              <a:t>bernilai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</a:schemeClr>
                </a:solidFill>
              </a:rPr>
              <a:t>genap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. </a:t>
            </a:r>
          </a:p>
        </p:txBody>
      </p:sp>
    </p:spTree>
    <p:custDataLst>
      <p:tags r:id="rId1"/>
    </p:custDataLst>
  </p:cSld>
  <p:clrMapOvr>
    <a:masterClrMapping/>
  </p:clrMapOvr>
  <p:transition advTm="12249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9.3|35.3|24.9|1.8|46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4.2|26.9|10|1.2|19.9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|35.6|11.1|0.8|49.8|23.3|17|46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17.5|1|46.9|10.8|15.7|0.9|4.8|2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6.1|2|15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|22.7|2.9|16|4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8|3.2|13.3|9.5|11.8|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5.6|38.5|4.3|29.3|8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2.9|44.8|10|12"/>
</p:tagLst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Antonio</Template>
  <TotalTime>5564</TotalTime>
  <Words>1736</Words>
  <Application>Microsoft Office PowerPoint</Application>
  <PresentationFormat>On-screen Show (4:3)</PresentationFormat>
  <Paragraphs>166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Franklin Gothic Book</vt:lpstr>
      <vt:lpstr>Garamond</vt:lpstr>
      <vt:lpstr>Lato</vt:lpstr>
      <vt:lpstr>Open Sans</vt:lpstr>
      <vt:lpstr>Raleway</vt:lpstr>
      <vt:lpstr>Wingdings</vt:lpstr>
      <vt:lpstr>Wingdings 2</vt:lpstr>
      <vt:lpstr>Antonio template</vt:lpstr>
      <vt:lpstr>PREDIKAT  KUANTOR</vt:lpstr>
      <vt:lpstr>REVIEW FUNGSI PROPOSISI</vt:lpstr>
      <vt:lpstr>Definisi </vt:lpstr>
      <vt:lpstr>Contoh : p(x) = 1 + x &gt; 5</vt:lpstr>
      <vt:lpstr>PowerPoint Presentation</vt:lpstr>
      <vt:lpstr>KALIMAT BERKUANTOR</vt:lpstr>
      <vt:lpstr>Jenis Kuantor </vt:lpstr>
      <vt:lpstr>Contoh Kuantor Universal</vt:lpstr>
      <vt:lpstr>Contoh Kuantor Eksistensial </vt:lpstr>
      <vt:lpstr>Nilai Kebenaran Predikat dengan Kuantor</vt:lpstr>
      <vt:lpstr>Mengubah proposisi ke predikat</vt:lpstr>
      <vt:lpstr>Mengubah proposisi ke predikat</vt:lpstr>
      <vt:lpstr>Kalkulus Predikat - Variabel Bebas/Terikat</vt:lpstr>
      <vt:lpstr>Kalkulus Predikat - Variabel Bebas/Terikat</vt:lpstr>
      <vt:lpstr>PowerPoint Presentation</vt:lpstr>
      <vt:lpstr>Kalkulus Predikat - Kalimat Tertutup</vt:lpstr>
      <vt:lpstr>Representasi Kalimat</vt:lpstr>
      <vt:lpstr>Representasi Kalimat</vt:lpstr>
      <vt:lpstr>Latihan-Representasi Kalimat </vt:lpstr>
      <vt:lpstr>Kalkulus Predikat-Representasi Kalimat</vt:lpstr>
      <vt:lpstr>Kalkulus Predikat - Representasi Kalimat</vt:lpstr>
      <vt:lpstr>Ekuivalen Logis</vt:lpstr>
      <vt:lpstr>LATIHAN : Ubah dalam bentuk logika predikat </vt:lpstr>
      <vt:lpstr>Ubahlah pernyataan kuantor-kuantor berikut kedalam bahasa Indonesia</vt:lpstr>
    </vt:vector>
  </TitlesOfParts>
  <Company>NONE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INDI</dc:creator>
  <cp:lastModifiedBy>ASUS</cp:lastModifiedBy>
  <cp:revision>77</cp:revision>
  <dcterms:created xsi:type="dcterms:W3CDTF">2013-04-10T01:00:30Z</dcterms:created>
  <dcterms:modified xsi:type="dcterms:W3CDTF">2021-10-18T15:26:48Z</dcterms:modified>
</cp:coreProperties>
</file>